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9" r:id="rId9"/>
    <p:sldId id="263" r:id="rId10"/>
    <p:sldId id="264" r:id="rId11"/>
    <p:sldId id="265" r:id="rId12"/>
    <p:sldId id="275" r:id="rId13"/>
    <p:sldId id="266" r:id="rId14"/>
    <p:sldId id="267" r:id="rId15"/>
    <p:sldId id="268" r:id="rId16"/>
    <p:sldId id="269" r:id="rId17"/>
    <p:sldId id="270" r:id="rId18"/>
    <p:sldId id="271" r:id="rId19"/>
    <p:sldId id="272" r:id="rId20"/>
    <p:sldId id="277" r:id="rId21"/>
    <p:sldId id="273"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D64F6-8F17-412D-A975-9765202F00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E07A37-6ABC-4D2C-95AC-F55627680D6E}">
      <dgm:prSet/>
      <dgm:spPr/>
      <dgm:t>
        <a:bodyPr/>
        <a:lstStyle/>
        <a:p>
          <a:r>
            <a:rPr lang="tr-TR"/>
            <a:t>Keşmir/kaşmir lifleri Asya’da Hindistan, Çin ve Tibet’in yanı sıra İran ve Irakta’da yetiştirilen keşmir keçisinden el elde edilen liflerdir.</a:t>
          </a:r>
          <a:endParaRPr lang="en-US"/>
        </a:p>
      </dgm:t>
    </dgm:pt>
    <dgm:pt modelId="{B6E8843C-AF52-4C00-9085-A1B47C008E8C}" type="parTrans" cxnId="{1DE9BCCE-D288-408F-B453-DDBEBCF99CA0}">
      <dgm:prSet/>
      <dgm:spPr/>
      <dgm:t>
        <a:bodyPr/>
        <a:lstStyle/>
        <a:p>
          <a:endParaRPr lang="en-US"/>
        </a:p>
      </dgm:t>
    </dgm:pt>
    <dgm:pt modelId="{477334D7-C1FA-48AA-A3E9-38565B776B8C}" type="sibTrans" cxnId="{1DE9BCCE-D288-408F-B453-DDBEBCF99CA0}">
      <dgm:prSet/>
      <dgm:spPr/>
      <dgm:t>
        <a:bodyPr/>
        <a:lstStyle/>
        <a:p>
          <a:endParaRPr lang="en-US"/>
        </a:p>
      </dgm:t>
    </dgm:pt>
    <dgm:pt modelId="{CD7C145D-E777-41FC-805C-9DBDEEFE8F84}">
      <dgm:prSet/>
      <dgm:spPr/>
      <dgm:t>
        <a:bodyPr/>
        <a:lstStyle/>
        <a:p>
          <a:r>
            <a:rPr lang="tr-TR"/>
            <a:t>Pakistan, Türkiye, Yeni Zelanda ve ABD küçük üreticiler arasında sayılabilir. </a:t>
          </a:r>
          <a:endParaRPr lang="en-US"/>
        </a:p>
      </dgm:t>
    </dgm:pt>
    <dgm:pt modelId="{4D0463CE-6135-4458-B843-7DD6BAC4222C}" type="parTrans" cxnId="{E6E322DA-727D-4D0E-91D7-5369E59C9D5A}">
      <dgm:prSet/>
      <dgm:spPr/>
      <dgm:t>
        <a:bodyPr/>
        <a:lstStyle/>
        <a:p>
          <a:endParaRPr lang="en-US"/>
        </a:p>
      </dgm:t>
    </dgm:pt>
    <dgm:pt modelId="{ED479F54-5161-47D4-8E7A-3C0F4D80D12A}" type="sibTrans" cxnId="{E6E322DA-727D-4D0E-91D7-5369E59C9D5A}">
      <dgm:prSet/>
      <dgm:spPr/>
      <dgm:t>
        <a:bodyPr/>
        <a:lstStyle/>
        <a:p>
          <a:endParaRPr lang="en-US"/>
        </a:p>
      </dgm:t>
    </dgm:pt>
    <dgm:pt modelId="{A30F6501-CC52-422B-80D9-346A29BD7A65}">
      <dgm:prSet/>
      <dgm:spPr/>
      <dgm:t>
        <a:bodyPr/>
        <a:lstStyle/>
        <a:p>
          <a:r>
            <a:rPr lang="tr-TR"/>
            <a:t>Hayvanın vücudu üst kaba kıllar ve alt ince lifler olmak üzere iki farklı ve kalitede lif örtüsüyle kaplıdır.</a:t>
          </a:r>
          <a:endParaRPr lang="en-US"/>
        </a:p>
      </dgm:t>
    </dgm:pt>
    <dgm:pt modelId="{022DA79A-3734-411E-A07D-95BBFC13E903}" type="parTrans" cxnId="{78F6CB55-762C-4796-A1B5-3B451B91CB4E}">
      <dgm:prSet/>
      <dgm:spPr/>
      <dgm:t>
        <a:bodyPr/>
        <a:lstStyle/>
        <a:p>
          <a:endParaRPr lang="en-US"/>
        </a:p>
      </dgm:t>
    </dgm:pt>
    <dgm:pt modelId="{059F5052-BFE5-4344-B859-A1AA191060DF}" type="sibTrans" cxnId="{78F6CB55-762C-4796-A1B5-3B451B91CB4E}">
      <dgm:prSet/>
      <dgm:spPr/>
      <dgm:t>
        <a:bodyPr/>
        <a:lstStyle/>
        <a:p>
          <a:endParaRPr lang="en-US"/>
        </a:p>
      </dgm:t>
    </dgm:pt>
    <dgm:pt modelId="{AFE59947-4D2E-4CF7-A6D0-703A3E0CB61B}" type="pres">
      <dgm:prSet presAssocID="{C42D64F6-8F17-412D-A975-9765202F00A9}" presName="linear" presStyleCnt="0">
        <dgm:presLayoutVars>
          <dgm:animLvl val="lvl"/>
          <dgm:resizeHandles val="exact"/>
        </dgm:presLayoutVars>
      </dgm:prSet>
      <dgm:spPr/>
    </dgm:pt>
    <dgm:pt modelId="{E579D09A-6F92-40D8-AF99-59B76CF0826F}" type="pres">
      <dgm:prSet presAssocID="{C3E07A37-6ABC-4D2C-95AC-F55627680D6E}" presName="parentText" presStyleLbl="node1" presStyleIdx="0" presStyleCnt="3">
        <dgm:presLayoutVars>
          <dgm:chMax val="0"/>
          <dgm:bulletEnabled val="1"/>
        </dgm:presLayoutVars>
      </dgm:prSet>
      <dgm:spPr/>
    </dgm:pt>
    <dgm:pt modelId="{DDE7451A-252A-4C59-8700-888E3341C7C3}" type="pres">
      <dgm:prSet presAssocID="{477334D7-C1FA-48AA-A3E9-38565B776B8C}" presName="spacer" presStyleCnt="0"/>
      <dgm:spPr/>
    </dgm:pt>
    <dgm:pt modelId="{8D2CEE14-9392-4F43-BC3E-DA815465E5A7}" type="pres">
      <dgm:prSet presAssocID="{CD7C145D-E777-41FC-805C-9DBDEEFE8F84}" presName="parentText" presStyleLbl="node1" presStyleIdx="1" presStyleCnt="3">
        <dgm:presLayoutVars>
          <dgm:chMax val="0"/>
          <dgm:bulletEnabled val="1"/>
        </dgm:presLayoutVars>
      </dgm:prSet>
      <dgm:spPr/>
    </dgm:pt>
    <dgm:pt modelId="{ADF64973-567A-4925-A8AA-16026F55DCEC}" type="pres">
      <dgm:prSet presAssocID="{ED479F54-5161-47D4-8E7A-3C0F4D80D12A}" presName="spacer" presStyleCnt="0"/>
      <dgm:spPr/>
    </dgm:pt>
    <dgm:pt modelId="{7086BE7E-A1B9-4209-AC1C-47DC19692642}" type="pres">
      <dgm:prSet presAssocID="{A30F6501-CC52-422B-80D9-346A29BD7A65}" presName="parentText" presStyleLbl="node1" presStyleIdx="2" presStyleCnt="3">
        <dgm:presLayoutVars>
          <dgm:chMax val="0"/>
          <dgm:bulletEnabled val="1"/>
        </dgm:presLayoutVars>
      </dgm:prSet>
      <dgm:spPr/>
    </dgm:pt>
  </dgm:ptLst>
  <dgm:cxnLst>
    <dgm:cxn modelId="{D1F90926-F3C4-45BE-BF04-C373FBC7904F}" type="presOf" srcId="{C3E07A37-6ABC-4D2C-95AC-F55627680D6E}" destId="{E579D09A-6F92-40D8-AF99-59B76CF0826F}" srcOrd="0" destOrd="0" presId="urn:microsoft.com/office/officeart/2005/8/layout/vList2"/>
    <dgm:cxn modelId="{78F6CB55-762C-4796-A1B5-3B451B91CB4E}" srcId="{C42D64F6-8F17-412D-A975-9765202F00A9}" destId="{A30F6501-CC52-422B-80D9-346A29BD7A65}" srcOrd="2" destOrd="0" parTransId="{022DA79A-3734-411E-A07D-95BBFC13E903}" sibTransId="{059F5052-BFE5-4344-B859-A1AA191060DF}"/>
    <dgm:cxn modelId="{7A7CD1A9-6F2E-4307-829F-B25041ADF86B}" type="presOf" srcId="{CD7C145D-E777-41FC-805C-9DBDEEFE8F84}" destId="{8D2CEE14-9392-4F43-BC3E-DA815465E5A7}" srcOrd="0" destOrd="0" presId="urn:microsoft.com/office/officeart/2005/8/layout/vList2"/>
    <dgm:cxn modelId="{1770E6B2-F92A-41C4-A983-288F95EDECBD}" type="presOf" srcId="{A30F6501-CC52-422B-80D9-346A29BD7A65}" destId="{7086BE7E-A1B9-4209-AC1C-47DC19692642}" srcOrd="0" destOrd="0" presId="urn:microsoft.com/office/officeart/2005/8/layout/vList2"/>
    <dgm:cxn modelId="{1DE9BCCE-D288-408F-B453-DDBEBCF99CA0}" srcId="{C42D64F6-8F17-412D-A975-9765202F00A9}" destId="{C3E07A37-6ABC-4D2C-95AC-F55627680D6E}" srcOrd="0" destOrd="0" parTransId="{B6E8843C-AF52-4C00-9085-A1B47C008E8C}" sibTransId="{477334D7-C1FA-48AA-A3E9-38565B776B8C}"/>
    <dgm:cxn modelId="{E6E322DA-727D-4D0E-91D7-5369E59C9D5A}" srcId="{C42D64F6-8F17-412D-A975-9765202F00A9}" destId="{CD7C145D-E777-41FC-805C-9DBDEEFE8F84}" srcOrd="1" destOrd="0" parTransId="{4D0463CE-6135-4458-B843-7DD6BAC4222C}" sibTransId="{ED479F54-5161-47D4-8E7A-3C0F4D80D12A}"/>
    <dgm:cxn modelId="{50582CFF-B833-4598-9E76-79538F23736E}" type="presOf" srcId="{C42D64F6-8F17-412D-A975-9765202F00A9}" destId="{AFE59947-4D2E-4CF7-A6D0-703A3E0CB61B}" srcOrd="0" destOrd="0" presId="urn:microsoft.com/office/officeart/2005/8/layout/vList2"/>
    <dgm:cxn modelId="{CC1A7D56-A6DC-4F45-91C5-46ECA192203D}" type="presParOf" srcId="{AFE59947-4D2E-4CF7-A6D0-703A3E0CB61B}" destId="{E579D09A-6F92-40D8-AF99-59B76CF0826F}" srcOrd="0" destOrd="0" presId="urn:microsoft.com/office/officeart/2005/8/layout/vList2"/>
    <dgm:cxn modelId="{E33E4CAD-3D14-44A1-B412-BCF82C412CC9}" type="presParOf" srcId="{AFE59947-4D2E-4CF7-A6D0-703A3E0CB61B}" destId="{DDE7451A-252A-4C59-8700-888E3341C7C3}" srcOrd="1" destOrd="0" presId="urn:microsoft.com/office/officeart/2005/8/layout/vList2"/>
    <dgm:cxn modelId="{9A3A6C4D-749A-459A-B7AE-A3EE78547A11}" type="presParOf" srcId="{AFE59947-4D2E-4CF7-A6D0-703A3E0CB61B}" destId="{8D2CEE14-9392-4F43-BC3E-DA815465E5A7}" srcOrd="2" destOrd="0" presId="urn:microsoft.com/office/officeart/2005/8/layout/vList2"/>
    <dgm:cxn modelId="{59D7661C-183E-45CD-9D7A-D5ECFF6012E8}" type="presParOf" srcId="{AFE59947-4D2E-4CF7-A6D0-703A3E0CB61B}" destId="{ADF64973-567A-4925-A8AA-16026F55DCEC}" srcOrd="3" destOrd="0" presId="urn:microsoft.com/office/officeart/2005/8/layout/vList2"/>
    <dgm:cxn modelId="{503A223C-4DF9-4E53-8703-A4BCFEBE7A91}" type="presParOf" srcId="{AFE59947-4D2E-4CF7-A6D0-703A3E0CB61B}" destId="{7086BE7E-A1B9-4209-AC1C-47DC1969264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B5055-6871-4A6B-A178-11541A8F950A}"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36CB6DFC-72B2-4F39-990E-CDF0D68EE4C8}">
      <dgm:prSet/>
      <dgm:spPr/>
      <dgm:t>
        <a:bodyPr/>
        <a:lstStyle/>
        <a:p>
          <a:r>
            <a:rPr lang="tr-TR"/>
            <a:t>Bir hayvandan yaklaşık olarak 200-250 gr lif alınırken tekstilde ancak 100-150 gramından yararlanılır</a:t>
          </a:r>
          <a:endParaRPr lang="en-US"/>
        </a:p>
      </dgm:t>
    </dgm:pt>
    <dgm:pt modelId="{E69EA48D-EAC0-46CA-A29C-917BA015CE7F}" type="parTrans" cxnId="{B95407A2-C1F7-4DB4-95B7-1D29497CDAD4}">
      <dgm:prSet/>
      <dgm:spPr/>
      <dgm:t>
        <a:bodyPr/>
        <a:lstStyle/>
        <a:p>
          <a:endParaRPr lang="en-US"/>
        </a:p>
      </dgm:t>
    </dgm:pt>
    <dgm:pt modelId="{CFAF5EB9-22C6-4386-A46A-5131B0BE2C20}" type="sibTrans" cxnId="{B95407A2-C1F7-4DB4-95B7-1D29497CDAD4}">
      <dgm:prSet/>
      <dgm:spPr/>
      <dgm:t>
        <a:bodyPr/>
        <a:lstStyle/>
        <a:p>
          <a:endParaRPr lang="en-US"/>
        </a:p>
      </dgm:t>
    </dgm:pt>
    <dgm:pt modelId="{18E4D093-7089-48F6-B8D7-78DBC3F32E37}">
      <dgm:prSet/>
      <dgm:spPr/>
      <dgm:t>
        <a:bodyPr/>
        <a:lstStyle/>
        <a:p>
          <a:r>
            <a:rPr lang="tr-TR"/>
            <a:t>Yıllık kaşmir üretimi yaklaşık olarak 6500 tondur</a:t>
          </a:r>
          <a:endParaRPr lang="en-US"/>
        </a:p>
      </dgm:t>
    </dgm:pt>
    <dgm:pt modelId="{91467920-621B-4F86-85BD-9007E916B231}" type="parTrans" cxnId="{E69BBEEE-6C12-4CD3-8F5D-7F1641D4E265}">
      <dgm:prSet/>
      <dgm:spPr/>
      <dgm:t>
        <a:bodyPr/>
        <a:lstStyle/>
        <a:p>
          <a:endParaRPr lang="en-US"/>
        </a:p>
      </dgm:t>
    </dgm:pt>
    <dgm:pt modelId="{DF1F3E00-A152-46AD-ADA6-58F49318EC26}" type="sibTrans" cxnId="{E69BBEEE-6C12-4CD3-8F5D-7F1641D4E265}">
      <dgm:prSet/>
      <dgm:spPr/>
      <dgm:t>
        <a:bodyPr/>
        <a:lstStyle/>
        <a:p>
          <a:endParaRPr lang="en-US"/>
        </a:p>
      </dgm:t>
    </dgm:pt>
    <dgm:pt modelId="{499969A5-C9E3-41E4-8D04-F60D982DA4E8}">
      <dgm:prSet/>
      <dgm:spPr/>
      <dgm:t>
        <a:bodyPr/>
        <a:lstStyle/>
        <a:p>
          <a:r>
            <a:rPr lang="tr-TR"/>
            <a:t>Yumuşak liflerinin uzunluğu 3-9 cm daha kalın ve sert liflerin uzunluğu 5- 13 cm arasında değişiklik gösterir</a:t>
          </a:r>
          <a:endParaRPr lang="en-US"/>
        </a:p>
      </dgm:t>
    </dgm:pt>
    <dgm:pt modelId="{33E24C2D-B95C-42B8-8A77-0BC69B4F3B4E}" type="parTrans" cxnId="{C196B63A-430B-492C-B76B-C0DD3707B7F5}">
      <dgm:prSet/>
      <dgm:spPr/>
      <dgm:t>
        <a:bodyPr/>
        <a:lstStyle/>
        <a:p>
          <a:endParaRPr lang="en-US"/>
        </a:p>
      </dgm:t>
    </dgm:pt>
    <dgm:pt modelId="{EF0AC2EE-DFC8-43DA-B041-F35ADCE98427}" type="sibTrans" cxnId="{C196B63A-430B-492C-B76B-C0DD3707B7F5}">
      <dgm:prSet/>
      <dgm:spPr/>
      <dgm:t>
        <a:bodyPr/>
        <a:lstStyle/>
        <a:p>
          <a:endParaRPr lang="en-US"/>
        </a:p>
      </dgm:t>
    </dgm:pt>
    <dgm:pt modelId="{72DBF456-7BC5-48C3-AF17-13DB24811187}">
      <dgm:prSet/>
      <dgm:spPr/>
      <dgm:t>
        <a:bodyPr/>
        <a:lstStyle/>
        <a:p>
          <a:r>
            <a:rPr lang="tr-TR"/>
            <a:t>Bununla birlikte, dünya keşmir pazarlarında ortalama lif çapının üst sınırı için genel olarak 19 mikron olarak kabul edilmektedir.</a:t>
          </a:r>
          <a:endParaRPr lang="en-US"/>
        </a:p>
      </dgm:t>
    </dgm:pt>
    <dgm:pt modelId="{F47FA6B1-BCDD-4B3F-948F-7F711287E687}" type="parTrans" cxnId="{53F39A4D-AF15-45EA-BFD3-88C9B2F23B63}">
      <dgm:prSet/>
      <dgm:spPr/>
      <dgm:t>
        <a:bodyPr/>
        <a:lstStyle/>
        <a:p>
          <a:endParaRPr lang="en-US"/>
        </a:p>
      </dgm:t>
    </dgm:pt>
    <dgm:pt modelId="{F9B4D41D-61D9-456B-BB39-B273C2DDBFB4}" type="sibTrans" cxnId="{53F39A4D-AF15-45EA-BFD3-88C9B2F23B63}">
      <dgm:prSet/>
      <dgm:spPr/>
      <dgm:t>
        <a:bodyPr/>
        <a:lstStyle/>
        <a:p>
          <a:endParaRPr lang="en-US"/>
        </a:p>
      </dgm:t>
    </dgm:pt>
    <dgm:pt modelId="{2E87C402-3714-4AC1-B846-A548423E44EB}">
      <dgm:prSet/>
      <dgm:spPr/>
      <dgm:t>
        <a:bodyPr/>
        <a:lstStyle/>
        <a:p>
          <a:r>
            <a:rPr lang="tr-TR"/>
            <a:t>Dünyada üretilen keşmirler arasında en ince lif çapına Çin keşmirleri sahiptir (14-16.5 mikron).</a:t>
          </a:r>
          <a:endParaRPr lang="en-US"/>
        </a:p>
      </dgm:t>
    </dgm:pt>
    <dgm:pt modelId="{95A01FFF-1891-4CE5-8F77-7DEB5FC6B360}" type="parTrans" cxnId="{6F207F8B-77FE-4F7B-B356-72E221815BD8}">
      <dgm:prSet/>
      <dgm:spPr/>
      <dgm:t>
        <a:bodyPr/>
        <a:lstStyle/>
        <a:p>
          <a:endParaRPr lang="en-US"/>
        </a:p>
      </dgm:t>
    </dgm:pt>
    <dgm:pt modelId="{02F6BB4B-B5C3-46A3-BBE6-B655EF23961E}" type="sibTrans" cxnId="{6F207F8B-77FE-4F7B-B356-72E221815BD8}">
      <dgm:prSet/>
      <dgm:spPr/>
      <dgm:t>
        <a:bodyPr/>
        <a:lstStyle/>
        <a:p>
          <a:endParaRPr lang="en-US"/>
        </a:p>
      </dgm:t>
    </dgm:pt>
    <dgm:pt modelId="{8E47946D-D346-4722-9414-FC8CC0ACDB92}">
      <dgm:prSet/>
      <dgm:spPr/>
      <dgm:t>
        <a:bodyPr/>
        <a:lstStyle/>
        <a:p>
          <a:r>
            <a:rPr lang="tr-TR"/>
            <a:t>Keşmir lifinin enine kesitleri yuvarlak olup boyuna görünüşlerindeki pulcuk sayısı yüne oranla daha az ve daha geniştir.</a:t>
          </a:r>
          <a:endParaRPr lang="en-US"/>
        </a:p>
      </dgm:t>
    </dgm:pt>
    <dgm:pt modelId="{C488F055-F374-4DB7-BBCA-BDF17019A3AE}" type="parTrans" cxnId="{067AB775-2EF1-40C5-A0D1-9A7E60985E33}">
      <dgm:prSet/>
      <dgm:spPr/>
      <dgm:t>
        <a:bodyPr/>
        <a:lstStyle/>
        <a:p>
          <a:endParaRPr lang="en-US"/>
        </a:p>
      </dgm:t>
    </dgm:pt>
    <dgm:pt modelId="{83717857-0469-478A-8246-1587A12A4080}" type="sibTrans" cxnId="{067AB775-2EF1-40C5-A0D1-9A7E60985E33}">
      <dgm:prSet/>
      <dgm:spPr/>
      <dgm:t>
        <a:bodyPr/>
        <a:lstStyle/>
        <a:p>
          <a:endParaRPr lang="en-US"/>
        </a:p>
      </dgm:t>
    </dgm:pt>
    <dgm:pt modelId="{C26010D4-6B9F-4F0B-AF66-44E7BABBFFB1}" type="pres">
      <dgm:prSet presAssocID="{9EAB5055-6871-4A6B-A178-11541A8F950A}" presName="Name0" presStyleCnt="0">
        <dgm:presLayoutVars>
          <dgm:dir/>
          <dgm:resizeHandles val="exact"/>
        </dgm:presLayoutVars>
      </dgm:prSet>
      <dgm:spPr/>
    </dgm:pt>
    <dgm:pt modelId="{B09EBD24-E579-45D9-9CB4-BB80C7E190F0}" type="pres">
      <dgm:prSet presAssocID="{36CB6DFC-72B2-4F39-990E-CDF0D68EE4C8}" presName="node" presStyleLbl="node1" presStyleIdx="0" presStyleCnt="6">
        <dgm:presLayoutVars>
          <dgm:bulletEnabled val="1"/>
        </dgm:presLayoutVars>
      </dgm:prSet>
      <dgm:spPr/>
    </dgm:pt>
    <dgm:pt modelId="{54A84208-979A-4D34-A4CE-A6FE8B601095}" type="pres">
      <dgm:prSet presAssocID="{CFAF5EB9-22C6-4386-A46A-5131B0BE2C20}" presName="sibTrans" presStyleLbl="sibTrans1D1" presStyleIdx="0" presStyleCnt="5"/>
      <dgm:spPr/>
    </dgm:pt>
    <dgm:pt modelId="{8B154525-E701-4C1F-946D-C3979742A398}" type="pres">
      <dgm:prSet presAssocID="{CFAF5EB9-22C6-4386-A46A-5131B0BE2C20}" presName="connectorText" presStyleLbl="sibTrans1D1" presStyleIdx="0" presStyleCnt="5"/>
      <dgm:spPr/>
    </dgm:pt>
    <dgm:pt modelId="{A45E9E4B-686B-4698-B718-0ADF0D7027F3}" type="pres">
      <dgm:prSet presAssocID="{18E4D093-7089-48F6-B8D7-78DBC3F32E37}" presName="node" presStyleLbl="node1" presStyleIdx="1" presStyleCnt="6">
        <dgm:presLayoutVars>
          <dgm:bulletEnabled val="1"/>
        </dgm:presLayoutVars>
      </dgm:prSet>
      <dgm:spPr/>
    </dgm:pt>
    <dgm:pt modelId="{EB78C78C-E72B-4207-BE56-0C174D3261F0}" type="pres">
      <dgm:prSet presAssocID="{DF1F3E00-A152-46AD-ADA6-58F49318EC26}" presName="sibTrans" presStyleLbl="sibTrans1D1" presStyleIdx="1" presStyleCnt="5"/>
      <dgm:spPr/>
    </dgm:pt>
    <dgm:pt modelId="{4AC043D7-6520-43BB-B2EE-56F2F2B2B773}" type="pres">
      <dgm:prSet presAssocID="{DF1F3E00-A152-46AD-ADA6-58F49318EC26}" presName="connectorText" presStyleLbl="sibTrans1D1" presStyleIdx="1" presStyleCnt="5"/>
      <dgm:spPr/>
    </dgm:pt>
    <dgm:pt modelId="{86F6D973-58B2-4FD8-8B38-2D4515D22830}" type="pres">
      <dgm:prSet presAssocID="{499969A5-C9E3-41E4-8D04-F60D982DA4E8}" presName="node" presStyleLbl="node1" presStyleIdx="2" presStyleCnt="6">
        <dgm:presLayoutVars>
          <dgm:bulletEnabled val="1"/>
        </dgm:presLayoutVars>
      </dgm:prSet>
      <dgm:spPr/>
    </dgm:pt>
    <dgm:pt modelId="{DA603F85-C1FE-4895-AE78-5D5D91B9D116}" type="pres">
      <dgm:prSet presAssocID="{EF0AC2EE-DFC8-43DA-B041-F35ADCE98427}" presName="sibTrans" presStyleLbl="sibTrans1D1" presStyleIdx="2" presStyleCnt="5"/>
      <dgm:spPr/>
    </dgm:pt>
    <dgm:pt modelId="{999D35F1-5D11-491B-9E6B-723D36CA14E9}" type="pres">
      <dgm:prSet presAssocID="{EF0AC2EE-DFC8-43DA-B041-F35ADCE98427}" presName="connectorText" presStyleLbl="sibTrans1D1" presStyleIdx="2" presStyleCnt="5"/>
      <dgm:spPr/>
    </dgm:pt>
    <dgm:pt modelId="{75A6A1DC-C8FC-4A02-BDE9-8E28C811EF43}" type="pres">
      <dgm:prSet presAssocID="{72DBF456-7BC5-48C3-AF17-13DB24811187}" presName="node" presStyleLbl="node1" presStyleIdx="3" presStyleCnt="6">
        <dgm:presLayoutVars>
          <dgm:bulletEnabled val="1"/>
        </dgm:presLayoutVars>
      </dgm:prSet>
      <dgm:spPr/>
    </dgm:pt>
    <dgm:pt modelId="{419E28A3-518E-4744-91BC-0CFF2997219C}" type="pres">
      <dgm:prSet presAssocID="{F9B4D41D-61D9-456B-BB39-B273C2DDBFB4}" presName="sibTrans" presStyleLbl="sibTrans1D1" presStyleIdx="3" presStyleCnt="5"/>
      <dgm:spPr/>
    </dgm:pt>
    <dgm:pt modelId="{F7497524-B4F4-4571-9BCC-4F9B8F9AD447}" type="pres">
      <dgm:prSet presAssocID="{F9B4D41D-61D9-456B-BB39-B273C2DDBFB4}" presName="connectorText" presStyleLbl="sibTrans1D1" presStyleIdx="3" presStyleCnt="5"/>
      <dgm:spPr/>
    </dgm:pt>
    <dgm:pt modelId="{A50E2C45-5CE9-48A8-92CA-820847626659}" type="pres">
      <dgm:prSet presAssocID="{2E87C402-3714-4AC1-B846-A548423E44EB}" presName="node" presStyleLbl="node1" presStyleIdx="4" presStyleCnt="6">
        <dgm:presLayoutVars>
          <dgm:bulletEnabled val="1"/>
        </dgm:presLayoutVars>
      </dgm:prSet>
      <dgm:spPr/>
    </dgm:pt>
    <dgm:pt modelId="{A89148C1-F483-4BE0-89FD-E0733129C046}" type="pres">
      <dgm:prSet presAssocID="{02F6BB4B-B5C3-46A3-BBE6-B655EF23961E}" presName="sibTrans" presStyleLbl="sibTrans1D1" presStyleIdx="4" presStyleCnt="5"/>
      <dgm:spPr/>
    </dgm:pt>
    <dgm:pt modelId="{FFDB272D-20DB-4BD1-B63B-4606146AF457}" type="pres">
      <dgm:prSet presAssocID="{02F6BB4B-B5C3-46A3-BBE6-B655EF23961E}" presName="connectorText" presStyleLbl="sibTrans1D1" presStyleIdx="4" presStyleCnt="5"/>
      <dgm:spPr/>
    </dgm:pt>
    <dgm:pt modelId="{B8684879-A562-42CA-B896-6D28B6A8C79B}" type="pres">
      <dgm:prSet presAssocID="{8E47946D-D346-4722-9414-FC8CC0ACDB92}" presName="node" presStyleLbl="node1" presStyleIdx="5" presStyleCnt="6">
        <dgm:presLayoutVars>
          <dgm:bulletEnabled val="1"/>
        </dgm:presLayoutVars>
      </dgm:prSet>
      <dgm:spPr/>
    </dgm:pt>
  </dgm:ptLst>
  <dgm:cxnLst>
    <dgm:cxn modelId="{2334BC12-2BE0-4166-AF97-9FBC05CAEFBC}" type="presOf" srcId="{18E4D093-7089-48F6-B8D7-78DBC3F32E37}" destId="{A45E9E4B-686B-4698-B718-0ADF0D7027F3}" srcOrd="0" destOrd="0" presId="urn:microsoft.com/office/officeart/2016/7/layout/RepeatingBendingProcessNew"/>
    <dgm:cxn modelId="{09861826-4011-48B5-B4EB-F3C07159058A}" type="presOf" srcId="{72DBF456-7BC5-48C3-AF17-13DB24811187}" destId="{75A6A1DC-C8FC-4A02-BDE9-8E28C811EF43}" srcOrd="0" destOrd="0" presId="urn:microsoft.com/office/officeart/2016/7/layout/RepeatingBendingProcessNew"/>
    <dgm:cxn modelId="{E2D68A38-BA87-4BBD-907C-21E96A9A2509}" type="presOf" srcId="{DF1F3E00-A152-46AD-ADA6-58F49318EC26}" destId="{EB78C78C-E72B-4207-BE56-0C174D3261F0}" srcOrd="0" destOrd="0" presId="urn:microsoft.com/office/officeart/2016/7/layout/RepeatingBendingProcessNew"/>
    <dgm:cxn modelId="{C196B63A-430B-492C-B76B-C0DD3707B7F5}" srcId="{9EAB5055-6871-4A6B-A178-11541A8F950A}" destId="{499969A5-C9E3-41E4-8D04-F60D982DA4E8}" srcOrd="2" destOrd="0" parTransId="{33E24C2D-B95C-42B8-8A77-0BC69B4F3B4E}" sibTransId="{EF0AC2EE-DFC8-43DA-B041-F35ADCE98427}"/>
    <dgm:cxn modelId="{28173F41-DBD2-4EA7-88AD-7E10A0FCAE29}" type="presOf" srcId="{2E87C402-3714-4AC1-B846-A548423E44EB}" destId="{A50E2C45-5CE9-48A8-92CA-820847626659}" srcOrd="0" destOrd="0" presId="urn:microsoft.com/office/officeart/2016/7/layout/RepeatingBendingProcessNew"/>
    <dgm:cxn modelId="{01552942-377F-44D0-8DB4-474BB32953BD}" type="presOf" srcId="{CFAF5EB9-22C6-4386-A46A-5131B0BE2C20}" destId="{54A84208-979A-4D34-A4CE-A6FE8B601095}" srcOrd="0" destOrd="0" presId="urn:microsoft.com/office/officeart/2016/7/layout/RepeatingBendingProcessNew"/>
    <dgm:cxn modelId="{E9C44D68-FF06-431F-98FE-A16ABAB98DF1}" type="presOf" srcId="{CFAF5EB9-22C6-4386-A46A-5131B0BE2C20}" destId="{8B154525-E701-4C1F-946D-C3979742A398}" srcOrd="1" destOrd="0" presId="urn:microsoft.com/office/officeart/2016/7/layout/RepeatingBendingProcessNew"/>
    <dgm:cxn modelId="{53F39A4D-AF15-45EA-BFD3-88C9B2F23B63}" srcId="{9EAB5055-6871-4A6B-A178-11541A8F950A}" destId="{72DBF456-7BC5-48C3-AF17-13DB24811187}" srcOrd="3" destOrd="0" parTransId="{F47FA6B1-BCDD-4B3F-948F-7F711287E687}" sibTransId="{F9B4D41D-61D9-456B-BB39-B273C2DDBFB4}"/>
    <dgm:cxn modelId="{ED64986F-C0C7-4D11-979A-F66ECDE666B6}" type="presOf" srcId="{36CB6DFC-72B2-4F39-990E-CDF0D68EE4C8}" destId="{B09EBD24-E579-45D9-9CB4-BB80C7E190F0}" srcOrd="0" destOrd="0" presId="urn:microsoft.com/office/officeart/2016/7/layout/RepeatingBendingProcessNew"/>
    <dgm:cxn modelId="{78D16C71-4865-405C-8BB4-209A9811A732}" type="presOf" srcId="{EF0AC2EE-DFC8-43DA-B041-F35ADCE98427}" destId="{DA603F85-C1FE-4895-AE78-5D5D91B9D116}" srcOrd="0" destOrd="0" presId="urn:microsoft.com/office/officeart/2016/7/layout/RepeatingBendingProcessNew"/>
    <dgm:cxn modelId="{067AB775-2EF1-40C5-A0D1-9A7E60985E33}" srcId="{9EAB5055-6871-4A6B-A178-11541A8F950A}" destId="{8E47946D-D346-4722-9414-FC8CC0ACDB92}" srcOrd="5" destOrd="0" parTransId="{C488F055-F374-4DB7-BBCA-BDF17019A3AE}" sibTransId="{83717857-0469-478A-8246-1587A12A4080}"/>
    <dgm:cxn modelId="{4794F355-D726-4940-9835-899A82D093EF}" type="presOf" srcId="{EF0AC2EE-DFC8-43DA-B041-F35ADCE98427}" destId="{999D35F1-5D11-491B-9E6B-723D36CA14E9}" srcOrd="1" destOrd="0" presId="urn:microsoft.com/office/officeart/2016/7/layout/RepeatingBendingProcessNew"/>
    <dgm:cxn modelId="{BA15627A-899D-45C1-9050-8FBAAB4E623B}" type="presOf" srcId="{499969A5-C9E3-41E4-8D04-F60D982DA4E8}" destId="{86F6D973-58B2-4FD8-8B38-2D4515D22830}" srcOrd="0" destOrd="0" presId="urn:microsoft.com/office/officeart/2016/7/layout/RepeatingBendingProcessNew"/>
    <dgm:cxn modelId="{6F207F8B-77FE-4F7B-B356-72E221815BD8}" srcId="{9EAB5055-6871-4A6B-A178-11541A8F950A}" destId="{2E87C402-3714-4AC1-B846-A548423E44EB}" srcOrd="4" destOrd="0" parTransId="{95A01FFF-1891-4CE5-8F77-7DEB5FC6B360}" sibTransId="{02F6BB4B-B5C3-46A3-BBE6-B655EF23961E}"/>
    <dgm:cxn modelId="{7D24C591-FEF6-430E-AE89-9EA65F8AC241}" type="presOf" srcId="{F9B4D41D-61D9-456B-BB39-B273C2DDBFB4}" destId="{F7497524-B4F4-4571-9BCC-4F9B8F9AD447}" srcOrd="1" destOrd="0" presId="urn:microsoft.com/office/officeart/2016/7/layout/RepeatingBendingProcessNew"/>
    <dgm:cxn modelId="{B95407A2-C1F7-4DB4-95B7-1D29497CDAD4}" srcId="{9EAB5055-6871-4A6B-A178-11541A8F950A}" destId="{36CB6DFC-72B2-4F39-990E-CDF0D68EE4C8}" srcOrd="0" destOrd="0" parTransId="{E69EA48D-EAC0-46CA-A29C-917BA015CE7F}" sibTransId="{CFAF5EB9-22C6-4386-A46A-5131B0BE2C20}"/>
    <dgm:cxn modelId="{E3E564B6-6E41-4C56-BB5D-FB25C9FBFC72}" type="presOf" srcId="{02F6BB4B-B5C3-46A3-BBE6-B655EF23961E}" destId="{A89148C1-F483-4BE0-89FD-E0733129C046}" srcOrd="0" destOrd="0" presId="urn:microsoft.com/office/officeart/2016/7/layout/RepeatingBendingProcessNew"/>
    <dgm:cxn modelId="{CB8D27C9-A594-4B4B-9EEB-1116406EEABB}" type="presOf" srcId="{DF1F3E00-A152-46AD-ADA6-58F49318EC26}" destId="{4AC043D7-6520-43BB-B2EE-56F2F2B2B773}" srcOrd="1" destOrd="0" presId="urn:microsoft.com/office/officeart/2016/7/layout/RepeatingBendingProcessNew"/>
    <dgm:cxn modelId="{8F7D07D5-9F22-4EF0-9B65-6C622F6E3DE6}" type="presOf" srcId="{F9B4D41D-61D9-456B-BB39-B273C2DDBFB4}" destId="{419E28A3-518E-4744-91BC-0CFF2997219C}" srcOrd="0" destOrd="0" presId="urn:microsoft.com/office/officeart/2016/7/layout/RepeatingBendingProcessNew"/>
    <dgm:cxn modelId="{E69BBEEE-6C12-4CD3-8F5D-7F1641D4E265}" srcId="{9EAB5055-6871-4A6B-A178-11541A8F950A}" destId="{18E4D093-7089-48F6-B8D7-78DBC3F32E37}" srcOrd="1" destOrd="0" parTransId="{91467920-621B-4F86-85BD-9007E916B231}" sibTransId="{DF1F3E00-A152-46AD-ADA6-58F49318EC26}"/>
    <dgm:cxn modelId="{3BA0A0F2-0032-44A1-AC5A-753FC98A20DB}" type="presOf" srcId="{9EAB5055-6871-4A6B-A178-11541A8F950A}" destId="{C26010D4-6B9F-4F0B-AF66-44E7BABBFFB1}" srcOrd="0" destOrd="0" presId="urn:microsoft.com/office/officeart/2016/7/layout/RepeatingBendingProcessNew"/>
    <dgm:cxn modelId="{FB26DFF7-EA70-43DC-8140-82E4923CEB83}" type="presOf" srcId="{02F6BB4B-B5C3-46A3-BBE6-B655EF23961E}" destId="{FFDB272D-20DB-4BD1-B63B-4606146AF457}" srcOrd="1" destOrd="0" presId="urn:microsoft.com/office/officeart/2016/7/layout/RepeatingBendingProcessNew"/>
    <dgm:cxn modelId="{DE52E9FB-7446-4C3B-85E4-21185F8F7819}" type="presOf" srcId="{8E47946D-D346-4722-9414-FC8CC0ACDB92}" destId="{B8684879-A562-42CA-B896-6D28B6A8C79B}" srcOrd="0" destOrd="0" presId="urn:microsoft.com/office/officeart/2016/7/layout/RepeatingBendingProcessNew"/>
    <dgm:cxn modelId="{EC926E6F-F24D-4AAD-8027-CF5E154BAEE0}" type="presParOf" srcId="{C26010D4-6B9F-4F0B-AF66-44E7BABBFFB1}" destId="{B09EBD24-E579-45D9-9CB4-BB80C7E190F0}" srcOrd="0" destOrd="0" presId="urn:microsoft.com/office/officeart/2016/7/layout/RepeatingBendingProcessNew"/>
    <dgm:cxn modelId="{24452FE4-C861-4F71-B0BB-20104C24BCF8}" type="presParOf" srcId="{C26010D4-6B9F-4F0B-AF66-44E7BABBFFB1}" destId="{54A84208-979A-4D34-A4CE-A6FE8B601095}" srcOrd="1" destOrd="0" presId="urn:microsoft.com/office/officeart/2016/7/layout/RepeatingBendingProcessNew"/>
    <dgm:cxn modelId="{71DAC4E7-42A7-4FFE-92DA-0D04AA523BC0}" type="presParOf" srcId="{54A84208-979A-4D34-A4CE-A6FE8B601095}" destId="{8B154525-E701-4C1F-946D-C3979742A398}" srcOrd="0" destOrd="0" presId="urn:microsoft.com/office/officeart/2016/7/layout/RepeatingBendingProcessNew"/>
    <dgm:cxn modelId="{6AC68650-850C-49D6-A510-63C61D7A7577}" type="presParOf" srcId="{C26010D4-6B9F-4F0B-AF66-44E7BABBFFB1}" destId="{A45E9E4B-686B-4698-B718-0ADF0D7027F3}" srcOrd="2" destOrd="0" presId="urn:microsoft.com/office/officeart/2016/7/layout/RepeatingBendingProcessNew"/>
    <dgm:cxn modelId="{9CF09FBB-FBB9-45B9-B8CB-F706042BA7A9}" type="presParOf" srcId="{C26010D4-6B9F-4F0B-AF66-44E7BABBFFB1}" destId="{EB78C78C-E72B-4207-BE56-0C174D3261F0}" srcOrd="3" destOrd="0" presId="urn:microsoft.com/office/officeart/2016/7/layout/RepeatingBendingProcessNew"/>
    <dgm:cxn modelId="{89A842C3-B00B-47E5-AD1E-01582E7D8A23}" type="presParOf" srcId="{EB78C78C-E72B-4207-BE56-0C174D3261F0}" destId="{4AC043D7-6520-43BB-B2EE-56F2F2B2B773}" srcOrd="0" destOrd="0" presId="urn:microsoft.com/office/officeart/2016/7/layout/RepeatingBendingProcessNew"/>
    <dgm:cxn modelId="{D97BECD6-450C-4BE1-A766-A30861A0B729}" type="presParOf" srcId="{C26010D4-6B9F-4F0B-AF66-44E7BABBFFB1}" destId="{86F6D973-58B2-4FD8-8B38-2D4515D22830}" srcOrd="4" destOrd="0" presId="urn:microsoft.com/office/officeart/2016/7/layout/RepeatingBendingProcessNew"/>
    <dgm:cxn modelId="{37332AD7-A471-4AC5-A102-42FD20B2D792}" type="presParOf" srcId="{C26010D4-6B9F-4F0B-AF66-44E7BABBFFB1}" destId="{DA603F85-C1FE-4895-AE78-5D5D91B9D116}" srcOrd="5" destOrd="0" presId="urn:microsoft.com/office/officeart/2016/7/layout/RepeatingBendingProcessNew"/>
    <dgm:cxn modelId="{15E99910-69A4-4137-83F7-6C42D1335A9D}" type="presParOf" srcId="{DA603F85-C1FE-4895-AE78-5D5D91B9D116}" destId="{999D35F1-5D11-491B-9E6B-723D36CA14E9}" srcOrd="0" destOrd="0" presId="urn:microsoft.com/office/officeart/2016/7/layout/RepeatingBendingProcessNew"/>
    <dgm:cxn modelId="{49C4F4C6-6EE1-4687-B99B-FCB5E65ACD2C}" type="presParOf" srcId="{C26010D4-6B9F-4F0B-AF66-44E7BABBFFB1}" destId="{75A6A1DC-C8FC-4A02-BDE9-8E28C811EF43}" srcOrd="6" destOrd="0" presId="urn:microsoft.com/office/officeart/2016/7/layout/RepeatingBendingProcessNew"/>
    <dgm:cxn modelId="{A4A32F9A-C4D4-455B-9564-CEC97A686EFB}" type="presParOf" srcId="{C26010D4-6B9F-4F0B-AF66-44E7BABBFFB1}" destId="{419E28A3-518E-4744-91BC-0CFF2997219C}" srcOrd="7" destOrd="0" presId="urn:microsoft.com/office/officeart/2016/7/layout/RepeatingBendingProcessNew"/>
    <dgm:cxn modelId="{699CB55A-3D22-40D4-BBFB-B045DED8F4DD}" type="presParOf" srcId="{419E28A3-518E-4744-91BC-0CFF2997219C}" destId="{F7497524-B4F4-4571-9BCC-4F9B8F9AD447}" srcOrd="0" destOrd="0" presId="urn:microsoft.com/office/officeart/2016/7/layout/RepeatingBendingProcessNew"/>
    <dgm:cxn modelId="{A5767C7C-42AE-42BD-9EDA-BBEA9E576BBF}" type="presParOf" srcId="{C26010D4-6B9F-4F0B-AF66-44E7BABBFFB1}" destId="{A50E2C45-5CE9-48A8-92CA-820847626659}" srcOrd="8" destOrd="0" presId="urn:microsoft.com/office/officeart/2016/7/layout/RepeatingBendingProcessNew"/>
    <dgm:cxn modelId="{27C5DF8F-2811-4F52-8EAC-383305B33A37}" type="presParOf" srcId="{C26010D4-6B9F-4F0B-AF66-44E7BABBFFB1}" destId="{A89148C1-F483-4BE0-89FD-E0733129C046}" srcOrd="9" destOrd="0" presId="urn:microsoft.com/office/officeart/2016/7/layout/RepeatingBendingProcessNew"/>
    <dgm:cxn modelId="{CDA07E61-09A5-490D-8350-133D6DBEB332}" type="presParOf" srcId="{A89148C1-F483-4BE0-89FD-E0733129C046}" destId="{FFDB272D-20DB-4BD1-B63B-4606146AF457}" srcOrd="0" destOrd="0" presId="urn:microsoft.com/office/officeart/2016/7/layout/RepeatingBendingProcessNew"/>
    <dgm:cxn modelId="{57EEF793-C0C4-403F-B584-1E62C7C5E5B5}" type="presParOf" srcId="{C26010D4-6B9F-4F0B-AF66-44E7BABBFFB1}" destId="{B8684879-A562-42CA-B896-6D28B6A8C79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2AE62-9DCB-4A45-B377-8D4E33E438D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0697519-55FA-4EDB-A157-8F4C67DD61DC}">
      <dgm:prSet/>
      <dgm:spPr/>
      <dgm:t>
        <a:bodyPr/>
        <a:lstStyle/>
        <a:p>
          <a:r>
            <a:rPr lang="en-US"/>
            <a:t>Deve Yünü: Deve yünü esas olarak iki hörgüçlü Bacterian develerinden elde edilmektedir. </a:t>
          </a:r>
        </a:p>
      </dgm:t>
    </dgm:pt>
    <dgm:pt modelId="{CB994ACC-A6E3-4009-B04A-FFAA032E35DD}" type="parTrans" cxnId="{84478AE3-AB7B-4645-893A-00ADC1837A81}">
      <dgm:prSet/>
      <dgm:spPr/>
      <dgm:t>
        <a:bodyPr/>
        <a:lstStyle/>
        <a:p>
          <a:endParaRPr lang="en-US"/>
        </a:p>
      </dgm:t>
    </dgm:pt>
    <dgm:pt modelId="{276C5871-7169-4724-8548-7825E0E08D5A}" type="sibTrans" cxnId="{84478AE3-AB7B-4645-893A-00ADC1837A81}">
      <dgm:prSet/>
      <dgm:spPr/>
      <dgm:t>
        <a:bodyPr/>
        <a:lstStyle/>
        <a:p>
          <a:endParaRPr lang="en-US"/>
        </a:p>
      </dgm:t>
    </dgm:pt>
    <dgm:pt modelId="{F799BC03-FD05-4F30-AAAD-1183F0B3BF60}">
      <dgm:prSet/>
      <dgm:spPr/>
      <dgm:t>
        <a:bodyPr/>
        <a:lstStyle/>
        <a:p>
          <a:r>
            <a:rPr lang="en-US"/>
            <a:t>• Develerde lif örtüsü üst kaba ve alt ince liflerden oluşmasına karşın, deve yünü terimi esas olarak alt ince lifler için kullanılmaktadır. </a:t>
          </a:r>
        </a:p>
      </dgm:t>
    </dgm:pt>
    <dgm:pt modelId="{94BF240A-42BA-4194-BE3A-6E14CC6344CF}" type="parTrans" cxnId="{F50B2EFC-DB9B-4C6E-88F6-94B90EF6B163}">
      <dgm:prSet/>
      <dgm:spPr/>
      <dgm:t>
        <a:bodyPr/>
        <a:lstStyle/>
        <a:p>
          <a:endParaRPr lang="en-US"/>
        </a:p>
      </dgm:t>
    </dgm:pt>
    <dgm:pt modelId="{09923D40-7466-4995-AA13-2A5715CB8C29}" type="sibTrans" cxnId="{F50B2EFC-DB9B-4C6E-88F6-94B90EF6B163}">
      <dgm:prSet/>
      <dgm:spPr/>
      <dgm:t>
        <a:bodyPr/>
        <a:lstStyle/>
        <a:p>
          <a:endParaRPr lang="en-US"/>
        </a:p>
      </dgm:t>
    </dgm:pt>
    <dgm:pt modelId="{621FE74B-E638-488D-A22D-45BA8E14CAA6}">
      <dgm:prSet/>
      <dgm:spPr/>
      <dgm:t>
        <a:bodyPr/>
        <a:lstStyle/>
        <a:p>
          <a:r>
            <a:rPr lang="en-US"/>
            <a:t>• Ergin dişi bir deveden elde edilen üst kaba ve alt ince lif miktarı karışık olarak 2.7-3.5 kg’dır. </a:t>
          </a:r>
        </a:p>
      </dgm:t>
    </dgm:pt>
    <dgm:pt modelId="{8DDCB21E-C613-430B-A156-D70057751D4C}" type="parTrans" cxnId="{19C9524A-9CFF-4EB6-ADAD-AA543A68C888}">
      <dgm:prSet/>
      <dgm:spPr/>
      <dgm:t>
        <a:bodyPr/>
        <a:lstStyle/>
        <a:p>
          <a:endParaRPr lang="en-US"/>
        </a:p>
      </dgm:t>
    </dgm:pt>
    <dgm:pt modelId="{2D46C498-F1E6-4E83-9FF2-E713F4D01701}" type="sibTrans" cxnId="{19C9524A-9CFF-4EB6-ADAD-AA543A68C888}">
      <dgm:prSet/>
      <dgm:spPr/>
      <dgm:t>
        <a:bodyPr/>
        <a:lstStyle/>
        <a:p>
          <a:endParaRPr lang="en-US"/>
        </a:p>
      </dgm:t>
    </dgm:pt>
    <dgm:pt modelId="{1AB0C595-E94D-4B84-8DFB-637A5A610ABF}">
      <dgm:prSet/>
      <dgm:spPr/>
      <dgm:t>
        <a:bodyPr/>
        <a:lstStyle/>
        <a:p>
          <a:r>
            <a:rPr lang="en-US"/>
            <a:t>• Alt ince liflerde incelik 14-28 mikron, uzunluk ise 2.5- 12.5 cm arasında değişim göstermektedir. </a:t>
          </a:r>
        </a:p>
      </dgm:t>
    </dgm:pt>
    <dgm:pt modelId="{754E4466-D797-4CAE-BEA7-B7362B30C550}" type="parTrans" cxnId="{85781871-F895-44A2-86EC-E959DD6D8472}">
      <dgm:prSet/>
      <dgm:spPr/>
      <dgm:t>
        <a:bodyPr/>
        <a:lstStyle/>
        <a:p>
          <a:endParaRPr lang="en-US"/>
        </a:p>
      </dgm:t>
    </dgm:pt>
    <dgm:pt modelId="{C5776EC8-1D7D-4891-BA88-564805CFBB7B}" type="sibTrans" cxnId="{85781871-F895-44A2-86EC-E959DD6D8472}">
      <dgm:prSet/>
      <dgm:spPr/>
      <dgm:t>
        <a:bodyPr/>
        <a:lstStyle/>
        <a:p>
          <a:endParaRPr lang="en-US"/>
        </a:p>
      </dgm:t>
    </dgm:pt>
    <dgm:pt modelId="{D53267C0-818C-44D8-AAD7-EC255C858A0B}">
      <dgm:prSet/>
      <dgm:spPr/>
      <dgm:t>
        <a:bodyPr/>
        <a:lstStyle/>
        <a:p>
          <a:r>
            <a:rPr lang="en-US"/>
            <a:t>• Renk açık kahverengiden kızıl kahverengine kadar değişmektedir. </a:t>
          </a:r>
        </a:p>
      </dgm:t>
    </dgm:pt>
    <dgm:pt modelId="{57DE2C16-3FEC-486D-A74A-19370897233B}" type="parTrans" cxnId="{784C278D-A9A7-4AAE-8A56-57065D4D6C91}">
      <dgm:prSet/>
      <dgm:spPr/>
      <dgm:t>
        <a:bodyPr/>
        <a:lstStyle/>
        <a:p>
          <a:endParaRPr lang="en-US"/>
        </a:p>
      </dgm:t>
    </dgm:pt>
    <dgm:pt modelId="{A93087EA-051D-4A36-96DD-B35F9BB088EE}" type="sibTrans" cxnId="{784C278D-A9A7-4AAE-8A56-57065D4D6C91}">
      <dgm:prSet/>
      <dgm:spPr/>
      <dgm:t>
        <a:bodyPr/>
        <a:lstStyle/>
        <a:p>
          <a:endParaRPr lang="en-US"/>
        </a:p>
      </dgm:t>
    </dgm:pt>
    <dgm:pt modelId="{D53AF649-2AA5-422A-913C-BCA214ED2CFE}">
      <dgm:prSet/>
      <dgm:spPr/>
      <dgm:t>
        <a:bodyPr/>
        <a:lstStyle/>
        <a:p>
          <a:r>
            <a:rPr lang="en-US"/>
            <a:t>• Beyaz liflerin en değerli olmasına karşın, nadir olarak bulunmaktadırlar. </a:t>
          </a:r>
        </a:p>
      </dgm:t>
    </dgm:pt>
    <dgm:pt modelId="{11C5A970-DCB9-45B3-8DFF-B986F2A6BCCA}" type="parTrans" cxnId="{18D59480-0167-4359-8BC6-B1A6D8C3C45D}">
      <dgm:prSet/>
      <dgm:spPr/>
      <dgm:t>
        <a:bodyPr/>
        <a:lstStyle/>
        <a:p>
          <a:endParaRPr lang="en-US"/>
        </a:p>
      </dgm:t>
    </dgm:pt>
    <dgm:pt modelId="{673C7379-433F-4F01-9472-73EE2E56A285}" type="sibTrans" cxnId="{18D59480-0167-4359-8BC6-B1A6D8C3C45D}">
      <dgm:prSet/>
      <dgm:spPr/>
      <dgm:t>
        <a:bodyPr/>
        <a:lstStyle/>
        <a:p>
          <a:endParaRPr lang="en-US"/>
        </a:p>
      </dgm:t>
    </dgm:pt>
    <dgm:pt modelId="{FD16C07A-18A0-4C7F-893D-EE90CAF8C250}">
      <dgm:prSet/>
      <dgm:spPr/>
      <dgm:t>
        <a:bodyPr/>
        <a:lstStyle/>
        <a:p>
          <a:r>
            <a:rPr lang="en-US"/>
            <a:t>• Bu lifler yumuşak tutumludurlar ve medulla tabakası içermemektedirler. </a:t>
          </a:r>
        </a:p>
      </dgm:t>
    </dgm:pt>
    <dgm:pt modelId="{8F1EAFE8-18EA-4666-AFFA-ECFB9B7277FB}" type="parTrans" cxnId="{02C883CB-CBB9-4BC0-BBC1-7CDFD55FEE46}">
      <dgm:prSet/>
      <dgm:spPr/>
      <dgm:t>
        <a:bodyPr/>
        <a:lstStyle/>
        <a:p>
          <a:endParaRPr lang="en-US"/>
        </a:p>
      </dgm:t>
    </dgm:pt>
    <dgm:pt modelId="{26EA7EA1-2388-4C98-8214-AF4535825F14}" type="sibTrans" cxnId="{02C883CB-CBB9-4BC0-BBC1-7CDFD55FEE46}">
      <dgm:prSet/>
      <dgm:spPr/>
      <dgm:t>
        <a:bodyPr/>
        <a:lstStyle/>
        <a:p>
          <a:endParaRPr lang="en-US"/>
        </a:p>
      </dgm:t>
    </dgm:pt>
    <dgm:pt modelId="{E9270FD9-B609-4509-9229-A6E057D62BD4}">
      <dgm:prSet/>
      <dgm:spPr/>
      <dgm:t>
        <a:bodyPr/>
        <a:lstStyle/>
        <a:p>
          <a:r>
            <a:rPr lang="en-US"/>
            <a:t>• Tekstil sanayinde esas olarak bu lifler tercih edilmektedir. </a:t>
          </a:r>
        </a:p>
      </dgm:t>
    </dgm:pt>
    <dgm:pt modelId="{126AF3AF-A482-4670-8F24-5E3D8A83F884}" type="parTrans" cxnId="{BDA29B92-9558-4006-AC01-50B90D2AE08D}">
      <dgm:prSet/>
      <dgm:spPr/>
      <dgm:t>
        <a:bodyPr/>
        <a:lstStyle/>
        <a:p>
          <a:endParaRPr lang="en-US"/>
        </a:p>
      </dgm:t>
    </dgm:pt>
    <dgm:pt modelId="{3546368A-F18C-48C2-965E-AD3994471C74}" type="sibTrans" cxnId="{BDA29B92-9558-4006-AC01-50B90D2AE08D}">
      <dgm:prSet/>
      <dgm:spPr/>
      <dgm:t>
        <a:bodyPr/>
        <a:lstStyle/>
        <a:p>
          <a:endParaRPr lang="en-US"/>
        </a:p>
      </dgm:t>
    </dgm:pt>
    <dgm:pt modelId="{4461F0FD-E253-4EB8-B488-A93E03915EE2}">
      <dgm:prSet/>
      <dgm:spPr/>
      <dgm:t>
        <a:bodyPr/>
        <a:lstStyle/>
        <a:p>
          <a:r>
            <a:rPr lang="en-US"/>
            <a:t>• Üst kaba lifler daha uzun, daha kaba ve daha serttirler.</a:t>
          </a:r>
        </a:p>
      </dgm:t>
    </dgm:pt>
    <dgm:pt modelId="{D3B0D51B-D047-47B2-9938-BF32DA2B1199}" type="parTrans" cxnId="{00961654-4FEE-4A39-AEB0-27F83718C972}">
      <dgm:prSet/>
      <dgm:spPr/>
      <dgm:t>
        <a:bodyPr/>
        <a:lstStyle/>
        <a:p>
          <a:endParaRPr lang="en-US"/>
        </a:p>
      </dgm:t>
    </dgm:pt>
    <dgm:pt modelId="{01B231B9-8620-456A-9A79-6FFF6DFF86A2}" type="sibTrans" cxnId="{00961654-4FEE-4A39-AEB0-27F83718C972}">
      <dgm:prSet/>
      <dgm:spPr/>
      <dgm:t>
        <a:bodyPr/>
        <a:lstStyle/>
        <a:p>
          <a:endParaRPr lang="en-US"/>
        </a:p>
      </dgm:t>
    </dgm:pt>
    <dgm:pt modelId="{1EA5FD43-939B-45C8-9AC2-13F250A5F162}" type="pres">
      <dgm:prSet presAssocID="{D822AE62-9DCB-4A45-B377-8D4E33E438D4}" presName="diagram" presStyleCnt="0">
        <dgm:presLayoutVars>
          <dgm:dir/>
          <dgm:resizeHandles val="exact"/>
        </dgm:presLayoutVars>
      </dgm:prSet>
      <dgm:spPr/>
    </dgm:pt>
    <dgm:pt modelId="{F7CFF867-D485-4EB8-812E-859394CD8AFF}" type="pres">
      <dgm:prSet presAssocID="{80697519-55FA-4EDB-A157-8F4C67DD61DC}" presName="node" presStyleLbl="node1" presStyleIdx="0" presStyleCnt="9">
        <dgm:presLayoutVars>
          <dgm:bulletEnabled val="1"/>
        </dgm:presLayoutVars>
      </dgm:prSet>
      <dgm:spPr/>
    </dgm:pt>
    <dgm:pt modelId="{021DC638-53EB-44A8-B579-84F02D0F7626}" type="pres">
      <dgm:prSet presAssocID="{276C5871-7169-4724-8548-7825E0E08D5A}" presName="sibTrans" presStyleCnt="0"/>
      <dgm:spPr/>
    </dgm:pt>
    <dgm:pt modelId="{63521EF3-6D35-4220-A3CB-6AAFA76BF871}" type="pres">
      <dgm:prSet presAssocID="{F799BC03-FD05-4F30-AAAD-1183F0B3BF60}" presName="node" presStyleLbl="node1" presStyleIdx="1" presStyleCnt="9">
        <dgm:presLayoutVars>
          <dgm:bulletEnabled val="1"/>
        </dgm:presLayoutVars>
      </dgm:prSet>
      <dgm:spPr/>
    </dgm:pt>
    <dgm:pt modelId="{38CBEA85-C04D-498F-B702-905C8CFB0D9E}" type="pres">
      <dgm:prSet presAssocID="{09923D40-7466-4995-AA13-2A5715CB8C29}" presName="sibTrans" presStyleCnt="0"/>
      <dgm:spPr/>
    </dgm:pt>
    <dgm:pt modelId="{0771A805-B14D-4515-A1FB-02314D91E4A5}" type="pres">
      <dgm:prSet presAssocID="{621FE74B-E638-488D-A22D-45BA8E14CAA6}" presName="node" presStyleLbl="node1" presStyleIdx="2" presStyleCnt="9">
        <dgm:presLayoutVars>
          <dgm:bulletEnabled val="1"/>
        </dgm:presLayoutVars>
      </dgm:prSet>
      <dgm:spPr/>
    </dgm:pt>
    <dgm:pt modelId="{87EBAD39-3FF6-428D-8EE5-979B4E13C135}" type="pres">
      <dgm:prSet presAssocID="{2D46C498-F1E6-4E83-9FF2-E713F4D01701}" presName="sibTrans" presStyleCnt="0"/>
      <dgm:spPr/>
    </dgm:pt>
    <dgm:pt modelId="{AF7C5640-E949-444B-94BE-B6B298C28BB3}" type="pres">
      <dgm:prSet presAssocID="{1AB0C595-E94D-4B84-8DFB-637A5A610ABF}" presName="node" presStyleLbl="node1" presStyleIdx="3" presStyleCnt="9">
        <dgm:presLayoutVars>
          <dgm:bulletEnabled val="1"/>
        </dgm:presLayoutVars>
      </dgm:prSet>
      <dgm:spPr/>
    </dgm:pt>
    <dgm:pt modelId="{D65DAEC3-F8F7-4CE0-9701-1C2EA51D1812}" type="pres">
      <dgm:prSet presAssocID="{C5776EC8-1D7D-4891-BA88-564805CFBB7B}" presName="sibTrans" presStyleCnt="0"/>
      <dgm:spPr/>
    </dgm:pt>
    <dgm:pt modelId="{A384251B-1F0A-4120-BD8A-2D6ED077FB94}" type="pres">
      <dgm:prSet presAssocID="{D53267C0-818C-44D8-AAD7-EC255C858A0B}" presName="node" presStyleLbl="node1" presStyleIdx="4" presStyleCnt="9">
        <dgm:presLayoutVars>
          <dgm:bulletEnabled val="1"/>
        </dgm:presLayoutVars>
      </dgm:prSet>
      <dgm:spPr/>
    </dgm:pt>
    <dgm:pt modelId="{62B40945-CAA6-4545-9290-3EE5230277AB}" type="pres">
      <dgm:prSet presAssocID="{A93087EA-051D-4A36-96DD-B35F9BB088EE}" presName="sibTrans" presStyleCnt="0"/>
      <dgm:spPr/>
    </dgm:pt>
    <dgm:pt modelId="{EC96DA26-E5CD-4562-8BE4-43E0EDEB39D4}" type="pres">
      <dgm:prSet presAssocID="{D53AF649-2AA5-422A-913C-BCA214ED2CFE}" presName="node" presStyleLbl="node1" presStyleIdx="5" presStyleCnt="9">
        <dgm:presLayoutVars>
          <dgm:bulletEnabled val="1"/>
        </dgm:presLayoutVars>
      </dgm:prSet>
      <dgm:spPr/>
    </dgm:pt>
    <dgm:pt modelId="{1DEFCBC7-E4E0-4F46-83C5-E4713C8661C6}" type="pres">
      <dgm:prSet presAssocID="{673C7379-433F-4F01-9472-73EE2E56A285}" presName="sibTrans" presStyleCnt="0"/>
      <dgm:spPr/>
    </dgm:pt>
    <dgm:pt modelId="{5E4D1FD6-CA46-4325-BD2C-A89C34B9393C}" type="pres">
      <dgm:prSet presAssocID="{FD16C07A-18A0-4C7F-893D-EE90CAF8C250}" presName="node" presStyleLbl="node1" presStyleIdx="6" presStyleCnt="9">
        <dgm:presLayoutVars>
          <dgm:bulletEnabled val="1"/>
        </dgm:presLayoutVars>
      </dgm:prSet>
      <dgm:spPr/>
    </dgm:pt>
    <dgm:pt modelId="{C62F222E-0B37-46D2-B113-83ACD49532B8}" type="pres">
      <dgm:prSet presAssocID="{26EA7EA1-2388-4C98-8214-AF4535825F14}" presName="sibTrans" presStyleCnt="0"/>
      <dgm:spPr/>
    </dgm:pt>
    <dgm:pt modelId="{1E146793-0380-4C5E-8AEE-BDDAF6CACFDA}" type="pres">
      <dgm:prSet presAssocID="{E9270FD9-B609-4509-9229-A6E057D62BD4}" presName="node" presStyleLbl="node1" presStyleIdx="7" presStyleCnt="9">
        <dgm:presLayoutVars>
          <dgm:bulletEnabled val="1"/>
        </dgm:presLayoutVars>
      </dgm:prSet>
      <dgm:spPr/>
    </dgm:pt>
    <dgm:pt modelId="{0175F217-347B-4B30-803F-821B2DAEFF31}" type="pres">
      <dgm:prSet presAssocID="{3546368A-F18C-48C2-965E-AD3994471C74}" presName="sibTrans" presStyleCnt="0"/>
      <dgm:spPr/>
    </dgm:pt>
    <dgm:pt modelId="{619F82FD-24E4-4019-A303-B7BB1CAA143D}" type="pres">
      <dgm:prSet presAssocID="{4461F0FD-E253-4EB8-B488-A93E03915EE2}" presName="node" presStyleLbl="node1" presStyleIdx="8" presStyleCnt="9">
        <dgm:presLayoutVars>
          <dgm:bulletEnabled val="1"/>
        </dgm:presLayoutVars>
      </dgm:prSet>
      <dgm:spPr/>
    </dgm:pt>
  </dgm:ptLst>
  <dgm:cxnLst>
    <dgm:cxn modelId="{86D33903-D8C8-4913-AE94-9355496C7948}" type="presOf" srcId="{D53267C0-818C-44D8-AAD7-EC255C858A0B}" destId="{A384251B-1F0A-4120-BD8A-2D6ED077FB94}" srcOrd="0" destOrd="0" presId="urn:microsoft.com/office/officeart/2005/8/layout/default"/>
    <dgm:cxn modelId="{89BC9C33-E76C-4213-A5AE-EDAD1BF5C473}" type="presOf" srcId="{621FE74B-E638-488D-A22D-45BA8E14CAA6}" destId="{0771A805-B14D-4515-A1FB-02314D91E4A5}" srcOrd="0" destOrd="0" presId="urn:microsoft.com/office/officeart/2005/8/layout/default"/>
    <dgm:cxn modelId="{41D22B3D-BA72-4D46-8E1F-D8956960A472}" type="presOf" srcId="{1AB0C595-E94D-4B84-8DFB-637A5A610ABF}" destId="{AF7C5640-E949-444B-94BE-B6B298C28BB3}" srcOrd="0" destOrd="0" presId="urn:microsoft.com/office/officeart/2005/8/layout/default"/>
    <dgm:cxn modelId="{9EABA965-7491-412E-92B9-B4D8CFB59A08}" type="presOf" srcId="{D53AF649-2AA5-422A-913C-BCA214ED2CFE}" destId="{EC96DA26-E5CD-4562-8BE4-43E0EDEB39D4}" srcOrd="0" destOrd="0" presId="urn:microsoft.com/office/officeart/2005/8/layout/default"/>
    <dgm:cxn modelId="{642AF668-4570-4DEE-B3DC-A344BBB3025C}" type="presOf" srcId="{E9270FD9-B609-4509-9229-A6E057D62BD4}" destId="{1E146793-0380-4C5E-8AEE-BDDAF6CACFDA}" srcOrd="0" destOrd="0" presId="urn:microsoft.com/office/officeart/2005/8/layout/default"/>
    <dgm:cxn modelId="{19C9524A-9CFF-4EB6-ADAD-AA543A68C888}" srcId="{D822AE62-9DCB-4A45-B377-8D4E33E438D4}" destId="{621FE74B-E638-488D-A22D-45BA8E14CAA6}" srcOrd="2" destOrd="0" parTransId="{8DDCB21E-C613-430B-A156-D70057751D4C}" sibTransId="{2D46C498-F1E6-4E83-9FF2-E713F4D01701}"/>
    <dgm:cxn modelId="{85781871-F895-44A2-86EC-E959DD6D8472}" srcId="{D822AE62-9DCB-4A45-B377-8D4E33E438D4}" destId="{1AB0C595-E94D-4B84-8DFB-637A5A610ABF}" srcOrd="3" destOrd="0" parTransId="{754E4466-D797-4CAE-BEA7-B7362B30C550}" sibTransId="{C5776EC8-1D7D-4891-BA88-564805CFBB7B}"/>
    <dgm:cxn modelId="{00961654-4FEE-4A39-AEB0-27F83718C972}" srcId="{D822AE62-9DCB-4A45-B377-8D4E33E438D4}" destId="{4461F0FD-E253-4EB8-B488-A93E03915EE2}" srcOrd="8" destOrd="0" parTransId="{D3B0D51B-D047-47B2-9938-BF32DA2B1199}" sibTransId="{01B231B9-8620-456A-9A79-6FFF6DFF86A2}"/>
    <dgm:cxn modelId="{691E217E-91E3-48D8-A291-D4BCCBC5E22C}" type="presOf" srcId="{80697519-55FA-4EDB-A157-8F4C67DD61DC}" destId="{F7CFF867-D485-4EB8-812E-859394CD8AFF}" srcOrd="0" destOrd="0" presId="urn:microsoft.com/office/officeart/2005/8/layout/default"/>
    <dgm:cxn modelId="{18D59480-0167-4359-8BC6-B1A6D8C3C45D}" srcId="{D822AE62-9DCB-4A45-B377-8D4E33E438D4}" destId="{D53AF649-2AA5-422A-913C-BCA214ED2CFE}" srcOrd="5" destOrd="0" parTransId="{11C5A970-DCB9-45B3-8DFF-B986F2A6BCCA}" sibTransId="{673C7379-433F-4F01-9472-73EE2E56A285}"/>
    <dgm:cxn modelId="{35995A8B-9582-43C7-B7E7-78F6A9E7E6B2}" type="presOf" srcId="{FD16C07A-18A0-4C7F-893D-EE90CAF8C250}" destId="{5E4D1FD6-CA46-4325-BD2C-A89C34B9393C}" srcOrd="0" destOrd="0" presId="urn:microsoft.com/office/officeart/2005/8/layout/default"/>
    <dgm:cxn modelId="{784C278D-A9A7-4AAE-8A56-57065D4D6C91}" srcId="{D822AE62-9DCB-4A45-B377-8D4E33E438D4}" destId="{D53267C0-818C-44D8-AAD7-EC255C858A0B}" srcOrd="4" destOrd="0" parTransId="{57DE2C16-3FEC-486D-A74A-19370897233B}" sibTransId="{A93087EA-051D-4A36-96DD-B35F9BB088EE}"/>
    <dgm:cxn modelId="{BDA29B92-9558-4006-AC01-50B90D2AE08D}" srcId="{D822AE62-9DCB-4A45-B377-8D4E33E438D4}" destId="{E9270FD9-B609-4509-9229-A6E057D62BD4}" srcOrd="7" destOrd="0" parTransId="{126AF3AF-A482-4670-8F24-5E3D8A83F884}" sibTransId="{3546368A-F18C-48C2-965E-AD3994471C74}"/>
    <dgm:cxn modelId="{944EC7A5-9064-4F82-AC1F-500C95C217EF}" type="presOf" srcId="{4461F0FD-E253-4EB8-B488-A93E03915EE2}" destId="{619F82FD-24E4-4019-A303-B7BB1CAA143D}" srcOrd="0" destOrd="0" presId="urn:microsoft.com/office/officeart/2005/8/layout/default"/>
    <dgm:cxn modelId="{4AB724BE-07A6-477A-9814-2C00446B348E}" type="presOf" srcId="{F799BC03-FD05-4F30-AAAD-1183F0B3BF60}" destId="{63521EF3-6D35-4220-A3CB-6AAFA76BF871}" srcOrd="0" destOrd="0" presId="urn:microsoft.com/office/officeart/2005/8/layout/default"/>
    <dgm:cxn modelId="{02C883CB-CBB9-4BC0-BBC1-7CDFD55FEE46}" srcId="{D822AE62-9DCB-4A45-B377-8D4E33E438D4}" destId="{FD16C07A-18A0-4C7F-893D-EE90CAF8C250}" srcOrd="6" destOrd="0" parTransId="{8F1EAFE8-18EA-4666-AFFA-ECFB9B7277FB}" sibTransId="{26EA7EA1-2388-4C98-8214-AF4535825F14}"/>
    <dgm:cxn modelId="{84478AE3-AB7B-4645-893A-00ADC1837A81}" srcId="{D822AE62-9DCB-4A45-B377-8D4E33E438D4}" destId="{80697519-55FA-4EDB-A157-8F4C67DD61DC}" srcOrd="0" destOrd="0" parTransId="{CB994ACC-A6E3-4009-B04A-FFAA032E35DD}" sibTransId="{276C5871-7169-4724-8548-7825E0E08D5A}"/>
    <dgm:cxn modelId="{FC6341F9-01BB-4CF3-95DC-E8886A7459C1}" type="presOf" srcId="{D822AE62-9DCB-4A45-B377-8D4E33E438D4}" destId="{1EA5FD43-939B-45C8-9AC2-13F250A5F162}" srcOrd="0" destOrd="0" presId="urn:microsoft.com/office/officeart/2005/8/layout/default"/>
    <dgm:cxn modelId="{F50B2EFC-DB9B-4C6E-88F6-94B90EF6B163}" srcId="{D822AE62-9DCB-4A45-B377-8D4E33E438D4}" destId="{F799BC03-FD05-4F30-AAAD-1183F0B3BF60}" srcOrd="1" destOrd="0" parTransId="{94BF240A-42BA-4194-BE3A-6E14CC6344CF}" sibTransId="{09923D40-7466-4995-AA13-2A5715CB8C29}"/>
    <dgm:cxn modelId="{65ADD6F6-5151-40D9-AD6F-C769B31F54A7}" type="presParOf" srcId="{1EA5FD43-939B-45C8-9AC2-13F250A5F162}" destId="{F7CFF867-D485-4EB8-812E-859394CD8AFF}" srcOrd="0" destOrd="0" presId="urn:microsoft.com/office/officeart/2005/8/layout/default"/>
    <dgm:cxn modelId="{4982A7B5-2EC3-42F2-BD04-08FFDA8D84CC}" type="presParOf" srcId="{1EA5FD43-939B-45C8-9AC2-13F250A5F162}" destId="{021DC638-53EB-44A8-B579-84F02D0F7626}" srcOrd="1" destOrd="0" presId="urn:microsoft.com/office/officeart/2005/8/layout/default"/>
    <dgm:cxn modelId="{B4257354-B726-414F-B45D-76419E1BE04B}" type="presParOf" srcId="{1EA5FD43-939B-45C8-9AC2-13F250A5F162}" destId="{63521EF3-6D35-4220-A3CB-6AAFA76BF871}" srcOrd="2" destOrd="0" presId="urn:microsoft.com/office/officeart/2005/8/layout/default"/>
    <dgm:cxn modelId="{989C9449-74B9-4CF9-AE4E-B896DA304A0F}" type="presParOf" srcId="{1EA5FD43-939B-45C8-9AC2-13F250A5F162}" destId="{38CBEA85-C04D-498F-B702-905C8CFB0D9E}" srcOrd="3" destOrd="0" presId="urn:microsoft.com/office/officeart/2005/8/layout/default"/>
    <dgm:cxn modelId="{B3B6EDE2-64EB-475F-9C60-F71474C17A0E}" type="presParOf" srcId="{1EA5FD43-939B-45C8-9AC2-13F250A5F162}" destId="{0771A805-B14D-4515-A1FB-02314D91E4A5}" srcOrd="4" destOrd="0" presId="urn:microsoft.com/office/officeart/2005/8/layout/default"/>
    <dgm:cxn modelId="{01C911F4-A94A-42CC-B4C9-5F523F4DA551}" type="presParOf" srcId="{1EA5FD43-939B-45C8-9AC2-13F250A5F162}" destId="{87EBAD39-3FF6-428D-8EE5-979B4E13C135}" srcOrd="5" destOrd="0" presId="urn:microsoft.com/office/officeart/2005/8/layout/default"/>
    <dgm:cxn modelId="{3FA529B9-C8D2-4EAB-B1D9-CEA1A5EF272D}" type="presParOf" srcId="{1EA5FD43-939B-45C8-9AC2-13F250A5F162}" destId="{AF7C5640-E949-444B-94BE-B6B298C28BB3}" srcOrd="6" destOrd="0" presId="urn:microsoft.com/office/officeart/2005/8/layout/default"/>
    <dgm:cxn modelId="{B8877E66-D657-4CFF-B526-AF3BFC1826D8}" type="presParOf" srcId="{1EA5FD43-939B-45C8-9AC2-13F250A5F162}" destId="{D65DAEC3-F8F7-4CE0-9701-1C2EA51D1812}" srcOrd="7" destOrd="0" presId="urn:microsoft.com/office/officeart/2005/8/layout/default"/>
    <dgm:cxn modelId="{6D274A50-86E5-49F5-A69D-98FCB48B1BAE}" type="presParOf" srcId="{1EA5FD43-939B-45C8-9AC2-13F250A5F162}" destId="{A384251B-1F0A-4120-BD8A-2D6ED077FB94}" srcOrd="8" destOrd="0" presId="urn:microsoft.com/office/officeart/2005/8/layout/default"/>
    <dgm:cxn modelId="{854DEB62-80E8-412F-8753-2630D25F41E3}" type="presParOf" srcId="{1EA5FD43-939B-45C8-9AC2-13F250A5F162}" destId="{62B40945-CAA6-4545-9290-3EE5230277AB}" srcOrd="9" destOrd="0" presId="urn:microsoft.com/office/officeart/2005/8/layout/default"/>
    <dgm:cxn modelId="{A05C1150-5540-434D-8F39-3590E1935623}" type="presParOf" srcId="{1EA5FD43-939B-45C8-9AC2-13F250A5F162}" destId="{EC96DA26-E5CD-4562-8BE4-43E0EDEB39D4}" srcOrd="10" destOrd="0" presId="urn:microsoft.com/office/officeart/2005/8/layout/default"/>
    <dgm:cxn modelId="{02229E04-5E94-4370-9CE6-5A950E8EAC77}" type="presParOf" srcId="{1EA5FD43-939B-45C8-9AC2-13F250A5F162}" destId="{1DEFCBC7-E4E0-4F46-83C5-E4713C8661C6}" srcOrd="11" destOrd="0" presId="urn:microsoft.com/office/officeart/2005/8/layout/default"/>
    <dgm:cxn modelId="{0645BC5B-3A9F-47FB-996F-18E07A0EB6EF}" type="presParOf" srcId="{1EA5FD43-939B-45C8-9AC2-13F250A5F162}" destId="{5E4D1FD6-CA46-4325-BD2C-A89C34B9393C}" srcOrd="12" destOrd="0" presId="urn:microsoft.com/office/officeart/2005/8/layout/default"/>
    <dgm:cxn modelId="{3F74DD81-251C-4183-A1EF-34DF874F0A87}" type="presParOf" srcId="{1EA5FD43-939B-45C8-9AC2-13F250A5F162}" destId="{C62F222E-0B37-46D2-B113-83ACD49532B8}" srcOrd="13" destOrd="0" presId="urn:microsoft.com/office/officeart/2005/8/layout/default"/>
    <dgm:cxn modelId="{0D30FC59-F397-4CC6-A6C7-270A9F5F7358}" type="presParOf" srcId="{1EA5FD43-939B-45C8-9AC2-13F250A5F162}" destId="{1E146793-0380-4C5E-8AEE-BDDAF6CACFDA}" srcOrd="14" destOrd="0" presId="urn:microsoft.com/office/officeart/2005/8/layout/default"/>
    <dgm:cxn modelId="{040C521F-AE0F-4652-A42B-788F794C77FA}" type="presParOf" srcId="{1EA5FD43-939B-45C8-9AC2-13F250A5F162}" destId="{0175F217-347B-4B30-803F-821B2DAEFF31}" srcOrd="15" destOrd="0" presId="urn:microsoft.com/office/officeart/2005/8/layout/default"/>
    <dgm:cxn modelId="{5996CFD5-F57D-454F-B3FE-A2F8704CE89D}" type="presParOf" srcId="{1EA5FD43-939B-45C8-9AC2-13F250A5F162}" destId="{619F82FD-24E4-4019-A303-B7BB1CAA143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9D76ED-947F-4C9E-8FFA-5EB32D9A331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E6E9A2-89C2-485E-875B-DA7290371110}">
      <dgm:prSet/>
      <dgm:spPr/>
      <dgm:t>
        <a:bodyPr/>
        <a:lstStyle/>
        <a:p>
          <a:r>
            <a:rPr lang="en-US"/>
            <a:t>Bu liflerde çap ortalama olarak 20-120 mikron, uzunluk ise 37.5 cm’dir.</a:t>
          </a:r>
        </a:p>
      </dgm:t>
    </dgm:pt>
    <dgm:pt modelId="{DB1AAEB0-4918-4914-A387-56B3CF19D30D}" type="parTrans" cxnId="{C195F4FD-766F-442E-A6FC-4356ECF4DC22}">
      <dgm:prSet/>
      <dgm:spPr/>
      <dgm:t>
        <a:bodyPr/>
        <a:lstStyle/>
        <a:p>
          <a:endParaRPr lang="en-US"/>
        </a:p>
      </dgm:t>
    </dgm:pt>
    <dgm:pt modelId="{753F8B07-5789-413C-A39D-927E505024F5}" type="sibTrans" cxnId="{C195F4FD-766F-442E-A6FC-4356ECF4DC22}">
      <dgm:prSet/>
      <dgm:spPr/>
      <dgm:t>
        <a:bodyPr/>
        <a:lstStyle/>
        <a:p>
          <a:endParaRPr lang="en-US"/>
        </a:p>
      </dgm:t>
    </dgm:pt>
    <dgm:pt modelId="{1A111372-75DD-46AC-AEB3-900750142BF6}">
      <dgm:prSet/>
      <dgm:spPr/>
      <dgm:t>
        <a:bodyPr/>
        <a:lstStyle/>
        <a:p>
          <a:r>
            <a:rPr lang="en-US"/>
            <a:t>• Bu liflerin çoğunda medulla tabakası bulunmaktadır. </a:t>
          </a:r>
        </a:p>
      </dgm:t>
    </dgm:pt>
    <dgm:pt modelId="{50644A8B-2C44-4D9A-A0D1-F851DA80B9F0}" type="parTrans" cxnId="{FDF527AC-6438-4ABF-9BB5-AEB961B10329}">
      <dgm:prSet/>
      <dgm:spPr/>
      <dgm:t>
        <a:bodyPr/>
        <a:lstStyle/>
        <a:p>
          <a:endParaRPr lang="en-US"/>
        </a:p>
      </dgm:t>
    </dgm:pt>
    <dgm:pt modelId="{3385B1BB-74D5-478C-9CDB-214DD1CDA1A7}" type="sibTrans" cxnId="{FDF527AC-6438-4ABF-9BB5-AEB961B10329}">
      <dgm:prSet/>
      <dgm:spPr/>
      <dgm:t>
        <a:bodyPr/>
        <a:lstStyle/>
        <a:p>
          <a:endParaRPr lang="en-US"/>
        </a:p>
      </dgm:t>
    </dgm:pt>
    <dgm:pt modelId="{1C807036-0156-430C-BC12-E9070AFB7AA4}">
      <dgm:prSet/>
      <dgm:spPr/>
      <dgm:t>
        <a:bodyPr/>
        <a:lstStyle/>
        <a:p>
          <a:r>
            <a:rPr lang="en-US"/>
            <a:t>• Renkleri kahverengiden siyaha kadar değişiklik gösterir. </a:t>
          </a:r>
        </a:p>
      </dgm:t>
    </dgm:pt>
    <dgm:pt modelId="{2C220B0E-8CEA-40AF-A248-22940F3D46CF}" type="parTrans" cxnId="{72F4FA9D-D736-4BB4-A15D-590AEFB591DA}">
      <dgm:prSet/>
      <dgm:spPr/>
      <dgm:t>
        <a:bodyPr/>
        <a:lstStyle/>
        <a:p>
          <a:endParaRPr lang="en-US"/>
        </a:p>
      </dgm:t>
    </dgm:pt>
    <dgm:pt modelId="{DF0726F4-ED7B-4549-88F3-483F4DDC84A3}" type="sibTrans" cxnId="{72F4FA9D-D736-4BB4-A15D-590AEFB591DA}">
      <dgm:prSet/>
      <dgm:spPr/>
      <dgm:t>
        <a:bodyPr/>
        <a:lstStyle/>
        <a:p>
          <a:endParaRPr lang="en-US"/>
        </a:p>
      </dgm:t>
    </dgm:pt>
    <dgm:pt modelId="{B236C79C-0376-4330-8940-67D9C52D123E}">
      <dgm:prSet/>
      <dgm:spPr/>
      <dgm:t>
        <a:bodyPr/>
        <a:lstStyle/>
        <a:p>
          <a:r>
            <a:rPr lang="en-US"/>
            <a:t>• Tekstil sanayinde deve yünlerinin değeri ve kalite sınıfları içerdikleri üst kaba ve alt ince lif oranına göre belirlenmektedir. </a:t>
          </a:r>
        </a:p>
      </dgm:t>
    </dgm:pt>
    <dgm:pt modelId="{849D1C95-E84B-41F6-BABC-2A54256667EE}" type="parTrans" cxnId="{ADD81240-9824-4D58-B058-5424090B72C2}">
      <dgm:prSet/>
      <dgm:spPr/>
      <dgm:t>
        <a:bodyPr/>
        <a:lstStyle/>
        <a:p>
          <a:endParaRPr lang="en-US"/>
        </a:p>
      </dgm:t>
    </dgm:pt>
    <dgm:pt modelId="{A9FD659C-A0E6-46BB-80F1-F556D4EF68AC}" type="sibTrans" cxnId="{ADD81240-9824-4D58-B058-5424090B72C2}">
      <dgm:prSet/>
      <dgm:spPr/>
      <dgm:t>
        <a:bodyPr/>
        <a:lstStyle/>
        <a:p>
          <a:endParaRPr lang="en-US"/>
        </a:p>
      </dgm:t>
    </dgm:pt>
    <dgm:pt modelId="{D8FC8689-CBDA-47FD-B1D6-AB363F7465E4}">
      <dgm:prSet/>
      <dgm:spPr/>
      <dgm:t>
        <a:bodyPr/>
        <a:lstStyle/>
        <a:p>
          <a:r>
            <a:rPr lang="en-US"/>
            <a:t>• Alt ince liflerin oranı arttıkça deve yünün kalitesi de artmaktadır. </a:t>
          </a:r>
        </a:p>
      </dgm:t>
    </dgm:pt>
    <dgm:pt modelId="{CF333C5F-838C-47D6-ABAC-30F4C7283046}" type="parTrans" cxnId="{D43C2A3A-C63D-47AD-BBA9-4DB45807D33C}">
      <dgm:prSet/>
      <dgm:spPr/>
      <dgm:t>
        <a:bodyPr/>
        <a:lstStyle/>
        <a:p>
          <a:endParaRPr lang="en-US"/>
        </a:p>
      </dgm:t>
    </dgm:pt>
    <dgm:pt modelId="{61876B1B-62CF-4936-8C2A-D64FB57076AB}" type="sibTrans" cxnId="{D43C2A3A-C63D-47AD-BBA9-4DB45807D33C}">
      <dgm:prSet/>
      <dgm:spPr/>
      <dgm:t>
        <a:bodyPr/>
        <a:lstStyle/>
        <a:p>
          <a:endParaRPr lang="en-US"/>
        </a:p>
      </dgm:t>
    </dgm:pt>
    <dgm:pt modelId="{F9DBDDC8-77D5-4DEA-B817-A6530065618A}">
      <dgm:prSet/>
      <dgm:spPr/>
      <dgm:t>
        <a:bodyPr/>
        <a:lstStyle/>
        <a:p>
          <a:r>
            <a:rPr lang="en-US"/>
            <a:t>• Bu nedenle tekstil sanayinde kullanılacak deve yünlerinden üst kaba liflerin ayırt edilmesi gerekmektedir. </a:t>
          </a:r>
        </a:p>
      </dgm:t>
    </dgm:pt>
    <dgm:pt modelId="{454D7B38-1771-430C-A444-D080ACC8D142}" type="parTrans" cxnId="{9D62EC13-5921-46A7-A114-20ACAF64C552}">
      <dgm:prSet/>
      <dgm:spPr/>
      <dgm:t>
        <a:bodyPr/>
        <a:lstStyle/>
        <a:p>
          <a:endParaRPr lang="en-US"/>
        </a:p>
      </dgm:t>
    </dgm:pt>
    <dgm:pt modelId="{75DBE186-F01F-488B-B773-9C0F8432140C}" type="sibTrans" cxnId="{9D62EC13-5921-46A7-A114-20ACAF64C552}">
      <dgm:prSet/>
      <dgm:spPr/>
      <dgm:t>
        <a:bodyPr/>
        <a:lstStyle/>
        <a:p>
          <a:endParaRPr lang="en-US"/>
        </a:p>
      </dgm:t>
    </dgm:pt>
    <dgm:pt modelId="{E4284EF7-D040-4BBB-A5BB-BC694D06E665}">
      <dgm:prSet/>
      <dgm:spPr/>
      <dgm:t>
        <a:bodyPr/>
        <a:lstStyle/>
        <a:p>
          <a:r>
            <a:rPr lang="en-US"/>
            <a:t>• Deve yünlerinden başta erkek paltoluk kumaş olmak üzere spor çorap, spor giyim ve pardösü yapımında yararlanılmaktadır.</a:t>
          </a:r>
        </a:p>
      </dgm:t>
    </dgm:pt>
    <dgm:pt modelId="{6D3AE2BC-6DA2-4CE2-B894-5A7C7DDC2212}" type="parTrans" cxnId="{A5BA8426-1FAD-4B1C-88CC-7B7EF107B1FC}">
      <dgm:prSet/>
      <dgm:spPr/>
      <dgm:t>
        <a:bodyPr/>
        <a:lstStyle/>
        <a:p>
          <a:endParaRPr lang="en-US"/>
        </a:p>
      </dgm:t>
    </dgm:pt>
    <dgm:pt modelId="{51BBA9FB-C969-4921-B122-4F8469C291A1}" type="sibTrans" cxnId="{A5BA8426-1FAD-4B1C-88CC-7B7EF107B1FC}">
      <dgm:prSet/>
      <dgm:spPr/>
      <dgm:t>
        <a:bodyPr/>
        <a:lstStyle/>
        <a:p>
          <a:endParaRPr lang="en-US"/>
        </a:p>
      </dgm:t>
    </dgm:pt>
    <dgm:pt modelId="{509C070F-40FE-48B1-90BA-65EA8C36F002}">
      <dgm:prSet/>
      <dgm:spPr/>
      <dgm:t>
        <a:bodyPr/>
        <a:lstStyle/>
        <a:p>
          <a:r>
            <a:rPr lang="en-US"/>
            <a:t>• Bu kumaşların kendilerine özgün renkleri solmaya karşı çok dirençlidirler.</a:t>
          </a:r>
        </a:p>
      </dgm:t>
    </dgm:pt>
    <dgm:pt modelId="{05675964-547E-4D5A-B1D3-CC594DE424A6}" type="parTrans" cxnId="{A4CD8A07-638C-4BC0-B169-ABF1C7B83873}">
      <dgm:prSet/>
      <dgm:spPr/>
      <dgm:t>
        <a:bodyPr/>
        <a:lstStyle/>
        <a:p>
          <a:endParaRPr lang="en-US"/>
        </a:p>
      </dgm:t>
    </dgm:pt>
    <dgm:pt modelId="{D2AB8430-BDF3-4C96-96D2-9DC969AA6C74}" type="sibTrans" cxnId="{A4CD8A07-638C-4BC0-B169-ABF1C7B83873}">
      <dgm:prSet/>
      <dgm:spPr/>
      <dgm:t>
        <a:bodyPr/>
        <a:lstStyle/>
        <a:p>
          <a:endParaRPr lang="en-US"/>
        </a:p>
      </dgm:t>
    </dgm:pt>
    <dgm:pt modelId="{CDBB3D0B-E918-49B5-B8C6-A7D03B4A2B8D}">
      <dgm:prSet/>
      <dgm:spPr/>
      <dgm:t>
        <a:bodyPr/>
        <a:lstStyle/>
        <a:p>
          <a:r>
            <a:rPr lang="en-US"/>
            <a:t>• Bu nedenle de çok değerli ve pahalıdırlar. </a:t>
          </a:r>
        </a:p>
      </dgm:t>
    </dgm:pt>
    <dgm:pt modelId="{0A2DB375-4D7F-4FC9-9693-4E706FA9C971}" type="parTrans" cxnId="{D3C417CF-36D0-4337-B422-17E10D357360}">
      <dgm:prSet/>
      <dgm:spPr/>
      <dgm:t>
        <a:bodyPr/>
        <a:lstStyle/>
        <a:p>
          <a:endParaRPr lang="en-US"/>
        </a:p>
      </dgm:t>
    </dgm:pt>
    <dgm:pt modelId="{B50DA270-AE3D-46D6-B1B3-FAAC1043BEE8}" type="sibTrans" cxnId="{D3C417CF-36D0-4337-B422-17E10D357360}">
      <dgm:prSet/>
      <dgm:spPr/>
      <dgm:t>
        <a:bodyPr/>
        <a:lstStyle/>
        <a:p>
          <a:endParaRPr lang="en-US"/>
        </a:p>
      </dgm:t>
    </dgm:pt>
    <dgm:pt modelId="{6296ED6E-C4BB-48BE-8B51-0DB233E314EE}">
      <dgm:prSet/>
      <dgm:spPr/>
      <dgm:t>
        <a:bodyPr/>
        <a:lstStyle/>
        <a:p>
          <a:r>
            <a:rPr lang="en-US"/>
            <a:t>• Develerin üst kaba liflerinden keçilerden elde edilen üst kaba liflerde olduğu gibi çul, heybe, kolan, urgan, yatak ve çadır gibi geleneksel ürünlerin yapımında yararlanılmaktadır.</a:t>
          </a:r>
        </a:p>
      </dgm:t>
    </dgm:pt>
    <dgm:pt modelId="{B873CB13-2C92-4CF0-8075-28732767D043}" type="parTrans" cxnId="{AAE0EE04-A2E0-42A0-92A6-8447539DB21F}">
      <dgm:prSet/>
      <dgm:spPr/>
      <dgm:t>
        <a:bodyPr/>
        <a:lstStyle/>
        <a:p>
          <a:endParaRPr lang="en-US"/>
        </a:p>
      </dgm:t>
    </dgm:pt>
    <dgm:pt modelId="{984BDCB7-0115-4F99-A335-A2AE18F74A8F}" type="sibTrans" cxnId="{AAE0EE04-A2E0-42A0-92A6-8447539DB21F}">
      <dgm:prSet/>
      <dgm:spPr/>
      <dgm:t>
        <a:bodyPr/>
        <a:lstStyle/>
        <a:p>
          <a:endParaRPr lang="en-US"/>
        </a:p>
      </dgm:t>
    </dgm:pt>
    <dgm:pt modelId="{BB4AB728-3FA6-4852-9D3A-CFEA9785EBB9}" type="pres">
      <dgm:prSet presAssocID="{4E9D76ED-947F-4C9E-8FFA-5EB32D9A3317}" presName="diagram" presStyleCnt="0">
        <dgm:presLayoutVars>
          <dgm:dir/>
          <dgm:resizeHandles val="exact"/>
        </dgm:presLayoutVars>
      </dgm:prSet>
      <dgm:spPr/>
    </dgm:pt>
    <dgm:pt modelId="{1A69B115-C025-495F-A8D4-99719EAD1C07}" type="pres">
      <dgm:prSet presAssocID="{B6E6E9A2-89C2-485E-875B-DA7290371110}" presName="node" presStyleLbl="node1" presStyleIdx="0" presStyleCnt="10">
        <dgm:presLayoutVars>
          <dgm:bulletEnabled val="1"/>
        </dgm:presLayoutVars>
      </dgm:prSet>
      <dgm:spPr/>
    </dgm:pt>
    <dgm:pt modelId="{25449FA0-DD52-483A-910F-6D19FAF0D3DF}" type="pres">
      <dgm:prSet presAssocID="{753F8B07-5789-413C-A39D-927E505024F5}" presName="sibTrans" presStyleCnt="0"/>
      <dgm:spPr/>
    </dgm:pt>
    <dgm:pt modelId="{C22BBE4D-79A5-42D8-91C4-505AC74DA44F}" type="pres">
      <dgm:prSet presAssocID="{1A111372-75DD-46AC-AEB3-900750142BF6}" presName="node" presStyleLbl="node1" presStyleIdx="1" presStyleCnt="10">
        <dgm:presLayoutVars>
          <dgm:bulletEnabled val="1"/>
        </dgm:presLayoutVars>
      </dgm:prSet>
      <dgm:spPr/>
    </dgm:pt>
    <dgm:pt modelId="{55E7C594-1FBB-4D17-A226-13E6A56111F3}" type="pres">
      <dgm:prSet presAssocID="{3385B1BB-74D5-478C-9CDB-214DD1CDA1A7}" presName="sibTrans" presStyleCnt="0"/>
      <dgm:spPr/>
    </dgm:pt>
    <dgm:pt modelId="{BDC34FFD-9287-4C0E-A845-5BA7686FBA19}" type="pres">
      <dgm:prSet presAssocID="{1C807036-0156-430C-BC12-E9070AFB7AA4}" presName="node" presStyleLbl="node1" presStyleIdx="2" presStyleCnt="10">
        <dgm:presLayoutVars>
          <dgm:bulletEnabled val="1"/>
        </dgm:presLayoutVars>
      </dgm:prSet>
      <dgm:spPr/>
    </dgm:pt>
    <dgm:pt modelId="{F677CFF4-B7F2-4415-B4B8-1D355E34D5A3}" type="pres">
      <dgm:prSet presAssocID="{DF0726F4-ED7B-4549-88F3-483F4DDC84A3}" presName="sibTrans" presStyleCnt="0"/>
      <dgm:spPr/>
    </dgm:pt>
    <dgm:pt modelId="{10929993-0F87-415B-B35C-920C387BBAC3}" type="pres">
      <dgm:prSet presAssocID="{B236C79C-0376-4330-8940-67D9C52D123E}" presName="node" presStyleLbl="node1" presStyleIdx="3" presStyleCnt="10">
        <dgm:presLayoutVars>
          <dgm:bulletEnabled val="1"/>
        </dgm:presLayoutVars>
      </dgm:prSet>
      <dgm:spPr/>
    </dgm:pt>
    <dgm:pt modelId="{192E5FF1-F0C7-4E8B-9A0F-A93C485795E3}" type="pres">
      <dgm:prSet presAssocID="{A9FD659C-A0E6-46BB-80F1-F556D4EF68AC}" presName="sibTrans" presStyleCnt="0"/>
      <dgm:spPr/>
    </dgm:pt>
    <dgm:pt modelId="{925154B2-1786-4A7F-A10C-0EE6EB49906D}" type="pres">
      <dgm:prSet presAssocID="{D8FC8689-CBDA-47FD-B1D6-AB363F7465E4}" presName="node" presStyleLbl="node1" presStyleIdx="4" presStyleCnt="10">
        <dgm:presLayoutVars>
          <dgm:bulletEnabled val="1"/>
        </dgm:presLayoutVars>
      </dgm:prSet>
      <dgm:spPr/>
    </dgm:pt>
    <dgm:pt modelId="{391C3F41-EDEE-480A-98BD-7B2109EC0B7A}" type="pres">
      <dgm:prSet presAssocID="{61876B1B-62CF-4936-8C2A-D64FB57076AB}" presName="sibTrans" presStyleCnt="0"/>
      <dgm:spPr/>
    </dgm:pt>
    <dgm:pt modelId="{74602A30-3DC4-4A82-BF4D-4027BFD0DFFC}" type="pres">
      <dgm:prSet presAssocID="{F9DBDDC8-77D5-4DEA-B817-A6530065618A}" presName="node" presStyleLbl="node1" presStyleIdx="5" presStyleCnt="10">
        <dgm:presLayoutVars>
          <dgm:bulletEnabled val="1"/>
        </dgm:presLayoutVars>
      </dgm:prSet>
      <dgm:spPr/>
    </dgm:pt>
    <dgm:pt modelId="{73DC0F09-C176-484A-95F1-F06074E5FF6C}" type="pres">
      <dgm:prSet presAssocID="{75DBE186-F01F-488B-B773-9C0F8432140C}" presName="sibTrans" presStyleCnt="0"/>
      <dgm:spPr/>
    </dgm:pt>
    <dgm:pt modelId="{7F94FDB5-3F7F-4317-AD05-2989B37CD2E3}" type="pres">
      <dgm:prSet presAssocID="{E4284EF7-D040-4BBB-A5BB-BC694D06E665}" presName="node" presStyleLbl="node1" presStyleIdx="6" presStyleCnt="10">
        <dgm:presLayoutVars>
          <dgm:bulletEnabled val="1"/>
        </dgm:presLayoutVars>
      </dgm:prSet>
      <dgm:spPr/>
    </dgm:pt>
    <dgm:pt modelId="{BB352842-FFE1-4476-BE72-4F6DEEB71F91}" type="pres">
      <dgm:prSet presAssocID="{51BBA9FB-C969-4921-B122-4F8469C291A1}" presName="sibTrans" presStyleCnt="0"/>
      <dgm:spPr/>
    </dgm:pt>
    <dgm:pt modelId="{A8A70461-F971-4512-83E9-04376CAB18EB}" type="pres">
      <dgm:prSet presAssocID="{509C070F-40FE-48B1-90BA-65EA8C36F002}" presName="node" presStyleLbl="node1" presStyleIdx="7" presStyleCnt="10">
        <dgm:presLayoutVars>
          <dgm:bulletEnabled val="1"/>
        </dgm:presLayoutVars>
      </dgm:prSet>
      <dgm:spPr/>
    </dgm:pt>
    <dgm:pt modelId="{BB5B4232-2A24-40E5-A4D4-9563F4467F90}" type="pres">
      <dgm:prSet presAssocID="{D2AB8430-BDF3-4C96-96D2-9DC969AA6C74}" presName="sibTrans" presStyleCnt="0"/>
      <dgm:spPr/>
    </dgm:pt>
    <dgm:pt modelId="{BEBF6965-512D-4179-A809-32E6FEEF546C}" type="pres">
      <dgm:prSet presAssocID="{CDBB3D0B-E918-49B5-B8C6-A7D03B4A2B8D}" presName="node" presStyleLbl="node1" presStyleIdx="8" presStyleCnt="10">
        <dgm:presLayoutVars>
          <dgm:bulletEnabled val="1"/>
        </dgm:presLayoutVars>
      </dgm:prSet>
      <dgm:spPr/>
    </dgm:pt>
    <dgm:pt modelId="{54A0E394-295D-4A3E-9881-B772F958BD9C}" type="pres">
      <dgm:prSet presAssocID="{B50DA270-AE3D-46D6-B1B3-FAAC1043BEE8}" presName="sibTrans" presStyleCnt="0"/>
      <dgm:spPr/>
    </dgm:pt>
    <dgm:pt modelId="{ECDC2F13-820D-42FB-A233-FE9274D46D88}" type="pres">
      <dgm:prSet presAssocID="{6296ED6E-C4BB-48BE-8B51-0DB233E314EE}" presName="node" presStyleLbl="node1" presStyleIdx="9" presStyleCnt="10">
        <dgm:presLayoutVars>
          <dgm:bulletEnabled val="1"/>
        </dgm:presLayoutVars>
      </dgm:prSet>
      <dgm:spPr/>
    </dgm:pt>
  </dgm:ptLst>
  <dgm:cxnLst>
    <dgm:cxn modelId="{AAE0EE04-A2E0-42A0-92A6-8447539DB21F}" srcId="{4E9D76ED-947F-4C9E-8FFA-5EB32D9A3317}" destId="{6296ED6E-C4BB-48BE-8B51-0DB233E314EE}" srcOrd="9" destOrd="0" parTransId="{B873CB13-2C92-4CF0-8075-28732767D043}" sibTransId="{984BDCB7-0115-4F99-A335-A2AE18F74A8F}"/>
    <dgm:cxn modelId="{A4CD8A07-638C-4BC0-B169-ABF1C7B83873}" srcId="{4E9D76ED-947F-4C9E-8FFA-5EB32D9A3317}" destId="{509C070F-40FE-48B1-90BA-65EA8C36F002}" srcOrd="7" destOrd="0" parTransId="{05675964-547E-4D5A-B1D3-CC594DE424A6}" sibTransId="{D2AB8430-BDF3-4C96-96D2-9DC969AA6C74}"/>
    <dgm:cxn modelId="{9D62EC13-5921-46A7-A114-20ACAF64C552}" srcId="{4E9D76ED-947F-4C9E-8FFA-5EB32D9A3317}" destId="{F9DBDDC8-77D5-4DEA-B817-A6530065618A}" srcOrd="5" destOrd="0" parTransId="{454D7B38-1771-430C-A444-D080ACC8D142}" sibTransId="{75DBE186-F01F-488B-B773-9C0F8432140C}"/>
    <dgm:cxn modelId="{E694E622-5E90-4B59-A674-AE0257AFC43D}" type="presOf" srcId="{D8FC8689-CBDA-47FD-B1D6-AB363F7465E4}" destId="{925154B2-1786-4A7F-A10C-0EE6EB49906D}" srcOrd="0" destOrd="0" presId="urn:microsoft.com/office/officeart/2005/8/layout/default"/>
    <dgm:cxn modelId="{A5BA8426-1FAD-4B1C-88CC-7B7EF107B1FC}" srcId="{4E9D76ED-947F-4C9E-8FFA-5EB32D9A3317}" destId="{E4284EF7-D040-4BBB-A5BB-BC694D06E665}" srcOrd="6" destOrd="0" parTransId="{6D3AE2BC-6DA2-4CE2-B894-5A7C7DDC2212}" sibTransId="{51BBA9FB-C969-4921-B122-4F8469C291A1}"/>
    <dgm:cxn modelId="{47D5B730-D528-4B6C-B2AB-C44337C03456}" type="presOf" srcId="{F9DBDDC8-77D5-4DEA-B817-A6530065618A}" destId="{74602A30-3DC4-4A82-BF4D-4027BFD0DFFC}" srcOrd="0" destOrd="0" presId="urn:microsoft.com/office/officeart/2005/8/layout/default"/>
    <dgm:cxn modelId="{661B3132-12F6-4834-A201-6090EE6FBFBB}" type="presOf" srcId="{1C807036-0156-430C-BC12-E9070AFB7AA4}" destId="{BDC34FFD-9287-4C0E-A845-5BA7686FBA19}" srcOrd="0" destOrd="0" presId="urn:microsoft.com/office/officeart/2005/8/layout/default"/>
    <dgm:cxn modelId="{3A783132-3379-4F45-BA97-2328A90E58A2}" type="presOf" srcId="{E4284EF7-D040-4BBB-A5BB-BC694D06E665}" destId="{7F94FDB5-3F7F-4317-AD05-2989B37CD2E3}" srcOrd="0" destOrd="0" presId="urn:microsoft.com/office/officeart/2005/8/layout/default"/>
    <dgm:cxn modelId="{F42F5034-F223-4D18-91CF-D51290FDCC53}" type="presOf" srcId="{B6E6E9A2-89C2-485E-875B-DA7290371110}" destId="{1A69B115-C025-495F-A8D4-99719EAD1C07}" srcOrd="0" destOrd="0" presId="urn:microsoft.com/office/officeart/2005/8/layout/default"/>
    <dgm:cxn modelId="{D43C2A3A-C63D-47AD-BBA9-4DB45807D33C}" srcId="{4E9D76ED-947F-4C9E-8FFA-5EB32D9A3317}" destId="{D8FC8689-CBDA-47FD-B1D6-AB363F7465E4}" srcOrd="4" destOrd="0" parTransId="{CF333C5F-838C-47D6-ABAC-30F4C7283046}" sibTransId="{61876B1B-62CF-4936-8C2A-D64FB57076AB}"/>
    <dgm:cxn modelId="{ADD81240-9824-4D58-B058-5424090B72C2}" srcId="{4E9D76ED-947F-4C9E-8FFA-5EB32D9A3317}" destId="{B236C79C-0376-4330-8940-67D9C52D123E}" srcOrd="3" destOrd="0" parTransId="{849D1C95-E84B-41F6-BABC-2A54256667EE}" sibTransId="{A9FD659C-A0E6-46BB-80F1-F556D4EF68AC}"/>
    <dgm:cxn modelId="{97200687-F321-4998-A882-9AB9C8E2C18B}" type="presOf" srcId="{6296ED6E-C4BB-48BE-8B51-0DB233E314EE}" destId="{ECDC2F13-820D-42FB-A233-FE9274D46D88}" srcOrd="0" destOrd="0" presId="urn:microsoft.com/office/officeart/2005/8/layout/default"/>
    <dgm:cxn modelId="{104DF588-1E9A-48EC-8F81-671E3749254F}" type="presOf" srcId="{B236C79C-0376-4330-8940-67D9C52D123E}" destId="{10929993-0F87-415B-B35C-920C387BBAC3}" srcOrd="0" destOrd="0" presId="urn:microsoft.com/office/officeart/2005/8/layout/default"/>
    <dgm:cxn modelId="{72F4FA9D-D736-4BB4-A15D-590AEFB591DA}" srcId="{4E9D76ED-947F-4C9E-8FFA-5EB32D9A3317}" destId="{1C807036-0156-430C-BC12-E9070AFB7AA4}" srcOrd="2" destOrd="0" parTransId="{2C220B0E-8CEA-40AF-A248-22940F3D46CF}" sibTransId="{DF0726F4-ED7B-4549-88F3-483F4DDC84A3}"/>
    <dgm:cxn modelId="{FDF527AC-6438-4ABF-9BB5-AEB961B10329}" srcId="{4E9D76ED-947F-4C9E-8FFA-5EB32D9A3317}" destId="{1A111372-75DD-46AC-AEB3-900750142BF6}" srcOrd="1" destOrd="0" parTransId="{50644A8B-2C44-4D9A-A0D1-F851DA80B9F0}" sibTransId="{3385B1BB-74D5-478C-9CDB-214DD1CDA1A7}"/>
    <dgm:cxn modelId="{464C9FB7-3A8D-4928-927E-6CDB29F7C50D}" type="presOf" srcId="{509C070F-40FE-48B1-90BA-65EA8C36F002}" destId="{A8A70461-F971-4512-83E9-04376CAB18EB}" srcOrd="0" destOrd="0" presId="urn:microsoft.com/office/officeart/2005/8/layout/default"/>
    <dgm:cxn modelId="{40C26CC1-CA14-489F-986A-08AA2FBFEA6A}" type="presOf" srcId="{CDBB3D0B-E918-49B5-B8C6-A7D03B4A2B8D}" destId="{BEBF6965-512D-4179-A809-32E6FEEF546C}" srcOrd="0" destOrd="0" presId="urn:microsoft.com/office/officeart/2005/8/layout/default"/>
    <dgm:cxn modelId="{FBBC40CD-8220-4BD5-8617-C29789F0EBAE}" type="presOf" srcId="{1A111372-75DD-46AC-AEB3-900750142BF6}" destId="{C22BBE4D-79A5-42D8-91C4-505AC74DA44F}" srcOrd="0" destOrd="0" presId="urn:microsoft.com/office/officeart/2005/8/layout/default"/>
    <dgm:cxn modelId="{D3C417CF-36D0-4337-B422-17E10D357360}" srcId="{4E9D76ED-947F-4C9E-8FFA-5EB32D9A3317}" destId="{CDBB3D0B-E918-49B5-B8C6-A7D03B4A2B8D}" srcOrd="8" destOrd="0" parTransId="{0A2DB375-4D7F-4FC9-9693-4E706FA9C971}" sibTransId="{B50DA270-AE3D-46D6-B1B3-FAAC1043BEE8}"/>
    <dgm:cxn modelId="{1D0F75FC-9C0E-4394-A4BE-944FE02D32BE}" type="presOf" srcId="{4E9D76ED-947F-4C9E-8FFA-5EB32D9A3317}" destId="{BB4AB728-3FA6-4852-9D3A-CFEA9785EBB9}" srcOrd="0" destOrd="0" presId="urn:microsoft.com/office/officeart/2005/8/layout/default"/>
    <dgm:cxn modelId="{C195F4FD-766F-442E-A6FC-4356ECF4DC22}" srcId="{4E9D76ED-947F-4C9E-8FFA-5EB32D9A3317}" destId="{B6E6E9A2-89C2-485E-875B-DA7290371110}" srcOrd="0" destOrd="0" parTransId="{DB1AAEB0-4918-4914-A387-56B3CF19D30D}" sibTransId="{753F8B07-5789-413C-A39D-927E505024F5}"/>
    <dgm:cxn modelId="{A4EC8ADE-5B79-4E95-91F0-D68508CEB945}" type="presParOf" srcId="{BB4AB728-3FA6-4852-9D3A-CFEA9785EBB9}" destId="{1A69B115-C025-495F-A8D4-99719EAD1C07}" srcOrd="0" destOrd="0" presId="urn:microsoft.com/office/officeart/2005/8/layout/default"/>
    <dgm:cxn modelId="{58CE7A43-89B5-477B-B7D7-EC05D8E78C3C}" type="presParOf" srcId="{BB4AB728-3FA6-4852-9D3A-CFEA9785EBB9}" destId="{25449FA0-DD52-483A-910F-6D19FAF0D3DF}" srcOrd="1" destOrd="0" presId="urn:microsoft.com/office/officeart/2005/8/layout/default"/>
    <dgm:cxn modelId="{EB3899EF-0BD1-48F2-BF39-072CBC5E837F}" type="presParOf" srcId="{BB4AB728-3FA6-4852-9D3A-CFEA9785EBB9}" destId="{C22BBE4D-79A5-42D8-91C4-505AC74DA44F}" srcOrd="2" destOrd="0" presId="urn:microsoft.com/office/officeart/2005/8/layout/default"/>
    <dgm:cxn modelId="{5804D784-EEBD-43CC-AF5E-4D643418BA79}" type="presParOf" srcId="{BB4AB728-3FA6-4852-9D3A-CFEA9785EBB9}" destId="{55E7C594-1FBB-4D17-A226-13E6A56111F3}" srcOrd="3" destOrd="0" presId="urn:microsoft.com/office/officeart/2005/8/layout/default"/>
    <dgm:cxn modelId="{3E39EA3E-DDA5-44BA-90CA-97865388D636}" type="presParOf" srcId="{BB4AB728-3FA6-4852-9D3A-CFEA9785EBB9}" destId="{BDC34FFD-9287-4C0E-A845-5BA7686FBA19}" srcOrd="4" destOrd="0" presId="urn:microsoft.com/office/officeart/2005/8/layout/default"/>
    <dgm:cxn modelId="{4AB6BA74-E5B3-4E14-94C9-446359A139B4}" type="presParOf" srcId="{BB4AB728-3FA6-4852-9D3A-CFEA9785EBB9}" destId="{F677CFF4-B7F2-4415-B4B8-1D355E34D5A3}" srcOrd="5" destOrd="0" presId="urn:microsoft.com/office/officeart/2005/8/layout/default"/>
    <dgm:cxn modelId="{E0381D33-D875-43DF-835A-96376F3F7A1D}" type="presParOf" srcId="{BB4AB728-3FA6-4852-9D3A-CFEA9785EBB9}" destId="{10929993-0F87-415B-B35C-920C387BBAC3}" srcOrd="6" destOrd="0" presId="urn:microsoft.com/office/officeart/2005/8/layout/default"/>
    <dgm:cxn modelId="{7D102CCA-4246-4ED6-8613-B1B2D64B3AA7}" type="presParOf" srcId="{BB4AB728-3FA6-4852-9D3A-CFEA9785EBB9}" destId="{192E5FF1-F0C7-4E8B-9A0F-A93C485795E3}" srcOrd="7" destOrd="0" presId="urn:microsoft.com/office/officeart/2005/8/layout/default"/>
    <dgm:cxn modelId="{8B693C01-B8EF-4279-94EA-DD052CBC3992}" type="presParOf" srcId="{BB4AB728-3FA6-4852-9D3A-CFEA9785EBB9}" destId="{925154B2-1786-4A7F-A10C-0EE6EB49906D}" srcOrd="8" destOrd="0" presId="urn:microsoft.com/office/officeart/2005/8/layout/default"/>
    <dgm:cxn modelId="{05A6718E-2B5A-4AB1-9B7D-0C1F648B3701}" type="presParOf" srcId="{BB4AB728-3FA6-4852-9D3A-CFEA9785EBB9}" destId="{391C3F41-EDEE-480A-98BD-7B2109EC0B7A}" srcOrd="9" destOrd="0" presId="urn:microsoft.com/office/officeart/2005/8/layout/default"/>
    <dgm:cxn modelId="{FFA66AFB-F989-4872-BB2E-4B4497BA2231}" type="presParOf" srcId="{BB4AB728-3FA6-4852-9D3A-CFEA9785EBB9}" destId="{74602A30-3DC4-4A82-BF4D-4027BFD0DFFC}" srcOrd="10" destOrd="0" presId="urn:microsoft.com/office/officeart/2005/8/layout/default"/>
    <dgm:cxn modelId="{C76F614E-7856-4BF2-BCAB-C0F0C111B79C}" type="presParOf" srcId="{BB4AB728-3FA6-4852-9D3A-CFEA9785EBB9}" destId="{73DC0F09-C176-484A-95F1-F06074E5FF6C}" srcOrd="11" destOrd="0" presId="urn:microsoft.com/office/officeart/2005/8/layout/default"/>
    <dgm:cxn modelId="{0968C69D-291F-4061-A715-AE9A67700C08}" type="presParOf" srcId="{BB4AB728-3FA6-4852-9D3A-CFEA9785EBB9}" destId="{7F94FDB5-3F7F-4317-AD05-2989B37CD2E3}" srcOrd="12" destOrd="0" presId="urn:microsoft.com/office/officeart/2005/8/layout/default"/>
    <dgm:cxn modelId="{3F399319-7764-40C3-B503-AE502CFCFBF0}" type="presParOf" srcId="{BB4AB728-3FA6-4852-9D3A-CFEA9785EBB9}" destId="{BB352842-FFE1-4476-BE72-4F6DEEB71F91}" srcOrd="13" destOrd="0" presId="urn:microsoft.com/office/officeart/2005/8/layout/default"/>
    <dgm:cxn modelId="{68334E88-0776-41B0-84A0-CE091EF027E0}" type="presParOf" srcId="{BB4AB728-3FA6-4852-9D3A-CFEA9785EBB9}" destId="{A8A70461-F971-4512-83E9-04376CAB18EB}" srcOrd="14" destOrd="0" presId="urn:microsoft.com/office/officeart/2005/8/layout/default"/>
    <dgm:cxn modelId="{826D9918-6138-4642-96C6-3B2AA5CFD24E}" type="presParOf" srcId="{BB4AB728-3FA6-4852-9D3A-CFEA9785EBB9}" destId="{BB5B4232-2A24-40E5-A4D4-9563F4467F90}" srcOrd="15" destOrd="0" presId="urn:microsoft.com/office/officeart/2005/8/layout/default"/>
    <dgm:cxn modelId="{9E51D7C1-48A0-4D7C-B532-CD16B704EF8F}" type="presParOf" srcId="{BB4AB728-3FA6-4852-9D3A-CFEA9785EBB9}" destId="{BEBF6965-512D-4179-A809-32E6FEEF546C}" srcOrd="16" destOrd="0" presId="urn:microsoft.com/office/officeart/2005/8/layout/default"/>
    <dgm:cxn modelId="{E4902005-6F29-4FED-ADEE-A02581B5BE3C}" type="presParOf" srcId="{BB4AB728-3FA6-4852-9D3A-CFEA9785EBB9}" destId="{54A0E394-295D-4A3E-9881-B772F958BD9C}" srcOrd="17" destOrd="0" presId="urn:microsoft.com/office/officeart/2005/8/layout/default"/>
    <dgm:cxn modelId="{FBDB6544-758E-4BFF-98D2-210187943DB5}" type="presParOf" srcId="{BB4AB728-3FA6-4852-9D3A-CFEA9785EBB9}" destId="{ECDC2F13-820D-42FB-A233-FE9274D46D8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9D09A-6F92-40D8-AF99-59B76CF0826F}">
      <dsp:nvSpPr>
        <dsp:cNvPr id="0" name=""/>
        <dsp:cNvSpPr/>
      </dsp:nvSpPr>
      <dsp:spPr>
        <a:xfrm>
          <a:off x="0" y="32785"/>
          <a:ext cx="5641974" cy="15724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Keşmir/kaşmir lifleri Asya’da Hindistan, Çin ve Tibet’in yanı sıra İran ve Irakta’da yetiştirilen keşmir keçisinden el elde edilen liflerdir.</a:t>
          </a:r>
          <a:endParaRPr lang="en-US" sz="2400" kern="1200"/>
        </a:p>
      </dsp:txBody>
      <dsp:txXfrm>
        <a:off x="76762" y="109547"/>
        <a:ext cx="5488450" cy="1418956"/>
      </dsp:txXfrm>
    </dsp:sp>
    <dsp:sp modelId="{8D2CEE14-9392-4F43-BC3E-DA815465E5A7}">
      <dsp:nvSpPr>
        <dsp:cNvPr id="0" name=""/>
        <dsp:cNvSpPr/>
      </dsp:nvSpPr>
      <dsp:spPr>
        <a:xfrm>
          <a:off x="0" y="1674385"/>
          <a:ext cx="5641974" cy="157248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Pakistan, Türkiye, Yeni Zelanda ve ABD küçük üreticiler arasında sayılabilir. </a:t>
          </a:r>
          <a:endParaRPr lang="en-US" sz="2400" kern="1200"/>
        </a:p>
      </dsp:txBody>
      <dsp:txXfrm>
        <a:off x="76762" y="1751147"/>
        <a:ext cx="5488450" cy="1418956"/>
      </dsp:txXfrm>
    </dsp:sp>
    <dsp:sp modelId="{7086BE7E-A1B9-4209-AC1C-47DC19692642}">
      <dsp:nvSpPr>
        <dsp:cNvPr id="0" name=""/>
        <dsp:cNvSpPr/>
      </dsp:nvSpPr>
      <dsp:spPr>
        <a:xfrm>
          <a:off x="0" y="3315985"/>
          <a:ext cx="5641974" cy="15724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Hayvanın vücudu üst kaba kıllar ve alt ince lifler olmak üzere iki farklı ve kalitede lif örtüsüyle kaplıdır.</a:t>
          </a:r>
          <a:endParaRPr lang="en-US" sz="2400" kern="1200"/>
        </a:p>
      </dsp:txBody>
      <dsp:txXfrm>
        <a:off x="76762" y="3392747"/>
        <a:ext cx="5488450" cy="1418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84208-979A-4D34-A4CE-A6FE8B601095}">
      <dsp:nvSpPr>
        <dsp:cNvPr id="0" name=""/>
        <dsp:cNvSpPr/>
      </dsp:nvSpPr>
      <dsp:spPr>
        <a:xfrm>
          <a:off x="3045110" y="612788"/>
          <a:ext cx="471641" cy="91440"/>
        </a:xfrm>
        <a:custGeom>
          <a:avLst/>
          <a:gdLst/>
          <a:ahLst/>
          <a:cxnLst/>
          <a:rect l="0" t="0" r="0" b="0"/>
          <a:pathLst>
            <a:path>
              <a:moveTo>
                <a:pt x="0" y="45720"/>
              </a:moveTo>
              <a:lnTo>
                <a:pt x="47164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655997"/>
        <a:ext cx="25112" cy="5022"/>
      </dsp:txXfrm>
    </dsp:sp>
    <dsp:sp modelId="{B09EBD24-E579-45D9-9CB4-BB80C7E190F0}">
      <dsp:nvSpPr>
        <dsp:cNvPr id="0" name=""/>
        <dsp:cNvSpPr/>
      </dsp:nvSpPr>
      <dsp:spPr>
        <a:xfrm>
          <a:off x="863253" y="3410"/>
          <a:ext cx="2183657" cy="131019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22300">
            <a:lnSpc>
              <a:spcPct val="90000"/>
            </a:lnSpc>
            <a:spcBef>
              <a:spcPct val="0"/>
            </a:spcBef>
            <a:spcAft>
              <a:spcPct val="35000"/>
            </a:spcAft>
            <a:buNone/>
          </a:pPr>
          <a:r>
            <a:rPr lang="tr-TR" sz="1400" kern="1200"/>
            <a:t>Bir hayvandan yaklaşık olarak 200-250 gr lif alınırken tekstilde ancak 100-150 gramından yararlanılır</a:t>
          </a:r>
          <a:endParaRPr lang="en-US" sz="1400" kern="1200"/>
        </a:p>
      </dsp:txBody>
      <dsp:txXfrm>
        <a:off x="863253" y="3410"/>
        <a:ext cx="2183657" cy="1310194"/>
      </dsp:txXfrm>
    </dsp:sp>
    <dsp:sp modelId="{EB78C78C-E72B-4207-BE56-0C174D3261F0}">
      <dsp:nvSpPr>
        <dsp:cNvPr id="0" name=""/>
        <dsp:cNvSpPr/>
      </dsp:nvSpPr>
      <dsp:spPr>
        <a:xfrm>
          <a:off x="1955082" y="1311805"/>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5">
              <a:hueOff val="589196"/>
              <a:satOff val="-2817"/>
              <a:lumOff val="30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1545114"/>
        <a:ext cx="136622" cy="5022"/>
      </dsp:txXfrm>
    </dsp:sp>
    <dsp:sp modelId="{A45E9E4B-686B-4698-B718-0ADF0D7027F3}">
      <dsp:nvSpPr>
        <dsp:cNvPr id="0" name=""/>
        <dsp:cNvSpPr/>
      </dsp:nvSpPr>
      <dsp:spPr>
        <a:xfrm>
          <a:off x="3549152" y="3410"/>
          <a:ext cx="2183657" cy="1310194"/>
        </a:xfrm>
        <a:prstGeom prst="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22300">
            <a:lnSpc>
              <a:spcPct val="90000"/>
            </a:lnSpc>
            <a:spcBef>
              <a:spcPct val="0"/>
            </a:spcBef>
            <a:spcAft>
              <a:spcPct val="35000"/>
            </a:spcAft>
            <a:buNone/>
          </a:pPr>
          <a:r>
            <a:rPr lang="tr-TR" sz="1400" kern="1200"/>
            <a:t>Yıllık kaşmir üretimi yaklaşık olarak 6500 tondur</a:t>
          </a:r>
          <a:endParaRPr lang="en-US" sz="1400" kern="1200"/>
        </a:p>
      </dsp:txBody>
      <dsp:txXfrm>
        <a:off x="3549152" y="3410"/>
        <a:ext cx="2183657" cy="1310194"/>
      </dsp:txXfrm>
    </dsp:sp>
    <dsp:sp modelId="{DA603F85-C1FE-4895-AE78-5D5D91B9D116}">
      <dsp:nvSpPr>
        <dsp:cNvPr id="0" name=""/>
        <dsp:cNvSpPr/>
      </dsp:nvSpPr>
      <dsp:spPr>
        <a:xfrm>
          <a:off x="3045110" y="2425224"/>
          <a:ext cx="471641" cy="91440"/>
        </a:xfrm>
        <a:custGeom>
          <a:avLst/>
          <a:gdLst/>
          <a:ahLst/>
          <a:cxnLst/>
          <a:rect l="0" t="0" r="0" b="0"/>
          <a:pathLst>
            <a:path>
              <a:moveTo>
                <a:pt x="0" y="45720"/>
              </a:moveTo>
              <a:lnTo>
                <a:pt x="471641" y="45720"/>
              </a:lnTo>
            </a:path>
          </a:pathLst>
        </a:custGeom>
        <a:noFill/>
        <a:ln w="9525" cap="flat" cmpd="sng" algn="ctr">
          <a:solidFill>
            <a:schemeClr val="accent5">
              <a:hueOff val="1178392"/>
              <a:satOff val="-5635"/>
              <a:lumOff val="6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2468432"/>
        <a:ext cx="25112" cy="5022"/>
      </dsp:txXfrm>
    </dsp:sp>
    <dsp:sp modelId="{86F6D973-58B2-4FD8-8B38-2D4515D22830}">
      <dsp:nvSpPr>
        <dsp:cNvPr id="0" name=""/>
        <dsp:cNvSpPr/>
      </dsp:nvSpPr>
      <dsp:spPr>
        <a:xfrm>
          <a:off x="863253" y="1815846"/>
          <a:ext cx="2183657" cy="1310194"/>
        </a:xfrm>
        <a:prstGeom prst="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22300">
            <a:lnSpc>
              <a:spcPct val="90000"/>
            </a:lnSpc>
            <a:spcBef>
              <a:spcPct val="0"/>
            </a:spcBef>
            <a:spcAft>
              <a:spcPct val="35000"/>
            </a:spcAft>
            <a:buNone/>
          </a:pPr>
          <a:r>
            <a:rPr lang="tr-TR" sz="1400" kern="1200"/>
            <a:t>Yumuşak liflerinin uzunluğu 3-9 cm daha kalın ve sert liflerin uzunluğu 5- 13 cm arasında değişiklik gösterir</a:t>
          </a:r>
          <a:endParaRPr lang="en-US" sz="1400" kern="1200"/>
        </a:p>
      </dsp:txBody>
      <dsp:txXfrm>
        <a:off x="863253" y="1815846"/>
        <a:ext cx="2183657" cy="1310194"/>
      </dsp:txXfrm>
    </dsp:sp>
    <dsp:sp modelId="{419E28A3-518E-4744-91BC-0CFF2997219C}">
      <dsp:nvSpPr>
        <dsp:cNvPr id="0" name=""/>
        <dsp:cNvSpPr/>
      </dsp:nvSpPr>
      <dsp:spPr>
        <a:xfrm>
          <a:off x="1955082" y="3124241"/>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5">
              <a:hueOff val="1767588"/>
              <a:satOff val="-8452"/>
              <a:lumOff val="92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3357550"/>
        <a:ext cx="136622" cy="5022"/>
      </dsp:txXfrm>
    </dsp:sp>
    <dsp:sp modelId="{75A6A1DC-C8FC-4A02-BDE9-8E28C811EF43}">
      <dsp:nvSpPr>
        <dsp:cNvPr id="0" name=""/>
        <dsp:cNvSpPr/>
      </dsp:nvSpPr>
      <dsp:spPr>
        <a:xfrm>
          <a:off x="3549152" y="1815846"/>
          <a:ext cx="2183657" cy="1310194"/>
        </a:xfrm>
        <a:prstGeom prst="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22300">
            <a:lnSpc>
              <a:spcPct val="90000"/>
            </a:lnSpc>
            <a:spcBef>
              <a:spcPct val="0"/>
            </a:spcBef>
            <a:spcAft>
              <a:spcPct val="35000"/>
            </a:spcAft>
            <a:buNone/>
          </a:pPr>
          <a:r>
            <a:rPr lang="tr-TR" sz="1400" kern="1200"/>
            <a:t>Bununla birlikte, dünya keşmir pazarlarında ortalama lif çapının üst sınırı için genel olarak 19 mikron olarak kabul edilmektedir.</a:t>
          </a:r>
          <a:endParaRPr lang="en-US" sz="1400" kern="1200"/>
        </a:p>
      </dsp:txBody>
      <dsp:txXfrm>
        <a:off x="3549152" y="1815846"/>
        <a:ext cx="2183657" cy="1310194"/>
      </dsp:txXfrm>
    </dsp:sp>
    <dsp:sp modelId="{A89148C1-F483-4BE0-89FD-E0733129C046}">
      <dsp:nvSpPr>
        <dsp:cNvPr id="0" name=""/>
        <dsp:cNvSpPr/>
      </dsp:nvSpPr>
      <dsp:spPr>
        <a:xfrm>
          <a:off x="3045110" y="4237659"/>
          <a:ext cx="471641" cy="91440"/>
        </a:xfrm>
        <a:custGeom>
          <a:avLst/>
          <a:gdLst/>
          <a:ahLst/>
          <a:cxnLst/>
          <a:rect l="0" t="0" r="0" b="0"/>
          <a:pathLst>
            <a:path>
              <a:moveTo>
                <a:pt x="0" y="45720"/>
              </a:moveTo>
              <a:lnTo>
                <a:pt x="471641" y="45720"/>
              </a:lnTo>
            </a:path>
          </a:pathLst>
        </a:custGeom>
        <a:noFill/>
        <a:ln w="9525" cap="flat" cmpd="sng" algn="ctr">
          <a:solidFill>
            <a:schemeClr val="accent5">
              <a:hueOff val="2356783"/>
              <a:satOff val="-11270"/>
              <a:lumOff val="1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4280868"/>
        <a:ext cx="25112" cy="5022"/>
      </dsp:txXfrm>
    </dsp:sp>
    <dsp:sp modelId="{A50E2C45-5CE9-48A8-92CA-820847626659}">
      <dsp:nvSpPr>
        <dsp:cNvPr id="0" name=""/>
        <dsp:cNvSpPr/>
      </dsp:nvSpPr>
      <dsp:spPr>
        <a:xfrm>
          <a:off x="863253" y="3628282"/>
          <a:ext cx="2183657" cy="1310194"/>
        </a:xfrm>
        <a:prstGeom prst="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22300">
            <a:lnSpc>
              <a:spcPct val="90000"/>
            </a:lnSpc>
            <a:spcBef>
              <a:spcPct val="0"/>
            </a:spcBef>
            <a:spcAft>
              <a:spcPct val="35000"/>
            </a:spcAft>
            <a:buNone/>
          </a:pPr>
          <a:r>
            <a:rPr lang="tr-TR" sz="1400" kern="1200"/>
            <a:t>Dünyada üretilen keşmirler arasında en ince lif çapına Çin keşmirleri sahiptir (14-16.5 mikron).</a:t>
          </a:r>
          <a:endParaRPr lang="en-US" sz="1400" kern="1200"/>
        </a:p>
      </dsp:txBody>
      <dsp:txXfrm>
        <a:off x="863253" y="3628282"/>
        <a:ext cx="2183657" cy="1310194"/>
      </dsp:txXfrm>
    </dsp:sp>
    <dsp:sp modelId="{B8684879-A562-42CA-B896-6D28B6A8C79B}">
      <dsp:nvSpPr>
        <dsp:cNvPr id="0" name=""/>
        <dsp:cNvSpPr/>
      </dsp:nvSpPr>
      <dsp:spPr>
        <a:xfrm>
          <a:off x="3549152" y="3628282"/>
          <a:ext cx="2183657" cy="1310194"/>
        </a:xfrm>
        <a:prstGeom prst="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22300">
            <a:lnSpc>
              <a:spcPct val="90000"/>
            </a:lnSpc>
            <a:spcBef>
              <a:spcPct val="0"/>
            </a:spcBef>
            <a:spcAft>
              <a:spcPct val="35000"/>
            </a:spcAft>
            <a:buNone/>
          </a:pPr>
          <a:r>
            <a:rPr lang="tr-TR" sz="1400" kern="1200"/>
            <a:t>Keşmir lifinin enine kesitleri yuvarlak olup boyuna görünüşlerindeki pulcuk sayısı yüne oranla daha az ve daha geniştir.</a:t>
          </a:r>
          <a:endParaRPr lang="en-US" sz="1400" kern="1200"/>
        </a:p>
      </dsp:txBody>
      <dsp:txXfrm>
        <a:off x="3549152" y="3628282"/>
        <a:ext cx="2183657" cy="131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F867-D485-4EB8-812E-859394CD8AFF}">
      <dsp:nvSpPr>
        <dsp:cNvPr id="0" name=""/>
        <dsp:cNvSpPr/>
      </dsp:nvSpPr>
      <dsp:spPr>
        <a:xfrm>
          <a:off x="0" y="409674"/>
          <a:ext cx="2061269" cy="123676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Deve Yünü: Deve yünü esas olarak iki hörgüçlü Bacterian develerinden elde edilmektedir. </a:t>
          </a:r>
        </a:p>
      </dsp:txBody>
      <dsp:txXfrm>
        <a:off x="0" y="409674"/>
        <a:ext cx="2061269" cy="1236761"/>
      </dsp:txXfrm>
    </dsp:sp>
    <dsp:sp modelId="{63521EF3-6D35-4220-A3CB-6AAFA76BF871}">
      <dsp:nvSpPr>
        <dsp:cNvPr id="0" name=""/>
        <dsp:cNvSpPr/>
      </dsp:nvSpPr>
      <dsp:spPr>
        <a:xfrm>
          <a:off x="2267396" y="409674"/>
          <a:ext cx="2061269" cy="123676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Develerde lif örtüsü üst kaba ve alt ince liflerden oluşmasına karşın, deve yünü terimi esas olarak alt ince lifler için kullanılmaktadır. </a:t>
          </a:r>
        </a:p>
      </dsp:txBody>
      <dsp:txXfrm>
        <a:off x="2267396" y="409674"/>
        <a:ext cx="2061269" cy="1236761"/>
      </dsp:txXfrm>
    </dsp:sp>
    <dsp:sp modelId="{0771A805-B14D-4515-A1FB-02314D91E4A5}">
      <dsp:nvSpPr>
        <dsp:cNvPr id="0" name=""/>
        <dsp:cNvSpPr/>
      </dsp:nvSpPr>
      <dsp:spPr>
        <a:xfrm>
          <a:off x="4534793" y="409674"/>
          <a:ext cx="2061269" cy="123676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Ergin dişi bir deveden elde edilen üst kaba ve alt ince lif miktarı karışık olarak 2.7-3.5 kg’dır. </a:t>
          </a:r>
        </a:p>
      </dsp:txBody>
      <dsp:txXfrm>
        <a:off x="4534793" y="409674"/>
        <a:ext cx="2061269" cy="1236761"/>
      </dsp:txXfrm>
    </dsp:sp>
    <dsp:sp modelId="{AF7C5640-E949-444B-94BE-B6B298C28BB3}">
      <dsp:nvSpPr>
        <dsp:cNvPr id="0" name=""/>
        <dsp:cNvSpPr/>
      </dsp:nvSpPr>
      <dsp:spPr>
        <a:xfrm>
          <a:off x="0" y="1852563"/>
          <a:ext cx="2061269" cy="123676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Alt ince liflerde incelik 14-28 mikron, uzunluk ise 2.5- 12.5 cm arasında değişim göstermektedir. </a:t>
          </a:r>
        </a:p>
      </dsp:txBody>
      <dsp:txXfrm>
        <a:off x="0" y="1852563"/>
        <a:ext cx="2061269" cy="1236761"/>
      </dsp:txXfrm>
    </dsp:sp>
    <dsp:sp modelId="{A384251B-1F0A-4120-BD8A-2D6ED077FB94}">
      <dsp:nvSpPr>
        <dsp:cNvPr id="0" name=""/>
        <dsp:cNvSpPr/>
      </dsp:nvSpPr>
      <dsp:spPr>
        <a:xfrm>
          <a:off x="2267396" y="1852563"/>
          <a:ext cx="2061269" cy="123676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Renk açık kahverengiden kızıl kahverengine kadar değişmektedir. </a:t>
          </a:r>
        </a:p>
      </dsp:txBody>
      <dsp:txXfrm>
        <a:off x="2267396" y="1852563"/>
        <a:ext cx="2061269" cy="1236761"/>
      </dsp:txXfrm>
    </dsp:sp>
    <dsp:sp modelId="{EC96DA26-E5CD-4562-8BE4-43E0EDEB39D4}">
      <dsp:nvSpPr>
        <dsp:cNvPr id="0" name=""/>
        <dsp:cNvSpPr/>
      </dsp:nvSpPr>
      <dsp:spPr>
        <a:xfrm>
          <a:off x="4534793" y="1852563"/>
          <a:ext cx="2061269" cy="123676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Beyaz liflerin en değerli olmasına karşın, nadir olarak bulunmaktadırlar. </a:t>
          </a:r>
        </a:p>
      </dsp:txBody>
      <dsp:txXfrm>
        <a:off x="4534793" y="1852563"/>
        <a:ext cx="2061269" cy="1236761"/>
      </dsp:txXfrm>
    </dsp:sp>
    <dsp:sp modelId="{5E4D1FD6-CA46-4325-BD2C-A89C34B9393C}">
      <dsp:nvSpPr>
        <dsp:cNvPr id="0" name=""/>
        <dsp:cNvSpPr/>
      </dsp:nvSpPr>
      <dsp:spPr>
        <a:xfrm>
          <a:off x="0" y="3295451"/>
          <a:ext cx="2061269" cy="123676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Bu lifler yumuşak tutumludurlar ve medulla tabakası içermemektedirler. </a:t>
          </a:r>
        </a:p>
      </dsp:txBody>
      <dsp:txXfrm>
        <a:off x="0" y="3295451"/>
        <a:ext cx="2061269" cy="1236761"/>
      </dsp:txXfrm>
    </dsp:sp>
    <dsp:sp modelId="{1E146793-0380-4C5E-8AEE-BDDAF6CACFDA}">
      <dsp:nvSpPr>
        <dsp:cNvPr id="0" name=""/>
        <dsp:cNvSpPr/>
      </dsp:nvSpPr>
      <dsp:spPr>
        <a:xfrm>
          <a:off x="2267396" y="3295451"/>
          <a:ext cx="2061269" cy="123676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Tekstil sanayinde esas olarak bu lifler tercih edilmektedir. </a:t>
          </a:r>
        </a:p>
      </dsp:txBody>
      <dsp:txXfrm>
        <a:off x="2267396" y="3295451"/>
        <a:ext cx="2061269" cy="1236761"/>
      </dsp:txXfrm>
    </dsp:sp>
    <dsp:sp modelId="{619F82FD-24E4-4019-A303-B7BB1CAA143D}">
      <dsp:nvSpPr>
        <dsp:cNvPr id="0" name=""/>
        <dsp:cNvSpPr/>
      </dsp:nvSpPr>
      <dsp:spPr>
        <a:xfrm>
          <a:off x="4534793" y="3295451"/>
          <a:ext cx="2061269" cy="123676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Üst kaba lifler daha uzun, daha kaba ve daha serttirler.</a:t>
          </a:r>
        </a:p>
      </dsp:txBody>
      <dsp:txXfrm>
        <a:off x="4534793" y="3295451"/>
        <a:ext cx="2061269" cy="1236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9B115-C025-495F-A8D4-99719EAD1C07}">
      <dsp:nvSpPr>
        <dsp:cNvPr id="0" name=""/>
        <dsp:cNvSpPr/>
      </dsp:nvSpPr>
      <dsp:spPr>
        <a:xfrm>
          <a:off x="538577" y="1337"/>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Bu liflerde çap ortalama olarak 20-120 mikron, uzunluk ise 37.5 cm’dir.</a:t>
          </a:r>
        </a:p>
      </dsp:txBody>
      <dsp:txXfrm>
        <a:off x="538577" y="1337"/>
        <a:ext cx="2010024" cy="1206014"/>
      </dsp:txXfrm>
    </dsp:sp>
    <dsp:sp modelId="{C22BBE4D-79A5-42D8-91C4-505AC74DA44F}">
      <dsp:nvSpPr>
        <dsp:cNvPr id="0" name=""/>
        <dsp:cNvSpPr/>
      </dsp:nvSpPr>
      <dsp:spPr>
        <a:xfrm>
          <a:off x="2749604" y="1337"/>
          <a:ext cx="2010024" cy="120601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Bu liflerin çoğunda medulla tabakası bulunmaktadır. </a:t>
          </a:r>
        </a:p>
      </dsp:txBody>
      <dsp:txXfrm>
        <a:off x="2749604" y="1337"/>
        <a:ext cx="2010024" cy="1206014"/>
      </dsp:txXfrm>
    </dsp:sp>
    <dsp:sp modelId="{BDC34FFD-9287-4C0E-A845-5BA7686FBA19}">
      <dsp:nvSpPr>
        <dsp:cNvPr id="0" name=""/>
        <dsp:cNvSpPr/>
      </dsp:nvSpPr>
      <dsp:spPr>
        <a:xfrm>
          <a:off x="4960632" y="1337"/>
          <a:ext cx="2010024" cy="120601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Renkleri kahverengiden siyaha kadar değişiklik gösterir. </a:t>
          </a:r>
        </a:p>
      </dsp:txBody>
      <dsp:txXfrm>
        <a:off x="4960632" y="1337"/>
        <a:ext cx="2010024" cy="1206014"/>
      </dsp:txXfrm>
    </dsp:sp>
    <dsp:sp modelId="{10929993-0F87-415B-B35C-920C387BBAC3}">
      <dsp:nvSpPr>
        <dsp:cNvPr id="0" name=""/>
        <dsp:cNvSpPr/>
      </dsp:nvSpPr>
      <dsp:spPr>
        <a:xfrm>
          <a:off x="7171659" y="1337"/>
          <a:ext cx="2010024" cy="120601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Tekstil sanayinde deve yünlerinin değeri ve kalite sınıfları içerdikleri üst kaba ve alt ince lif oranına göre belirlenmektedir. </a:t>
          </a:r>
        </a:p>
      </dsp:txBody>
      <dsp:txXfrm>
        <a:off x="7171659" y="1337"/>
        <a:ext cx="2010024" cy="1206014"/>
      </dsp:txXfrm>
    </dsp:sp>
    <dsp:sp modelId="{925154B2-1786-4A7F-A10C-0EE6EB49906D}">
      <dsp:nvSpPr>
        <dsp:cNvPr id="0" name=""/>
        <dsp:cNvSpPr/>
      </dsp:nvSpPr>
      <dsp:spPr>
        <a:xfrm>
          <a:off x="538577" y="1408355"/>
          <a:ext cx="2010024" cy="120601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Alt ince liflerin oranı arttıkça deve yünün kalitesi de artmaktadır. </a:t>
          </a:r>
        </a:p>
      </dsp:txBody>
      <dsp:txXfrm>
        <a:off x="538577" y="1408355"/>
        <a:ext cx="2010024" cy="1206014"/>
      </dsp:txXfrm>
    </dsp:sp>
    <dsp:sp modelId="{74602A30-3DC4-4A82-BF4D-4027BFD0DFFC}">
      <dsp:nvSpPr>
        <dsp:cNvPr id="0" name=""/>
        <dsp:cNvSpPr/>
      </dsp:nvSpPr>
      <dsp:spPr>
        <a:xfrm>
          <a:off x="2749604" y="1408355"/>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Bu nedenle tekstil sanayinde kullanılacak deve yünlerinden üst kaba liflerin ayırt edilmesi gerekmektedir. </a:t>
          </a:r>
        </a:p>
      </dsp:txBody>
      <dsp:txXfrm>
        <a:off x="2749604" y="1408355"/>
        <a:ext cx="2010024" cy="1206014"/>
      </dsp:txXfrm>
    </dsp:sp>
    <dsp:sp modelId="{7F94FDB5-3F7F-4317-AD05-2989B37CD2E3}">
      <dsp:nvSpPr>
        <dsp:cNvPr id="0" name=""/>
        <dsp:cNvSpPr/>
      </dsp:nvSpPr>
      <dsp:spPr>
        <a:xfrm>
          <a:off x="4960632" y="1408355"/>
          <a:ext cx="2010024" cy="120601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Deve yünlerinden başta erkek paltoluk kumaş olmak üzere spor çorap, spor giyim ve pardösü yapımında yararlanılmaktadır.</a:t>
          </a:r>
        </a:p>
      </dsp:txBody>
      <dsp:txXfrm>
        <a:off x="4960632" y="1408355"/>
        <a:ext cx="2010024" cy="1206014"/>
      </dsp:txXfrm>
    </dsp:sp>
    <dsp:sp modelId="{A8A70461-F971-4512-83E9-04376CAB18EB}">
      <dsp:nvSpPr>
        <dsp:cNvPr id="0" name=""/>
        <dsp:cNvSpPr/>
      </dsp:nvSpPr>
      <dsp:spPr>
        <a:xfrm>
          <a:off x="7171659" y="1408355"/>
          <a:ext cx="2010024" cy="120601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Bu kumaşların kendilerine özgün renkleri solmaya karşı çok dirençlidirler.</a:t>
          </a:r>
        </a:p>
      </dsp:txBody>
      <dsp:txXfrm>
        <a:off x="7171659" y="1408355"/>
        <a:ext cx="2010024" cy="1206014"/>
      </dsp:txXfrm>
    </dsp:sp>
    <dsp:sp modelId="{BEBF6965-512D-4179-A809-32E6FEEF546C}">
      <dsp:nvSpPr>
        <dsp:cNvPr id="0" name=""/>
        <dsp:cNvSpPr/>
      </dsp:nvSpPr>
      <dsp:spPr>
        <a:xfrm>
          <a:off x="2749604" y="2815372"/>
          <a:ext cx="2010024" cy="120601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Bu nedenle de çok değerli ve pahalıdırlar. </a:t>
          </a:r>
        </a:p>
      </dsp:txBody>
      <dsp:txXfrm>
        <a:off x="2749604" y="2815372"/>
        <a:ext cx="2010024" cy="1206014"/>
      </dsp:txXfrm>
    </dsp:sp>
    <dsp:sp modelId="{ECDC2F13-820D-42FB-A233-FE9274D46D88}">
      <dsp:nvSpPr>
        <dsp:cNvPr id="0" name=""/>
        <dsp:cNvSpPr/>
      </dsp:nvSpPr>
      <dsp:spPr>
        <a:xfrm>
          <a:off x="4960632" y="2815372"/>
          <a:ext cx="2010024" cy="120601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Develerin üst kaba liflerinden keçilerden elde edilen üst kaba liflerde olduğu gibi çul, heybe, kolan, urgan, yatak ve çadır gibi geleneksel ürünlerin yapımında yararlanılmaktadır.</a:t>
          </a:r>
        </a:p>
      </dsp:txBody>
      <dsp:txXfrm>
        <a:off x="4960632" y="2815372"/>
        <a:ext cx="2010024" cy="1206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41FBA3-07E9-4D9F-AA2A-B69B012903CB}"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8BEB5-FCFC-43FB-B346-71EA0BC01C2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67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1FBA3-07E9-4D9F-AA2A-B69B012903CB}"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277003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1FBA3-07E9-4D9F-AA2A-B69B012903CB}"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8BEB5-FCFC-43FB-B346-71EA0BC01C2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6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1FBA3-07E9-4D9F-AA2A-B69B012903CB}"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19718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1FBA3-07E9-4D9F-AA2A-B69B012903CB}"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8BEB5-FCFC-43FB-B346-71EA0BC01C2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1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1FBA3-07E9-4D9F-AA2A-B69B012903CB}"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96853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1FBA3-07E9-4D9F-AA2A-B69B012903CB}"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3330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1FBA3-07E9-4D9F-AA2A-B69B012903CB}"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58213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1FBA3-07E9-4D9F-AA2A-B69B012903CB}"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90479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1FBA3-07E9-4D9F-AA2A-B69B012903CB}"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8BEB5-FCFC-43FB-B346-71EA0BC01C2A}" type="slidenum">
              <a:rPr lang="en-US" smtClean="0"/>
              <a:t>‹#›</a:t>
            </a:fld>
            <a:endParaRPr lang="en-US"/>
          </a:p>
        </p:txBody>
      </p:sp>
    </p:spTree>
    <p:extLst>
      <p:ext uri="{BB962C8B-B14F-4D97-AF65-F5344CB8AC3E}">
        <p14:creationId xmlns:p14="http://schemas.microsoft.com/office/powerpoint/2010/main" val="417856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1FBA3-07E9-4D9F-AA2A-B69B012903CB}"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8BEB5-FCFC-43FB-B346-71EA0BC01C2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95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F41FBA3-07E9-4D9F-AA2A-B69B012903CB}" type="datetimeFigureOut">
              <a:rPr lang="en-US" smtClean="0"/>
              <a:t>4/24/2020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218BEB5-FCFC-43FB-B346-71EA0BC01C2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208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le 1">
            <a:extLst>
              <a:ext uri="{FF2B5EF4-FFF2-40B4-BE49-F238E27FC236}">
                <a16:creationId xmlns:a16="http://schemas.microsoft.com/office/drawing/2014/main" id="{FA3555B4-E8F5-4909-90C2-E6ABA4795500}"/>
              </a:ext>
            </a:extLst>
          </p:cNvPr>
          <p:cNvSpPr>
            <a:spLocks noGrp="1"/>
          </p:cNvSpPr>
          <p:nvPr>
            <p:ph type="ctrTitle"/>
          </p:nvPr>
        </p:nvSpPr>
        <p:spPr>
          <a:xfrm>
            <a:off x="990096" y="977900"/>
            <a:ext cx="6539558" cy="3327734"/>
          </a:xfrm>
        </p:spPr>
        <p:txBody>
          <a:bodyPr anchor="b">
            <a:normAutofit/>
          </a:bodyPr>
          <a:lstStyle/>
          <a:p>
            <a:r>
              <a:rPr lang="tr-TR" sz="5400"/>
              <a:t>Lif Teknolojisi </a:t>
            </a:r>
            <a:br>
              <a:rPr lang="tr-TR" sz="5400"/>
            </a:br>
            <a:br>
              <a:rPr lang="tr-TR" sz="5400"/>
            </a:br>
            <a:endParaRPr lang="en-US" sz="5400"/>
          </a:p>
        </p:txBody>
      </p:sp>
      <p:sp>
        <p:nvSpPr>
          <p:cNvPr id="3" name="Subtitle 2">
            <a:extLst>
              <a:ext uri="{FF2B5EF4-FFF2-40B4-BE49-F238E27FC236}">
                <a16:creationId xmlns:a16="http://schemas.microsoft.com/office/drawing/2014/main" id="{BF597CC9-FF60-4699-BDCF-0F4D8C3F660F}"/>
              </a:ext>
            </a:extLst>
          </p:cNvPr>
          <p:cNvSpPr>
            <a:spLocks noGrp="1"/>
          </p:cNvSpPr>
          <p:nvPr>
            <p:ph type="subTitle" idx="1"/>
          </p:nvPr>
        </p:nvSpPr>
        <p:spPr>
          <a:xfrm>
            <a:off x="990096" y="4621235"/>
            <a:ext cx="6539558" cy="1225028"/>
          </a:xfrm>
        </p:spPr>
        <p:txBody>
          <a:bodyPr anchor="t">
            <a:normAutofit/>
          </a:bodyPr>
          <a:lstStyle/>
          <a:p>
            <a:pPr algn="r"/>
            <a:r>
              <a:rPr lang="tr-TR" sz="2000"/>
              <a:t>Dr. Öğr. Üyesi Ayşem YANAR</a:t>
            </a:r>
            <a:endParaRPr lang="en-US" sz="2000"/>
          </a:p>
        </p:txBody>
      </p:sp>
      <p:cxnSp>
        <p:nvCxnSpPr>
          <p:cNvPr id="12" name="Straight Connector 11">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238074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CA520-27B3-490F-B752-EC108AF6D7C4}"/>
              </a:ext>
            </a:extLst>
          </p:cNvPr>
          <p:cNvSpPr>
            <a:spLocks noGrp="1"/>
          </p:cNvSpPr>
          <p:nvPr>
            <p:ph type="title"/>
          </p:nvPr>
        </p:nvSpPr>
        <p:spPr>
          <a:xfrm>
            <a:off x="8129872" y="643467"/>
            <a:ext cx="3473009" cy="5571066"/>
          </a:xfrm>
        </p:spPr>
        <p:txBody>
          <a:bodyPr>
            <a:normAutofit/>
          </a:bodyPr>
          <a:lstStyle/>
          <a:p>
            <a:r>
              <a:rPr lang="tr-TR" dirty="0"/>
              <a:t>Deve Yünü</a:t>
            </a:r>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FBA25B7-29DB-4F86-89FB-7BCCB3D42013}"/>
              </a:ext>
            </a:extLst>
          </p:cNvPr>
          <p:cNvGraphicFramePr>
            <a:graphicFrameLocks noGrp="1"/>
          </p:cNvGraphicFramePr>
          <p:nvPr>
            <p:ph idx="1"/>
            <p:extLst>
              <p:ext uri="{D42A27DB-BD31-4B8C-83A1-F6EECF244321}">
                <p14:modId xmlns:p14="http://schemas.microsoft.com/office/powerpoint/2010/main" val="2731792104"/>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78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5630-091A-414F-B826-518D0F87C14A}"/>
              </a:ext>
            </a:extLst>
          </p:cNvPr>
          <p:cNvSpPr>
            <a:spLocks noGrp="1"/>
          </p:cNvSpPr>
          <p:nvPr>
            <p:ph type="title"/>
          </p:nvPr>
        </p:nvSpPr>
        <p:spPr>
          <a:xfrm>
            <a:off x="1024128" y="585216"/>
            <a:ext cx="9720072" cy="1499616"/>
          </a:xfrm>
        </p:spPr>
        <p:txBody>
          <a:bodyPr>
            <a:normAutofit/>
          </a:bodyPr>
          <a:lstStyle/>
          <a:p>
            <a:r>
              <a:rPr lang="tr-TR" dirty="0"/>
              <a:t>Deve yünü</a:t>
            </a:r>
            <a:endParaRPr lang="en-US" dirty="0"/>
          </a:p>
        </p:txBody>
      </p:sp>
      <p:graphicFrame>
        <p:nvGraphicFramePr>
          <p:cNvPr id="5" name="Content Placeholder 2">
            <a:extLst>
              <a:ext uri="{FF2B5EF4-FFF2-40B4-BE49-F238E27FC236}">
                <a16:creationId xmlns:a16="http://schemas.microsoft.com/office/drawing/2014/main" id="{D2C7188D-D103-4902-9E9C-82212365DEBE}"/>
              </a:ext>
            </a:extLst>
          </p:cNvPr>
          <p:cNvGraphicFramePr>
            <a:graphicFrameLocks noGrp="1"/>
          </p:cNvGraphicFramePr>
          <p:nvPr>
            <p:ph idx="1"/>
            <p:extLst>
              <p:ext uri="{D42A27DB-BD31-4B8C-83A1-F6EECF244321}">
                <p14:modId xmlns:p14="http://schemas.microsoft.com/office/powerpoint/2010/main" val="42708725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23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Deve yünü</a:t>
            </a:r>
          </a:p>
        </p:txBody>
      </p:sp>
      <p:pic>
        <p:nvPicPr>
          <p:cNvPr id="8194" name="Picture 2" descr="C:\Users\Kullanıcı123\Desktop\lif boyuna görünüş\indir (10).jpg"/>
          <p:cNvPicPr>
            <a:picLocks noGrp="1" noChangeAspect="1" noChangeArrowheads="1"/>
          </p:cNvPicPr>
          <p:nvPr>
            <p:ph sz="half" idx="1"/>
          </p:nvPr>
        </p:nvPicPr>
        <p:blipFill>
          <a:blip r:embed="rId2"/>
          <a:srcRect l="9721" t="28993" r="6945" b="24132"/>
          <a:stretch>
            <a:fillRect/>
          </a:stretch>
        </p:blipFill>
        <p:spPr bwMode="auto">
          <a:xfrm>
            <a:off x="2024034" y="2071678"/>
            <a:ext cx="3810026" cy="2857520"/>
          </a:xfrm>
          <a:prstGeom prst="rect">
            <a:avLst/>
          </a:prstGeom>
          <a:noFill/>
        </p:spPr>
      </p:pic>
      <p:pic>
        <p:nvPicPr>
          <p:cNvPr id="8195" name="Picture 3" descr="C:\Users\Kullanıcı123\Desktop\lif enine kesit görüntü\indir (11).jpg"/>
          <p:cNvPicPr>
            <a:picLocks noGrp="1" noChangeAspect="1" noChangeArrowheads="1"/>
          </p:cNvPicPr>
          <p:nvPr>
            <p:ph sz="half" idx="2"/>
          </p:nvPr>
        </p:nvPicPr>
        <p:blipFill>
          <a:blip r:embed="rId3"/>
          <a:srcRect l="11112" t="35243" r="9721" b="17882"/>
          <a:stretch>
            <a:fillRect/>
          </a:stretch>
        </p:blipFill>
        <p:spPr bwMode="auto">
          <a:xfrm>
            <a:off x="6596067" y="2500306"/>
            <a:ext cx="3076597" cy="24288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8C780-9671-4983-A19A-DE92C4EC4EDD}"/>
              </a:ext>
            </a:extLst>
          </p:cNvPr>
          <p:cNvSpPr>
            <a:spLocks noGrp="1"/>
          </p:cNvSpPr>
          <p:nvPr>
            <p:ph type="title"/>
          </p:nvPr>
        </p:nvSpPr>
        <p:spPr>
          <a:xfrm>
            <a:off x="840998" y="965200"/>
            <a:ext cx="4689938" cy="4815596"/>
          </a:xfrm>
        </p:spPr>
        <p:txBody>
          <a:bodyPr>
            <a:normAutofit/>
          </a:bodyPr>
          <a:lstStyle/>
          <a:p>
            <a:pPr algn="r"/>
            <a:r>
              <a:rPr lang="en-US">
                <a:solidFill>
                  <a:srgbClr val="FFFFFF"/>
                </a:solidFill>
              </a:rPr>
              <a:t>Lama Yünü</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0C5FE3-7E8D-420A-9EA1-7C56B0869534}"/>
              </a:ext>
            </a:extLst>
          </p:cNvPr>
          <p:cNvSpPr>
            <a:spLocks noGrp="1"/>
          </p:cNvSpPr>
          <p:nvPr>
            <p:ph idx="1"/>
          </p:nvPr>
        </p:nvSpPr>
        <p:spPr>
          <a:xfrm>
            <a:off x="6661065" y="974875"/>
            <a:ext cx="4724573" cy="4852362"/>
          </a:xfrm>
        </p:spPr>
        <p:txBody>
          <a:bodyPr anchor="ctr">
            <a:normAutofit/>
          </a:bodyPr>
          <a:lstStyle/>
          <a:p>
            <a:r>
              <a:rPr lang="en-US" sz="1400">
                <a:solidFill>
                  <a:srgbClr val="FFFFFF"/>
                </a:solidFill>
              </a:rPr>
              <a:t>Lama türü esas olarak Peru ve Bolivya’da olmak üzere Güney Amerika’da And dağlarının yüksek kesimlerinde yetiştirilmektedir. </a:t>
            </a:r>
            <a:endParaRPr lang="tr-TR" sz="1400">
              <a:solidFill>
                <a:srgbClr val="FFFFFF"/>
              </a:solidFill>
            </a:endParaRPr>
          </a:p>
          <a:p>
            <a:r>
              <a:rPr lang="en-US" sz="1400">
                <a:solidFill>
                  <a:srgbClr val="FFFFFF"/>
                </a:solidFill>
              </a:rPr>
              <a:t>• Lamalarda lif gömleği kaba üst ve ince alt liflerden oluşmaktadır.</a:t>
            </a:r>
            <a:endParaRPr lang="tr-TR" sz="1400">
              <a:solidFill>
                <a:srgbClr val="FFFFFF"/>
              </a:solidFill>
            </a:endParaRPr>
          </a:p>
          <a:p>
            <a:r>
              <a:rPr lang="en-US" sz="1400">
                <a:solidFill>
                  <a:srgbClr val="FFFFFF"/>
                </a:solidFill>
              </a:rPr>
              <a:t> • Lamalarda alt lifler, diger ince alt liflerin aksine, kaba olup, lif çapı 20- 40 mikron arasında değişmektedir.</a:t>
            </a:r>
            <a:endParaRPr lang="tr-TR" sz="1400">
              <a:solidFill>
                <a:srgbClr val="FFFFFF"/>
              </a:solidFill>
            </a:endParaRPr>
          </a:p>
          <a:p>
            <a:r>
              <a:rPr lang="en-US" sz="1400">
                <a:solidFill>
                  <a:srgbClr val="FFFFFF"/>
                </a:solidFill>
              </a:rPr>
              <a:t> • Bu alt liflerden dünya pazarlarında yararlanılmaktadır. </a:t>
            </a:r>
            <a:endParaRPr lang="tr-TR" sz="1400">
              <a:solidFill>
                <a:srgbClr val="FFFFFF"/>
              </a:solidFill>
            </a:endParaRPr>
          </a:p>
          <a:p>
            <a:r>
              <a:rPr lang="en-US" sz="1400">
                <a:solidFill>
                  <a:srgbClr val="FFFFFF"/>
                </a:solidFill>
              </a:rPr>
              <a:t>• Lama liflerinde renk esas olarak kahverengi olmakla birlikte, siyah ve beyaz renkli lifler de bulunmaktadır. </a:t>
            </a:r>
            <a:endParaRPr lang="tr-TR" sz="1400">
              <a:solidFill>
                <a:srgbClr val="FFFFFF"/>
              </a:solidFill>
            </a:endParaRPr>
          </a:p>
          <a:p>
            <a:r>
              <a:rPr lang="en-US" sz="1400">
                <a:solidFill>
                  <a:srgbClr val="FFFFFF"/>
                </a:solidFill>
              </a:rPr>
              <a:t>• Lama liflerinin mukavemeti Deve ve Alpaka liflerinin mukavemetinden daha düşüktür. </a:t>
            </a:r>
            <a:endParaRPr lang="tr-TR" sz="1400">
              <a:solidFill>
                <a:srgbClr val="FFFFFF"/>
              </a:solidFill>
            </a:endParaRPr>
          </a:p>
          <a:p>
            <a:r>
              <a:rPr lang="en-US" sz="1400">
                <a:solidFill>
                  <a:srgbClr val="FFFFFF"/>
                </a:solidFill>
              </a:rPr>
              <a:t>• Lamalar yılda bir kez kırkılır ve bir lamadan yılda 1,5- 3 kg lif alınır.</a:t>
            </a:r>
            <a:endParaRPr lang="tr-TR" sz="1400">
              <a:solidFill>
                <a:srgbClr val="FFFFFF"/>
              </a:solidFill>
            </a:endParaRPr>
          </a:p>
          <a:p>
            <a:r>
              <a:rPr lang="en-US" sz="1400">
                <a:solidFill>
                  <a:srgbClr val="FFFFFF"/>
                </a:solidFill>
              </a:rPr>
              <a:t> • Lama lifleri Güney Amerika yerlileri tarafından geleneksel el sanatı ürünlere işlenmektedirler. • Buna karşın, koyun yünleri ile karıştırılarak da bazı tekstil ve dokuma ürünlerin üretiminde kullanılmaktadır.</a:t>
            </a:r>
          </a:p>
        </p:txBody>
      </p:sp>
      <p:pic>
        <p:nvPicPr>
          <p:cNvPr id="4" name="Picture 3">
            <a:extLst>
              <a:ext uri="{FF2B5EF4-FFF2-40B4-BE49-F238E27FC236}">
                <a16:creationId xmlns:a16="http://schemas.microsoft.com/office/drawing/2014/main" id="{10D3E192-C02A-4AE3-8789-1EFF49445FE4}"/>
              </a:ext>
            </a:extLst>
          </p:cNvPr>
          <p:cNvPicPr>
            <a:picLocks noChangeAspect="1"/>
          </p:cNvPicPr>
          <p:nvPr/>
        </p:nvPicPr>
        <p:blipFill>
          <a:blip r:embed="rId2"/>
          <a:stretch>
            <a:fillRect/>
          </a:stretch>
        </p:blipFill>
        <p:spPr>
          <a:xfrm>
            <a:off x="321731" y="321731"/>
            <a:ext cx="4670597" cy="2591328"/>
          </a:xfrm>
          <a:prstGeom prst="rect">
            <a:avLst/>
          </a:prstGeom>
        </p:spPr>
      </p:pic>
    </p:spTree>
    <p:extLst>
      <p:ext uri="{BB962C8B-B14F-4D97-AF65-F5344CB8AC3E}">
        <p14:creationId xmlns:p14="http://schemas.microsoft.com/office/powerpoint/2010/main" val="31906990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62496-7D36-4D55-AD38-E11BE5A97107}"/>
              </a:ext>
            </a:extLst>
          </p:cNvPr>
          <p:cNvSpPr>
            <a:spLocks noGrp="1"/>
          </p:cNvSpPr>
          <p:nvPr>
            <p:ph type="title"/>
          </p:nvPr>
        </p:nvSpPr>
        <p:spPr>
          <a:xfrm>
            <a:off x="840998" y="965200"/>
            <a:ext cx="4689938" cy="4815596"/>
          </a:xfrm>
        </p:spPr>
        <p:txBody>
          <a:bodyPr>
            <a:normAutofit/>
          </a:bodyPr>
          <a:lstStyle/>
          <a:p>
            <a:pPr algn="r"/>
            <a:r>
              <a:rPr lang="en-US">
                <a:solidFill>
                  <a:srgbClr val="FFFFFF"/>
                </a:solidFill>
              </a:rPr>
              <a:t>Alpaka Yünü</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BB7902-33E5-40A3-8EA7-9B32ABF78537}"/>
              </a:ext>
            </a:extLst>
          </p:cNvPr>
          <p:cNvSpPr>
            <a:spLocks noGrp="1"/>
          </p:cNvSpPr>
          <p:nvPr>
            <p:ph idx="1"/>
          </p:nvPr>
        </p:nvSpPr>
        <p:spPr>
          <a:xfrm>
            <a:off x="6661065" y="974875"/>
            <a:ext cx="4724573" cy="4852362"/>
          </a:xfrm>
        </p:spPr>
        <p:txBody>
          <a:bodyPr anchor="ctr">
            <a:normAutofit/>
          </a:bodyPr>
          <a:lstStyle/>
          <a:p>
            <a:r>
              <a:rPr lang="en-US" sz="1900">
                <a:solidFill>
                  <a:srgbClr val="FFFFFF"/>
                </a:solidFill>
              </a:rPr>
              <a:t>Lama cinsine dahil türler arasında lifinden en yoğun olarak yararlanılan tür Alpakadır. </a:t>
            </a:r>
            <a:endParaRPr lang="tr-TR" sz="1900">
              <a:solidFill>
                <a:srgbClr val="FFFFFF"/>
              </a:solidFill>
            </a:endParaRPr>
          </a:p>
          <a:p>
            <a:r>
              <a:rPr lang="en-US" sz="1900">
                <a:solidFill>
                  <a:srgbClr val="FFFFFF"/>
                </a:solidFill>
              </a:rPr>
              <a:t>• Alpaka yoğunluklu olarak sırasıyla Peru, Bolivya, Ekvator ve Arjantin’de yetiştirilmektedir. </a:t>
            </a:r>
            <a:endParaRPr lang="tr-TR" sz="1900">
              <a:solidFill>
                <a:srgbClr val="FFFFFF"/>
              </a:solidFill>
            </a:endParaRPr>
          </a:p>
          <a:p>
            <a:r>
              <a:rPr lang="en-US" sz="1900">
                <a:solidFill>
                  <a:srgbClr val="FFFFFF"/>
                </a:solidFill>
              </a:rPr>
              <a:t>• Alpakanın Huacaya ve Suri olmak üzere iki ırkı vardır.</a:t>
            </a:r>
            <a:endParaRPr lang="tr-TR" sz="1900">
              <a:solidFill>
                <a:srgbClr val="FFFFFF"/>
              </a:solidFill>
            </a:endParaRPr>
          </a:p>
          <a:p>
            <a:r>
              <a:rPr lang="en-US" sz="1900">
                <a:solidFill>
                  <a:srgbClr val="FFFFFF"/>
                </a:solidFill>
              </a:rPr>
              <a:t> • Alpaka türünün yaklaşık olarak %80’ini Huacaya ırkının oluşturmasına karşın, Alpaka lifleri esas olarak en değerli ve uzun life sahip Suri ırkından elde edilmektedir. </a:t>
            </a:r>
            <a:endParaRPr lang="tr-TR" sz="1900">
              <a:solidFill>
                <a:srgbClr val="FFFFFF"/>
              </a:solidFill>
            </a:endParaRPr>
          </a:p>
          <a:p>
            <a:r>
              <a:rPr lang="en-US" sz="1900">
                <a:solidFill>
                  <a:srgbClr val="FFFFFF"/>
                </a:solidFill>
              </a:rPr>
              <a:t>• Alpakada, lif gömleğinde tek tip lif bulunur. </a:t>
            </a:r>
            <a:endParaRPr lang="tr-TR" sz="1900">
              <a:solidFill>
                <a:srgbClr val="FFFFFF"/>
              </a:solidFill>
            </a:endParaRPr>
          </a:p>
          <a:p>
            <a:r>
              <a:rPr lang="en-US" sz="1900">
                <a:solidFill>
                  <a:srgbClr val="FFFFFF"/>
                </a:solidFill>
              </a:rPr>
              <a:t>• Alpaka lifleri çap ve mukavemet bakımından tiftik liflerine benzerlik gösterirler.</a:t>
            </a:r>
          </a:p>
        </p:txBody>
      </p:sp>
      <p:pic>
        <p:nvPicPr>
          <p:cNvPr id="4" name="Picture 3">
            <a:extLst>
              <a:ext uri="{FF2B5EF4-FFF2-40B4-BE49-F238E27FC236}">
                <a16:creationId xmlns:a16="http://schemas.microsoft.com/office/drawing/2014/main" id="{0CD00FD6-0A47-4DB0-A542-931B4DC0887B}"/>
              </a:ext>
            </a:extLst>
          </p:cNvPr>
          <p:cNvPicPr>
            <a:picLocks noChangeAspect="1"/>
          </p:cNvPicPr>
          <p:nvPr/>
        </p:nvPicPr>
        <p:blipFill>
          <a:blip r:embed="rId2"/>
          <a:stretch>
            <a:fillRect/>
          </a:stretch>
        </p:blipFill>
        <p:spPr>
          <a:xfrm>
            <a:off x="321731" y="321731"/>
            <a:ext cx="3747891" cy="2558905"/>
          </a:xfrm>
          <a:prstGeom prst="rect">
            <a:avLst/>
          </a:prstGeom>
        </p:spPr>
      </p:pic>
    </p:spTree>
    <p:extLst>
      <p:ext uri="{BB962C8B-B14F-4D97-AF65-F5344CB8AC3E}">
        <p14:creationId xmlns:p14="http://schemas.microsoft.com/office/powerpoint/2010/main" val="40563685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EA5-DB44-460A-9391-69854743AF3D}"/>
              </a:ext>
            </a:extLst>
          </p:cNvPr>
          <p:cNvSpPr>
            <a:spLocks noGrp="1"/>
          </p:cNvSpPr>
          <p:nvPr>
            <p:ph type="title"/>
          </p:nvPr>
        </p:nvSpPr>
        <p:spPr>
          <a:xfrm>
            <a:off x="1024128" y="585216"/>
            <a:ext cx="9720072" cy="1499616"/>
          </a:xfrm>
        </p:spPr>
        <p:txBody>
          <a:bodyPr/>
          <a:lstStyle/>
          <a:p>
            <a:r>
              <a:rPr lang="tr-TR"/>
              <a:t>Alpaka</a:t>
            </a:r>
            <a:endParaRPr lang="en-US" dirty="0"/>
          </a:p>
        </p:txBody>
      </p:sp>
      <p:sp>
        <p:nvSpPr>
          <p:cNvPr id="3" name="Content Placeholder 2">
            <a:extLst>
              <a:ext uri="{FF2B5EF4-FFF2-40B4-BE49-F238E27FC236}">
                <a16:creationId xmlns:a16="http://schemas.microsoft.com/office/drawing/2014/main" id="{FCE710A5-1405-4BA1-AD35-B2B093C02179}"/>
              </a:ext>
            </a:extLst>
          </p:cNvPr>
          <p:cNvSpPr>
            <a:spLocks noGrp="1"/>
          </p:cNvSpPr>
          <p:nvPr>
            <p:ph idx="1"/>
          </p:nvPr>
        </p:nvSpPr>
        <p:spPr>
          <a:xfrm>
            <a:off x="1024128" y="2286000"/>
            <a:ext cx="9720073" cy="4023360"/>
          </a:xfrm>
        </p:spPr>
        <p:txBody>
          <a:bodyPr>
            <a:normAutofit fontScale="92500"/>
          </a:bodyPr>
          <a:lstStyle/>
          <a:p>
            <a:r>
              <a:rPr lang="en-US"/>
              <a:t>Lif çapı ve uzunluk bakımından oldukça uniformdurlar. </a:t>
            </a:r>
            <a:endParaRPr lang="tr-TR"/>
          </a:p>
          <a:p>
            <a:r>
              <a:rPr lang="en-US"/>
              <a:t>• Alpaka liflerinde çap ortalama olarak 24 mikrondur, uzunluk ise 8-12 cm’dir.</a:t>
            </a:r>
            <a:endParaRPr lang="tr-TR"/>
          </a:p>
          <a:p>
            <a:r>
              <a:rPr lang="en-US"/>
              <a:t> • Alpaka liflerinde renk beyaz, gri, açık kahve, siyah ve karışık olmak üzere değişiklik göstermektedir.</a:t>
            </a:r>
            <a:endParaRPr lang="tr-TR"/>
          </a:p>
          <a:p>
            <a:r>
              <a:rPr lang="en-US"/>
              <a:t> • Siyah renkli alpaka liflerinin mukavemetleri beyaz renkli alpaka liflerine göre daha yüksek olmasına karşın, beyaz renkli Alpaka lifleri daha değerlidirler. </a:t>
            </a:r>
            <a:endParaRPr lang="tr-TR"/>
          </a:p>
          <a:p>
            <a:r>
              <a:rPr lang="en-US"/>
              <a:t>• Alpakalar iki yılda bir kez kırkılmakta ve bir hayvandan ortalama 1.5-3 kg lif alınmaktadır. </a:t>
            </a:r>
            <a:endParaRPr lang="tr-TR"/>
          </a:p>
          <a:p>
            <a:r>
              <a:rPr lang="en-US"/>
              <a:t>• Alpaka lifleri de Avrupa pazarlarında ekonomik bir yapı oluşturamamıştır. </a:t>
            </a:r>
            <a:endParaRPr lang="tr-TR"/>
          </a:p>
          <a:p>
            <a:r>
              <a:rPr lang="en-US"/>
              <a:t>• Bu liflerin, başlıca kullanım alanının triko olmasına karşın, el sanatına yönelik halı, kilim, atkı ve şal ile birlikte ve giyim sanayine yönelik dokuma üretiminde de kullanılmaktadır.</a:t>
            </a:r>
            <a:endParaRPr lang="en-US" dirty="0"/>
          </a:p>
        </p:txBody>
      </p:sp>
    </p:spTree>
    <p:extLst>
      <p:ext uri="{BB962C8B-B14F-4D97-AF65-F5344CB8AC3E}">
        <p14:creationId xmlns:p14="http://schemas.microsoft.com/office/powerpoint/2010/main" val="239996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AD3E6-C2F4-4F54-9DE5-AA7A4090A9EC}"/>
              </a:ext>
            </a:extLst>
          </p:cNvPr>
          <p:cNvSpPr>
            <a:spLocks noGrp="1"/>
          </p:cNvSpPr>
          <p:nvPr>
            <p:ph type="title"/>
          </p:nvPr>
        </p:nvSpPr>
        <p:spPr>
          <a:xfrm>
            <a:off x="840998" y="965200"/>
            <a:ext cx="4689938" cy="4815596"/>
          </a:xfrm>
        </p:spPr>
        <p:txBody>
          <a:bodyPr>
            <a:normAutofit/>
          </a:bodyPr>
          <a:lstStyle/>
          <a:p>
            <a:pPr algn="r"/>
            <a:r>
              <a:rPr lang="en-US">
                <a:solidFill>
                  <a:srgbClr val="FFFFFF"/>
                </a:solidFill>
              </a:rPr>
              <a:t>Vikuna Yünü</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BD9C04-C4E7-4070-A096-587E0505A734}"/>
              </a:ext>
            </a:extLst>
          </p:cNvPr>
          <p:cNvSpPr>
            <a:spLocks noGrp="1"/>
          </p:cNvSpPr>
          <p:nvPr>
            <p:ph idx="1"/>
          </p:nvPr>
        </p:nvSpPr>
        <p:spPr>
          <a:xfrm>
            <a:off x="6661065" y="974875"/>
            <a:ext cx="4724573" cy="4852362"/>
          </a:xfrm>
        </p:spPr>
        <p:txBody>
          <a:bodyPr anchor="ctr">
            <a:normAutofit/>
          </a:bodyPr>
          <a:lstStyle/>
          <a:p>
            <a:r>
              <a:rPr lang="en-US" sz="1500">
                <a:solidFill>
                  <a:srgbClr val="FFFFFF"/>
                </a:solidFill>
              </a:rPr>
              <a:t>Evcilleştirilmiş olmalarına karşın, sayılarının hızla azalması</a:t>
            </a:r>
            <a:r>
              <a:rPr lang="tr-TR" sz="1500">
                <a:solidFill>
                  <a:srgbClr val="FFFFFF"/>
                </a:solidFill>
              </a:rPr>
              <a:t> </a:t>
            </a:r>
            <a:r>
              <a:rPr lang="en-US" sz="1500">
                <a:solidFill>
                  <a:srgbClr val="FFFFFF"/>
                </a:solidFill>
              </a:rPr>
              <a:t>nedeniyle Peru ve Bolivya’da koruma altına alınmışlardır.</a:t>
            </a:r>
          </a:p>
          <a:p>
            <a:r>
              <a:rPr lang="en-US" sz="1500">
                <a:solidFill>
                  <a:srgbClr val="FFFFFF"/>
                </a:solidFill>
              </a:rPr>
              <a:t>• Lif gömleğinde üst ve alt lifler bulunur.</a:t>
            </a:r>
          </a:p>
          <a:p>
            <a:r>
              <a:rPr lang="en-US" sz="1500">
                <a:solidFill>
                  <a:srgbClr val="FFFFFF"/>
                </a:solidFill>
              </a:rPr>
              <a:t>• Vikuna alt lifi dünyada lif üreten hayvanlar arasında en ince (6-12 mikron)</a:t>
            </a:r>
          </a:p>
          <a:p>
            <a:r>
              <a:rPr lang="en-US" sz="1500">
                <a:solidFill>
                  <a:srgbClr val="FFFFFF"/>
                </a:solidFill>
              </a:rPr>
              <a:t>olanıdır.</a:t>
            </a:r>
          </a:p>
          <a:p>
            <a:r>
              <a:rPr lang="en-US" sz="1500">
                <a:solidFill>
                  <a:srgbClr val="FFFFFF"/>
                </a:solidFill>
              </a:rPr>
              <a:t>• İnceliği, yumuşaklığı, parlaklığı ve sınırlı miktarda üretilmeleri nedeniyle</a:t>
            </a:r>
          </a:p>
          <a:p>
            <a:r>
              <a:rPr lang="en-US" sz="1500">
                <a:solidFill>
                  <a:srgbClr val="FFFFFF"/>
                </a:solidFill>
              </a:rPr>
              <a:t>en pahalı liflerdir.</a:t>
            </a:r>
          </a:p>
          <a:p>
            <a:r>
              <a:rPr lang="en-US" sz="1500">
                <a:solidFill>
                  <a:srgbClr val="FFFFFF"/>
                </a:solidFill>
              </a:rPr>
              <a:t>• Bir hayvandan yaklaşık olarak 100 gr lif elde edilir.</a:t>
            </a:r>
          </a:p>
          <a:p>
            <a:r>
              <a:rPr lang="en-US" sz="1500">
                <a:solidFill>
                  <a:srgbClr val="FFFFFF"/>
                </a:solidFill>
              </a:rPr>
              <a:t>• Renk doğal esmer renkten turuncu-kahverengine kadar değişmektedir.</a:t>
            </a:r>
          </a:p>
          <a:p>
            <a:r>
              <a:rPr lang="en-US" sz="1500">
                <a:solidFill>
                  <a:srgbClr val="FFFFFF"/>
                </a:solidFill>
              </a:rPr>
              <a:t>• Çok özel dokumalar ile birlikte elbise ve palto üretiminde kullanılırlar.</a:t>
            </a:r>
          </a:p>
        </p:txBody>
      </p:sp>
      <p:pic>
        <p:nvPicPr>
          <p:cNvPr id="4" name="Picture 3">
            <a:extLst>
              <a:ext uri="{FF2B5EF4-FFF2-40B4-BE49-F238E27FC236}">
                <a16:creationId xmlns:a16="http://schemas.microsoft.com/office/drawing/2014/main" id="{FFEE9A48-D8AD-417B-9679-7421ECA809DB}"/>
              </a:ext>
            </a:extLst>
          </p:cNvPr>
          <p:cNvPicPr>
            <a:picLocks noChangeAspect="1"/>
          </p:cNvPicPr>
          <p:nvPr/>
        </p:nvPicPr>
        <p:blipFill>
          <a:blip r:embed="rId2"/>
          <a:stretch>
            <a:fillRect/>
          </a:stretch>
        </p:blipFill>
        <p:spPr>
          <a:xfrm>
            <a:off x="321731" y="321731"/>
            <a:ext cx="4030902" cy="2687268"/>
          </a:xfrm>
          <a:prstGeom prst="rect">
            <a:avLst/>
          </a:prstGeom>
        </p:spPr>
      </p:pic>
    </p:spTree>
    <p:extLst>
      <p:ext uri="{BB962C8B-B14F-4D97-AF65-F5344CB8AC3E}">
        <p14:creationId xmlns:p14="http://schemas.microsoft.com/office/powerpoint/2010/main" val="209979781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4A0D6-9CC5-44C2-A8DA-5155D7A6D772}"/>
              </a:ext>
            </a:extLst>
          </p:cNvPr>
          <p:cNvSpPr>
            <a:spLocks noGrp="1"/>
          </p:cNvSpPr>
          <p:nvPr>
            <p:ph type="title"/>
          </p:nvPr>
        </p:nvSpPr>
        <p:spPr>
          <a:xfrm>
            <a:off x="840998" y="965200"/>
            <a:ext cx="4689938" cy="4815596"/>
          </a:xfrm>
        </p:spPr>
        <p:txBody>
          <a:bodyPr>
            <a:normAutofit/>
          </a:bodyPr>
          <a:lstStyle/>
          <a:p>
            <a:pPr algn="r"/>
            <a:r>
              <a:rPr lang="en-US">
                <a:solidFill>
                  <a:srgbClr val="FFFFFF"/>
                </a:solidFill>
              </a:rPr>
              <a:t>Guanako Yünü</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3A0D92-5F88-480B-8AEC-E59239BB6274}"/>
              </a:ext>
            </a:extLst>
          </p:cNvPr>
          <p:cNvSpPr>
            <a:spLocks noGrp="1"/>
          </p:cNvSpPr>
          <p:nvPr>
            <p:ph idx="1"/>
          </p:nvPr>
        </p:nvSpPr>
        <p:spPr>
          <a:xfrm>
            <a:off x="6661065" y="974875"/>
            <a:ext cx="4724573" cy="4852362"/>
          </a:xfrm>
        </p:spPr>
        <p:txBody>
          <a:bodyPr anchor="ctr">
            <a:normAutofit/>
          </a:bodyPr>
          <a:lstStyle/>
          <a:p>
            <a:r>
              <a:rPr lang="en-US" sz="1500">
                <a:solidFill>
                  <a:srgbClr val="FFFFFF"/>
                </a:solidFill>
              </a:rPr>
              <a:t>Esas yetiştirilme bölgesi Güney Arjantin’dir. Guanakoda</a:t>
            </a:r>
            <a:r>
              <a:rPr lang="tr-TR" sz="1500">
                <a:solidFill>
                  <a:srgbClr val="FFFFFF"/>
                </a:solidFill>
              </a:rPr>
              <a:t> </a:t>
            </a:r>
            <a:r>
              <a:rPr lang="en-US" sz="1500">
                <a:solidFill>
                  <a:srgbClr val="FFFFFF"/>
                </a:solidFill>
              </a:rPr>
              <a:t>da lif gömleği üst kaba ve alt ince liflerden oluşmaktadır.</a:t>
            </a:r>
          </a:p>
          <a:p>
            <a:r>
              <a:rPr lang="en-US" sz="1500">
                <a:solidFill>
                  <a:srgbClr val="FFFFFF"/>
                </a:solidFill>
              </a:rPr>
              <a:t>• Alt liflerde incelik 16-18 mikrondur. Guanako lifleri de çok yumuşak ve</a:t>
            </a:r>
          </a:p>
          <a:p>
            <a:r>
              <a:rPr lang="en-US" sz="1500">
                <a:solidFill>
                  <a:srgbClr val="FFFFFF"/>
                </a:solidFill>
              </a:rPr>
              <a:t>ipeksidir.</a:t>
            </a:r>
          </a:p>
          <a:p>
            <a:r>
              <a:rPr lang="en-US" sz="1500">
                <a:solidFill>
                  <a:srgbClr val="FFFFFF"/>
                </a:solidFill>
              </a:rPr>
              <a:t>• Renk vücudun üst bölgelerinden alınan liflerde kırmızımtırak- kahverengi,</a:t>
            </a:r>
          </a:p>
          <a:p>
            <a:r>
              <a:rPr lang="en-US" sz="1500">
                <a:solidFill>
                  <a:srgbClr val="FFFFFF"/>
                </a:solidFill>
              </a:rPr>
              <a:t>alt bölgelerden alınan liflerde ise beyazdır.</a:t>
            </a:r>
          </a:p>
          <a:p>
            <a:r>
              <a:rPr lang="en-US" sz="1500">
                <a:solidFill>
                  <a:srgbClr val="FFFFFF"/>
                </a:solidFill>
              </a:rPr>
              <a:t>• Guanako lifleri de gerek lif özelliklerinin üstünlüğü gerek sınırlı miktarda</a:t>
            </a:r>
          </a:p>
          <a:p>
            <a:r>
              <a:rPr lang="en-US" sz="1500">
                <a:solidFill>
                  <a:srgbClr val="FFFFFF"/>
                </a:solidFill>
              </a:rPr>
              <a:t>üretilmeleri nedeniyle pahalıdırlar.</a:t>
            </a:r>
          </a:p>
          <a:p>
            <a:r>
              <a:rPr lang="en-US" sz="1500">
                <a:solidFill>
                  <a:srgbClr val="FFFFFF"/>
                </a:solidFill>
              </a:rPr>
              <a:t>• Tek başlarına kullanılabildikleri gibi, başta kuzu yünü olmak üzere koyun</a:t>
            </a:r>
          </a:p>
          <a:p>
            <a:r>
              <a:rPr lang="en-US" sz="1500">
                <a:solidFill>
                  <a:srgbClr val="FFFFFF"/>
                </a:solidFill>
              </a:rPr>
              <a:t>yünü ile karıştırılarak da kullanılmaktadırlar.</a:t>
            </a:r>
          </a:p>
        </p:txBody>
      </p:sp>
      <p:pic>
        <p:nvPicPr>
          <p:cNvPr id="4" name="Picture 3">
            <a:extLst>
              <a:ext uri="{FF2B5EF4-FFF2-40B4-BE49-F238E27FC236}">
                <a16:creationId xmlns:a16="http://schemas.microsoft.com/office/drawing/2014/main" id="{FE7CA206-2371-4E66-A208-D829C3306251}"/>
              </a:ext>
            </a:extLst>
          </p:cNvPr>
          <p:cNvPicPr>
            <a:picLocks noChangeAspect="1"/>
          </p:cNvPicPr>
          <p:nvPr/>
        </p:nvPicPr>
        <p:blipFill>
          <a:blip r:embed="rId2"/>
          <a:stretch>
            <a:fillRect/>
          </a:stretch>
        </p:blipFill>
        <p:spPr>
          <a:xfrm>
            <a:off x="321731" y="321731"/>
            <a:ext cx="3107269" cy="2707219"/>
          </a:xfrm>
          <a:prstGeom prst="rect">
            <a:avLst/>
          </a:prstGeom>
        </p:spPr>
      </p:pic>
    </p:spTree>
    <p:extLst>
      <p:ext uri="{BB962C8B-B14F-4D97-AF65-F5344CB8AC3E}">
        <p14:creationId xmlns:p14="http://schemas.microsoft.com/office/powerpoint/2010/main" val="403294110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981EE-87EF-49D0-B23B-4F02B218943F}"/>
              </a:ext>
            </a:extLst>
          </p:cNvPr>
          <p:cNvSpPr>
            <a:spLocks noGrp="1"/>
          </p:cNvSpPr>
          <p:nvPr>
            <p:ph type="title"/>
          </p:nvPr>
        </p:nvSpPr>
        <p:spPr>
          <a:xfrm>
            <a:off x="840998" y="965200"/>
            <a:ext cx="4689938" cy="4815596"/>
          </a:xfrm>
        </p:spPr>
        <p:txBody>
          <a:bodyPr>
            <a:normAutofit/>
          </a:bodyPr>
          <a:lstStyle/>
          <a:p>
            <a:pPr algn="r"/>
            <a:r>
              <a:rPr lang="en-US">
                <a:solidFill>
                  <a:srgbClr val="FFFFFF"/>
                </a:solidFill>
              </a:rPr>
              <a:t>Tavşan</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9A53E5-9C67-4FE6-AEC7-5C1C93863F22}"/>
              </a:ext>
            </a:extLst>
          </p:cNvPr>
          <p:cNvSpPr>
            <a:spLocks noGrp="1"/>
          </p:cNvSpPr>
          <p:nvPr>
            <p:ph idx="1"/>
          </p:nvPr>
        </p:nvSpPr>
        <p:spPr>
          <a:xfrm>
            <a:off x="6661065" y="974875"/>
            <a:ext cx="4724573" cy="4852362"/>
          </a:xfrm>
        </p:spPr>
        <p:txBody>
          <a:bodyPr anchor="ctr">
            <a:normAutofit/>
          </a:bodyPr>
          <a:lstStyle/>
          <a:p>
            <a:r>
              <a:rPr lang="en-US" sz="1400">
                <a:solidFill>
                  <a:srgbClr val="FFFFFF"/>
                </a:solidFill>
              </a:rPr>
              <a:t>Tavşan lif gömleği de diğer hayvanlarda olduğu gibi üst ve alt liflerden oluşmaktadır. </a:t>
            </a:r>
            <a:endParaRPr lang="tr-TR" sz="1400">
              <a:solidFill>
                <a:srgbClr val="FFFFFF"/>
              </a:solidFill>
            </a:endParaRPr>
          </a:p>
          <a:p>
            <a:r>
              <a:rPr lang="en-US" sz="1400">
                <a:solidFill>
                  <a:srgbClr val="FFFFFF"/>
                </a:solidFill>
              </a:rPr>
              <a:t>• Tavşan yünleri kendilerine özgü olan yumuşaklıklarından dolayı tekstil endüstrisinde, başta koyun yünü olmak üzere, diğer lifler ile karıştırılarak kullanılmaktadırlar. </a:t>
            </a:r>
            <a:endParaRPr lang="tr-TR" sz="1400">
              <a:solidFill>
                <a:srgbClr val="FFFFFF"/>
              </a:solidFill>
            </a:endParaRPr>
          </a:p>
          <a:p>
            <a:r>
              <a:rPr lang="en-US" sz="1400">
                <a:solidFill>
                  <a:srgbClr val="FFFFFF"/>
                </a:solidFill>
              </a:rPr>
              <a:t>• Farklı tavşan türleri arasında, liflerinin daha yumuşak ve daha uzun olmaları nedeniyle, Ankara tavşanın lifleri önemli bir yer tutmaktadır. </a:t>
            </a:r>
            <a:endParaRPr lang="tr-TR" sz="1400">
              <a:solidFill>
                <a:srgbClr val="FFFFFF"/>
              </a:solidFill>
            </a:endParaRPr>
          </a:p>
          <a:p>
            <a:r>
              <a:rPr lang="en-US" sz="1400">
                <a:solidFill>
                  <a:srgbClr val="FFFFFF"/>
                </a:solidFill>
              </a:rPr>
              <a:t>• Ankara Tavşanı Yünü: Ankara tavşanı yününe Angora denmektedir ve yününden iplik elde edilen tek tavşan ırkıdır. </a:t>
            </a:r>
            <a:endParaRPr lang="tr-TR" sz="1400">
              <a:solidFill>
                <a:srgbClr val="FFFFFF"/>
              </a:solidFill>
            </a:endParaRPr>
          </a:p>
          <a:p>
            <a:r>
              <a:rPr lang="en-US" sz="1400">
                <a:solidFill>
                  <a:srgbClr val="FFFFFF"/>
                </a:solidFill>
              </a:rPr>
              <a:t>• Çin, Almanya, Fransa ve Amerika’da lif kalite özellikleri yönünde geliştirilmiş tipleri vardır. </a:t>
            </a:r>
            <a:endParaRPr lang="tr-TR" sz="1400">
              <a:solidFill>
                <a:srgbClr val="FFFFFF"/>
              </a:solidFill>
            </a:endParaRPr>
          </a:p>
          <a:p>
            <a:r>
              <a:rPr lang="en-US" sz="1400">
                <a:solidFill>
                  <a:srgbClr val="FFFFFF"/>
                </a:solidFill>
              </a:rPr>
              <a:t>• Ankara tavşanında lif gömleğinde üst kaba, örtü ve dip lifler olmak üzere üç çeşit lif tipi vardır. </a:t>
            </a:r>
            <a:endParaRPr lang="tr-TR" sz="1400">
              <a:solidFill>
                <a:srgbClr val="FFFFFF"/>
              </a:solidFill>
            </a:endParaRPr>
          </a:p>
          <a:p>
            <a:r>
              <a:rPr lang="en-US" sz="1400">
                <a:solidFill>
                  <a:srgbClr val="FFFFFF"/>
                </a:solidFill>
              </a:rPr>
              <a:t>• Üst kaba lifler, postun en üstünde bulunurlar, en uzundurlar, dayanıklıdırlar ve diğer liflere göre daha seyrek bulunurlar.</a:t>
            </a:r>
          </a:p>
        </p:txBody>
      </p:sp>
      <p:pic>
        <p:nvPicPr>
          <p:cNvPr id="4" name="Picture 3">
            <a:extLst>
              <a:ext uri="{FF2B5EF4-FFF2-40B4-BE49-F238E27FC236}">
                <a16:creationId xmlns:a16="http://schemas.microsoft.com/office/drawing/2014/main" id="{807E7AA9-7153-4F16-B026-83E869762606}"/>
              </a:ext>
            </a:extLst>
          </p:cNvPr>
          <p:cNvPicPr>
            <a:picLocks noChangeAspect="1"/>
          </p:cNvPicPr>
          <p:nvPr/>
        </p:nvPicPr>
        <p:blipFill>
          <a:blip r:embed="rId2"/>
          <a:stretch>
            <a:fillRect/>
          </a:stretch>
        </p:blipFill>
        <p:spPr>
          <a:xfrm>
            <a:off x="321730" y="321730"/>
            <a:ext cx="2916769" cy="3420575"/>
          </a:xfrm>
          <a:prstGeom prst="rect">
            <a:avLst/>
          </a:prstGeom>
        </p:spPr>
      </p:pic>
    </p:spTree>
    <p:extLst>
      <p:ext uri="{BB962C8B-B14F-4D97-AF65-F5344CB8AC3E}">
        <p14:creationId xmlns:p14="http://schemas.microsoft.com/office/powerpoint/2010/main" val="381951432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D1E3-3858-441D-809A-4F33C3B60A15}"/>
              </a:ext>
            </a:extLst>
          </p:cNvPr>
          <p:cNvSpPr>
            <a:spLocks noGrp="1"/>
          </p:cNvSpPr>
          <p:nvPr>
            <p:ph type="title"/>
          </p:nvPr>
        </p:nvSpPr>
        <p:spPr/>
        <p:txBody>
          <a:bodyPr/>
          <a:lstStyle/>
          <a:p>
            <a:r>
              <a:rPr lang="tr-TR" dirty="0"/>
              <a:t>tavşan</a:t>
            </a:r>
            <a:endParaRPr lang="en-US" dirty="0"/>
          </a:p>
        </p:txBody>
      </p:sp>
      <p:sp>
        <p:nvSpPr>
          <p:cNvPr id="3" name="Content Placeholder 2">
            <a:extLst>
              <a:ext uri="{FF2B5EF4-FFF2-40B4-BE49-F238E27FC236}">
                <a16:creationId xmlns:a16="http://schemas.microsoft.com/office/drawing/2014/main" id="{AEB7F94A-9303-4617-ACBC-013EBAB38AD5}"/>
              </a:ext>
            </a:extLst>
          </p:cNvPr>
          <p:cNvSpPr>
            <a:spLocks noGrp="1"/>
          </p:cNvSpPr>
          <p:nvPr>
            <p:ph idx="1"/>
          </p:nvPr>
        </p:nvSpPr>
        <p:spPr/>
        <p:txBody>
          <a:bodyPr>
            <a:normAutofit lnSpcReduction="10000"/>
          </a:bodyPr>
          <a:lstStyle/>
          <a:p>
            <a:r>
              <a:rPr lang="en-US" dirty="0" err="1"/>
              <a:t>Örtü</a:t>
            </a:r>
            <a:r>
              <a:rPr lang="en-US" dirty="0"/>
              <a:t> </a:t>
            </a:r>
            <a:r>
              <a:rPr lang="en-US" dirty="0" err="1"/>
              <a:t>lifleri</a:t>
            </a:r>
            <a:r>
              <a:rPr lang="en-US" dirty="0"/>
              <a:t> </a:t>
            </a:r>
            <a:r>
              <a:rPr lang="en-US" dirty="0" err="1"/>
              <a:t>üst</a:t>
            </a:r>
            <a:r>
              <a:rPr lang="en-US" dirty="0"/>
              <a:t> </a:t>
            </a:r>
            <a:r>
              <a:rPr lang="en-US" dirty="0" err="1"/>
              <a:t>liflere</a:t>
            </a:r>
            <a:r>
              <a:rPr lang="en-US" dirty="0"/>
              <a:t> </a:t>
            </a:r>
            <a:r>
              <a:rPr lang="en-US" dirty="0" err="1"/>
              <a:t>göre</a:t>
            </a:r>
            <a:r>
              <a:rPr lang="en-US" dirty="0"/>
              <a:t> </a:t>
            </a:r>
            <a:r>
              <a:rPr lang="en-US" dirty="0" err="1"/>
              <a:t>daha</a:t>
            </a:r>
            <a:r>
              <a:rPr lang="en-US" dirty="0"/>
              <a:t> </a:t>
            </a:r>
            <a:r>
              <a:rPr lang="en-US" dirty="0" err="1"/>
              <a:t>kısa</a:t>
            </a:r>
            <a:r>
              <a:rPr lang="en-US" dirty="0"/>
              <a:t> </a:t>
            </a:r>
            <a:r>
              <a:rPr lang="en-US" dirty="0" err="1"/>
              <a:t>ve</a:t>
            </a:r>
            <a:r>
              <a:rPr lang="en-US" dirty="0"/>
              <a:t> </a:t>
            </a:r>
            <a:r>
              <a:rPr lang="en-US" dirty="0" err="1"/>
              <a:t>daha</a:t>
            </a:r>
            <a:r>
              <a:rPr lang="en-US" dirty="0"/>
              <a:t> </a:t>
            </a:r>
            <a:r>
              <a:rPr lang="en-US" dirty="0" err="1"/>
              <a:t>ince</a:t>
            </a:r>
            <a:r>
              <a:rPr lang="en-US" dirty="0"/>
              <a:t> </a:t>
            </a:r>
            <a:r>
              <a:rPr lang="en-US" dirty="0" err="1"/>
              <a:t>liflerdir</a:t>
            </a:r>
            <a:r>
              <a:rPr lang="en-US" dirty="0"/>
              <a:t>. </a:t>
            </a:r>
            <a:endParaRPr lang="tr-TR" dirty="0"/>
          </a:p>
          <a:p>
            <a:r>
              <a:rPr lang="en-US" dirty="0"/>
              <a:t>• Dip </a:t>
            </a:r>
            <a:r>
              <a:rPr lang="en-US" dirty="0" err="1"/>
              <a:t>lifler</a:t>
            </a:r>
            <a:r>
              <a:rPr lang="en-US" dirty="0"/>
              <a:t> </a:t>
            </a:r>
            <a:r>
              <a:rPr lang="en-US" dirty="0" err="1"/>
              <a:t>ise</a:t>
            </a:r>
            <a:r>
              <a:rPr lang="en-US" dirty="0"/>
              <a:t>, </a:t>
            </a:r>
            <a:r>
              <a:rPr lang="en-US" dirty="0" err="1"/>
              <a:t>gömleğin</a:t>
            </a:r>
            <a:r>
              <a:rPr lang="en-US" dirty="0"/>
              <a:t> </a:t>
            </a:r>
            <a:r>
              <a:rPr lang="en-US" dirty="0" err="1"/>
              <a:t>en</a:t>
            </a:r>
            <a:r>
              <a:rPr lang="en-US" dirty="0"/>
              <a:t> </a:t>
            </a:r>
            <a:r>
              <a:rPr lang="en-US" dirty="0" err="1"/>
              <a:t>ince</a:t>
            </a:r>
            <a:r>
              <a:rPr lang="en-US" dirty="0"/>
              <a:t> </a:t>
            </a:r>
            <a:r>
              <a:rPr lang="en-US" dirty="0" err="1"/>
              <a:t>lifleridirler</a:t>
            </a:r>
            <a:r>
              <a:rPr lang="en-US" dirty="0"/>
              <a:t> </a:t>
            </a:r>
            <a:r>
              <a:rPr lang="en-US" dirty="0" err="1"/>
              <a:t>ve</a:t>
            </a:r>
            <a:r>
              <a:rPr lang="en-US" dirty="0"/>
              <a:t> </a:t>
            </a:r>
            <a:r>
              <a:rPr lang="en-US" dirty="0" err="1"/>
              <a:t>hafif</a:t>
            </a:r>
            <a:r>
              <a:rPr lang="en-US" dirty="0"/>
              <a:t> </a:t>
            </a:r>
            <a:r>
              <a:rPr lang="en-US" dirty="0" err="1"/>
              <a:t>kıvrımlıdırlar</a:t>
            </a:r>
            <a:r>
              <a:rPr lang="en-US" dirty="0"/>
              <a:t>.</a:t>
            </a:r>
            <a:endParaRPr lang="tr-TR" dirty="0"/>
          </a:p>
          <a:p>
            <a:r>
              <a:rPr lang="en-US" dirty="0"/>
              <a:t> • </a:t>
            </a:r>
            <a:r>
              <a:rPr lang="en-US" dirty="0" err="1"/>
              <a:t>Diğer</a:t>
            </a:r>
            <a:r>
              <a:rPr lang="en-US" dirty="0"/>
              <a:t> </a:t>
            </a:r>
            <a:r>
              <a:rPr lang="en-US" dirty="0" err="1"/>
              <a:t>iki</a:t>
            </a:r>
            <a:r>
              <a:rPr lang="en-US" dirty="0"/>
              <a:t> life </a:t>
            </a:r>
            <a:r>
              <a:rPr lang="en-US" dirty="0" err="1"/>
              <a:t>göre</a:t>
            </a:r>
            <a:r>
              <a:rPr lang="en-US" dirty="0"/>
              <a:t> </a:t>
            </a:r>
            <a:r>
              <a:rPr lang="en-US" dirty="0" err="1"/>
              <a:t>daha</a:t>
            </a:r>
            <a:r>
              <a:rPr lang="en-US" dirty="0"/>
              <a:t> </a:t>
            </a:r>
            <a:r>
              <a:rPr lang="en-US" dirty="0" err="1"/>
              <a:t>fazla</a:t>
            </a:r>
            <a:r>
              <a:rPr lang="en-US" dirty="0"/>
              <a:t> </a:t>
            </a:r>
            <a:r>
              <a:rPr lang="en-US" dirty="0" err="1"/>
              <a:t>miktarda</a:t>
            </a:r>
            <a:r>
              <a:rPr lang="en-US" dirty="0"/>
              <a:t> </a:t>
            </a:r>
            <a:r>
              <a:rPr lang="en-US" dirty="0" err="1"/>
              <a:t>bulunurlar</a:t>
            </a:r>
            <a:r>
              <a:rPr lang="en-US" dirty="0"/>
              <a:t>. </a:t>
            </a:r>
            <a:endParaRPr lang="tr-TR" dirty="0"/>
          </a:p>
          <a:p>
            <a:r>
              <a:rPr lang="en-US" dirty="0"/>
              <a:t>• </a:t>
            </a:r>
            <a:r>
              <a:rPr lang="en-US" dirty="0" err="1"/>
              <a:t>Tavşan</a:t>
            </a:r>
            <a:r>
              <a:rPr lang="en-US" dirty="0"/>
              <a:t> </a:t>
            </a:r>
            <a:r>
              <a:rPr lang="en-US" dirty="0" err="1"/>
              <a:t>başına</a:t>
            </a:r>
            <a:r>
              <a:rPr lang="en-US" dirty="0"/>
              <a:t> 200-500 gr </a:t>
            </a:r>
            <a:r>
              <a:rPr lang="en-US" dirty="0" err="1"/>
              <a:t>yün</a:t>
            </a:r>
            <a:r>
              <a:rPr lang="en-US" dirty="0"/>
              <a:t> </a:t>
            </a:r>
            <a:r>
              <a:rPr lang="en-US" dirty="0" err="1"/>
              <a:t>elde</a:t>
            </a:r>
            <a:r>
              <a:rPr lang="en-US" dirty="0"/>
              <a:t> </a:t>
            </a:r>
            <a:r>
              <a:rPr lang="en-US" dirty="0" err="1"/>
              <a:t>edilmektedir</a:t>
            </a:r>
            <a:r>
              <a:rPr lang="en-US" dirty="0"/>
              <a:t>. </a:t>
            </a:r>
            <a:endParaRPr lang="tr-TR" dirty="0"/>
          </a:p>
          <a:p>
            <a:r>
              <a:rPr lang="en-US" dirty="0"/>
              <a:t>• Ankara </a:t>
            </a:r>
            <a:r>
              <a:rPr lang="en-US" dirty="0" err="1"/>
              <a:t>tavşanı</a:t>
            </a:r>
            <a:r>
              <a:rPr lang="en-US" dirty="0"/>
              <a:t> </a:t>
            </a:r>
            <a:r>
              <a:rPr lang="en-US" dirty="0" err="1"/>
              <a:t>lifleri</a:t>
            </a:r>
            <a:r>
              <a:rPr lang="en-US" dirty="0"/>
              <a:t> </a:t>
            </a:r>
            <a:r>
              <a:rPr lang="en-US" dirty="0" err="1"/>
              <a:t>beyaz</a:t>
            </a:r>
            <a:r>
              <a:rPr lang="en-US" dirty="0"/>
              <a:t> </a:t>
            </a:r>
            <a:r>
              <a:rPr lang="en-US" dirty="0" err="1"/>
              <a:t>renkli</a:t>
            </a:r>
            <a:r>
              <a:rPr lang="en-US" dirty="0"/>
              <a:t> </a:t>
            </a:r>
            <a:r>
              <a:rPr lang="en-US" dirty="0" err="1"/>
              <a:t>ve</a:t>
            </a:r>
            <a:r>
              <a:rPr lang="en-US" dirty="0"/>
              <a:t> </a:t>
            </a:r>
            <a:r>
              <a:rPr lang="en-US" dirty="0" err="1"/>
              <a:t>yumuşak</a:t>
            </a:r>
            <a:r>
              <a:rPr lang="en-US" dirty="0"/>
              <a:t> </a:t>
            </a:r>
            <a:r>
              <a:rPr lang="en-US" dirty="0" err="1"/>
              <a:t>tutumludurlar</a:t>
            </a:r>
            <a:r>
              <a:rPr lang="en-US" dirty="0"/>
              <a:t>.</a:t>
            </a:r>
            <a:endParaRPr lang="tr-TR" dirty="0"/>
          </a:p>
          <a:p>
            <a:r>
              <a:rPr lang="en-US" dirty="0"/>
              <a:t> • </a:t>
            </a:r>
            <a:r>
              <a:rPr lang="en-US" dirty="0" err="1"/>
              <a:t>Lif</a:t>
            </a:r>
            <a:r>
              <a:rPr lang="en-US" dirty="0"/>
              <a:t> </a:t>
            </a:r>
            <a:r>
              <a:rPr lang="en-US" dirty="0" err="1"/>
              <a:t>çapı</a:t>
            </a:r>
            <a:r>
              <a:rPr lang="en-US" dirty="0"/>
              <a:t> </a:t>
            </a:r>
            <a:r>
              <a:rPr lang="en-US" dirty="0" err="1"/>
              <a:t>yaklaşık</a:t>
            </a:r>
            <a:r>
              <a:rPr lang="en-US" dirty="0"/>
              <a:t> 11-13 mikron, </a:t>
            </a:r>
            <a:r>
              <a:rPr lang="en-US" dirty="0" err="1"/>
              <a:t>uzunluk</a:t>
            </a:r>
            <a:r>
              <a:rPr lang="en-US" dirty="0"/>
              <a:t> </a:t>
            </a:r>
            <a:r>
              <a:rPr lang="en-US" dirty="0" err="1"/>
              <a:t>ise</a:t>
            </a:r>
            <a:r>
              <a:rPr lang="en-US" dirty="0"/>
              <a:t> 3-6 cm </a:t>
            </a:r>
            <a:r>
              <a:rPr lang="en-US" dirty="0" err="1"/>
              <a:t>arasında</a:t>
            </a:r>
            <a:r>
              <a:rPr lang="en-US" dirty="0"/>
              <a:t> </a:t>
            </a:r>
            <a:r>
              <a:rPr lang="en-US" dirty="0" err="1"/>
              <a:t>değişmektedir</a:t>
            </a:r>
            <a:r>
              <a:rPr lang="en-US" dirty="0"/>
              <a:t>. </a:t>
            </a:r>
            <a:endParaRPr lang="tr-TR" dirty="0"/>
          </a:p>
          <a:p>
            <a:r>
              <a:rPr lang="en-US" dirty="0"/>
              <a:t>• Ankara </a:t>
            </a:r>
            <a:r>
              <a:rPr lang="en-US" dirty="0" err="1"/>
              <a:t>tavşanı</a:t>
            </a:r>
            <a:r>
              <a:rPr lang="en-US" dirty="0"/>
              <a:t> </a:t>
            </a:r>
            <a:r>
              <a:rPr lang="en-US" dirty="0" err="1"/>
              <a:t>yünü</a:t>
            </a:r>
            <a:r>
              <a:rPr lang="en-US" dirty="0"/>
              <a:t> </a:t>
            </a:r>
            <a:r>
              <a:rPr lang="en-US" dirty="0" err="1"/>
              <a:t>esas</a:t>
            </a:r>
            <a:r>
              <a:rPr lang="en-US" dirty="0"/>
              <a:t> </a:t>
            </a:r>
            <a:r>
              <a:rPr lang="en-US" dirty="0" err="1"/>
              <a:t>olarak</a:t>
            </a:r>
            <a:r>
              <a:rPr lang="en-US" dirty="0"/>
              <a:t> </a:t>
            </a:r>
            <a:r>
              <a:rPr lang="en-US" dirty="0" err="1"/>
              <a:t>kadın</a:t>
            </a:r>
            <a:r>
              <a:rPr lang="en-US" dirty="0"/>
              <a:t> </a:t>
            </a:r>
            <a:r>
              <a:rPr lang="en-US" dirty="0" err="1"/>
              <a:t>şapkaları</a:t>
            </a:r>
            <a:r>
              <a:rPr lang="en-US" dirty="0"/>
              <a:t>, </a:t>
            </a:r>
            <a:r>
              <a:rPr lang="en-US" dirty="0" err="1"/>
              <a:t>bebek</a:t>
            </a:r>
            <a:r>
              <a:rPr lang="en-US" dirty="0"/>
              <a:t> </a:t>
            </a:r>
            <a:r>
              <a:rPr lang="en-US" dirty="0" err="1"/>
              <a:t>elbiseleri</a:t>
            </a:r>
            <a:r>
              <a:rPr lang="en-US" dirty="0"/>
              <a:t>, </a:t>
            </a:r>
            <a:r>
              <a:rPr lang="en-US" dirty="0" err="1"/>
              <a:t>kazak</a:t>
            </a:r>
            <a:r>
              <a:rPr lang="en-US" dirty="0"/>
              <a:t>, </a:t>
            </a:r>
            <a:r>
              <a:rPr lang="en-US" dirty="0" err="1"/>
              <a:t>bere</a:t>
            </a:r>
            <a:r>
              <a:rPr lang="en-US" dirty="0"/>
              <a:t>, </a:t>
            </a:r>
            <a:r>
              <a:rPr lang="en-US" dirty="0" err="1"/>
              <a:t>eldiven</a:t>
            </a:r>
            <a:r>
              <a:rPr lang="en-US" dirty="0"/>
              <a:t>, </a:t>
            </a:r>
            <a:r>
              <a:rPr lang="en-US" dirty="0" err="1"/>
              <a:t>iç</a:t>
            </a:r>
            <a:r>
              <a:rPr lang="en-US" dirty="0"/>
              <a:t> </a:t>
            </a:r>
            <a:r>
              <a:rPr lang="en-US" dirty="0" err="1"/>
              <a:t>çamaşırları</a:t>
            </a:r>
            <a:r>
              <a:rPr lang="en-US" dirty="0"/>
              <a:t> </a:t>
            </a:r>
            <a:r>
              <a:rPr lang="en-US" dirty="0" err="1"/>
              <a:t>ve</a:t>
            </a:r>
            <a:r>
              <a:rPr lang="en-US" dirty="0"/>
              <a:t> kayak </a:t>
            </a:r>
            <a:r>
              <a:rPr lang="en-US" dirty="0" err="1"/>
              <a:t>kıyafetlerinin</a:t>
            </a:r>
            <a:r>
              <a:rPr lang="en-US" dirty="0"/>
              <a:t> </a:t>
            </a:r>
            <a:r>
              <a:rPr lang="en-US" dirty="0" err="1"/>
              <a:t>yapımında</a:t>
            </a:r>
            <a:r>
              <a:rPr lang="en-US" dirty="0"/>
              <a:t> </a:t>
            </a:r>
            <a:r>
              <a:rPr lang="en-US" dirty="0" err="1"/>
              <a:t>kullanılmaktadır</a:t>
            </a:r>
            <a:r>
              <a:rPr lang="en-US" dirty="0"/>
              <a:t>. </a:t>
            </a:r>
            <a:endParaRPr lang="tr-TR" dirty="0"/>
          </a:p>
          <a:p>
            <a:r>
              <a:rPr lang="en-US" dirty="0"/>
              <a:t>• </a:t>
            </a:r>
            <a:r>
              <a:rPr lang="en-US" dirty="0" err="1"/>
              <a:t>Dünyada</a:t>
            </a:r>
            <a:r>
              <a:rPr lang="en-US" dirty="0"/>
              <a:t> Ankara </a:t>
            </a:r>
            <a:r>
              <a:rPr lang="en-US" dirty="0" err="1"/>
              <a:t>tavşanı</a:t>
            </a:r>
            <a:r>
              <a:rPr lang="en-US" dirty="0"/>
              <a:t> </a:t>
            </a:r>
            <a:r>
              <a:rPr lang="en-US" dirty="0" err="1"/>
              <a:t>yünü</a:t>
            </a:r>
            <a:r>
              <a:rPr lang="en-US" dirty="0"/>
              <a:t> </a:t>
            </a:r>
            <a:r>
              <a:rPr lang="en-US" dirty="0" err="1"/>
              <a:t>üretiminin</a:t>
            </a:r>
            <a:r>
              <a:rPr lang="en-US" dirty="0"/>
              <a:t> </a:t>
            </a:r>
            <a:r>
              <a:rPr lang="en-US" dirty="0" err="1"/>
              <a:t>büyük</a:t>
            </a:r>
            <a:r>
              <a:rPr lang="en-US" dirty="0"/>
              <a:t> </a:t>
            </a:r>
            <a:r>
              <a:rPr lang="en-US" dirty="0" err="1"/>
              <a:t>çoğunluğu</a:t>
            </a:r>
            <a:r>
              <a:rPr lang="en-US" dirty="0"/>
              <a:t> </a:t>
            </a:r>
            <a:r>
              <a:rPr lang="en-US" dirty="0" err="1"/>
              <a:t>Çin’de</a:t>
            </a:r>
            <a:r>
              <a:rPr lang="en-US" dirty="0"/>
              <a:t> </a:t>
            </a:r>
            <a:r>
              <a:rPr lang="en-US" dirty="0" err="1"/>
              <a:t>gerçekleştirilmektedir</a:t>
            </a:r>
            <a:r>
              <a:rPr lang="en-US" dirty="0"/>
              <a:t>.</a:t>
            </a:r>
          </a:p>
        </p:txBody>
      </p:sp>
    </p:spTree>
    <p:extLst>
      <p:ext uri="{BB962C8B-B14F-4D97-AF65-F5344CB8AC3E}">
        <p14:creationId xmlns:p14="http://schemas.microsoft.com/office/powerpoint/2010/main" val="374452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BC879-E2F4-4BBC-85D2-733237E5A180}"/>
              </a:ext>
            </a:extLst>
          </p:cNvPr>
          <p:cNvSpPr>
            <a:spLocks noGrp="1"/>
          </p:cNvSpPr>
          <p:nvPr>
            <p:ph type="title"/>
          </p:nvPr>
        </p:nvSpPr>
        <p:spPr>
          <a:xfrm>
            <a:off x="643468" y="643467"/>
            <a:ext cx="3415612" cy="5571066"/>
          </a:xfrm>
        </p:spPr>
        <p:txBody>
          <a:bodyPr>
            <a:normAutofit/>
          </a:bodyPr>
          <a:lstStyle/>
          <a:p>
            <a:r>
              <a:rPr lang="tr-TR">
                <a:solidFill>
                  <a:srgbClr val="FFFFFF"/>
                </a:solidFill>
              </a:rPr>
              <a:t>Keşmir Lifi</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BD6D1F26-CE2E-4E8A-A53C-C17063B8F72A}"/>
              </a:ext>
            </a:extLst>
          </p:cNvPr>
          <p:cNvGraphicFramePr>
            <a:graphicFrameLocks noGrp="1"/>
          </p:cNvGraphicFramePr>
          <p:nvPr>
            <p:ph idx="1"/>
            <p:extLst>
              <p:ext uri="{D42A27DB-BD31-4B8C-83A1-F6EECF244321}">
                <p14:modId xmlns:p14="http://schemas.microsoft.com/office/powerpoint/2010/main" val="390060005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755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Tavşan</a:t>
            </a:r>
          </a:p>
        </p:txBody>
      </p:sp>
      <p:pic>
        <p:nvPicPr>
          <p:cNvPr id="9218" name="Picture 2" descr="C:\Users\Kullanıcı123\Desktop\lif boyuna görünüş\indir (11).jpg"/>
          <p:cNvPicPr>
            <a:picLocks noGrp="1" noChangeAspect="1" noChangeArrowheads="1"/>
          </p:cNvPicPr>
          <p:nvPr>
            <p:ph sz="half" idx="1"/>
          </p:nvPr>
        </p:nvPicPr>
        <p:blipFill>
          <a:blip r:embed="rId2"/>
          <a:srcRect l="5554" t="35243" r="2778" b="24132"/>
          <a:stretch>
            <a:fillRect/>
          </a:stretch>
        </p:blipFill>
        <p:spPr bwMode="auto">
          <a:xfrm>
            <a:off x="1738282" y="2214554"/>
            <a:ext cx="4231328" cy="2500330"/>
          </a:xfrm>
          <a:prstGeom prst="rect">
            <a:avLst/>
          </a:prstGeom>
          <a:noFill/>
        </p:spPr>
      </p:pic>
      <p:pic>
        <p:nvPicPr>
          <p:cNvPr id="9219" name="Picture 3" descr="C:\Users\Kullanıcı123\Desktop\lif enine kesit görüntü\indir (10).jpg"/>
          <p:cNvPicPr>
            <a:picLocks noGrp="1" noChangeAspect="1" noChangeArrowheads="1"/>
          </p:cNvPicPr>
          <p:nvPr>
            <p:ph sz="half" idx="2"/>
          </p:nvPr>
        </p:nvPicPr>
        <p:blipFill>
          <a:blip r:embed="rId3"/>
          <a:srcRect l="19445" t="32118" r="13888" b="17882"/>
          <a:stretch>
            <a:fillRect/>
          </a:stretch>
        </p:blipFill>
        <p:spPr bwMode="auto">
          <a:xfrm>
            <a:off x="7024694" y="2714620"/>
            <a:ext cx="2571768" cy="25717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F8516-1A52-4F50-9F46-5E543871CD62}"/>
              </a:ext>
            </a:extLst>
          </p:cNvPr>
          <p:cNvSpPr>
            <a:spLocks noGrp="1"/>
          </p:cNvSpPr>
          <p:nvPr>
            <p:ph type="title"/>
          </p:nvPr>
        </p:nvSpPr>
        <p:spPr>
          <a:xfrm>
            <a:off x="840998" y="965200"/>
            <a:ext cx="4689938" cy="4815596"/>
          </a:xfrm>
        </p:spPr>
        <p:txBody>
          <a:bodyPr>
            <a:normAutofit/>
          </a:bodyPr>
          <a:lstStyle/>
          <a:p>
            <a:pPr algn="r"/>
            <a:r>
              <a:rPr lang="tr-TR" dirty="0">
                <a:solidFill>
                  <a:srgbClr val="FFFFFF"/>
                </a:solidFill>
              </a:rPr>
              <a:t>kıllar</a:t>
            </a:r>
            <a:endParaRPr lang="en-US" dirty="0">
              <a:solidFill>
                <a:srgbClr val="FFFFFF"/>
              </a:solidFill>
            </a:endParaRP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B0F09B-E818-4D2C-95EE-C0EB9F0E1137}"/>
              </a:ext>
            </a:extLst>
          </p:cNvPr>
          <p:cNvSpPr>
            <a:spLocks noGrp="1"/>
          </p:cNvSpPr>
          <p:nvPr>
            <p:ph idx="1"/>
          </p:nvPr>
        </p:nvSpPr>
        <p:spPr>
          <a:xfrm>
            <a:off x="6661065" y="974875"/>
            <a:ext cx="4724573" cy="4852362"/>
          </a:xfrm>
        </p:spPr>
        <p:txBody>
          <a:bodyPr anchor="ctr">
            <a:normAutofit/>
          </a:bodyPr>
          <a:lstStyle/>
          <a:p>
            <a:r>
              <a:rPr lang="tr-TR" dirty="0">
                <a:solidFill>
                  <a:srgbClr val="FFFFFF"/>
                </a:solidFill>
              </a:rPr>
              <a:t>Bizon kılı; lifin tutumu ve yumuşaklığı </a:t>
            </a:r>
            <a:r>
              <a:rPr lang="tr-TR" dirty="0" err="1">
                <a:solidFill>
                  <a:srgbClr val="FFFFFF"/>
                </a:solidFill>
              </a:rPr>
              <a:t>keşmir</a:t>
            </a:r>
            <a:r>
              <a:rPr lang="tr-TR" dirty="0">
                <a:solidFill>
                  <a:srgbClr val="FFFFFF"/>
                </a:solidFill>
              </a:rPr>
              <a:t> lifine benzerdir</a:t>
            </a:r>
          </a:p>
          <a:p>
            <a:endParaRPr lang="tr-TR" dirty="0">
              <a:solidFill>
                <a:srgbClr val="FFFFFF"/>
              </a:solidFill>
            </a:endParaRPr>
          </a:p>
          <a:p>
            <a:endParaRPr lang="tr-TR" dirty="0">
              <a:solidFill>
                <a:srgbClr val="FFFFFF"/>
              </a:solidFill>
            </a:endParaRPr>
          </a:p>
          <a:p>
            <a:r>
              <a:rPr lang="tr-TR" dirty="0">
                <a:solidFill>
                  <a:srgbClr val="FFFFFF"/>
                </a:solidFill>
              </a:rPr>
              <a:t>At kılı; atların kuyruk ve yelelerinden faydalanılır, esneme, kıvrılma ve bükülme yeteneğine sahiptir. Elbise telalarında, balık oltası, fırça, dolgu malzemesi, kıl kese gibi ürünlerde kullanılır beyaz renkli at kıllarından keman yayı yapılmaktadır</a:t>
            </a:r>
            <a:endParaRPr lang="en-US" dirty="0">
              <a:solidFill>
                <a:srgbClr val="FFFFFF"/>
              </a:solidFill>
            </a:endParaRPr>
          </a:p>
        </p:txBody>
      </p:sp>
      <p:pic>
        <p:nvPicPr>
          <p:cNvPr id="4" name="Picture 3">
            <a:extLst>
              <a:ext uri="{FF2B5EF4-FFF2-40B4-BE49-F238E27FC236}">
                <a16:creationId xmlns:a16="http://schemas.microsoft.com/office/drawing/2014/main" id="{3568E51D-66E1-428E-951E-DA0140462DF9}"/>
              </a:ext>
            </a:extLst>
          </p:cNvPr>
          <p:cNvPicPr>
            <a:picLocks noChangeAspect="1"/>
          </p:cNvPicPr>
          <p:nvPr/>
        </p:nvPicPr>
        <p:blipFill>
          <a:blip r:embed="rId2"/>
          <a:stretch>
            <a:fillRect/>
          </a:stretch>
        </p:blipFill>
        <p:spPr>
          <a:xfrm>
            <a:off x="356367" y="4286318"/>
            <a:ext cx="3270151" cy="2230969"/>
          </a:xfrm>
          <a:prstGeom prst="rect">
            <a:avLst/>
          </a:prstGeom>
        </p:spPr>
      </p:pic>
      <p:pic>
        <p:nvPicPr>
          <p:cNvPr id="5" name="Picture 4">
            <a:extLst>
              <a:ext uri="{FF2B5EF4-FFF2-40B4-BE49-F238E27FC236}">
                <a16:creationId xmlns:a16="http://schemas.microsoft.com/office/drawing/2014/main" id="{A06EC0C4-0658-4113-B058-4803EA44D3A5}"/>
              </a:ext>
            </a:extLst>
          </p:cNvPr>
          <p:cNvPicPr>
            <a:picLocks noChangeAspect="1"/>
          </p:cNvPicPr>
          <p:nvPr/>
        </p:nvPicPr>
        <p:blipFill>
          <a:blip r:embed="rId3"/>
          <a:stretch>
            <a:fillRect/>
          </a:stretch>
        </p:blipFill>
        <p:spPr>
          <a:xfrm>
            <a:off x="2745770" y="340712"/>
            <a:ext cx="3244818" cy="2116737"/>
          </a:xfrm>
          <a:prstGeom prst="rect">
            <a:avLst/>
          </a:prstGeom>
        </p:spPr>
      </p:pic>
    </p:spTree>
    <p:extLst>
      <p:ext uri="{BB962C8B-B14F-4D97-AF65-F5344CB8AC3E}">
        <p14:creationId xmlns:p14="http://schemas.microsoft.com/office/powerpoint/2010/main" val="210122983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8784-586E-4430-8780-E24ED6E129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4F00CE-0414-43DF-A4B7-B60BF73B4CDB}"/>
              </a:ext>
            </a:extLst>
          </p:cNvPr>
          <p:cNvSpPr>
            <a:spLocks noGrp="1"/>
          </p:cNvSpPr>
          <p:nvPr>
            <p:ph idx="1"/>
          </p:nvPr>
        </p:nvSpPr>
        <p:spPr/>
        <p:txBody>
          <a:bodyPr/>
          <a:lstStyle/>
          <a:p>
            <a:r>
              <a:rPr lang="tr-TR" dirty="0"/>
              <a:t>Sığır kılı;</a:t>
            </a:r>
          </a:p>
          <a:p>
            <a:r>
              <a:rPr lang="tr-TR" dirty="0"/>
              <a:t>Düşük kaliteli kıllar yer yaygıları, battaniye, keçe ve dolgu malzemelerinde kullanılır</a:t>
            </a:r>
          </a:p>
          <a:p>
            <a:r>
              <a:rPr lang="tr-TR" dirty="0"/>
              <a:t>Sığırın kulak kıllarından resim fırçası, </a:t>
            </a:r>
            <a:r>
              <a:rPr lang="tr-TR" dirty="0" err="1"/>
              <a:t>kuruk</a:t>
            </a:r>
            <a:r>
              <a:rPr lang="tr-TR" dirty="0"/>
              <a:t> kıllarından ise çeşitli fırçalar yapılmaktadır.</a:t>
            </a:r>
          </a:p>
          <a:p>
            <a:pPr marL="0" indent="0">
              <a:buNone/>
            </a:pPr>
            <a:endParaRPr lang="tr-TR" dirty="0"/>
          </a:p>
          <a:p>
            <a:r>
              <a:rPr lang="tr-TR" dirty="0"/>
              <a:t>Domuz kılı; sırt ve yele kılları sert, yan ve karın bölgesindeki kıllar daha yumuşaktır. Fırça yapımında ve dolgu malzemesinde kullanılır. </a:t>
            </a:r>
            <a:endParaRPr lang="en-US" dirty="0"/>
          </a:p>
        </p:txBody>
      </p:sp>
    </p:spTree>
    <p:extLst>
      <p:ext uri="{BB962C8B-B14F-4D97-AF65-F5344CB8AC3E}">
        <p14:creationId xmlns:p14="http://schemas.microsoft.com/office/powerpoint/2010/main" val="390125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6C0B5-3BEC-49AD-B285-3E1C2BCABEE1}"/>
              </a:ext>
            </a:extLst>
          </p:cNvPr>
          <p:cNvSpPr>
            <a:spLocks noGrp="1"/>
          </p:cNvSpPr>
          <p:nvPr>
            <p:ph type="title"/>
          </p:nvPr>
        </p:nvSpPr>
        <p:spPr>
          <a:xfrm>
            <a:off x="8129872" y="643467"/>
            <a:ext cx="3473009" cy="5571066"/>
          </a:xfrm>
        </p:spPr>
        <p:txBody>
          <a:bodyPr>
            <a:normAutofit/>
          </a:bodyPr>
          <a:lstStyle/>
          <a:p>
            <a:r>
              <a:rPr lang="tr-TR" dirty="0" err="1"/>
              <a:t>keşmir</a:t>
            </a:r>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D290425-9480-469F-96CB-5A5852913DCF}"/>
              </a:ext>
            </a:extLst>
          </p:cNvPr>
          <p:cNvGraphicFramePr>
            <a:graphicFrameLocks noGrp="1"/>
          </p:cNvGraphicFramePr>
          <p:nvPr>
            <p:ph idx="1"/>
            <p:extLst>
              <p:ext uri="{D42A27DB-BD31-4B8C-83A1-F6EECF244321}">
                <p14:modId xmlns:p14="http://schemas.microsoft.com/office/powerpoint/2010/main" val="490510711"/>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5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51DDC-623F-4D37-8EDA-7E41BA9AEC9C}"/>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rPr>
              <a:t>Renk</a:t>
            </a:r>
          </a:p>
        </p:txBody>
      </p:sp>
      <p:pic>
        <p:nvPicPr>
          <p:cNvPr id="4" name="Picture 3" descr="A group of sheep standing on top of a dry grass field&#10;&#10;Description automatically generated">
            <a:extLst>
              <a:ext uri="{FF2B5EF4-FFF2-40B4-BE49-F238E27FC236}">
                <a16:creationId xmlns:a16="http://schemas.microsoft.com/office/drawing/2014/main" id="{6A22F3E4-A7B9-48DB-9EC3-0B9AC50260D1}"/>
              </a:ext>
            </a:extLst>
          </p:cNvPr>
          <p:cNvPicPr>
            <a:picLocks noChangeAspect="1"/>
          </p:cNvPicPr>
          <p:nvPr/>
        </p:nvPicPr>
        <p:blipFill rotWithShape="1">
          <a:blip r:embed="rId2"/>
          <a:srcRect b="7036"/>
          <a:stretch/>
        </p:blipFill>
        <p:spPr>
          <a:xfrm>
            <a:off x="327547" y="321733"/>
            <a:ext cx="5688020" cy="3899748"/>
          </a:xfrm>
          <a:prstGeom prst="rect">
            <a:avLst/>
          </a:prstGeom>
        </p:spPr>
      </p:pic>
      <p:sp>
        <p:nvSpPr>
          <p:cNvPr id="11" name="Rectangle 1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566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2ABBC4-6549-46EB-8253-EE17FA6FBA72}"/>
              </a:ext>
            </a:extLst>
          </p:cNvPr>
          <p:cNvSpPr>
            <a:spLocks noGrp="1"/>
          </p:cNvSpPr>
          <p:nvPr>
            <p:ph idx="1"/>
          </p:nvPr>
        </p:nvSpPr>
        <p:spPr>
          <a:xfrm>
            <a:off x="6661065" y="974875"/>
            <a:ext cx="4724573" cy="4852362"/>
          </a:xfrm>
        </p:spPr>
        <p:txBody>
          <a:bodyPr anchor="ctr">
            <a:normAutofit/>
          </a:bodyPr>
          <a:lstStyle/>
          <a:p>
            <a:r>
              <a:rPr lang="en-US" sz="1500">
                <a:solidFill>
                  <a:srgbClr val="FFFFFF"/>
                </a:solidFill>
              </a:rPr>
              <a:t>Farklı keçi ırklarına ait keşmirlerin beyaz, gri,</a:t>
            </a:r>
          </a:p>
          <a:p>
            <a:r>
              <a:rPr lang="en-US" sz="1500">
                <a:solidFill>
                  <a:srgbClr val="FFFFFF"/>
                </a:solidFill>
              </a:rPr>
              <a:t>kahve, sarımsı-kahve, siyah ve bu renklerin farklı</a:t>
            </a:r>
          </a:p>
          <a:p>
            <a:r>
              <a:rPr lang="en-US" sz="1500">
                <a:solidFill>
                  <a:srgbClr val="FFFFFF"/>
                </a:solidFill>
              </a:rPr>
              <a:t>tonlarına sahip olmalarına karşın, günümüz dünya</a:t>
            </a:r>
          </a:p>
          <a:p>
            <a:r>
              <a:rPr lang="en-US" sz="1500">
                <a:solidFill>
                  <a:srgbClr val="FFFFFF"/>
                </a:solidFill>
              </a:rPr>
              <a:t>pazarlarında daha çok beyaz ve kahve renkli keşmirler</a:t>
            </a:r>
          </a:p>
          <a:p>
            <a:r>
              <a:rPr lang="en-US" sz="1500">
                <a:solidFill>
                  <a:srgbClr val="FFFFFF"/>
                </a:solidFill>
              </a:rPr>
              <a:t>tercih edilmektedir.</a:t>
            </a:r>
          </a:p>
          <a:p>
            <a:r>
              <a:rPr lang="en-US" sz="1500">
                <a:solidFill>
                  <a:srgbClr val="FFFFFF"/>
                </a:solidFill>
              </a:rPr>
              <a:t>• Nitekim aynı incelik sınıfındaki renkli keşmirler beyaz</a:t>
            </a:r>
          </a:p>
          <a:p>
            <a:r>
              <a:rPr lang="en-US" sz="1500">
                <a:solidFill>
                  <a:srgbClr val="FFFFFF"/>
                </a:solidFill>
              </a:rPr>
              <a:t>keşmirlerden yaklaşık %30 daha az değere sahiptirler.</a:t>
            </a:r>
          </a:p>
          <a:p>
            <a:r>
              <a:rPr lang="en-US" sz="1500">
                <a:solidFill>
                  <a:srgbClr val="FFFFFF"/>
                </a:solidFill>
              </a:rPr>
              <a:t>• Taranmış Çin ve Moğolistan, keşmirlerinde beyaz, beyaz</a:t>
            </a:r>
          </a:p>
          <a:p>
            <a:r>
              <a:rPr lang="en-US" sz="1500">
                <a:solidFill>
                  <a:srgbClr val="FFFFFF"/>
                </a:solidFill>
              </a:rPr>
              <a:t>tonları, parlak gri, koyu gri ve kahverengi renkler</a:t>
            </a:r>
          </a:p>
          <a:p>
            <a:r>
              <a:rPr lang="en-US" sz="1500">
                <a:solidFill>
                  <a:srgbClr val="FFFFFF"/>
                </a:solidFill>
              </a:rPr>
              <a:t>görülürken, İran ve Afganistan keşmirlerinde bu renklerle</a:t>
            </a:r>
          </a:p>
          <a:p>
            <a:r>
              <a:rPr lang="en-US" sz="1500">
                <a:solidFill>
                  <a:srgbClr val="FFFFFF"/>
                </a:solidFill>
              </a:rPr>
              <a:t>birlikte daha çok krem, açık sarı, kahve ve koyu kahve</a:t>
            </a:r>
          </a:p>
          <a:p>
            <a:r>
              <a:rPr lang="en-US" sz="1500">
                <a:solidFill>
                  <a:srgbClr val="FFFFFF"/>
                </a:solidFill>
              </a:rPr>
              <a:t>renkler hakimdir.</a:t>
            </a:r>
          </a:p>
        </p:txBody>
      </p:sp>
    </p:spTree>
    <p:extLst>
      <p:ext uri="{BB962C8B-B14F-4D97-AF65-F5344CB8AC3E}">
        <p14:creationId xmlns:p14="http://schemas.microsoft.com/office/powerpoint/2010/main" val="128060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8D6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C6F75-619F-4ABB-8C9C-5F006D7B8703}"/>
              </a:ext>
            </a:extLst>
          </p:cNvPr>
          <p:cNvSpPr>
            <a:spLocks noGrp="1"/>
          </p:cNvSpPr>
          <p:nvPr>
            <p:ph type="title"/>
          </p:nvPr>
        </p:nvSpPr>
        <p:spPr>
          <a:xfrm>
            <a:off x="1024128" y="585216"/>
            <a:ext cx="6007027" cy="1499616"/>
          </a:xfrm>
        </p:spPr>
        <p:txBody>
          <a:bodyPr>
            <a:normAutofit/>
          </a:bodyPr>
          <a:lstStyle/>
          <a:p>
            <a:r>
              <a:rPr lang="en-US" sz="3500">
                <a:solidFill>
                  <a:srgbClr val="FFFFFF"/>
                </a:solidFill>
              </a:rPr>
              <a:t>Keşmirin Üretildiği Ülke Kullanım Alanları</a:t>
            </a:r>
            <a:br>
              <a:rPr lang="en-US" sz="3500">
                <a:solidFill>
                  <a:srgbClr val="FFFFFF"/>
                </a:solidFill>
              </a:rPr>
            </a:br>
            <a:endParaRPr lang="en-US" sz="3500">
              <a:solidFill>
                <a:srgbClr val="FFFFFF"/>
              </a:solidFill>
            </a:endParaRP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CA2462-C98C-49E5-A64D-F99EEAB3A68D}"/>
              </a:ext>
            </a:extLst>
          </p:cNvPr>
          <p:cNvSpPr>
            <a:spLocks noGrp="1"/>
          </p:cNvSpPr>
          <p:nvPr>
            <p:ph idx="1"/>
          </p:nvPr>
        </p:nvSpPr>
        <p:spPr>
          <a:xfrm>
            <a:off x="1024128" y="2286000"/>
            <a:ext cx="6007027" cy="4023360"/>
          </a:xfrm>
        </p:spPr>
        <p:txBody>
          <a:bodyPr>
            <a:normAutofit/>
          </a:bodyPr>
          <a:lstStyle/>
          <a:p>
            <a:pPr>
              <a:buFont typeface="Wingdings" panose="05000000000000000000" pitchFamily="2" charset="2"/>
              <a:buChar char="Ø"/>
            </a:pPr>
            <a:r>
              <a:rPr lang="en-US">
                <a:solidFill>
                  <a:srgbClr val="FFFFFF"/>
                </a:solidFill>
              </a:rPr>
              <a:t>Çin En ince keşmirdir</a:t>
            </a:r>
          </a:p>
          <a:p>
            <a:r>
              <a:rPr lang="en-US">
                <a:solidFill>
                  <a:srgbClr val="FFFFFF"/>
                </a:solidFill>
              </a:rPr>
              <a:t>Esas olarak el örgüsünde kullanılmaktadır</a:t>
            </a:r>
          </a:p>
          <a:p>
            <a:pPr>
              <a:buFont typeface="Wingdings" panose="05000000000000000000" pitchFamily="2" charset="2"/>
              <a:buChar char="Ø"/>
            </a:pPr>
            <a:r>
              <a:rPr lang="en-US">
                <a:solidFill>
                  <a:srgbClr val="FFFFFF"/>
                </a:solidFill>
              </a:rPr>
              <a:t>Moğolistan Çin keşmirine göre daha kaba, uzun ve parlaktır</a:t>
            </a:r>
          </a:p>
          <a:p>
            <a:r>
              <a:rPr lang="en-US">
                <a:solidFill>
                  <a:srgbClr val="FFFFFF"/>
                </a:solidFill>
              </a:rPr>
              <a:t>Giyim sanayinde ve el örgüsünde kullanılmaktadır</a:t>
            </a:r>
          </a:p>
          <a:p>
            <a:pPr>
              <a:buFont typeface="Wingdings" panose="05000000000000000000" pitchFamily="2" charset="2"/>
              <a:buChar char="Ø"/>
            </a:pPr>
            <a:r>
              <a:rPr lang="en-US">
                <a:solidFill>
                  <a:srgbClr val="FFFFFF"/>
                </a:solidFill>
              </a:rPr>
              <a:t>İran </a:t>
            </a:r>
            <a:r>
              <a:rPr lang="tr-TR">
                <a:solidFill>
                  <a:srgbClr val="FFFFFF"/>
                </a:solidFill>
              </a:rPr>
              <a:t>g</a:t>
            </a:r>
            <a:r>
              <a:rPr lang="en-US">
                <a:solidFill>
                  <a:srgbClr val="FFFFFF"/>
                </a:solidFill>
              </a:rPr>
              <a:t>enel olarak kısa ve kabadır</a:t>
            </a:r>
          </a:p>
          <a:p>
            <a:pPr>
              <a:buFont typeface="Wingdings" panose="05000000000000000000" pitchFamily="2" charset="2"/>
              <a:buChar char="Ø"/>
            </a:pPr>
            <a:r>
              <a:rPr lang="en-US">
                <a:solidFill>
                  <a:srgbClr val="FFFFFF"/>
                </a:solidFill>
              </a:rPr>
              <a:t>Avustralya ve Yeni Zelanda Çok parlak, kaba ve uzundur</a:t>
            </a:r>
          </a:p>
          <a:p>
            <a:r>
              <a:rPr lang="en-US">
                <a:solidFill>
                  <a:srgbClr val="FFFFFF"/>
                </a:solidFill>
              </a:rPr>
              <a:t>Giyim sanayinde kullanılmaktadır</a:t>
            </a:r>
          </a:p>
        </p:txBody>
      </p:sp>
      <p:pic>
        <p:nvPicPr>
          <p:cNvPr id="4" name="Picture 3">
            <a:extLst>
              <a:ext uri="{FF2B5EF4-FFF2-40B4-BE49-F238E27FC236}">
                <a16:creationId xmlns:a16="http://schemas.microsoft.com/office/drawing/2014/main" id="{26499456-4BF1-4E52-B51E-2E947FDF2F2E}"/>
              </a:ext>
            </a:extLst>
          </p:cNvPr>
          <p:cNvPicPr>
            <a:picLocks noChangeAspect="1"/>
          </p:cNvPicPr>
          <p:nvPr/>
        </p:nvPicPr>
        <p:blipFill rotWithShape="1">
          <a:blip r:embed="rId2"/>
          <a:srcRect r="-2" b="1335"/>
          <a:stretch/>
        </p:blipFill>
        <p:spPr>
          <a:xfrm>
            <a:off x="7552266" y="10"/>
            <a:ext cx="4639734" cy="6857990"/>
          </a:xfrm>
          <a:prstGeom prst="rect">
            <a:avLst/>
          </a:prstGeom>
        </p:spPr>
      </p:pic>
    </p:spTree>
    <p:extLst>
      <p:ext uri="{BB962C8B-B14F-4D97-AF65-F5344CB8AC3E}">
        <p14:creationId xmlns:p14="http://schemas.microsoft.com/office/powerpoint/2010/main" val="390128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5F1FB-88AD-4C33-8456-49272EFD3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4CFFEC7-E77E-419D-B1B5-335DA4C74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97C5347-3CE0-41A9-A594-1F19F287EF9A}"/>
              </a:ext>
            </a:extLst>
          </p:cNvPr>
          <p:cNvSpPr>
            <a:spLocks noGrp="1"/>
          </p:cNvSpPr>
          <p:nvPr>
            <p:ph idx="1"/>
          </p:nvPr>
        </p:nvSpPr>
        <p:spPr>
          <a:xfrm>
            <a:off x="971013" y="974875"/>
            <a:ext cx="5827233" cy="4852362"/>
          </a:xfrm>
        </p:spPr>
        <p:txBody>
          <a:bodyPr anchor="ctr">
            <a:normAutofit/>
          </a:bodyPr>
          <a:lstStyle/>
          <a:p>
            <a:r>
              <a:rPr lang="en-US" sz="1400">
                <a:solidFill>
                  <a:srgbClr val="FFFFFF"/>
                </a:solidFill>
              </a:rPr>
              <a:t>Keçi liflerinin üçüncü grubunu oluşturan kaşgora; Keşmir, Süt, Kıl ve Etçi keçilerin saf Ankara keçileri ile melezlerinden elde edilmektedir. </a:t>
            </a:r>
            <a:endParaRPr lang="tr-TR" sz="1400">
              <a:solidFill>
                <a:srgbClr val="FFFFFF"/>
              </a:solidFill>
            </a:endParaRPr>
          </a:p>
          <a:p>
            <a:r>
              <a:rPr lang="en-US" sz="1400">
                <a:solidFill>
                  <a:srgbClr val="FFFFFF"/>
                </a:solidFill>
              </a:rPr>
              <a:t>• Avustralya’da 1981 yılında Avustralya yarı yabani keçiler ile Ankara keçisinin melezlenmesi sonucunda elde edilen keçilerin liflerinin keşmir ve tiftikten farklılık gösterdiği gözlenmiş ve elde edilen bu yeni life Keşmir (Cashmere) ve Ankara (Angora) sözcüklerinin birleştirilmesinden oluşan Kaşgora (Cashgora) ismi verilmiştir. </a:t>
            </a:r>
            <a:endParaRPr lang="tr-TR" sz="1400">
              <a:solidFill>
                <a:srgbClr val="FFFFFF"/>
              </a:solidFill>
            </a:endParaRPr>
          </a:p>
          <a:p>
            <a:r>
              <a:rPr lang="en-US" sz="1400">
                <a:solidFill>
                  <a:srgbClr val="FFFFFF"/>
                </a:solidFill>
              </a:rPr>
              <a:t>• Kaşgora üreten keçilerde primer foliküller kaba üst lifleri, sekonder foliküller ise ince-alt lifleri oluşturmaktadırlar. </a:t>
            </a:r>
            <a:endParaRPr lang="tr-TR" sz="1400">
              <a:solidFill>
                <a:srgbClr val="FFFFFF"/>
              </a:solidFill>
            </a:endParaRPr>
          </a:p>
          <a:p>
            <a:r>
              <a:rPr lang="en-US" sz="1400">
                <a:solidFill>
                  <a:srgbClr val="FFFFFF"/>
                </a:solidFill>
              </a:rPr>
              <a:t>• Keşmire göre kaba ve parlak olan kaşgora lifleri, dokunulduğunda keşmire göre daha soğuk, tiftiğe göre ise daha fazla sıcaklık hissi vermektedir.</a:t>
            </a:r>
            <a:endParaRPr lang="tr-TR" sz="1400">
              <a:solidFill>
                <a:srgbClr val="FFFFFF"/>
              </a:solidFill>
            </a:endParaRPr>
          </a:p>
          <a:p>
            <a:r>
              <a:rPr lang="en-US" sz="1400">
                <a:solidFill>
                  <a:srgbClr val="FFFFFF"/>
                </a:solidFill>
              </a:rPr>
              <a:t> • İnceliği 19-23 mikron arasında değişen bu lifler, keşmir ile tiftik oğlağı arasında bir geçiş lifi oluşturmaktadırlar. </a:t>
            </a:r>
            <a:endParaRPr lang="tr-TR" sz="1400">
              <a:solidFill>
                <a:srgbClr val="FFFFFF"/>
              </a:solidFill>
            </a:endParaRPr>
          </a:p>
          <a:p>
            <a:r>
              <a:rPr lang="en-US" sz="1400">
                <a:solidFill>
                  <a:srgbClr val="FFFFFF"/>
                </a:solidFill>
              </a:rPr>
              <a:t>• Kaba keşmir olarak tanımlanabilen kaşgora liflerinin oğlak tiftiği ile aynı ürünlere işlenebildiği bildirilmektedir. </a:t>
            </a:r>
            <a:endParaRPr lang="tr-TR" sz="1400">
              <a:solidFill>
                <a:srgbClr val="FFFFFF"/>
              </a:solidFill>
            </a:endParaRPr>
          </a:p>
          <a:p>
            <a:r>
              <a:rPr lang="en-US" sz="1400">
                <a:solidFill>
                  <a:srgbClr val="FFFFFF"/>
                </a:solidFill>
              </a:rPr>
              <a:t>• Kaşgora lifinin dünyadaki üretimi yeni olup, esas üretici ülke 50 ton ile Yeni Zelanda’dır.</a:t>
            </a:r>
          </a:p>
        </p:txBody>
      </p:sp>
      <p:sp>
        <p:nvSpPr>
          <p:cNvPr id="16" name="Rectangle 11">
            <a:extLst>
              <a:ext uri="{FF2B5EF4-FFF2-40B4-BE49-F238E27FC236}">
                <a16:creationId xmlns:a16="http://schemas.microsoft.com/office/drawing/2014/main" id="{C575C10F-5FA1-48E0-9E3A-852A33AF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AB603-AB64-472F-BA97-BDF5930A2472}"/>
              </a:ext>
            </a:extLst>
          </p:cNvPr>
          <p:cNvSpPr>
            <a:spLocks noGrp="1"/>
          </p:cNvSpPr>
          <p:nvPr>
            <p:ph type="title"/>
          </p:nvPr>
        </p:nvSpPr>
        <p:spPr>
          <a:xfrm>
            <a:off x="8029320" y="965200"/>
            <a:ext cx="3337180" cy="4815596"/>
          </a:xfrm>
        </p:spPr>
        <p:txBody>
          <a:bodyPr>
            <a:normAutofit/>
          </a:bodyPr>
          <a:lstStyle/>
          <a:p>
            <a:r>
              <a:rPr lang="en-US">
                <a:solidFill>
                  <a:srgbClr val="FFFFFF"/>
                </a:solidFill>
              </a:rPr>
              <a:t>Kaşgora (Cashgora)</a:t>
            </a:r>
          </a:p>
        </p:txBody>
      </p:sp>
    </p:spTree>
    <p:extLst>
      <p:ext uri="{BB962C8B-B14F-4D97-AF65-F5344CB8AC3E}">
        <p14:creationId xmlns:p14="http://schemas.microsoft.com/office/powerpoint/2010/main" val="29144238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E5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201E6-253E-4356-B299-B285F34D2F30}"/>
              </a:ext>
            </a:extLst>
          </p:cNvPr>
          <p:cNvSpPr>
            <a:spLocks noGrp="1"/>
          </p:cNvSpPr>
          <p:nvPr>
            <p:ph type="title"/>
          </p:nvPr>
        </p:nvSpPr>
        <p:spPr>
          <a:xfrm>
            <a:off x="524256" y="4767072"/>
            <a:ext cx="6594189" cy="1625210"/>
          </a:xfrm>
        </p:spPr>
        <p:txBody>
          <a:bodyPr>
            <a:normAutofit/>
          </a:bodyPr>
          <a:lstStyle/>
          <a:p>
            <a:pPr algn="r"/>
            <a:endParaRPr lang="en-US" dirty="0">
              <a:solidFill>
                <a:srgbClr val="FFFFFF"/>
              </a:solidFill>
            </a:endParaRPr>
          </a:p>
        </p:txBody>
      </p:sp>
      <p:pic>
        <p:nvPicPr>
          <p:cNvPr id="4" name="Picture 3" descr="A close up of an animal&#10;&#10;Description automatically generated">
            <a:extLst>
              <a:ext uri="{FF2B5EF4-FFF2-40B4-BE49-F238E27FC236}">
                <a16:creationId xmlns:a16="http://schemas.microsoft.com/office/drawing/2014/main" id="{311D7540-DC09-487B-AFB2-060C70D4CC07}"/>
              </a:ext>
            </a:extLst>
          </p:cNvPr>
          <p:cNvPicPr>
            <a:picLocks noChangeAspect="1"/>
          </p:cNvPicPr>
          <p:nvPr/>
        </p:nvPicPr>
        <p:blipFill rotWithShape="1">
          <a:blip r:embed="rId2"/>
          <a:srcRect l="14470" r="27102" b="-1"/>
          <a:stretch/>
        </p:blipFill>
        <p:spPr>
          <a:xfrm>
            <a:off x="327547" y="321733"/>
            <a:ext cx="7058306" cy="41073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05E629-5D86-4502-8ED5-D2B77D9825B6}"/>
              </a:ext>
            </a:extLst>
          </p:cNvPr>
          <p:cNvSpPr>
            <a:spLocks noGrp="1"/>
          </p:cNvSpPr>
          <p:nvPr>
            <p:ph idx="1"/>
          </p:nvPr>
        </p:nvSpPr>
        <p:spPr>
          <a:xfrm>
            <a:off x="8029319" y="917725"/>
            <a:ext cx="3424739" cy="4852362"/>
          </a:xfrm>
        </p:spPr>
        <p:txBody>
          <a:bodyPr anchor="ctr">
            <a:normAutofit/>
          </a:bodyPr>
          <a:lstStyle/>
          <a:p>
            <a:r>
              <a:rPr lang="tr-TR">
                <a:solidFill>
                  <a:srgbClr val="FFFFFF"/>
                </a:solidFill>
              </a:rPr>
              <a:t>B</a:t>
            </a:r>
            <a:r>
              <a:rPr lang="en-US">
                <a:solidFill>
                  <a:srgbClr val="FFFFFF"/>
                </a:solidFill>
              </a:rPr>
              <a:t>u lifler Türkiye’de daha çok göçebe</a:t>
            </a:r>
          </a:p>
          <a:p>
            <a:r>
              <a:rPr lang="en-US">
                <a:solidFill>
                  <a:srgbClr val="FFFFFF"/>
                </a:solidFill>
              </a:rPr>
              <a:t>çadırları, kıl çuvalları, yem torbaları, kolan, paspas, çul</a:t>
            </a:r>
          </a:p>
          <a:p>
            <a:r>
              <a:rPr lang="en-US">
                <a:solidFill>
                  <a:srgbClr val="FFFFFF"/>
                </a:solidFill>
              </a:rPr>
              <a:t>ve çorap gibi ürünlerin üretiminde direkt veya kilim,</a:t>
            </a:r>
          </a:p>
          <a:p>
            <a:r>
              <a:rPr lang="en-US">
                <a:solidFill>
                  <a:srgbClr val="FFFFFF"/>
                </a:solidFill>
              </a:rPr>
              <a:t>heybe, bere, çorap ve kaşkol gibi ürünlerin üretiminde de</a:t>
            </a:r>
          </a:p>
          <a:p>
            <a:r>
              <a:rPr lang="en-US">
                <a:solidFill>
                  <a:srgbClr val="FFFFFF"/>
                </a:solidFill>
              </a:rPr>
              <a:t>yün veya alt-ince lifler ile karışık olarak</a:t>
            </a:r>
          </a:p>
          <a:p>
            <a:r>
              <a:rPr lang="en-US">
                <a:solidFill>
                  <a:srgbClr val="FFFFFF"/>
                </a:solidFill>
              </a:rPr>
              <a:t>kullanılabilmektedirler</a:t>
            </a:r>
          </a:p>
        </p:txBody>
      </p:sp>
    </p:spTree>
    <p:extLst>
      <p:ext uri="{BB962C8B-B14F-4D97-AF65-F5344CB8AC3E}">
        <p14:creationId xmlns:p14="http://schemas.microsoft.com/office/powerpoint/2010/main" val="418930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7F8A0-061D-42B7-8AD8-A6833577938C}"/>
              </a:ext>
            </a:extLst>
          </p:cNvPr>
          <p:cNvSpPr>
            <a:spLocks noGrp="1"/>
          </p:cNvSpPr>
          <p:nvPr>
            <p:ph type="title"/>
          </p:nvPr>
        </p:nvSpPr>
        <p:spPr>
          <a:xfrm>
            <a:off x="840998" y="965200"/>
            <a:ext cx="4689938" cy="4815596"/>
          </a:xfrm>
        </p:spPr>
        <p:txBody>
          <a:bodyPr>
            <a:normAutofit/>
          </a:bodyPr>
          <a:lstStyle/>
          <a:p>
            <a:pPr algn="r"/>
            <a:r>
              <a:rPr lang="tr-TR" dirty="0">
                <a:solidFill>
                  <a:srgbClr val="FFFFFF"/>
                </a:solidFill>
              </a:rPr>
              <a:t>Kıl keçisi</a:t>
            </a:r>
            <a:endParaRPr lang="en-US" dirty="0">
              <a:solidFill>
                <a:srgbClr val="FFFFFF"/>
              </a:solidFill>
            </a:endParaRP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CCCE82-570B-494F-AA43-1F1A0CA203B3}"/>
              </a:ext>
            </a:extLst>
          </p:cNvPr>
          <p:cNvSpPr>
            <a:spLocks noGrp="1"/>
          </p:cNvSpPr>
          <p:nvPr>
            <p:ph idx="1"/>
          </p:nvPr>
        </p:nvSpPr>
        <p:spPr>
          <a:xfrm>
            <a:off x="6661065" y="974875"/>
            <a:ext cx="4724573" cy="4852362"/>
          </a:xfrm>
        </p:spPr>
        <p:txBody>
          <a:bodyPr anchor="ctr">
            <a:normAutofit/>
          </a:bodyPr>
          <a:lstStyle/>
          <a:p>
            <a:r>
              <a:rPr lang="tr-TR" dirty="0">
                <a:solidFill>
                  <a:srgbClr val="FFFFFF"/>
                </a:solidFill>
              </a:rPr>
              <a:t>Keçi kılları üst uzun kaba kıllar ve alt kısa ince kıllardan oluşur. Üst uzun kaba kıllar sert ve kıvrımsız olduğu için kumaş dokumada kullanılmaz, kıl çul, çuval, yem torbaları, göçebe çadırları gibi kalın kaba ürünlerin yapımında kullanılırlar.</a:t>
            </a:r>
          </a:p>
          <a:p>
            <a:endParaRPr lang="tr-TR" dirty="0">
              <a:solidFill>
                <a:srgbClr val="FFFFFF"/>
              </a:solidFill>
            </a:endParaRPr>
          </a:p>
          <a:p>
            <a:r>
              <a:rPr lang="tr-TR" dirty="0">
                <a:solidFill>
                  <a:srgbClr val="FFFFFF"/>
                </a:solidFill>
              </a:rPr>
              <a:t>Kısa ince kıllar ise tekstilde bazı ucuz ürünlerin yapımında kullanılır. </a:t>
            </a:r>
            <a:endParaRPr lang="en-US" dirty="0">
              <a:solidFill>
                <a:srgbClr val="FFFFFF"/>
              </a:solidFill>
            </a:endParaRPr>
          </a:p>
        </p:txBody>
      </p:sp>
    </p:spTree>
    <p:extLst>
      <p:ext uri="{BB962C8B-B14F-4D97-AF65-F5344CB8AC3E}">
        <p14:creationId xmlns:p14="http://schemas.microsoft.com/office/powerpoint/2010/main" val="32257362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2AF7D-A1B1-4BA6-94F0-E0596D2BB31A}"/>
              </a:ext>
            </a:extLst>
          </p:cNvPr>
          <p:cNvSpPr>
            <a:spLocks noGrp="1"/>
          </p:cNvSpPr>
          <p:nvPr>
            <p:ph type="title"/>
          </p:nvPr>
        </p:nvSpPr>
        <p:spPr>
          <a:xfrm>
            <a:off x="964788" y="804333"/>
            <a:ext cx="3391900" cy="5249334"/>
          </a:xfrm>
        </p:spPr>
        <p:txBody>
          <a:bodyPr>
            <a:normAutofit/>
          </a:bodyPr>
          <a:lstStyle/>
          <a:p>
            <a:pPr algn="r"/>
            <a:r>
              <a:rPr lang="tr-TR">
                <a:solidFill>
                  <a:srgbClr val="FFFFFF"/>
                </a:solidFill>
              </a:rPr>
              <a:t>Deve soyundan hayvanlardan elde edilen lifler</a:t>
            </a:r>
            <a:endParaRPr lang="en-US">
              <a:solidFill>
                <a:srgbClr val="FFFFFF"/>
              </a:solidFill>
            </a:endParaRPr>
          </a:p>
        </p:txBody>
      </p:sp>
      <p:sp>
        <p:nvSpPr>
          <p:cNvPr id="3" name="Content Placeholder 2">
            <a:extLst>
              <a:ext uri="{FF2B5EF4-FFF2-40B4-BE49-F238E27FC236}">
                <a16:creationId xmlns:a16="http://schemas.microsoft.com/office/drawing/2014/main" id="{ED177EAD-7BAD-4129-9EDC-EA8B1DBC5174}"/>
              </a:ext>
            </a:extLst>
          </p:cNvPr>
          <p:cNvSpPr>
            <a:spLocks noGrp="1"/>
          </p:cNvSpPr>
          <p:nvPr>
            <p:ph idx="1"/>
          </p:nvPr>
        </p:nvSpPr>
        <p:spPr>
          <a:xfrm>
            <a:off x="4951048" y="804333"/>
            <a:ext cx="6306003" cy="5249334"/>
          </a:xfrm>
        </p:spPr>
        <p:txBody>
          <a:bodyPr anchor="ctr">
            <a:normAutofit/>
          </a:bodyPr>
          <a:lstStyle/>
          <a:p>
            <a:r>
              <a:rPr lang="en-US" sz="2000" dirty="0"/>
              <a:t>Camelidae </a:t>
            </a:r>
            <a:r>
              <a:rPr lang="en-US" sz="2000" dirty="0" err="1"/>
              <a:t>familyasında</a:t>
            </a:r>
            <a:r>
              <a:rPr lang="en-US" sz="2000" dirty="0"/>
              <a:t> </a:t>
            </a:r>
            <a:r>
              <a:rPr lang="en-US" sz="2000" dirty="0" err="1"/>
              <a:t>hörgüçlü</a:t>
            </a:r>
            <a:r>
              <a:rPr lang="en-US" sz="2000" dirty="0"/>
              <a:t> </a:t>
            </a:r>
            <a:r>
              <a:rPr lang="en-US" sz="2000" dirty="0" err="1"/>
              <a:t>develer</a:t>
            </a:r>
            <a:r>
              <a:rPr lang="en-US" sz="2000" dirty="0"/>
              <a:t> Camelus </a:t>
            </a:r>
            <a:r>
              <a:rPr lang="en-US" sz="2000" dirty="0" err="1"/>
              <a:t>cinsi</a:t>
            </a:r>
            <a:r>
              <a:rPr lang="en-US" sz="2000" dirty="0"/>
              <a:t> </a:t>
            </a:r>
            <a:r>
              <a:rPr lang="en-US" sz="2000" dirty="0" err="1"/>
              <a:t>ve</a:t>
            </a:r>
            <a:endParaRPr lang="en-US" sz="2000" dirty="0"/>
          </a:p>
          <a:p>
            <a:r>
              <a:rPr lang="en-US" sz="2000" dirty="0" err="1"/>
              <a:t>hörgüçsüz</a:t>
            </a:r>
            <a:r>
              <a:rPr lang="en-US" sz="2000" dirty="0"/>
              <a:t> </a:t>
            </a:r>
            <a:r>
              <a:rPr lang="en-US" sz="2000" dirty="0" err="1"/>
              <a:t>develer</a:t>
            </a:r>
            <a:r>
              <a:rPr lang="en-US" sz="2000" dirty="0"/>
              <a:t> (</a:t>
            </a:r>
            <a:r>
              <a:rPr lang="en-US" sz="2000" dirty="0" err="1"/>
              <a:t>Lamalar</a:t>
            </a:r>
            <a:r>
              <a:rPr lang="en-US" sz="2000" dirty="0"/>
              <a:t>) </a:t>
            </a:r>
            <a:r>
              <a:rPr lang="en-US" sz="2000" dirty="0" err="1"/>
              <a:t>cinsleri</a:t>
            </a:r>
            <a:r>
              <a:rPr lang="en-US" sz="2000" dirty="0"/>
              <a:t> </a:t>
            </a:r>
            <a:r>
              <a:rPr lang="en-US" sz="2000" dirty="0" err="1"/>
              <a:t>yer</a:t>
            </a:r>
            <a:r>
              <a:rPr lang="en-US" sz="2000" dirty="0"/>
              <a:t> </a:t>
            </a:r>
            <a:r>
              <a:rPr lang="en-US" sz="2000" dirty="0" err="1"/>
              <a:t>almaktadır</a:t>
            </a:r>
            <a:r>
              <a:rPr lang="en-US" sz="2000" dirty="0"/>
              <a:t>.</a:t>
            </a:r>
          </a:p>
          <a:p>
            <a:r>
              <a:rPr lang="en-US" sz="2000" dirty="0"/>
              <a:t>• Camelidae </a:t>
            </a:r>
            <a:r>
              <a:rPr lang="en-US" sz="2000" dirty="0" err="1"/>
              <a:t>familyasının</a:t>
            </a:r>
            <a:r>
              <a:rPr lang="en-US" sz="2000" dirty="0"/>
              <a:t> ilk </a:t>
            </a:r>
            <a:r>
              <a:rPr lang="en-US" sz="2000" dirty="0" err="1"/>
              <a:t>meydana</a:t>
            </a:r>
            <a:r>
              <a:rPr lang="en-US" sz="2000" dirty="0"/>
              <a:t> </a:t>
            </a:r>
            <a:r>
              <a:rPr lang="en-US" sz="2000" dirty="0" err="1"/>
              <a:t>geldiği</a:t>
            </a:r>
            <a:r>
              <a:rPr lang="en-US" sz="2000" dirty="0"/>
              <a:t> </a:t>
            </a:r>
            <a:r>
              <a:rPr lang="en-US" sz="2000" dirty="0" err="1"/>
              <a:t>kıta</a:t>
            </a:r>
            <a:r>
              <a:rPr lang="en-US" sz="2000" dirty="0"/>
              <a:t> </a:t>
            </a:r>
            <a:r>
              <a:rPr lang="en-US" sz="2000" dirty="0" err="1"/>
              <a:t>Kuzey</a:t>
            </a:r>
            <a:endParaRPr lang="en-US" sz="2000" dirty="0"/>
          </a:p>
          <a:p>
            <a:r>
              <a:rPr lang="en-US" sz="2000" dirty="0" err="1"/>
              <a:t>Amerika’dır</a:t>
            </a:r>
            <a:r>
              <a:rPr lang="en-US" sz="2000" dirty="0"/>
              <a:t>.</a:t>
            </a:r>
          </a:p>
          <a:p>
            <a:r>
              <a:rPr lang="en-US" sz="2000" dirty="0"/>
              <a:t>• </a:t>
            </a:r>
            <a:r>
              <a:rPr lang="en-US" sz="2000" dirty="0" err="1"/>
              <a:t>Kuzey</a:t>
            </a:r>
            <a:r>
              <a:rPr lang="en-US" sz="2000" dirty="0"/>
              <a:t> </a:t>
            </a:r>
            <a:r>
              <a:rPr lang="en-US" sz="2000" dirty="0" err="1"/>
              <a:t>Amerika’da</a:t>
            </a:r>
            <a:r>
              <a:rPr lang="en-US" sz="2000" dirty="0"/>
              <a:t> </a:t>
            </a:r>
            <a:r>
              <a:rPr lang="en-US" sz="2000" dirty="0" err="1"/>
              <a:t>yabani</a:t>
            </a:r>
            <a:r>
              <a:rPr lang="en-US" sz="2000" dirty="0"/>
              <a:t> </a:t>
            </a:r>
            <a:r>
              <a:rPr lang="en-US" sz="2000" dirty="0" err="1"/>
              <a:t>atlarda</a:t>
            </a:r>
            <a:r>
              <a:rPr lang="en-US" sz="2000" dirty="0"/>
              <a:t> </a:t>
            </a:r>
            <a:r>
              <a:rPr lang="en-US" sz="2000" dirty="0" err="1"/>
              <a:t>olduğu</a:t>
            </a:r>
            <a:r>
              <a:rPr lang="en-US" sz="2000" dirty="0"/>
              <a:t> </a:t>
            </a:r>
            <a:r>
              <a:rPr lang="en-US" sz="2000" dirty="0" err="1"/>
              <a:t>gibi</a:t>
            </a:r>
            <a:r>
              <a:rPr lang="en-US" sz="2000" dirty="0"/>
              <a:t> </a:t>
            </a:r>
            <a:r>
              <a:rPr lang="en-US" sz="2000" dirty="0" err="1"/>
              <a:t>deve</a:t>
            </a:r>
            <a:endParaRPr lang="en-US" sz="2000" dirty="0"/>
          </a:p>
          <a:p>
            <a:r>
              <a:rPr lang="en-US" sz="2000" dirty="0" err="1"/>
              <a:t>familyasının</a:t>
            </a:r>
            <a:r>
              <a:rPr lang="en-US" sz="2000" dirty="0"/>
              <a:t> ilk </a:t>
            </a:r>
            <a:r>
              <a:rPr lang="en-US" sz="2000" dirty="0" err="1"/>
              <a:t>örnekleri</a:t>
            </a:r>
            <a:r>
              <a:rPr lang="en-US" sz="2000" dirty="0"/>
              <a:t> </a:t>
            </a:r>
            <a:r>
              <a:rPr lang="en-US" sz="2000" dirty="0" err="1"/>
              <a:t>bilinmeyen</a:t>
            </a:r>
            <a:r>
              <a:rPr lang="en-US" sz="2000" dirty="0"/>
              <a:t> </a:t>
            </a:r>
            <a:r>
              <a:rPr lang="en-US" sz="2000" dirty="0" err="1"/>
              <a:t>nedenlerden</a:t>
            </a:r>
            <a:r>
              <a:rPr lang="en-US" sz="2000" dirty="0"/>
              <a:t> </a:t>
            </a:r>
            <a:r>
              <a:rPr lang="en-US" sz="2000" dirty="0" err="1"/>
              <a:t>dolayı</a:t>
            </a:r>
            <a:endParaRPr lang="en-US" sz="2000" dirty="0"/>
          </a:p>
          <a:p>
            <a:r>
              <a:rPr lang="en-US" sz="2000" dirty="0" err="1"/>
              <a:t>sonradan</a:t>
            </a:r>
            <a:r>
              <a:rPr lang="en-US" sz="2000" dirty="0"/>
              <a:t> yok </a:t>
            </a:r>
            <a:r>
              <a:rPr lang="en-US" sz="2000" dirty="0" err="1"/>
              <a:t>olmuş</a:t>
            </a:r>
            <a:r>
              <a:rPr lang="en-US" sz="2000" dirty="0"/>
              <a:t> </a:t>
            </a:r>
            <a:r>
              <a:rPr lang="en-US" sz="2000" dirty="0" err="1"/>
              <a:t>ve</a:t>
            </a:r>
            <a:r>
              <a:rPr lang="en-US" sz="2000" dirty="0"/>
              <a:t> </a:t>
            </a:r>
            <a:r>
              <a:rPr lang="en-US" sz="2000" dirty="0" err="1"/>
              <a:t>günümüzde</a:t>
            </a:r>
            <a:r>
              <a:rPr lang="en-US" sz="2000" dirty="0"/>
              <a:t> </a:t>
            </a:r>
            <a:r>
              <a:rPr lang="en-US" sz="2000" dirty="0" err="1"/>
              <a:t>yalnız</a:t>
            </a:r>
            <a:r>
              <a:rPr lang="en-US" sz="2000" dirty="0"/>
              <a:t> </a:t>
            </a:r>
            <a:r>
              <a:rPr lang="en-US" sz="2000" dirty="0" err="1"/>
              <a:t>Güney</a:t>
            </a:r>
            <a:r>
              <a:rPr lang="en-US" sz="2000" dirty="0"/>
              <a:t> </a:t>
            </a:r>
            <a:r>
              <a:rPr lang="en-US" sz="2000" dirty="0" err="1"/>
              <a:t>Amerika’da</a:t>
            </a:r>
            <a:endParaRPr lang="en-US" sz="2000" dirty="0"/>
          </a:p>
          <a:p>
            <a:r>
              <a:rPr lang="en-US" sz="2000" dirty="0" err="1"/>
              <a:t>hörgüçsüz</a:t>
            </a:r>
            <a:r>
              <a:rPr lang="en-US" sz="2000" dirty="0"/>
              <a:t> </a:t>
            </a:r>
            <a:r>
              <a:rPr lang="en-US" sz="2000" dirty="0" err="1"/>
              <a:t>deve</a:t>
            </a:r>
            <a:r>
              <a:rPr lang="en-US" sz="2000" dirty="0"/>
              <a:t> </a:t>
            </a:r>
            <a:r>
              <a:rPr lang="en-US" sz="2000" dirty="0" err="1"/>
              <a:t>türleri</a:t>
            </a:r>
            <a:r>
              <a:rPr lang="en-US" sz="2000" dirty="0"/>
              <a:t> (Lama </a:t>
            </a:r>
            <a:r>
              <a:rPr lang="en-US" sz="2000" dirty="0" err="1"/>
              <a:t>ve</a:t>
            </a:r>
            <a:r>
              <a:rPr lang="en-US" sz="2000" dirty="0"/>
              <a:t> </a:t>
            </a:r>
            <a:r>
              <a:rPr lang="en-US" sz="2000" dirty="0" err="1"/>
              <a:t>buna</a:t>
            </a:r>
            <a:r>
              <a:rPr lang="en-US" sz="2000" dirty="0"/>
              <a:t> </a:t>
            </a:r>
            <a:r>
              <a:rPr lang="en-US" sz="2000" dirty="0" err="1"/>
              <a:t>akraba</a:t>
            </a:r>
            <a:r>
              <a:rPr lang="en-US" sz="2000" dirty="0"/>
              <a:t> </a:t>
            </a:r>
            <a:r>
              <a:rPr lang="en-US" sz="2000" dirty="0" err="1"/>
              <a:t>türleri</a:t>
            </a:r>
            <a:r>
              <a:rPr lang="en-US" sz="2000" dirty="0"/>
              <a:t>) </a:t>
            </a:r>
            <a:r>
              <a:rPr lang="en-US" sz="2000" dirty="0" err="1"/>
              <a:t>kalmıştır</a:t>
            </a:r>
            <a:r>
              <a:rPr lang="en-US" sz="2000" dirty="0"/>
              <a:t>.</a:t>
            </a:r>
          </a:p>
          <a:p>
            <a:r>
              <a:rPr lang="en-US" sz="2000" dirty="0"/>
              <a:t>• </a:t>
            </a:r>
            <a:r>
              <a:rPr lang="en-US" sz="2000" dirty="0" err="1"/>
              <a:t>Eski</a:t>
            </a:r>
            <a:r>
              <a:rPr lang="en-US" sz="2000" dirty="0"/>
              <a:t> </a:t>
            </a:r>
            <a:r>
              <a:rPr lang="en-US" sz="2000" dirty="0" err="1"/>
              <a:t>dünyadaki</a:t>
            </a:r>
            <a:r>
              <a:rPr lang="en-US" sz="2000" dirty="0"/>
              <a:t> (</a:t>
            </a:r>
            <a:r>
              <a:rPr lang="en-US" sz="2000" dirty="0" err="1"/>
              <a:t>Asya</a:t>
            </a:r>
            <a:r>
              <a:rPr lang="en-US" sz="2000" dirty="0"/>
              <a:t> </a:t>
            </a:r>
            <a:r>
              <a:rPr lang="en-US" sz="2000" dirty="0" err="1"/>
              <a:t>ve</a:t>
            </a:r>
            <a:r>
              <a:rPr lang="en-US" sz="2000" dirty="0"/>
              <a:t> Afrika) </a:t>
            </a:r>
            <a:r>
              <a:rPr lang="en-US" sz="2000" dirty="0" err="1"/>
              <a:t>hörgüçlü</a:t>
            </a:r>
            <a:r>
              <a:rPr lang="en-US" sz="2000" dirty="0"/>
              <a:t> </a:t>
            </a:r>
            <a:r>
              <a:rPr lang="en-US" sz="2000" dirty="0" err="1"/>
              <a:t>develerinde</a:t>
            </a:r>
            <a:r>
              <a:rPr lang="en-US" sz="2000" dirty="0"/>
              <a:t> </a:t>
            </a:r>
            <a:r>
              <a:rPr lang="en-US" sz="2000" dirty="0" err="1"/>
              <a:t>eski</a:t>
            </a:r>
            <a:endParaRPr lang="en-US" sz="2000" dirty="0"/>
          </a:p>
          <a:p>
            <a:r>
              <a:rPr lang="en-US" sz="2000" dirty="0" err="1"/>
              <a:t>jeolojik</a:t>
            </a:r>
            <a:r>
              <a:rPr lang="en-US" sz="2000" dirty="0"/>
              <a:t> </a:t>
            </a:r>
            <a:r>
              <a:rPr lang="en-US" sz="2000" dirty="0" err="1"/>
              <a:t>devirlerde</a:t>
            </a:r>
            <a:r>
              <a:rPr lang="en-US" sz="2000" dirty="0"/>
              <a:t> </a:t>
            </a:r>
            <a:r>
              <a:rPr lang="en-US" sz="2000" dirty="0" err="1"/>
              <a:t>Amerika’dan</a:t>
            </a:r>
            <a:r>
              <a:rPr lang="en-US" sz="2000" dirty="0"/>
              <a:t> </a:t>
            </a:r>
            <a:r>
              <a:rPr lang="en-US" sz="2000" dirty="0" err="1"/>
              <a:t>Asya’ya</a:t>
            </a:r>
            <a:r>
              <a:rPr lang="en-US" sz="2000" dirty="0"/>
              <a:t> </a:t>
            </a:r>
            <a:r>
              <a:rPr lang="en-US" sz="2000" dirty="0" err="1"/>
              <a:t>geçen</a:t>
            </a:r>
            <a:r>
              <a:rPr lang="en-US" sz="2000" dirty="0"/>
              <a:t> </a:t>
            </a:r>
            <a:r>
              <a:rPr lang="en-US" sz="2000" dirty="0" err="1"/>
              <a:t>eski</a:t>
            </a:r>
            <a:r>
              <a:rPr lang="en-US" sz="2000" dirty="0"/>
              <a:t> </a:t>
            </a:r>
            <a:r>
              <a:rPr lang="en-US" sz="2000" dirty="0" err="1"/>
              <a:t>deve</a:t>
            </a:r>
            <a:endParaRPr lang="en-US" sz="2000" dirty="0"/>
          </a:p>
          <a:p>
            <a:r>
              <a:rPr lang="en-US" sz="2000" dirty="0" err="1"/>
              <a:t>türlerinden</a:t>
            </a:r>
            <a:r>
              <a:rPr lang="en-US" sz="2000" dirty="0"/>
              <a:t> </a:t>
            </a:r>
            <a:r>
              <a:rPr lang="en-US" sz="2000" dirty="0" err="1"/>
              <a:t>geliştiği</a:t>
            </a:r>
            <a:r>
              <a:rPr lang="en-US" sz="2000" dirty="0"/>
              <a:t> </a:t>
            </a:r>
            <a:r>
              <a:rPr lang="en-US" sz="2000" dirty="0" err="1"/>
              <a:t>kabul</a:t>
            </a:r>
            <a:r>
              <a:rPr lang="en-US" sz="2000" dirty="0"/>
              <a:t> </a:t>
            </a:r>
            <a:r>
              <a:rPr lang="en-US" sz="2000" dirty="0" err="1"/>
              <a:t>edilmektedir</a:t>
            </a:r>
            <a:r>
              <a:rPr lang="en-US" sz="2000" dirty="0"/>
              <a:t>.</a:t>
            </a:r>
          </a:p>
        </p:txBody>
      </p:sp>
    </p:spTree>
    <p:extLst>
      <p:ext uri="{BB962C8B-B14F-4D97-AF65-F5344CB8AC3E}">
        <p14:creationId xmlns:p14="http://schemas.microsoft.com/office/powerpoint/2010/main" val="2325787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9</TotalTime>
  <Words>1827</Words>
  <Application>Microsoft Office PowerPoint</Application>
  <PresentationFormat>Widescreen</PresentationFormat>
  <Paragraphs>158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Tw Cen MT</vt:lpstr>
      <vt:lpstr>Tw Cen MT Condensed</vt:lpstr>
      <vt:lpstr>Wingdings</vt:lpstr>
      <vt:lpstr>Wingdings 3</vt:lpstr>
      <vt:lpstr>Integral</vt:lpstr>
      <vt:lpstr>Lif Teknolojisi   </vt:lpstr>
      <vt:lpstr>Keşmir Lifi</vt:lpstr>
      <vt:lpstr>keşmir</vt:lpstr>
      <vt:lpstr>Renk</vt:lpstr>
      <vt:lpstr>Keşmirin Üretildiği Ülke Kullanım Alanları </vt:lpstr>
      <vt:lpstr>Kaşgora (Cashgora)</vt:lpstr>
      <vt:lpstr>PowerPoint Presentation</vt:lpstr>
      <vt:lpstr>Kıl keçisi</vt:lpstr>
      <vt:lpstr>Deve soyundan hayvanlardan elde edilen lifler</vt:lpstr>
      <vt:lpstr>Deve Yünü</vt:lpstr>
      <vt:lpstr>Deve yünü</vt:lpstr>
      <vt:lpstr>Deve yünü</vt:lpstr>
      <vt:lpstr>Lama Yünü</vt:lpstr>
      <vt:lpstr>Alpaka Yünü</vt:lpstr>
      <vt:lpstr>Alpaka</vt:lpstr>
      <vt:lpstr>Vikuna Yünü</vt:lpstr>
      <vt:lpstr>Guanako Yünü</vt:lpstr>
      <vt:lpstr>Tavşan</vt:lpstr>
      <vt:lpstr>tavşan</vt:lpstr>
      <vt:lpstr>Tavşan</vt:lpstr>
      <vt:lpstr>kıllar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 Teknolojisi   </dc:title>
  <dc:creator>Aysem.Yanar</dc:creator>
  <cp:lastModifiedBy>Aysem.Yanar</cp:lastModifiedBy>
  <cp:revision>3</cp:revision>
  <dcterms:created xsi:type="dcterms:W3CDTF">2020-04-23T13:04:50Z</dcterms:created>
  <dcterms:modified xsi:type="dcterms:W3CDTF">2020-04-24T10:35:34Z</dcterms:modified>
</cp:coreProperties>
</file>