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76"/>
  </p:normalViewPr>
  <p:slideViewPr>
    <p:cSldViewPr snapToGrid="0" snapToObjects="1">
      <p:cViewPr varScale="1">
        <p:scale>
          <a:sx n="112" d="100"/>
          <a:sy n="112" d="100"/>
        </p:scale>
        <p:origin x="5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59B3266-6DE3-874A-948D-4FF2D03A098C}"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A80F0A-8F1A-5E49-8194-7AABB3DBD7A6}" type="slidenum">
              <a:rPr lang="tr-TR" smtClean="0"/>
              <a:t>‹#›</a:t>
            </a:fld>
            <a:endParaRPr lang="tr-TR"/>
          </a:p>
        </p:txBody>
      </p:sp>
    </p:spTree>
    <p:extLst>
      <p:ext uri="{BB962C8B-B14F-4D97-AF65-F5344CB8AC3E}">
        <p14:creationId xmlns:p14="http://schemas.microsoft.com/office/powerpoint/2010/main" val="835908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59B3266-6DE3-874A-948D-4FF2D03A098C}"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A80F0A-8F1A-5E49-8194-7AABB3DBD7A6}" type="slidenum">
              <a:rPr lang="tr-TR" smtClean="0"/>
              <a:t>‹#›</a:t>
            </a:fld>
            <a:endParaRPr lang="tr-TR"/>
          </a:p>
        </p:txBody>
      </p:sp>
    </p:spTree>
    <p:extLst>
      <p:ext uri="{BB962C8B-B14F-4D97-AF65-F5344CB8AC3E}">
        <p14:creationId xmlns:p14="http://schemas.microsoft.com/office/powerpoint/2010/main" val="181497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59B3266-6DE3-874A-948D-4FF2D03A098C}"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A80F0A-8F1A-5E49-8194-7AABB3DBD7A6}" type="slidenum">
              <a:rPr lang="tr-TR" smtClean="0"/>
              <a:t>‹#›</a:t>
            </a:fld>
            <a:endParaRPr lang="tr-TR"/>
          </a:p>
        </p:txBody>
      </p:sp>
    </p:spTree>
    <p:extLst>
      <p:ext uri="{BB962C8B-B14F-4D97-AF65-F5344CB8AC3E}">
        <p14:creationId xmlns:p14="http://schemas.microsoft.com/office/powerpoint/2010/main" val="1004863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59B3266-6DE3-874A-948D-4FF2D03A098C}"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A80F0A-8F1A-5E49-8194-7AABB3DBD7A6}" type="slidenum">
              <a:rPr lang="tr-TR" smtClean="0"/>
              <a:t>‹#›</a:t>
            </a:fld>
            <a:endParaRPr lang="tr-TR"/>
          </a:p>
        </p:txBody>
      </p:sp>
    </p:spTree>
    <p:extLst>
      <p:ext uri="{BB962C8B-B14F-4D97-AF65-F5344CB8AC3E}">
        <p14:creationId xmlns:p14="http://schemas.microsoft.com/office/powerpoint/2010/main" val="273602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B59B3266-6DE3-874A-948D-4FF2D03A098C}"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A80F0A-8F1A-5E49-8194-7AABB3DBD7A6}" type="slidenum">
              <a:rPr lang="tr-TR" smtClean="0"/>
              <a:t>‹#›</a:t>
            </a:fld>
            <a:endParaRPr lang="tr-TR"/>
          </a:p>
        </p:txBody>
      </p:sp>
    </p:spTree>
    <p:extLst>
      <p:ext uri="{BB962C8B-B14F-4D97-AF65-F5344CB8AC3E}">
        <p14:creationId xmlns:p14="http://schemas.microsoft.com/office/powerpoint/2010/main" val="682611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59B3266-6DE3-874A-948D-4FF2D03A098C}"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EA80F0A-8F1A-5E49-8194-7AABB3DBD7A6}" type="slidenum">
              <a:rPr lang="tr-TR" smtClean="0"/>
              <a:t>‹#›</a:t>
            </a:fld>
            <a:endParaRPr lang="tr-TR"/>
          </a:p>
        </p:txBody>
      </p:sp>
    </p:spTree>
    <p:extLst>
      <p:ext uri="{BB962C8B-B14F-4D97-AF65-F5344CB8AC3E}">
        <p14:creationId xmlns:p14="http://schemas.microsoft.com/office/powerpoint/2010/main" val="798140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59B3266-6DE3-874A-948D-4FF2D03A098C}" type="datetimeFigureOut">
              <a:rPr lang="tr-TR" smtClean="0"/>
              <a:t>26.03.2018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EA80F0A-8F1A-5E49-8194-7AABB3DBD7A6}" type="slidenum">
              <a:rPr lang="tr-TR" smtClean="0"/>
              <a:t>‹#›</a:t>
            </a:fld>
            <a:endParaRPr lang="tr-TR"/>
          </a:p>
        </p:txBody>
      </p:sp>
    </p:spTree>
    <p:extLst>
      <p:ext uri="{BB962C8B-B14F-4D97-AF65-F5344CB8AC3E}">
        <p14:creationId xmlns:p14="http://schemas.microsoft.com/office/powerpoint/2010/main" val="1169868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B59B3266-6DE3-874A-948D-4FF2D03A098C}" type="datetimeFigureOut">
              <a:rPr lang="tr-TR" smtClean="0"/>
              <a:t>26.03.2018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EA80F0A-8F1A-5E49-8194-7AABB3DBD7A6}" type="slidenum">
              <a:rPr lang="tr-TR" smtClean="0"/>
              <a:t>‹#›</a:t>
            </a:fld>
            <a:endParaRPr lang="tr-TR"/>
          </a:p>
        </p:txBody>
      </p:sp>
    </p:spTree>
    <p:extLst>
      <p:ext uri="{BB962C8B-B14F-4D97-AF65-F5344CB8AC3E}">
        <p14:creationId xmlns:p14="http://schemas.microsoft.com/office/powerpoint/2010/main" val="1774889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59B3266-6DE3-874A-948D-4FF2D03A098C}" type="datetimeFigureOut">
              <a:rPr lang="tr-TR" smtClean="0"/>
              <a:t>26.03.2018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EA80F0A-8F1A-5E49-8194-7AABB3DBD7A6}" type="slidenum">
              <a:rPr lang="tr-TR" smtClean="0"/>
              <a:t>‹#›</a:t>
            </a:fld>
            <a:endParaRPr lang="tr-TR"/>
          </a:p>
        </p:txBody>
      </p:sp>
    </p:spTree>
    <p:extLst>
      <p:ext uri="{BB962C8B-B14F-4D97-AF65-F5344CB8AC3E}">
        <p14:creationId xmlns:p14="http://schemas.microsoft.com/office/powerpoint/2010/main" val="2022709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B59B3266-6DE3-874A-948D-4FF2D03A098C}"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EA80F0A-8F1A-5E49-8194-7AABB3DBD7A6}" type="slidenum">
              <a:rPr lang="tr-TR" smtClean="0"/>
              <a:t>‹#›</a:t>
            </a:fld>
            <a:endParaRPr lang="tr-TR"/>
          </a:p>
        </p:txBody>
      </p:sp>
    </p:spTree>
    <p:extLst>
      <p:ext uri="{BB962C8B-B14F-4D97-AF65-F5344CB8AC3E}">
        <p14:creationId xmlns:p14="http://schemas.microsoft.com/office/powerpoint/2010/main" val="1007577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B59B3266-6DE3-874A-948D-4FF2D03A098C}"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EA80F0A-8F1A-5E49-8194-7AABB3DBD7A6}" type="slidenum">
              <a:rPr lang="tr-TR" smtClean="0"/>
              <a:t>‹#›</a:t>
            </a:fld>
            <a:endParaRPr lang="tr-TR"/>
          </a:p>
        </p:txBody>
      </p:sp>
    </p:spTree>
    <p:extLst>
      <p:ext uri="{BB962C8B-B14F-4D97-AF65-F5344CB8AC3E}">
        <p14:creationId xmlns:p14="http://schemas.microsoft.com/office/powerpoint/2010/main" val="14425698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9B3266-6DE3-874A-948D-4FF2D03A098C}" type="datetimeFigureOut">
              <a:rPr lang="tr-TR" smtClean="0"/>
              <a:t>26.03.2018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A80F0A-8F1A-5E49-8194-7AABB3DBD7A6}" type="slidenum">
              <a:rPr lang="tr-TR" smtClean="0"/>
              <a:t>‹#›</a:t>
            </a:fld>
            <a:endParaRPr lang="tr-TR"/>
          </a:p>
        </p:txBody>
      </p:sp>
    </p:spTree>
    <p:extLst>
      <p:ext uri="{BB962C8B-B14F-4D97-AF65-F5344CB8AC3E}">
        <p14:creationId xmlns:p14="http://schemas.microsoft.com/office/powerpoint/2010/main" val="1568465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Başbakan</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775521" y="1556792"/>
            <a:ext cx="8720419" cy="5112568"/>
          </a:xfrm>
        </p:spPr>
        <p:txBody>
          <a:bodyPr>
            <a:noAutofit/>
          </a:bodyPr>
          <a:lstStyle/>
          <a:p>
            <a:r>
              <a:rPr lang="tr-TR" sz="2000" dirty="0">
                <a:latin typeface="Bookman Old Style" charset="0"/>
                <a:ea typeface="Bookman Old Style" charset="0"/>
                <a:cs typeface="Bookman Old Style" charset="0"/>
              </a:rPr>
              <a:t>Başbakan, Bakanlar Kurulunun başkanı olarak, Bakanlıklar arasında </a:t>
            </a:r>
            <a:r>
              <a:rPr lang="tr-TR" sz="2000" b="1" dirty="0">
                <a:latin typeface="Bookman Old Style" charset="0"/>
                <a:ea typeface="Bookman Old Style" charset="0"/>
                <a:cs typeface="Bookman Old Style" charset="0"/>
              </a:rPr>
              <a:t>işbirliğini sağlar </a:t>
            </a:r>
            <a:r>
              <a:rPr lang="tr-TR" sz="2000" dirty="0">
                <a:latin typeface="Bookman Old Style" charset="0"/>
                <a:ea typeface="Bookman Old Style" charset="0"/>
                <a:cs typeface="Bookman Old Style" charset="0"/>
              </a:rPr>
              <a:t>ve hükümetin genel siyasetinin yürütülmesini </a:t>
            </a:r>
            <a:r>
              <a:rPr lang="tr-TR" sz="2000" dirty="0">
                <a:latin typeface="Bookman Old Style" charset="0"/>
                <a:ea typeface="Bookman Old Style" charset="0"/>
                <a:cs typeface="Bookman Old Style" charset="0"/>
              </a:rPr>
              <a:t>gözetir (</a:t>
            </a:r>
            <a:r>
              <a:rPr lang="tr-TR" sz="2000" dirty="0" err="1">
                <a:latin typeface="Bookman Old Style" charset="0"/>
                <a:ea typeface="Bookman Old Style" charset="0"/>
                <a:cs typeface="Bookman Old Style" charset="0"/>
              </a:rPr>
              <a:t>md.</a:t>
            </a:r>
            <a:r>
              <a:rPr lang="tr-TR" sz="2000" dirty="0">
                <a:latin typeface="Bookman Old Style" charset="0"/>
                <a:ea typeface="Bookman Old Style" charset="0"/>
                <a:cs typeface="Bookman Old Style" charset="0"/>
              </a:rPr>
              <a:t> 112).</a:t>
            </a:r>
          </a:p>
          <a:p>
            <a:r>
              <a:rPr lang="tr-TR" sz="2000" dirty="0">
                <a:latin typeface="Bookman Old Style" charset="0"/>
                <a:ea typeface="Bookman Old Style" charset="0"/>
                <a:cs typeface="Bookman Old Style" charset="0"/>
              </a:rPr>
              <a:t>Bakanlar, Başbakanın önerisiyle Cumhurbaşkanı tarafından atanmakta ve görevden alınmaktadır.</a:t>
            </a:r>
          </a:p>
          <a:p>
            <a:r>
              <a:rPr lang="tr-TR" sz="2000" dirty="0">
                <a:latin typeface="Bookman Old Style" charset="0"/>
                <a:ea typeface="Bookman Old Style" charset="0"/>
                <a:cs typeface="Bookman Old Style" charset="0"/>
              </a:rPr>
              <a:t>Her bakan, Başbakana karşı </a:t>
            </a:r>
            <a:r>
              <a:rPr lang="tr-TR" sz="2000" dirty="0">
                <a:latin typeface="Bookman Old Style" charset="0"/>
                <a:ea typeface="Bookman Old Style" charset="0"/>
                <a:cs typeface="Bookman Old Style" charset="0"/>
              </a:rPr>
              <a:t>sorumlu olup ayrıca kendi yetkisi içindeki işlerden ve emri altındakilerin eylem ve işlemlerinden de sorumludur. </a:t>
            </a:r>
            <a:endParaRPr lang="tr-TR" sz="2000" dirty="0">
              <a:latin typeface="Bookman Old Style" charset="0"/>
              <a:ea typeface="Bookman Old Style" charset="0"/>
              <a:cs typeface="Bookman Old Style" charset="0"/>
            </a:endParaRPr>
          </a:p>
          <a:p>
            <a:r>
              <a:rPr lang="tr-TR" sz="2000" dirty="0">
                <a:latin typeface="Bookman Old Style" charset="0"/>
                <a:ea typeface="Bookman Old Style" charset="0"/>
                <a:cs typeface="Bookman Old Style" charset="0"/>
              </a:rPr>
              <a:t>Başbakan, bakanların görevlerinin Anayasa ve kanunlara uygun olarak yerine getirilmesini </a:t>
            </a:r>
            <a:r>
              <a:rPr lang="tr-TR" sz="2000" b="1" dirty="0">
                <a:latin typeface="Bookman Old Style" charset="0"/>
                <a:ea typeface="Bookman Old Style" charset="0"/>
                <a:cs typeface="Bookman Old Style" charset="0"/>
              </a:rPr>
              <a:t>gözetmek</a:t>
            </a:r>
            <a:r>
              <a:rPr lang="tr-TR" sz="2000" dirty="0">
                <a:latin typeface="Bookman Old Style" charset="0"/>
                <a:ea typeface="Bookman Old Style" charset="0"/>
                <a:cs typeface="Bookman Old Style" charset="0"/>
              </a:rPr>
              <a:t> ve </a:t>
            </a:r>
            <a:r>
              <a:rPr lang="tr-TR" sz="2000" b="1" dirty="0">
                <a:latin typeface="Bookman Old Style" charset="0"/>
                <a:ea typeface="Bookman Old Style" charset="0"/>
                <a:cs typeface="Bookman Old Style" charset="0"/>
              </a:rPr>
              <a:t>düzeltici önlemleri almakla </a:t>
            </a:r>
            <a:r>
              <a:rPr lang="tr-TR" sz="2000" dirty="0">
                <a:latin typeface="Bookman Old Style" charset="0"/>
                <a:ea typeface="Bookman Old Style" charset="0"/>
                <a:cs typeface="Bookman Old Style" charset="0"/>
              </a:rPr>
              <a:t>yükümlüdür. </a:t>
            </a:r>
            <a:r>
              <a:rPr lang="tr-TR" sz="2000" dirty="0">
                <a:latin typeface="Bookman Old Style" charset="0"/>
                <a:ea typeface="Bookman Old Style" charset="0"/>
                <a:cs typeface="Bookman Old Style" charset="0"/>
              </a:rPr>
              <a:t> </a:t>
            </a:r>
          </a:p>
          <a:p>
            <a:r>
              <a:rPr lang="tr-TR" sz="2000" dirty="0">
                <a:latin typeface="Bookman Old Style" charset="0"/>
                <a:ea typeface="Bookman Old Style" charset="0"/>
                <a:cs typeface="Bookman Old Style" charset="0"/>
              </a:rPr>
              <a:t>Başbakan, hem kendi teşkilatının hem de tüm bakanlıkların en üst amiridir </a:t>
            </a:r>
            <a:r>
              <a:rPr lang="tr-TR" sz="2000" dirty="0">
                <a:latin typeface="Bookman Old Style" charset="0"/>
                <a:ea typeface="Bookman Old Style" charset="0"/>
                <a:cs typeface="Bookman Old Style" charset="0"/>
                <a:sym typeface="Wingdings"/>
              </a:rPr>
              <a:t> hiyerarşi</a:t>
            </a:r>
            <a:endParaRPr lang="tr-TR" sz="20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405737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Başbakanlık</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775521" y="1556792"/>
            <a:ext cx="8720419" cy="5112568"/>
          </a:xfrm>
        </p:spPr>
        <p:txBody>
          <a:bodyPr>
            <a:noAutofit/>
          </a:bodyPr>
          <a:lstStyle/>
          <a:p>
            <a:r>
              <a:rPr lang="tr-TR" sz="2200" dirty="0">
                <a:latin typeface="Bookman Old Style" charset="0"/>
                <a:ea typeface="Bookman Old Style" charset="0"/>
                <a:cs typeface="Bookman Old Style" charset="0"/>
              </a:rPr>
              <a:t>Başbakanlık, bakanlıklar </a:t>
            </a:r>
            <a:r>
              <a:rPr lang="tr-TR" sz="2200" dirty="0">
                <a:latin typeface="Bookman Old Style" charset="0"/>
                <a:ea typeface="Bookman Old Style" charset="0"/>
                <a:cs typeface="Bookman Old Style" charset="0"/>
              </a:rPr>
              <a:t>arasında işbirliğini sağlamak, </a:t>
            </a:r>
            <a:r>
              <a:rPr lang="tr-TR" sz="2200" dirty="0">
                <a:latin typeface="Bookman Old Style" charset="0"/>
                <a:ea typeface="Bookman Old Style" charset="0"/>
                <a:cs typeface="Bookman Old Style" charset="0"/>
              </a:rPr>
              <a:t>hükümetin </a:t>
            </a:r>
            <a:r>
              <a:rPr lang="tr-TR" sz="2200" dirty="0">
                <a:latin typeface="Bookman Old Style" charset="0"/>
                <a:ea typeface="Bookman Old Style" charset="0"/>
                <a:cs typeface="Bookman Old Style" charset="0"/>
              </a:rPr>
              <a:t>genel siyasetinin yürütülmesini gözetmek, </a:t>
            </a:r>
            <a:r>
              <a:rPr lang="tr-TR" sz="2200" dirty="0">
                <a:latin typeface="Bookman Old Style" charset="0"/>
                <a:ea typeface="Bookman Old Style" charset="0"/>
                <a:cs typeface="Bookman Old Style" charset="0"/>
              </a:rPr>
              <a:t>devlet </a:t>
            </a:r>
            <a:r>
              <a:rPr lang="tr-TR" sz="2200" dirty="0">
                <a:latin typeface="Bookman Old Style" charset="0"/>
                <a:ea typeface="Bookman Old Style" charset="0"/>
                <a:cs typeface="Bookman Old Style" charset="0"/>
              </a:rPr>
              <a:t>t</a:t>
            </a:r>
            <a:r>
              <a:rPr lang="tr-TR" sz="2200" dirty="0">
                <a:latin typeface="Bookman Old Style" charset="0"/>
                <a:ea typeface="Bookman Old Style" charset="0"/>
                <a:cs typeface="Bookman Old Style" charset="0"/>
              </a:rPr>
              <a:t>eşkilatının </a:t>
            </a:r>
            <a:r>
              <a:rPr lang="tr-TR" sz="2200" dirty="0">
                <a:latin typeface="Bookman Old Style" charset="0"/>
                <a:ea typeface="Bookman Old Style" charset="0"/>
                <a:cs typeface="Bookman Old Style" charset="0"/>
              </a:rPr>
              <a:t>düzenli bir şekilde işlemesini temin etmek, Anayasa ve kanunlarla Başbakana verilen görevleri yerine getirmek </a:t>
            </a:r>
            <a:r>
              <a:rPr lang="tr-TR" sz="2200" dirty="0">
                <a:latin typeface="Bookman Old Style" charset="0"/>
                <a:ea typeface="Bookman Old Style" charset="0"/>
                <a:cs typeface="Bookman Old Style" charset="0"/>
              </a:rPr>
              <a:t>için kurulmuştur. </a:t>
            </a:r>
          </a:p>
          <a:p>
            <a:r>
              <a:rPr lang="tr-TR" sz="2200" dirty="0">
                <a:latin typeface="Bookman Old Style" charset="0"/>
                <a:ea typeface="Bookman Old Style" charset="0"/>
                <a:cs typeface="Bookman Old Style" charset="0"/>
              </a:rPr>
              <a:t>Doğrudan Başbakana bağlı olanlar ile Başbakan Yardımcılarına bağlı kuruluşlar...</a:t>
            </a:r>
          </a:p>
          <a:p>
            <a:r>
              <a:rPr lang="tr-TR" sz="2200" dirty="0">
                <a:latin typeface="Bookman Old Style" charset="0"/>
                <a:ea typeface="Bookman Old Style" charset="0"/>
                <a:cs typeface="Bookman Old Style" charset="0"/>
              </a:rPr>
              <a:t>İdari anlamda tüm kamu yönetimi örgütlenmesinin en üst idarecisi / En yüksek devlet memuru: Başbakanlık Müsteşarı</a:t>
            </a:r>
          </a:p>
          <a:p>
            <a:pPr lvl="1"/>
            <a:r>
              <a:rPr lang="tr-TR" sz="2200" dirty="0">
                <a:latin typeface="Bookman Old Style" charset="0"/>
                <a:ea typeface="Bookman Old Style" charset="0"/>
                <a:cs typeface="Bookman Old Style" charset="0"/>
              </a:rPr>
              <a:t>Müsteşar yardımcıları</a:t>
            </a:r>
            <a:r>
              <a:rPr lang="mr-IN" sz="2200" dirty="0">
                <a:latin typeface="Bookman Old Style" charset="0"/>
                <a:ea typeface="Bookman Old Style" charset="0"/>
                <a:cs typeface="Bookman Old Style" charset="0"/>
              </a:rPr>
              <a:t>…</a:t>
            </a:r>
            <a:endParaRPr lang="tr-TR" sz="2200" dirty="0">
              <a:latin typeface="Bookman Old Style" charset="0"/>
              <a:ea typeface="Bookman Old Style" charset="0"/>
              <a:cs typeface="Bookman Old Style" charset="0"/>
            </a:endParaRPr>
          </a:p>
          <a:p>
            <a:r>
              <a:rPr lang="tr-TR" sz="2200" dirty="0">
                <a:latin typeface="Bookman Old Style" charset="0"/>
                <a:ea typeface="Bookman Old Style" charset="0"/>
                <a:cs typeface="Bookman Old Style" charset="0"/>
              </a:rPr>
              <a:t>Başbakanlık müşavirlikleri, Başbakan </a:t>
            </a:r>
            <a:r>
              <a:rPr lang="tr-TR" sz="2200" dirty="0" err="1">
                <a:latin typeface="Bookman Old Style" charset="0"/>
                <a:ea typeface="Bookman Old Style" charset="0"/>
                <a:cs typeface="Bookman Old Style" charset="0"/>
              </a:rPr>
              <a:t>başmüşavirlikleri</a:t>
            </a:r>
            <a:r>
              <a:rPr lang="tr-TR" sz="2200" dirty="0">
                <a:latin typeface="Bookman Old Style" charset="0"/>
                <a:ea typeface="Bookman Old Style" charset="0"/>
                <a:cs typeface="Bookman Old Style" charset="0"/>
              </a:rPr>
              <a:t> ve müşavirlikleri...</a:t>
            </a:r>
            <a:endParaRPr lang="tr-TR" sz="22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1170380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Başbakanlık teşkilatı</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775521" y="1556792"/>
            <a:ext cx="8720419" cy="5112568"/>
          </a:xfrm>
        </p:spPr>
        <p:txBody>
          <a:bodyPr>
            <a:noAutofit/>
          </a:bodyPr>
          <a:lstStyle/>
          <a:p>
            <a:pPr lvl="1"/>
            <a:r>
              <a:rPr lang="tr-TR" sz="1800" dirty="0">
                <a:latin typeface="Bookman Old Style" charset="0"/>
                <a:ea typeface="Bookman Old Style" charset="0"/>
                <a:cs typeface="Bookman Old Style" charset="0"/>
              </a:rPr>
              <a:t>Merkez Teşkilatı: </a:t>
            </a:r>
          </a:p>
          <a:p>
            <a:pPr lvl="2"/>
            <a:r>
              <a:rPr lang="tr-TR" sz="1800" dirty="0" err="1">
                <a:latin typeface="Bookman Old Style" charset="0"/>
                <a:ea typeface="Bookman Old Style" charset="0"/>
                <a:cs typeface="Bookman Old Style" charset="0"/>
              </a:rPr>
              <a:t>Anahizmet</a:t>
            </a:r>
            <a:r>
              <a:rPr lang="tr-TR" sz="1800" dirty="0">
                <a:latin typeface="Bookman Old Style" charset="0"/>
                <a:ea typeface="Bookman Old Style" charset="0"/>
                <a:cs typeface="Bookman Old Style" charset="0"/>
              </a:rPr>
              <a:t> Birimleri: Kanunlar ve Kararlar GM, İdareyi Geliştirme B., Personel ve Prensipler GM, Mevzuatı Geliştirme ve Yayın GM, Devlet Arşivleri GM, Dış İlişkiler B., Güvenlik İşleri GM</a:t>
            </a:r>
          </a:p>
          <a:p>
            <a:pPr lvl="2"/>
            <a:r>
              <a:rPr lang="tr-TR" sz="1800" dirty="0">
                <a:latin typeface="Bookman Old Style" charset="0"/>
                <a:ea typeface="Bookman Old Style" charset="0"/>
                <a:cs typeface="Bookman Old Style" charset="0"/>
              </a:rPr>
              <a:t>Danışma ve denetim birimleri: Teftiş Kurulu B., Strateji Geliştirme B., Hukuk Hizmetleri B., Basın Müşavirliği, Müşavirlikler</a:t>
            </a:r>
          </a:p>
          <a:p>
            <a:pPr lvl="2"/>
            <a:r>
              <a:rPr lang="tr-TR" sz="1800" dirty="0">
                <a:latin typeface="Bookman Old Style" charset="0"/>
                <a:ea typeface="Bookman Old Style" charset="0"/>
                <a:cs typeface="Bookman Old Style" charset="0"/>
              </a:rPr>
              <a:t>Yardımcı birimler: Bakanlar Kurulu Sekreterliği, İdari ve Mali İşler B., Halka İlişkiler DB, Özel Kalem </a:t>
            </a:r>
            <a:r>
              <a:rPr lang="tr-TR" sz="1800" dirty="0">
                <a:latin typeface="Bookman Old Style" charset="0"/>
                <a:ea typeface="Bookman Old Style" charset="0"/>
                <a:cs typeface="Bookman Old Style" charset="0"/>
              </a:rPr>
              <a:t>Müdürlüğü.</a:t>
            </a:r>
          </a:p>
          <a:p>
            <a:pPr lvl="1"/>
            <a:r>
              <a:rPr lang="tr-TR" sz="1800" dirty="0">
                <a:latin typeface="Bookman Old Style" charset="0"/>
                <a:ea typeface="Bookman Old Style" charset="0"/>
                <a:cs typeface="Bookman Old Style" charset="0"/>
              </a:rPr>
              <a:t>Bağlı Kuruluşlar: Hazine </a:t>
            </a:r>
            <a:r>
              <a:rPr lang="tr-TR" sz="1800" dirty="0" err="1">
                <a:latin typeface="Bookman Old Style" charset="0"/>
                <a:ea typeface="Bookman Old Style" charset="0"/>
                <a:cs typeface="Bookman Old Style" charset="0"/>
              </a:rPr>
              <a:t>Müşteşarlığı</a:t>
            </a:r>
            <a:r>
              <a:rPr lang="tr-TR" sz="1800" dirty="0">
                <a:latin typeface="Bookman Old Style" charset="0"/>
                <a:ea typeface="Bookman Old Style" charset="0"/>
                <a:cs typeface="Bookman Old Style" charset="0"/>
              </a:rPr>
              <a:t>, Diyanet İşleri B., TİKA, Vakıflar GM, Atatürk Kültür, Dil ve Tarih Yüksek Kurumu B.</a:t>
            </a:r>
          </a:p>
          <a:p>
            <a:pPr lvl="1"/>
            <a:r>
              <a:rPr lang="tr-TR" sz="1800" dirty="0">
                <a:latin typeface="Bookman Old Style" charset="0"/>
                <a:ea typeface="Bookman Old Style" charset="0"/>
                <a:cs typeface="Bookman Old Style" charset="0"/>
              </a:rPr>
              <a:t>İlgili Kuruluşlar: SPK, Türkiye Kalkınma Bankası A.Ş. GM, </a:t>
            </a:r>
          </a:p>
          <a:p>
            <a:pPr lvl="1"/>
            <a:r>
              <a:rPr lang="tr-TR" sz="1800" dirty="0">
                <a:latin typeface="Bookman Old Style" charset="0"/>
                <a:ea typeface="Bookman Old Style" charset="0"/>
                <a:cs typeface="Bookman Old Style" charset="0"/>
              </a:rPr>
              <a:t>İlişkili Kuruluşlar: Kişisel Verileri Koruma Kurumu B., </a:t>
            </a:r>
          </a:p>
          <a:p>
            <a:pPr lvl="1"/>
            <a:r>
              <a:rPr lang="tr-TR" sz="1800" dirty="0">
                <a:latin typeface="Bookman Old Style" charset="0"/>
                <a:ea typeface="Bookman Old Style" charset="0"/>
                <a:cs typeface="Bookman Old Style" charset="0"/>
              </a:rPr>
              <a:t>Koordineli Kuruluşlar: TRT, Anadolu Ajansı Türk A.Ş. GM, Türkiye Cumhuriyet Merkez Bankası B., T.C. Ziraat Bankası A.Ş. GM</a:t>
            </a:r>
          </a:p>
        </p:txBody>
      </p:sp>
    </p:spTree>
    <p:extLst>
      <p:ext uri="{BB962C8B-B14F-4D97-AF65-F5344CB8AC3E}">
        <p14:creationId xmlns:p14="http://schemas.microsoft.com/office/powerpoint/2010/main" val="17876852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Başbakan Yardımcıları</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775521" y="1556792"/>
            <a:ext cx="8720419" cy="5112568"/>
          </a:xfrm>
        </p:spPr>
        <p:txBody>
          <a:bodyPr>
            <a:noAutofit/>
          </a:bodyPr>
          <a:lstStyle/>
          <a:p>
            <a:r>
              <a:rPr lang="tr-TR" sz="2000" dirty="0">
                <a:latin typeface="Bookman Old Style" charset="0"/>
                <a:ea typeface="Bookman Old Style" charset="0"/>
                <a:cs typeface="Bookman Old Style" charset="0"/>
              </a:rPr>
              <a:t>Başbakana </a:t>
            </a:r>
            <a:r>
              <a:rPr lang="tr-TR" sz="2000" dirty="0">
                <a:latin typeface="Bookman Old Style" charset="0"/>
                <a:ea typeface="Bookman Old Style" charset="0"/>
                <a:cs typeface="Bookman Old Style" charset="0"/>
              </a:rPr>
              <a:t>yardım etmek ve Bakanlar Kurulunda eşgüdüm sağlamak üzere Hükümetin oluşumu ve genel siyasetinin yürütülmesinin gerektirdiği sayıda </a:t>
            </a:r>
            <a:r>
              <a:rPr lang="tr-TR" sz="2000" b="1" dirty="0">
                <a:latin typeface="Bookman Old Style" charset="0"/>
                <a:ea typeface="Bookman Old Style" charset="0"/>
                <a:cs typeface="Bookman Old Style" charset="0"/>
              </a:rPr>
              <a:t>bakan</a:t>
            </a:r>
            <a:r>
              <a:rPr lang="tr-TR" sz="2000" dirty="0">
                <a:latin typeface="Bookman Old Style" charset="0"/>
                <a:ea typeface="Bookman Old Style" charset="0"/>
                <a:cs typeface="Bookman Old Style" charset="0"/>
              </a:rPr>
              <a:t>, Başbakan Yardımcısı olarak görevlendirilebilir. </a:t>
            </a:r>
            <a:endParaRPr lang="tr-TR" sz="2000" dirty="0">
              <a:latin typeface="Bookman Old Style" charset="0"/>
              <a:ea typeface="Bookman Old Style" charset="0"/>
              <a:cs typeface="Bookman Old Style" charset="0"/>
            </a:endParaRPr>
          </a:p>
          <a:p>
            <a:r>
              <a:rPr lang="tr-TR" sz="2000" dirty="0">
                <a:latin typeface="Bookman Old Style" charset="0"/>
                <a:ea typeface="Bookman Old Style" charset="0"/>
                <a:cs typeface="Bookman Old Style" charset="0"/>
              </a:rPr>
              <a:t>Ayrıca </a:t>
            </a:r>
            <a:r>
              <a:rPr lang="tr-TR" sz="2000" dirty="0">
                <a:latin typeface="Bookman Old Style" charset="0"/>
                <a:ea typeface="Bookman Old Style" charset="0"/>
                <a:cs typeface="Bookman Old Style" charset="0"/>
              </a:rPr>
              <a:t>Başbakana yardım etmek ve Başbakan tarafından verilecek görevleri yerine getirmek, Bakanlar Kurulunda koordinasyonu sağlamak, özel önem ve öncelik taşıyan konularda tecrübe ve bilgilerinden istifade edilmek amacıyla Başbakanın teklifi ve Cumhurbaşkanının onayı ile, Başbakan Yardımcısı unvanıyla görev yapmak ve </a:t>
            </a:r>
            <a:r>
              <a:rPr lang="tr-TR" sz="2000" b="1" dirty="0">
                <a:latin typeface="Bookman Old Style" charset="0"/>
                <a:ea typeface="Bookman Old Style" charset="0"/>
                <a:cs typeface="Bookman Old Style" charset="0"/>
              </a:rPr>
              <a:t>sayısı beşi geçmemek üzere </a:t>
            </a:r>
            <a:r>
              <a:rPr lang="tr-TR" sz="2000" dirty="0">
                <a:latin typeface="Bookman Old Style" charset="0"/>
                <a:ea typeface="Bookman Old Style" charset="0"/>
                <a:cs typeface="Bookman Old Style" charset="0"/>
              </a:rPr>
              <a:t>bakan görevlendirilebilir. </a:t>
            </a:r>
            <a:endParaRPr lang="tr-TR" sz="2000" dirty="0">
              <a:latin typeface="Bookman Old Style" charset="0"/>
              <a:ea typeface="Bookman Old Style" charset="0"/>
              <a:cs typeface="Bookman Old Style" charset="0"/>
            </a:endParaRPr>
          </a:p>
          <a:p>
            <a:r>
              <a:rPr lang="tr-TR" sz="2000" dirty="0">
                <a:latin typeface="Bookman Old Style" charset="0"/>
                <a:ea typeface="Bookman Old Style" charset="0"/>
                <a:cs typeface="Bookman Old Style" charset="0"/>
              </a:rPr>
              <a:t>Başbakan </a:t>
            </a:r>
            <a:r>
              <a:rPr lang="tr-TR" sz="2000" dirty="0">
                <a:latin typeface="Bookman Old Style" charset="0"/>
                <a:ea typeface="Bookman Old Style" charset="0"/>
                <a:cs typeface="Bookman Old Style" charset="0"/>
              </a:rPr>
              <a:t>Yardımcısı unvanıyla görev yapmak üzere görevlendirilen bakanların danışma ve büro hizmetlerini yürütecek personele ait kadrolar Başbakanlık kadro cetvelinde gösterilir.</a:t>
            </a:r>
          </a:p>
          <a:p>
            <a:endParaRPr lang="tr-TR" sz="20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1823419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Başbakan Yardımcıları</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775521" y="1484784"/>
            <a:ext cx="8720419" cy="5112568"/>
          </a:xfrm>
        </p:spPr>
        <p:txBody>
          <a:bodyPr>
            <a:noAutofit/>
          </a:bodyPr>
          <a:lstStyle/>
          <a:p>
            <a:r>
              <a:rPr lang="tr-TR" sz="2000" dirty="0">
                <a:latin typeface="Bookman Old Style" charset="0"/>
                <a:ea typeface="Bookman Old Style" charset="0"/>
                <a:cs typeface="Bookman Old Style" charset="0"/>
              </a:rPr>
              <a:t>Başbakan yardımcılığı teşkilatı yoktur. Başbakanlığa bağlı, ilgili, ilişkili, (koordineli) kuruluşları Başbakanlık Genelgesi ile üstlenirler/paylaşırlar. </a:t>
            </a:r>
          </a:p>
          <a:p>
            <a:pPr lvl="1"/>
            <a:r>
              <a:rPr lang="tr-TR" sz="1700" u="sng" dirty="0">
                <a:latin typeface="Bookman Old Style" charset="0"/>
                <a:ea typeface="Bookman Old Style" charset="0"/>
                <a:cs typeface="Bookman Old Style" charset="0"/>
              </a:rPr>
              <a:t>Doğrudan Başbakana bağlı olanlar</a:t>
            </a:r>
            <a:r>
              <a:rPr lang="tr-TR" sz="1700" dirty="0">
                <a:latin typeface="Bookman Old Style" charset="0"/>
                <a:ea typeface="Bookman Old Style" charset="0"/>
                <a:cs typeface="Bookman Old Style" charset="0"/>
              </a:rPr>
              <a:t>: Genelkurmay Başkanlığı, TOKİ, MGK Genel Sekreterliği, TMSF, Türkiye Yatırım Destek ve Tanıtım Ajansı Başkanlığı</a:t>
            </a:r>
          </a:p>
          <a:p>
            <a:pPr lvl="1"/>
            <a:r>
              <a:rPr lang="tr-TR" sz="1700" dirty="0">
                <a:latin typeface="Bookman Old Style" charset="0"/>
                <a:ea typeface="Bookman Old Style" charset="0"/>
                <a:cs typeface="Bookman Old Style" charset="0"/>
              </a:rPr>
              <a:t>Diyanet İşleri Başkanlığı, TRT Genel Müdürlüğü (GM), Anadolu Ajansı A.Ş. GM</a:t>
            </a:r>
          </a:p>
          <a:p>
            <a:pPr lvl="1"/>
            <a:r>
              <a:rPr lang="tr-TR" sz="1700" dirty="0">
                <a:latin typeface="Bookman Old Style" charset="0"/>
                <a:ea typeface="Bookman Old Style" charset="0"/>
                <a:cs typeface="Bookman Old Style" charset="0"/>
              </a:rPr>
              <a:t>Hazine </a:t>
            </a:r>
            <a:r>
              <a:rPr lang="tr-TR" sz="1700" dirty="0">
                <a:latin typeface="Bookman Old Style" charset="0"/>
                <a:ea typeface="Bookman Old Style" charset="0"/>
                <a:cs typeface="Bookman Old Style" charset="0"/>
              </a:rPr>
              <a:t>Müsteşarlığı</a:t>
            </a:r>
            <a:r>
              <a:rPr lang="tr-TR" sz="1700" dirty="0">
                <a:latin typeface="Bookman Old Style" charset="0"/>
                <a:ea typeface="Bookman Old Style" charset="0"/>
                <a:cs typeface="Bookman Old Style" charset="0"/>
              </a:rPr>
              <a:t>, SPK, BDDK, Türkiye Kalkınma Bankası A.Ş. GM, Türkiye Cumhuriyet Merkez Bankası, Ziraat Bankası A.Ş. GM, Halk Bankası A.Ş. GM, Türkiye Vakıflar Bankası Türk A.O. GM, Faizsiz Finans Koordinasyon Kurulu</a:t>
            </a:r>
          </a:p>
          <a:p>
            <a:pPr lvl="1"/>
            <a:r>
              <a:rPr lang="tr-TR" sz="1700" dirty="0">
                <a:latin typeface="Bookman Old Style" charset="0"/>
                <a:ea typeface="Bookman Old Style" charset="0"/>
                <a:cs typeface="Bookman Old Style" charset="0"/>
              </a:rPr>
              <a:t>Atatürk Kültür, Dil ve Tarih Yüksek Kurumu Başkanlığı, Kişisel Verileri Koruma Kurumu Başkanlığı, RTÜK, Reformların Koordinasyonu ve Yatırımların İzlenmesi Kurulu</a:t>
            </a:r>
          </a:p>
          <a:p>
            <a:pPr lvl="1"/>
            <a:r>
              <a:rPr lang="tr-TR" sz="1700" dirty="0">
                <a:latin typeface="Bookman Old Style" charset="0"/>
                <a:ea typeface="Bookman Old Style" charset="0"/>
                <a:cs typeface="Bookman Old Style" charset="0"/>
              </a:rPr>
              <a:t>Basın</a:t>
            </a:r>
            <a:r>
              <a:rPr lang="mr-IN" sz="1700" dirty="0">
                <a:latin typeface="Bookman Old Style" charset="0"/>
                <a:ea typeface="Bookman Old Style" charset="0"/>
                <a:cs typeface="Bookman Old Style" charset="0"/>
              </a:rPr>
              <a:t>–</a:t>
            </a:r>
            <a:r>
              <a:rPr lang="tr-TR" sz="1700" dirty="0">
                <a:latin typeface="Bookman Old Style" charset="0"/>
                <a:ea typeface="Bookman Old Style" charset="0"/>
                <a:cs typeface="Bookman Old Style" charset="0"/>
              </a:rPr>
              <a:t>Yayın Enformasyon GM, Türk İşbirliği ve Koordinasyon Ajansı Başkanlığı, Vakıflar GM, Yurtdışı Türkler ve Akraba Topluluklar Başkanlığı</a:t>
            </a:r>
            <a:r>
              <a:rPr lang="mr-IN" sz="1700" dirty="0">
                <a:latin typeface="Bookman Old Style" charset="0"/>
                <a:ea typeface="Bookman Old Style" charset="0"/>
                <a:cs typeface="Bookman Old Style" charset="0"/>
              </a:rPr>
              <a:t>…</a:t>
            </a:r>
            <a:endParaRPr lang="tr-TR" sz="17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1627288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Bakan ve Bakan Yardımcıları</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775521" y="1484784"/>
            <a:ext cx="8720419" cy="5112568"/>
          </a:xfrm>
        </p:spPr>
        <p:txBody>
          <a:bodyPr>
            <a:noAutofit/>
          </a:bodyPr>
          <a:lstStyle/>
          <a:p>
            <a:r>
              <a:rPr lang="tr-TR" sz="2000" u="sng" dirty="0">
                <a:latin typeface="Bookman Old Style" charset="0"/>
                <a:ea typeface="Bookman Old Style" charset="0"/>
                <a:cs typeface="Bookman Old Style" charset="0"/>
              </a:rPr>
              <a:t>Bakan</a:t>
            </a:r>
            <a:r>
              <a:rPr lang="tr-TR" sz="2000" dirty="0">
                <a:latin typeface="Bookman Old Style" charset="0"/>
                <a:ea typeface="Bookman Old Style" charset="0"/>
                <a:cs typeface="Bookman Old Style" charset="0"/>
              </a:rPr>
              <a:t>: Bakanlar Kurulu üyesi olarak siyasi bir sıfata sahip olmakla birlikte bakanlık teşkilatının en üst idari amiridir. </a:t>
            </a:r>
          </a:p>
          <a:p>
            <a:r>
              <a:rPr lang="tr-TR" sz="2000" u="sng" dirty="0">
                <a:latin typeface="Bookman Old Style" charset="0"/>
                <a:ea typeface="Bookman Old Style" charset="0"/>
                <a:cs typeface="Bookman Old Style" charset="0"/>
              </a:rPr>
              <a:t>Bakan Yardımcıları</a:t>
            </a:r>
            <a:r>
              <a:rPr lang="tr-TR" sz="2000" dirty="0">
                <a:latin typeface="Bookman Old Style" charset="0"/>
                <a:ea typeface="Bookman Old Style" charset="0"/>
                <a:cs typeface="Bookman Old Style" charset="0"/>
              </a:rPr>
              <a:t>: </a:t>
            </a:r>
            <a:r>
              <a:rPr lang="tr-TR" sz="2000" dirty="0">
                <a:latin typeface="Bookman Old Style" charset="0"/>
                <a:ea typeface="Bookman Old Style" charset="0"/>
                <a:cs typeface="Bookman Old Style" charset="0"/>
              </a:rPr>
              <a:t>Bakana (Millî Savunma Bakanı dahil) bağlı olarak Bakana ve Bakanlığa verilen görevlerin yerine getirilmesinde Bakana yardımcı olmak üzere Bakan Yardımcısı atanabilir. Bakan Yardımcıları bu görevlerin yerine getirilmesinden Bakana karşı </a:t>
            </a:r>
            <a:r>
              <a:rPr lang="tr-TR" sz="2000" dirty="0">
                <a:latin typeface="Bookman Old Style" charset="0"/>
                <a:ea typeface="Bookman Old Style" charset="0"/>
                <a:cs typeface="Bookman Old Style" charset="0"/>
              </a:rPr>
              <a:t>sorumludur. Bakan </a:t>
            </a:r>
            <a:r>
              <a:rPr lang="tr-TR" sz="2000" dirty="0">
                <a:latin typeface="Bookman Old Style" charset="0"/>
                <a:ea typeface="Bookman Old Style" charset="0"/>
                <a:cs typeface="Bookman Old Style" charset="0"/>
              </a:rPr>
              <a:t>Yardımcıları </a:t>
            </a:r>
            <a:r>
              <a:rPr lang="tr-TR" sz="2000" b="1" dirty="0">
                <a:latin typeface="Bookman Old Style" charset="0"/>
                <a:ea typeface="Bookman Old Style" charset="0"/>
                <a:cs typeface="Bookman Old Style" charset="0"/>
              </a:rPr>
              <a:t>Hükümetin görev süresiyle sınırlı olarak </a:t>
            </a:r>
            <a:r>
              <a:rPr lang="tr-TR" sz="2000" dirty="0">
                <a:latin typeface="Bookman Old Style" charset="0"/>
                <a:ea typeface="Bookman Old Style" charset="0"/>
                <a:cs typeface="Bookman Old Style" charset="0"/>
              </a:rPr>
              <a:t>görev yapar; Hükümetin görevi sona erdiğinde, Bakan Yardımcılarının görevi de sona erer. Bakan Yardımcıları gerektiğinde Hükümetin görev süresi dolmadan da görevden </a:t>
            </a:r>
            <a:r>
              <a:rPr lang="tr-TR" sz="2000" dirty="0">
                <a:latin typeface="Bookman Old Style" charset="0"/>
                <a:ea typeface="Bookman Old Style" charset="0"/>
                <a:cs typeface="Bookman Old Style" charset="0"/>
              </a:rPr>
              <a:t>alınabilir.</a:t>
            </a:r>
          </a:p>
          <a:p>
            <a:pPr marL="320400" indent="-320400">
              <a:buNone/>
            </a:pPr>
            <a:r>
              <a:rPr lang="tr-TR" sz="2000" dirty="0">
                <a:latin typeface="Bookman Old Style" charset="0"/>
                <a:ea typeface="Bookman Old Style" charset="0"/>
                <a:cs typeface="Bookman Old Style" charset="0"/>
              </a:rPr>
              <a:t>	Bakanlık hiyerarşisinde müsteşarın üstünde yer almaktadır.</a:t>
            </a:r>
          </a:p>
          <a:p>
            <a:pPr marL="320400" indent="-320400">
              <a:buNone/>
            </a:pPr>
            <a:r>
              <a:rPr lang="tr-TR" sz="2000" dirty="0">
                <a:latin typeface="Bookman Old Style" charset="0"/>
                <a:ea typeface="Bookman Old Style" charset="0"/>
                <a:cs typeface="Bookman Old Style" charset="0"/>
              </a:rPr>
              <a:t>	</a:t>
            </a:r>
            <a:r>
              <a:rPr lang="tr-TR" sz="2000" u="sng" dirty="0">
                <a:latin typeface="Bookman Old Style" charset="0"/>
                <a:ea typeface="Bookman Old Style" charset="0"/>
                <a:cs typeface="Bookman Old Style" charset="0"/>
              </a:rPr>
              <a:t>İstisnai memurdur</a:t>
            </a:r>
            <a:r>
              <a:rPr lang="tr-TR" sz="2000" dirty="0">
                <a:latin typeface="Bookman Old Style" charset="0"/>
                <a:ea typeface="Bookman Old Style" charset="0"/>
                <a:cs typeface="Bookman Old Style" charset="0"/>
              </a:rPr>
              <a:t>: 657 sayılı Kanun’un atanma</a:t>
            </a:r>
            <a:r>
              <a:rPr lang="tr-TR" sz="2000" dirty="0">
                <a:latin typeface="Bookman Old Style" charset="0"/>
                <a:ea typeface="Bookman Old Style" charset="0"/>
                <a:cs typeface="Bookman Old Style" charset="0"/>
              </a:rPr>
              <a:t>, sınavlar, kademe ilerlemesi ve derece </a:t>
            </a:r>
            <a:r>
              <a:rPr lang="tr-TR" sz="2000" dirty="0">
                <a:latin typeface="Bookman Old Style" charset="0"/>
                <a:ea typeface="Bookman Old Style" charset="0"/>
                <a:cs typeface="Bookman Old Style" charset="0"/>
              </a:rPr>
              <a:t>yükselmesine ilişkin hükümlerine tabi değildir. </a:t>
            </a:r>
          </a:p>
        </p:txBody>
      </p:sp>
    </p:spTree>
    <p:extLst>
      <p:ext uri="{BB962C8B-B14F-4D97-AF65-F5344CB8AC3E}">
        <p14:creationId xmlns:p14="http://schemas.microsoft.com/office/powerpoint/2010/main" val="12377547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İstisnai memuriyet </a:t>
            </a:r>
            <a:r>
              <a:rPr lang="tr-TR" sz="2400" b="1" dirty="0">
                <a:latin typeface="Bookman Old Style" panose="02050604050505020204" pitchFamily="18" charset="0"/>
              </a:rPr>
              <a:t>(DMK, </a:t>
            </a:r>
            <a:r>
              <a:rPr lang="tr-TR" sz="2400" b="1" dirty="0" err="1">
                <a:latin typeface="Bookman Old Style" panose="02050604050505020204" pitchFamily="18" charset="0"/>
              </a:rPr>
              <a:t>md.</a:t>
            </a:r>
            <a:r>
              <a:rPr lang="tr-TR" sz="2400" b="1" dirty="0">
                <a:latin typeface="Bookman Old Style" panose="02050604050505020204" pitchFamily="18" charset="0"/>
              </a:rPr>
              <a:t> 59)</a:t>
            </a:r>
            <a:endParaRPr lang="tr-TR" sz="2400" b="1" dirty="0">
              <a:latin typeface="Bookman Old Style" panose="02050604050505020204" pitchFamily="18" charset="0"/>
            </a:endParaRPr>
          </a:p>
        </p:txBody>
      </p:sp>
      <p:sp>
        <p:nvSpPr>
          <p:cNvPr id="3" name="Content Placeholder 2"/>
          <p:cNvSpPr>
            <a:spLocks noGrp="1"/>
          </p:cNvSpPr>
          <p:nvPr>
            <p:ph sz="quarter" idx="1"/>
          </p:nvPr>
        </p:nvSpPr>
        <p:spPr>
          <a:xfrm>
            <a:off x="1775521" y="1484784"/>
            <a:ext cx="8720419" cy="5112568"/>
          </a:xfrm>
        </p:spPr>
        <p:txBody>
          <a:bodyPr>
            <a:noAutofit/>
          </a:bodyPr>
          <a:lstStyle/>
          <a:p>
            <a:pPr marL="0" indent="0">
              <a:buNone/>
            </a:pPr>
            <a:r>
              <a:rPr lang="tr-TR" sz="1270" b="1" dirty="0">
                <a:latin typeface="Bookman Old Style" charset="0"/>
                <a:ea typeface="Bookman Old Style" charset="0"/>
                <a:cs typeface="Bookman Old Style" charset="0"/>
              </a:rPr>
              <a:t>Cumhurbaşkanlığı Genel Sekreterliği </a:t>
            </a:r>
            <a:r>
              <a:rPr lang="tr-TR" sz="1270" dirty="0">
                <a:latin typeface="Bookman Old Style" charset="0"/>
                <a:ea typeface="Bookman Old Style" charset="0"/>
                <a:cs typeface="Bookman Old Style" charset="0"/>
              </a:rPr>
              <a:t>ile </a:t>
            </a:r>
            <a:r>
              <a:rPr lang="tr-TR" sz="1270" b="1" dirty="0">
                <a:latin typeface="Bookman Old Style" charset="0"/>
                <a:ea typeface="Bookman Old Style" charset="0"/>
                <a:cs typeface="Bookman Old Style" charset="0"/>
              </a:rPr>
              <a:t>Türkiye Büyük Millet Meclisinin memurluklarına</a:t>
            </a:r>
            <a:r>
              <a:rPr lang="tr-TR" sz="1270" dirty="0">
                <a:latin typeface="Bookman Old Style" charset="0"/>
                <a:ea typeface="Bookman Old Style" charset="0"/>
                <a:cs typeface="Bookman Old Style" charset="0"/>
              </a:rPr>
              <a:t>, </a:t>
            </a:r>
            <a:r>
              <a:rPr lang="tr-TR" sz="1270" b="1" dirty="0">
                <a:latin typeface="Bookman Old Style" charset="0"/>
                <a:ea typeface="Bookman Old Style" charset="0"/>
                <a:cs typeface="Bookman Old Style" charset="0"/>
              </a:rPr>
              <a:t>Bakan </a:t>
            </a:r>
            <a:r>
              <a:rPr lang="tr-TR" sz="1270" b="1" dirty="0">
                <a:latin typeface="Bookman Old Style" charset="0"/>
                <a:ea typeface="Bookman Old Style" charset="0"/>
                <a:cs typeface="Bookman Old Style" charset="0"/>
              </a:rPr>
              <a:t>Yardımcılıklarına</a:t>
            </a:r>
            <a:r>
              <a:rPr lang="tr-TR" sz="1270" dirty="0">
                <a:latin typeface="Bookman Old Style" charset="0"/>
                <a:ea typeface="Bookman Old Style" charset="0"/>
                <a:cs typeface="Bookman Old Style" charset="0"/>
              </a:rPr>
              <a:t>, </a:t>
            </a:r>
            <a:r>
              <a:rPr lang="tr-TR" sz="1270" b="1" dirty="0">
                <a:latin typeface="Bookman Old Style" charset="0"/>
                <a:ea typeface="Bookman Old Style" charset="0"/>
                <a:cs typeface="Bookman Old Style" charset="0"/>
              </a:rPr>
              <a:t>Başbakan </a:t>
            </a:r>
            <a:r>
              <a:rPr lang="tr-TR" sz="1270" b="1" dirty="0" err="1">
                <a:latin typeface="Bookman Old Style" charset="0"/>
                <a:ea typeface="Bookman Old Style" charset="0"/>
                <a:cs typeface="Bookman Old Style" charset="0"/>
              </a:rPr>
              <a:t>Başmüşaviri</a:t>
            </a:r>
            <a:r>
              <a:rPr lang="tr-TR" sz="1270" dirty="0">
                <a:latin typeface="Bookman Old Style" charset="0"/>
                <a:ea typeface="Bookman Old Style" charset="0"/>
                <a:cs typeface="Bookman Old Style" charset="0"/>
              </a:rPr>
              <a:t>, </a:t>
            </a:r>
            <a:r>
              <a:rPr lang="tr-TR" sz="1270" b="1" dirty="0">
                <a:latin typeface="Bookman Old Style" charset="0"/>
                <a:ea typeface="Bookman Old Style" charset="0"/>
                <a:cs typeface="Bookman Old Style" charset="0"/>
              </a:rPr>
              <a:t>Savunma </a:t>
            </a:r>
            <a:r>
              <a:rPr lang="tr-TR" sz="1270" b="1" dirty="0">
                <a:latin typeface="Bookman Old Style" charset="0"/>
                <a:ea typeface="Bookman Old Style" charset="0"/>
                <a:cs typeface="Bookman Old Style" charset="0"/>
              </a:rPr>
              <a:t>Sanayii Müsteşarlığına ait Müsteşar</a:t>
            </a:r>
            <a:r>
              <a:rPr lang="tr-TR" sz="1270" dirty="0">
                <a:latin typeface="Bookman Old Style" charset="0"/>
                <a:ea typeface="Bookman Old Style" charset="0"/>
                <a:cs typeface="Bookman Old Style" charset="0"/>
              </a:rPr>
              <a:t>, Müsteşar Yardımcısı, I. Hukuk Müşaviri, Daire Başkanı ve Müşavir Avukat kadrolarına</a:t>
            </a:r>
            <a:r>
              <a:rPr lang="tr-TR" sz="1270" dirty="0">
                <a:latin typeface="Bookman Old Style" charset="0"/>
                <a:ea typeface="Bookman Old Style" charset="0"/>
                <a:cs typeface="Bookman Old Style" charset="0"/>
              </a:rPr>
              <a:t>, </a:t>
            </a:r>
            <a:r>
              <a:rPr lang="tr-TR" sz="1270" b="1" dirty="0">
                <a:latin typeface="Bookman Old Style" charset="0"/>
                <a:ea typeface="Bookman Old Style" charset="0"/>
                <a:cs typeface="Bookman Old Style" charset="0"/>
              </a:rPr>
              <a:t>Toplu </a:t>
            </a:r>
            <a:r>
              <a:rPr lang="tr-TR" sz="1270" b="1" dirty="0">
                <a:latin typeface="Bookman Old Style" charset="0"/>
                <a:ea typeface="Bookman Old Style" charset="0"/>
                <a:cs typeface="Bookman Old Style" charset="0"/>
              </a:rPr>
              <a:t>Konut İdaresi </a:t>
            </a:r>
            <a:r>
              <a:rPr lang="tr-TR" sz="1270" b="1" dirty="0">
                <a:latin typeface="Bookman Old Style" charset="0"/>
                <a:ea typeface="Bookman Old Style" charset="0"/>
                <a:cs typeface="Bookman Old Style" charset="0"/>
              </a:rPr>
              <a:t>Başkanlığına ait Başkan</a:t>
            </a:r>
            <a:r>
              <a:rPr lang="tr-TR" sz="1270" dirty="0">
                <a:latin typeface="Bookman Old Style" charset="0"/>
                <a:ea typeface="Bookman Old Style" charset="0"/>
                <a:cs typeface="Bookman Old Style" charset="0"/>
              </a:rPr>
              <a:t>, Başkan Yardımcısı, Hukuk Müşaviri, Daire Başkanı, Uzman, Uzman Yardımcısı, Müşavir Avukat ve Şube Müdürleri (Uzman</a:t>
            </a:r>
            <a:r>
              <a:rPr lang="tr-TR" sz="1270" dirty="0">
                <a:latin typeface="Bookman Old Style" charset="0"/>
                <a:ea typeface="Bookman Old Style" charset="0"/>
                <a:cs typeface="Bookman Old Style" charset="0"/>
              </a:rPr>
              <a:t>), </a:t>
            </a:r>
            <a:r>
              <a:rPr lang="tr-TR" sz="1270" b="1" dirty="0">
                <a:latin typeface="Bookman Old Style" charset="0"/>
                <a:ea typeface="Bookman Old Style" charset="0"/>
                <a:cs typeface="Bookman Old Style" charset="0"/>
              </a:rPr>
              <a:t>Başbakan Müşavirliklerine</a:t>
            </a:r>
            <a:r>
              <a:rPr lang="tr-TR" sz="1270" dirty="0">
                <a:latin typeface="Bookman Old Style" charset="0"/>
                <a:ea typeface="Bookman Old Style" charset="0"/>
                <a:cs typeface="Bookman Old Style" charset="0"/>
              </a:rPr>
              <a:t>, </a:t>
            </a:r>
            <a:r>
              <a:rPr lang="tr-TR" sz="1270" b="1" dirty="0">
                <a:latin typeface="Bookman Old Style" charset="0"/>
                <a:ea typeface="Bookman Old Style" charset="0"/>
                <a:cs typeface="Bookman Old Style" charset="0"/>
              </a:rPr>
              <a:t>Özelleştirme İdaresi Başkanlığında Başkan</a:t>
            </a:r>
            <a:r>
              <a:rPr lang="tr-TR" sz="1270" dirty="0">
                <a:latin typeface="Bookman Old Style" charset="0"/>
                <a:ea typeface="Bookman Old Style" charset="0"/>
                <a:cs typeface="Bookman Old Style" charset="0"/>
              </a:rPr>
              <a:t>, Başkan Yardımcısı, Başkanlık Müşaviri, Daire Başkanı, Proje Grup Başkanı ve Basın ve Halkla İlişkiler </a:t>
            </a:r>
            <a:r>
              <a:rPr lang="tr-TR" sz="1270" dirty="0">
                <a:latin typeface="Bookman Old Style" charset="0"/>
                <a:ea typeface="Bookman Old Style" charset="0"/>
                <a:cs typeface="Bookman Old Style" charset="0"/>
              </a:rPr>
              <a:t>Müşavirliğine</a:t>
            </a:r>
            <a:r>
              <a:rPr lang="tr-TR" sz="1270" baseline="30000" dirty="0">
                <a:latin typeface="Bookman Old Style" charset="0"/>
                <a:ea typeface="Bookman Old Style" charset="0"/>
                <a:cs typeface="Bookman Old Style" charset="0"/>
              </a:rPr>
              <a:t>,</a:t>
            </a:r>
            <a:r>
              <a:rPr lang="tr-TR" sz="1270" dirty="0">
                <a:latin typeface="Bookman Old Style" charset="0"/>
                <a:ea typeface="Bookman Old Style" charset="0"/>
                <a:cs typeface="Bookman Old Style" charset="0"/>
              </a:rPr>
              <a:t> </a:t>
            </a:r>
            <a:r>
              <a:rPr lang="tr-TR" sz="1270" b="1" dirty="0">
                <a:latin typeface="Bookman Old Style" charset="0"/>
                <a:ea typeface="Bookman Old Style" charset="0"/>
                <a:cs typeface="Bookman Old Style" charset="0"/>
              </a:rPr>
              <a:t>Başbakanlık </a:t>
            </a:r>
            <a:r>
              <a:rPr lang="tr-TR" sz="1270" b="1" dirty="0">
                <a:latin typeface="Bookman Old Style" charset="0"/>
                <a:ea typeface="Bookman Old Style" charset="0"/>
                <a:cs typeface="Bookman Old Style" charset="0"/>
              </a:rPr>
              <a:t>ve Bakanlık Müşavirlikleriyle Basın ve Halkla İlişkiler Müşavirliklerine</a:t>
            </a:r>
            <a:r>
              <a:rPr lang="tr-TR" sz="1270" dirty="0">
                <a:latin typeface="Bookman Old Style" charset="0"/>
                <a:ea typeface="Bookman Old Style" charset="0"/>
                <a:cs typeface="Bookman Old Style" charset="0"/>
              </a:rPr>
              <a:t>, Başbakanlık Basın Müşavirliğine, Türkiye İstatistik Kurumu Basın ve Halkla İlişkiler Müşavirliğine</a:t>
            </a:r>
            <a:r>
              <a:rPr lang="tr-TR" sz="1270" dirty="0">
                <a:latin typeface="Bookman Old Style" charset="0"/>
                <a:ea typeface="Bookman Old Style" charset="0"/>
                <a:cs typeface="Bookman Old Style" charset="0"/>
              </a:rPr>
              <a:t>, </a:t>
            </a:r>
            <a:r>
              <a:rPr lang="tr-TR" sz="1270" dirty="0">
                <a:latin typeface="Bookman Old Style" charset="0"/>
                <a:ea typeface="Bookman Old Style" charset="0"/>
                <a:cs typeface="Bookman Old Style" charset="0"/>
              </a:rPr>
              <a:t>Avrupa Birliği Bakanlığı Başkanlıklarına (İdari Hizmetler Başkanlığı hariç</a:t>
            </a:r>
            <a:r>
              <a:rPr lang="tr-TR" sz="1270" dirty="0">
                <a:latin typeface="Bookman Old Style" charset="0"/>
                <a:ea typeface="Bookman Old Style" charset="0"/>
                <a:cs typeface="Bookman Old Style" charset="0"/>
              </a:rPr>
              <a:t>),</a:t>
            </a:r>
            <a:r>
              <a:rPr lang="tr-TR" sz="1270" i="1" dirty="0">
                <a:latin typeface="Bookman Old Style" charset="0"/>
                <a:ea typeface="Bookman Old Style" charset="0"/>
                <a:cs typeface="Bookman Old Style" charset="0"/>
              </a:rPr>
              <a:t> </a:t>
            </a:r>
            <a:r>
              <a:rPr lang="tr-TR" sz="1270" dirty="0">
                <a:latin typeface="Bookman Old Style" charset="0"/>
                <a:ea typeface="Bookman Old Style" charset="0"/>
                <a:cs typeface="Bookman Old Style" charset="0"/>
              </a:rPr>
              <a:t>Yurtdışı Türkler ve Akraba Topluluklar Başkanlığı Başkan Yardımcısı, Başkanlık Müşaviri, Basın Müşaviri ve Hukuk Müşaviri</a:t>
            </a:r>
            <a:r>
              <a:rPr lang="tr-TR" sz="1270" dirty="0">
                <a:latin typeface="Bookman Old Style" charset="0"/>
                <a:ea typeface="Bookman Old Style" charset="0"/>
                <a:cs typeface="Bookman Old Style" charset="0"/>
              </a:rPr>
              <a:t>, </a:t>
            </a:r>
            <a:r>
              <a:rPr lang="tr-TR" sz="1270" dirty="0">
                <a:latin typeface="Bookman Old Style" charset="0"/>
                <a:ea typeface="Bookman Old Style" charset="0"/>
                <a:cs typeface="Bookman Old Style" charset="0"/>
              </a:rPr>
              <a:t>Gelir İdaresi Başkanlığında Basın ve Halkla İlişkiler Müşavirliğine, Bakanlar Kurulu Sekreterliğine, Milli Savunma Bakanlığı ile Türk Silahlı Kuvvetleri kadrolarında veya kadro açıklamalar bölümünde özel nitelikli olarak gösterilen görev yerlerine, </a:t>
            </a:r>
            <a:r>
              <a:rPr lang="tr-TR" sz="1270" b="1" dirty="0">
                <a:latin typeface="Bookman Old Style" charset="0"/>
                <a:ea typeface="Bookman Old Style" charset="0"/>
                <a:cs typeface="Bookman Old Style" charset="0"/>
              </a:rPr>
              <a:t>Özel Kalem Müdürlüklerine</a:t>
            </a:r>
            <a:r>
              <a:rPr lang="tr-TR" sz="1270" dirty="0">
                <a:latin typeface="Bookman Old Style" charset="0"/>
                <a:ea typeface="Bookman Old Style" charset="0"/>
                <a:cs typeface="Bookman Old Style" charset="0"/>
              </a:rPr>
              <a:t>, </a:t>
            </a:r>
            <a:r>
              <a:rPr lang="tr-TR" sz="1270" b="1" dirty="0">
                <a:latin typeface="Bookman Old Style" charset="0"/>
                <a:ea typeface="Bookman Old Style" charset="0"/>
                <a:cs typeface="Bookman Old Style" charset="0"/>
              </a:rPr>
              <a:t>Valiliklere, Büyükelçiliklere, Elçiliklere, Daimi Temsilciliklere, Dışişleri Bakanlığı Stratejik Araştırmalar Merkezi Başkanlığına</a:t>
            </a:r>
            <a:r>
              <a:rPr lang="tr-TR" sz="1270" dirty="0">
                <a:latin typeface="Bookman Old Style" charset="0"/>
                <a:ea typeface="Bookman Old Style" charset="0"/>
                <a:cs typeface="Bookman Old Style" charset="0"/>
              </a:rPr>
              <a:t>, </a:t>
            </a:r>
            <a:r>
              <a:rPr lang="tr-TR" sz="1270" dirty="0">
                <a:latin typeface="Bookman Old Style" charset="0"/>
                <a:ea typeface="Bookman Old Style" charset="0"/>
                <a:cs typeface="Bookman Old Style" charset="0"/>
              </a:rPr>
              <a:t>dış kuruluşlarda çalışma müşavirlikleri nezdinde görevlendirilecek sendika uzmanlıklarına, Din İşleri Yüksek Kurulu Üyeliklerine, Diyanet İşleri Başkanlığı Başkanlık Müşaviri (4 adet), Diyanet İşleri Başkanlığı Basın ve Halkla İlişkiler Müşaviri</a:t>
            </a:r>
            <a:r>
              <a:rPr lang="tr-TR" sz="1270" dirty="0">
                <a:latin typeface="Bookman Old Style" charset="0"/>
                <a:ea typeface="Bookman Old Style" charset="0"/>
                <a:cs typeface="Bookman Old Style" charset="0"/>
              </a:rPr>
              <a:t>,</a:t>
            </a:r>
            <a:r>
              <a:rPr lang="tr-TR" sz="1270" baseline="30000" dirty="0">
                <a:latin typeface="Bookman Old Style" charset="0"/>
                <a:ea typeface="Bookman Old Style" charset="0"/>
                <a:cs typeface="Bookman Old Style" charset="0"/>
              </a:rPr>
              <a:t> </a:t>
            </a:r>
            <a:r>
              <a:rPr lang="tr-TR" sz="1270" b="1" dirty="0">
                <a:latin typeface="Bookman Old Style" charset="0"/>
                <a:ea typeface="Bookman Old Style" charset="0"/>
                <a:cs typeface="Bookman Old Style" charset="0"/>
              </a:rPr>
              <a:t>Milli İstihbarat Teşkilatı memurluklarına</a:t>
            </a:r>
            <a:r>
              <a:rPr lang="tr-TR" sz="1270" dirty="0">
                <a:latin typeface="Bookman Old Style" charset="0"/>
                <a:ea typeface="Bookman Old Style" charset="0"/>
                <a:cs typeface="Bookman Old Style" charset="0"/>
              </a:rPr>
              <a:t>, </a:t>
            </a:r>
            <a:r>
              <a:rPr lang="tr-TR" sz="1270" b="1" dirty="0">
                <a:latin typeface="Bookman Old Style" charset="0"/>
                <a:ea typeface="Bookman Old Style" charset="0"/>
                <a:cs typeface="Bookman Old Style" charset="0"/>
              </a:rPr>
              <a:t>Milli Güvenlik Kurulu Genel Sekreterliği Müşavirliklerine</a:t>
            </a:r>
            <a:r>
              <a:rPr lang="tr-TR" sz="1270" dirty="0">
                <a:latin typeface="Bookman Old Style" charset="0"/>
                <a:ea typeface="Bookman Old Style" charset="0"/>
                <a:cs typeface="Bookman Old Style" charset="0"/>
              </a:rPr>
              <a:t>, Hukuk Müşavirliğine ve Genel Sekreter Sekreterliğine, Ölçme, Seçme ve Yerleştirme Merkezi Başkanlığında Basın ve Halkla İlişkiler Müşavirliği ve Başkanlık Müşavirliğine</a:t>
            </a:r>
            <a:r>
              <a:rPr lang="tr-TR" sz="1270" dirty="0">
                <a:latin typeface="Bookman Old Style" charset="0"/>
                <a:ea typeface="Bookman Old Style" charset="0"/>
                <a:cs typeface="Bookman Old Style" charset="0"/>
              </a:rPr>
              <a:t>, </a:t>
            </a:r>
            <a:r>
              <a:rPr lang="tr-TR" sz="1270" dirty="0">
                <a:latin typeface="Bookman Old Style" charset="0"/>
                <a:ea typeface="Bookman Old Style" charset="0"/>
                <a:cs typeface="Bookman Old Style" charset="0"/>
              </a:rPr>
              <a:t>Anayasa Mahkemesi Basın </a:t>
            </a:r>
            <a:r>
              <a:rPr lang="tr-TR" sz="1270" dirty="0">
                <a:latin typeface="Bookman Old Style" charset="0"/>
                <a:ea typeface="Bookman Old Style" charset="0"/>
                <a:cs typeface="Bookman Old Style" charset="0"/>
              </a:rPr>
              <a:t>Müşavirliğine,</a:t>
            </a:r>
            <a:r>
              <a:rPr lang="tr-TR" sz="1270" baseline="30000" dirty="0">
                <a:latin typeface="Bookman Old Style" charset="0"/>
                <a:ea typeface="Bookman Old Style" charset="0"/>
                <a:cs typeface="Bookman Old Style" charset="0"/>
              </a:rPr>
              <a:t> </a:t>
            </a:r>
            <a:r>
              <a:rPr lang="tr-TR" sz="1270" b="1" dirty="0">
                <a:latin typeface="Bookman Old Style" charset="0"/>
                <a:ea typeface="Bookman Old Style" charset="0"/>
                <a:cs typeface="Bookman Old Style" charset="0"/>
              </a:rPr>
              <a:t>bu </a:t>
            </a:r>
            <a:r>
              <a:rPr lang="tr-TR" sz="1270" b="1" dirty="0">
                <a:latin typeface="Bookman Old Style" charset="0"/>
                <a:ea typeface="Bookman Old Style" charset="0"/>
                <a:cs typeface="Bookman Old Style" charset="0"/>
              </a:rPr>
              <a:t>Kanunun atanma, sınavlar, kademe ilerlemesi ve dereceye yükselmesine ilişkin hükümleriyle bağlı olmaksızın tahsis edilmiş derece aylığı ile memur atanabilir</a:t>
            </a:r>
            <a:r>
              <a:rPr lang="tr-TR" sz="1270" dirty="0">
                <a:latin typeface="Bookman Old Style" charset="0"/>
                <a:ea typeface="Bookman Old Style" charset="0"/>
                <a:cs typeface="Bookman Old Style" charset="0"/>
              </a:rPr>
              <a:t>. </a:t>
            </a:r>
            <a:r>
              <a:rPr lang="tr-TR" sz="1270" b="1" dirty="0">
                <a:latin typeface="Bookman Old Style" charset="0"/>
                <a:ea typeface="Bookman Old Style" charset="0"/>
                <a:cs typeface="Bookman Old Style" charset="0"/>
              </a:rPr>
              <a:t>Dışişleri Bakanlığı Hukuk Müşavirlikleri ile Devlet Konservatuvarında görevlendirilecek uluslararası ün yapmış üstün yeteneklere sahip Devlet sanatçılarının, olimpiyat şampiyonluğu veya olimpik spor dallarından birinde büyükler kategorisinde birden fazla Dünya şampiyonluğu kazananlar arasından atanacak spor </a:t>
            </a:r>
            <a:r>
              <a:rPr lang="tr-TR" sz="1270" b="1" dirty="0">
                <a:latin typeface="Bookman Old Style" charset="0"/>
                <a:ea typeface="Bookman Old Style" charset="0"/>
                <a:cs typeface="Bookman Old Style" charset="0"/>
              </a:rPr>
              <a:t>müşavirlerinin </a:t>
            </a:r>
            <a:r>
              <a:rPr lang="tr-TR" sz="1270" b="1" dirty="0">
                <a:latin typeface="Bookman Old Style" charset="0"/>
                <a:ea typeface="Bookman Old Style" charset="0"/>
                <a:cs typeface="Bookman Old Style" charset="0"/>
              </a:rPr>
              <a:t>atama ve ilerlemelerinde de bu hükümler uygulanır</a:t>
            </a:r>
            <a:r>
              <a:rPr lang="tr-TR" sz="1270" dirty="0">
                <a:latin typeface="Bookman Old Style" charset="0"/>
                <a:ea typeface="Bookman Old Style" charset="0"/>
                <a:cs typeface="Bookman Old Style" charset="0"/>
              </a:rPr>
              <a:t>.</a:t>
            </a:r>
          </a:p>
        </p:txBody>
      </p:sp>
    </p:spTree>
    <p:extLst>
      <p:ext uri="{BB962C8B-B14F-4D97-AF65-F5344CB8AC3E}">
        <p14:creationId xmlns:p14="http://schemas.microsoft.com/office/powerpoint/2010/main" val="2707006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Bakanlıklar</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631505" y="1556792"/>
            <a:ext cx="8720419" cy="5112568"/>
          </a:xfrm>
        </p:spPr>
        <p:txBody>
          <a:bodyPr>
            <a:noAutofit/>
          </a:bodyPr>
          <a:lstStyle/>
          <a:p>
            <a:r>
              <a:rPr lang="tr-TR" sz="2100" dirty="0">
                <a:latin typeface="Bookman Old Style" charset="0"/>
                <a:ea typeface="Bookman Old Style" charset="0"/>
                <a:cs typeface="Bookman Old Style" charset="0"/>
              </a:rPr>
              <a:t>Temel kamu hizmetlerine göre uzmanlaşmış, işbölümüne göre örgütlenmiş en önde gelen kamu idareleridir. </a:t>
            </a:r>
          </a:p>
          <a:p>
            <a:r>
              <a:rPr lang="tr-TR" sz="2100" dirty="0">
                <a:latin typeface="Bookman Old Style" charset="0"/>
                <a:ea typeface="Bookman Old Style" charset="0"/>
                <a:cs typeface="Bookman Old Style" charset="0"/>
              </a:rPr>
              <a:t>K</a:t>
            </a:r>
            <a:r>
              <a:rPr lang="tr-TR" sz="2100" dirty="0">
                <a:latin typeface="Bookman Old Style" charset="0"/>
                <a:ea typeface="Bookman Old Style" charset="0"/>
                <a:cs typeface="Bookman Old Style" charset="0"/>
              </a:rPr>
              <a:t>amu </a:t>
            </a:r>
            <a:r>
              <a:rPr lang="tr-TR" sz="2100" dirty="0">
                <a:latin typeface="Bookman Old Style" charset="0"/>
                <a:ea typeface="Bookman Old Style" charset="0"/>
                <a:cs typeface="Bookman Old Style" charset="0"/>
              </a:rPr>
              <a:t>hizmetlerinin düzenli, süratli, etkili, verimli ve ekonomik bir şekilde yürütülebilmesi </a:t>
            </a:r>
            <a:r>
              <a:rPr lang="tr-TR" sz="2100" dirty="0">
                <a:latin typeface="Bookman Old Style" charset="0"/>
                <a:ea typeface="Bookman Old Style" charset="0"/>
                <a:cs typeface="Bookman Old Style" charset="0"/>
              </a:rPr>
              <a:t>için kurulmuşlardır.</a:t>
            </a:r>
          </a:p>
          <a:p>
            <a:r>
              <a:rPr lang="tr-TR" sz="2100" dirty="0">
                <a:latin typeface="Bookman Old Style" charset="0"/>
                <a:ea typeface="Bookman Old Style" charset="0"/>
                <a:cs typeface="Bookman Old Style" charset="0"/>
              </a:rPr>
              <a:t>Devlet tüzel kişiliğini temsil ederler / devlet tüzel kişiliği içinde yer alırlar.</a:t>
            </a:r>
          </a:p>
          <a:p>
            <a:r>
              <a:rPr lang="tr-TR" sz="2100" dirty="0">
                <a:latin typeface="Bookman Old Style" charset="0"/>
                <a:ea typeface="Bookman Old Style" charset="0"/>
                <a:cs typeface="Bookman Old Style" charset="0"/>
              </a:rPr>
              <a:t>Bakanlıkların kurulması, kaldırılması, görevleri, yetkileri ve teşkilatı kanunla </a:t>
            </a:r>
            <a:r>
              <a:rPr lang="tr-TR" sz="2100" dirty="0">
                <a:latin typeface="Bookman Old Style" charset="0"/>
                <a:ea typeface="Bookman Old Style" charset="0"/>
                <a:cs typeface="Bookman Old Style" charset="0"/>
              </a:rPr>
              <a:t>düzenlenir (</a:t>
            </a:r>
            <a:r>
              <a:rPr lang="tr-TR" sz="2100" dirty="0" err="1">
                <a:latin typeface="Bookman Old Style" charset="0"/>
                <a:ea typeface="Bookman Old Style" charset="0"/>
                <a:cs typeface="Bookman Old Style" charset="0"/>
              </a:rPr>
              <a:t>md.</a:t>
            </a:r>
            <a:r>
              <a:rPr lang="tr-TR" sz="2100" dirty="0">
                <a:latin typeface="Bookman Old Style" charset="0"/>
                <a:ea typeface="Bookman Old Style" charset="0"/>
                <a:cs typeface="Bookman Old Style" charset="0"/>
              </a:rPr>
              <a:t> 113).</a:t>
            </a:r>
          </a:p>
          <a:p>
            <a:pPr marL="320400" indent="-320400">
              <a:buNone/>
            </a:pPr>
            <a:r>
              <a:rPr lang="tr-TR" sz="2100" dirty="0">
                <a:latin typeface="Bookman Old Style" charset="0"/>
                <a:ea typeface="Bookman Old Style" charset="0"/>
                <a:cs typeface="Bookman Old Style" charset="0"/>
              </a:rPr>
              <a:t>	</a:t>
            </a:r>
            <a:r>
              <a:rPr lang="tr-TR" sz="2100" dirty="0">
                <a:solidFill>
                  <a:srgbClr val="0070C0"/>
                </a:solidFill>
                <a:latin typeface="Bookman Old Style" charset="0"/>
                <a:ea typeface="Bookman Old Style" charset="0"/>
                <a:cs typeface="Bookman Old Style" charset="0"/>
              </a:rPr>
              <a:t>Bakanlıkların </a:t>
            </a:r>
            <a:r>
              <a:rPr lang="tr-TR" sz="2100" dirty="0">
                <a:solidFill>
                  <a:srgbClr val="0070C0"/>
                </a:solidFill>
                <a:latin typeface="Bookman Old Style" charset="0"/>
                <a:ea typeface="Bookman Old Style" charset="0"/>
                <a:cs typeface="Bookman Old Style" charset="0"/>
              </a:rPr>
              <a:t>kurulması, kaldırılması, görevleri ve yetkileri, teşkilat yapısı ile merkez ve taşra teşkilatlarının kurulması Cumhurbaşkanlığı kararnamesiyle düzenlenir</a:t>
            </a:r>
            <a:r>
              <a:rPr lang="tr-TR" sz="2100" dirty="0">
                <a:solidFill>
                  <a:srgbClr val="0070C0"/>
                </a:solidFill>
                <a:latin typeface="Bookman Old Style" charset="0"/>
                <a:ea typeface="Bookman Old Style" charset="0"/>
                <a:cs typeface="Bookman Old Style" charset="0"/>
              </a:rPr>
              <a:t>.</a:t>
            </a:r>
            <a:endParaRPr lang="tr-TR" sz="2100" dirty="0">
              <a:solidFill>
                <a:srgbClr val="0070C0"/>
              </a:solidFill>
              <a:latin typeface="Bookman Old Style" charset="0"/>
              <a:ea typeface="Bookman Old Style" charset="0"/>
              <a:cs typeface="Bookman Old Style" charset="0"/>
            </a:endParaRPr>
          </a:p>
        </p:txBody>
      </p:sp>
    </p:spTree>
    <p:extLst>
      <p:ext uri="{BB962C8B-B14F-4D97-AF65-F5344CB8AC3E}">
        <p14:creationId xmlns:p14="http://schemas.microsoft.com/office/powerpoint/2010/main" val="12955442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Bakanlık teşkilatı /bakanlık sistemi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9310" y="1556792"/>
            <a:ext cx="8720419" cy="5112568"/>
          </a:xfrm>
        </p:spPr>
        <p:txBody>
          <a:bodyPr>
            <a:noAutofit/>
          </a:bodyPr>
          <a:lstStyle/>
          <a:p>
            <a:pPr marL="457200" indent="-457200">
              <a:buClr>
                <a:schemeClr val="tx1"/>
              </a:buClr>
              <a:buFont typeface="+mj-lt"/>
              <a:buAutoNum type="arabicPeriod"/>
            </a:pPr>
            <a:endParaRPr lang="tr-TR" dirty="0">
              <a:latin typeface="Bookman Old Style" charset="0"/>
              <a:ea typeface="Bookman Old Style" charset="0"/>
              <a:cs typeface="Bookman Old Style" charset="0"/>
            </a:endParaRPr>
          </a:p>
          <a:p>
            <a:pPr marL="457200" indent="-457200">
              <a:buClr>
                <a:schemeClr val="tx1"/>
              </a:buClr>
              <a:buFont typeface="+mj-lt"/>
              <a:buAutoNum type="arabicPeriod"/>
            </a:pPr>
            <a:r>
              <a:rPr lang="tr-TR" dirty="0">
                <a:latin typeface="Bookman Old Style" charset="0"/>
                <a:ea typeface="Bookman Old Style" charset="0"/>
                <a:cs typeface="Bookman Old Style" charset="0"/>
              </a:rPr>
              <a:t>Merkez Teşkilatı</a:t>
            </a:r>
          </a:p>
          <a:p>
            <a:pPr marL="777240" lvl="1" indent="-457200">
              <a:buClr>
                <a:schemeClr val="tx1"/>
              </a:buClr>
              <a:buFont typeface="+mj-lt"/>
              <a:buAutoNum type="alphaLcPeriod"/>
            </a:pPr>
            <a:r>
              <a:rPr lang="tr-TR" sz="2800" dirty="0" err="1">
                <a:latin typeface="Bookman Old Style" charset="0"/>
                <a:ea typeface="Bookman Old Style" charset="0"/>
                <a:cs typeface="Bookman Old Style" charset="0"/>
              </a:rPr>
              <a:t>Anahizmet</a:t>
            </a:r>
            <a:r>
              <a:rPr lang="tr-TR" sz="2800" dirty="0">
                <a:latin typeface="Bookman Old Style" charset="0"/>
                <a:ea typeface="Bookman Old Style" charset="0"/>
                <a:cs typeface="Bookman Old Style" charset="0"/>
              </a:rPr>
              <a:t> birimleri</a:t>
            </a:r>
          </a:p>
          <a:p>
            <a:pPr marL="777240" lvl="1" indent="-457200">
              <a:buClr>
                <a:schemeClr val="tx1"/>
              </a:buClr>
              <a:buFont typeface="+mj-lt"/>
              <a:buAutoNum type="alphaLcPeriod"/>
            </a:pPr>
            <a:r>
              <a:rPr lang="tr-TR" sz="2800" dirty="0">
                <a:latin typeface="Bookman Old Style" charset="0"/>
                <a:ea typeface="Bookman Old Style" charset="0"/>
                <a:cs typeface="Bookman Old Style" charset="0"/>
              </a:rPr>
              <a:t>Danışma ve denetim birimleri</a:t>
            </a:r>
          </a:p>
          <a:p>
            <a:pPr marL="777240" lvl="1" indent="-457200">
              <a:buClr>
                <a:schemeClr val="tx1"/>
              </a:buClr>
              <a:buFont typeface="+mj-lt"/>
              <a:buAutoNum type="alphaLcPeriod"/>
            </a:pPr>
            <a:r>
              <a:rPr lang="tr-TR" sz="2800" dirty="0">
                <a:latin typeface="Bookman Old Style" charset="0"/>
                <a:ea typeface="Bookman Old Style" charset="0"/>
                <a:cs typeface="Bookman Old Style" charset="0"/>
              </a:rPr>
              <a:t>Yardımcı birimler</a:t>
            </a:r>
          </a:p>
          <a:p>
            <a:pPr marL="457200" indent="-457200">
              <a:buClr>
                <a:schemeClr val="tx1"/>
              </a:buClr>
              <a:buFont typeface="+mj-lt"/>
              <a:buAutoNum type="arabicPeriod"/>
            </a:pPr>
            <a:r>
              <a:rPr lang="tr-TR" dirty="0">
                <a:latin typeface="Bookman Old Style" charset="0"/>
                <a:ea typeface="Bookman Old Style" charset="0"/>
                <a:cs typeface="Bookman Old Style" charset="0"/>
              </a:rPr>
              <a:t>Taşra Teşkilatı</a:t>
            </a:r>
          </a:p>
          <a:p>
            <a:pPr marL="457200" indent="-457200">
              <a:buClr>
                <a:schemeClr val="tx1"/>
              </a:buClr>
              <a:buFont typeface="+mj-lt"/>
              <a:buAutoNum type="arabicPeriod"/>
            </a:pPr>
            <a:r>
              <a:rPr lang="tr-TR" dirty="0">
                <a:latin typeface="Bookman Old Style" charset="0"/>
                <a:ea typeface="Bookman Old Style" charset="0"/>
                <a:cs typeface="Bookman Old Style" charset="0"/>
              </a:rPr>
              <a:t>Yurt Dışı Teşkilatı</a:t>
            </a:r>
          </a:p>
          <a:p>
            <a:pPr marL="457200" indent="-457200">
              <a:buClr>
                <a:schemeClr val="tx1"/>
              </a:buClr>
              <a:buFont typeface="+mj-lt"/>
              <a:buAutoNum type="arabicPeriod"/>
            </a:pPr>
            <a:r>
              <a:rPr lang="tr-TR" dirty="0">
                <a:latin typeface="Bookman Old Style" charset="0"/>
                <a:ea typeface="Bookman Old Style" charset="0"/>
                <a:cs typeface="Bookman Old Style" charset="0"/>
              </a:rPr>
              <a:t>Bağlı, ilgili, ilişkili kuruluşlar</a:t>
            </a:r>
            <a:endParaRPr lang="tr-TR"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8753279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1084</Words>
  <Application>Microsoft Macintosh PowerPoint</Application>
  <PresentationFormat>Geniş Ekran</PresentationFormat>
  <Paragraphs>54</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Bookman Old Style</vt:lpstr>
      <vt:lpstr>Calibri</vt:lpstr>
      <vt:lpstr>Calibri Light</vt:lpstr>
      <vt:lpstr>Wingdings</vt:lpstr>
      <vt:lpstr>Arial</vt:lpstr>
      <vt:lpstr>Office Teması</vt:lpstr>
      <vt:lpstr>Başbakan</vt:lpstr>
      <vt:lpstr>Başbakanlık</vt:lpstr>
      <vt:lpstr>Başbakanlık teşkilatı</vt:lpstr>
      <vt:lpstr>Başbakan Yardımcıları</vt:lpstr>
      <vt:lpstr>Başbakan Yardımcıları</vt:lpstr>
      <vt:lpstr>Bakan ve Bakan Yardımcıları</vt:lpstr>
      <vt:lpstr>İstisnai memuriyet (DMK, md. 59)</vt:lpstr>
      <vt:lpstr>Bakanlıklar</vt:lpstr>
      <vt:lpstr>Bakanlık teşkilatı /bakanlık sistemi</vt:lpstr>
    </vt:vector>
  </TitlesOfParts>
  <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Başbakan</dc:title>
  <dc:creator>Microsoft Office Kullanıcısı</dc:creator>
  <cp:lastModifiedBy>Microsoft Office Kullanıcısı</cp:lastModifiedBy>
  <cp:revision>1</cp:revision>
  <dcterms:created xsi:type="dcterms:W3CDTF">2018-03-26T06:58:38Z</dcterms:created>
  <dcterms:modified xsi:type="dcterms:W3CDTF">2018-03-26T06:58:54Z</dcterms:modified>
</cp:coreProperties>
</file>