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983"/>
    <p:restoredTop sz="94681"/>
  </p:normalViewPr>
  <p:slideViewPr>
    <p:cSldViewPr snapToGrid="0" snapToObjects="1" showGuides="1">
      <p:cViewPr varScale="1">
        <p:scale>
          <a:sx n="67" d="100"/>
          <a:sy n="67" d="100"/>
        </p:scale>
        <p:origin x="184" y="9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stilini düzenlemek için tıklayın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9502502-4B6F-0C47-AE61-B2709C5B06C6}"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CAEBBD-E91A-AB46-94CA-9921FA6AD0BB}" type="slidenum">
              <a:rPr lang="tr-TR" smtClean="0"/>
              <a:t>‹#›</a:t>
            </a:fld>
            <a:endParaRPr lang="tr-TR"/>
          </a:p>
        </p:txBody>
      </p:sp>
    </p:spTree>
    <p:extLst>
      <p:ext uri="{BB962C8B-B14F-4D97-AF65-F5344CB8AC3E}">
        <p14:creationId xmlns:p14="http://schemas.microsoft.com/office/powerpoint/2010/main" val="339197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9502502-4B6F-0C47-AE61-B2709C5B06C6}"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4CAEBBD-E91A-AB46-94CA-9921FA6AD0BB}" type="slidenum">
              <a:rPr lang="tr-TR" smtClean="0"/>
              <a:t>‹#›</a:t>
            </a:fld>
            <a:endParaRPr lang="tr-TR"/>
          </a:p>
        </p:txBody>
      </p:sp>
    </p:spTree>
    <p:extLst>
      <p:ext uri="{BB962C8B-B14F-4D97-AF65-F5344CB8AC3E}">
        <p14:creationId xmlns:p14="http://schemas.microsoft.com/office/powerpoint/2010/main" val="2577960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9502502-4B6F-0C47-AE61-B2709C5B06C6}"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4CAEBBD-E91A-AB46-94CA-9921FA6AD0BB}" type="slidenum">
              <a:rPr lang="tr-TR" smtClean="0"/>
              <a:t>‹#›</a:t>
            </a:fld>
            <a:endParaRPr lang="tr-TR"/>
          </a:p>
        </p:txBody>
      </p:sp>
    </p:spTree>
    <p:extLst>
      <p:ext uri="{BB962C8B-B14F-4D97-AF65-F5344CB8AC3E}">
        <p14:creationId xmlns:p14="http://schemas.microsoft.com/office/powerpoint/2010/main" val="40892656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9502502-4B6F-0C47-AE61-B2709C5B06C6}"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4CAEBBD-E91A-AB46-94CA-9921FA6AD0BB}"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1823859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9502502-4B6F-0C47-AE61-B2709C5B06C6}"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4CAEBBD-E91A-AB46-94CA-9921FA6AD0BB}" type="slidenum">
              <a:rPr lang="tr-TR" smtClean="0"/>
              <a:t>‹#›</a:t>
            </a:fld>
            <a:endParaRPr lang="tr-TR"/>
          </a:p>
        </p:txBody>
      </p:sp>
    </p:spTree>
    <p:extLst>
      <p:ext uri="{BB962C8B-B14F-4D97-AF65-F5344CB8AC3E}">
        <p14:creationId xmlns:p14="http://schemas.microsoft.com/office/powerpoint/2010/main" val="4879059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59502502-4B6F-0C47-AE61-B2709C5B06C6}" type="datetimeFigureOut">
              <a:rPr lang="tr-TR" smtClean="0"/>
              <a:t>5.05.2020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4CAEBBD-E91A-AB46-94CA-9921FA6AD0BB}" type="slidenum">
              <a:rPr lang="tr-TR" smtClean="0"/>
              <a:t>‹#›</a:t>
            </a:fld>
            <a:endParaRPr lang="tr-TR"/>
          </a:p>
        </p:txBody>
      </p:sp>
    </p:spTree>
    <p:extLst>
      <p:ext uri="{BB962C8B-B14F-4D97-AF65-F5344CB8AC3E}">
        <p14:creationId xmlns:p14="http://schemas.microsoft.com/office/powerpoint/2010/main" val="29623237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59502502-4B6F-0C47-AE61-B2709C5B06C6}" type="datetimeFigureOut">
              <a:rPr lang="tr-TR" smtClean="0"/>
              <a:t>5.05.2020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4CAEBBD-E91A-AB46-94CA-9921FA6AD0BB}" type="slidenum">
              <a:rPr lang="tr-TR" smtClean="0"/>
              <a:t>‹#›</a:t>
            </a:fld>
            <a:endParaRPr lang="tr-TR"/>
          </a:p>
        </p:txBody>
      </p:sp>
    </p:spTree>
    <p:extLst>
      <p:ext uri="{BB962C8B-B14F-4D97-AF65-F5344CB8AC3E}">
        <p14:creationId xmlns:p14="http://schemas.microsoft.com/office/powerpoint/2010/main" val="1887287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9502502-4B6F-0C47-AE61-B2709C5B06C6}"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CAEBBD-E91A-AB46-94CA-9921FA6AD0BB}" type="slidenum">
              <a:rPr lang="tr-TR" smtClean="0"/>
              <a:t>‹#›</a:t>
            </a:fld>
            <a:endParaRPr lang="tr-TR"/>
          </a:p>
        </p:txBody>
      </p:sp>
    </p:spTree>
    <p:extLst>
      <p:ext uri="{BB962C8B-B14F-4D97-AF65-F5344CB8AC3E}">
        <p14:creationId xmlns:p14="http://schemas.microsoft.com/office/powerpoint/2010/main" val="21033108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stilini düzenlemek için tıklayın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9502502-4B6F-0C47-AE61-B2709C5B06C6}"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CAEBBD-E91A-AB46-94CA-9921FA6AD0BB}" type="slidenum">
              <a:rPr lang="tr-TR" smtClean="0"/>
              <a:t>‹#›</a:t>
            </a:fld>
            <a:endParaRPr lang="tr-TR"/>
          </a:p>
        </p:txBody>
      </p:sp>
    </p:spTree>
    <p:extLst>
      <p:ext uri="{BB962C8B-B14F-4D97-AF65-F5344CB8AC3E}">
        <p14:creationId xmlns:p14="http://schemas.microsoft.com/office/powerpoint/2010/main" val="931429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9502502-4B6F-0C47-AE61-B2709C5B06C6}"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CAEBBD-E91A-AB46-94CA-9921FA6AD0BB}" type="slidenum">
              <a:rPr lang="tr-TR" smtClean="0"/>
              <a:t>‹#›</a:t>
            </a:fld>
            <a:endParaRPr lang="tr-TR"/>
          </a:p>
        </p:txBody>
      </p:sp>
    </p:spTree>
    <p:extLst>
      <p:ext uri="{BB962C8B-B14F-4D97-AF65-F5344CB8AC3E}">
        <p14:creationId xmlns:p14="http://schemas.microsoft.com/office/powerpoint/2010/main" val="1679652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9502502-4B6F-0C47-AE61-B2709C5B06C6}"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4CAEBBD-E91A-AB46-94CA-9921FA6AD0BB}" type="slidenum">
              <a:rPr lang="tr-TR" smtClean="0"/>
              <a:t>‹#›</a:t>
            </a:fld>
            <a:endParaRPr lang="tr-TR"/>
          </a:p>
        </p:txBody>
      </p:sp>
    </p:spTree>
    <p:extLst>
      <p:ext uri="{BB962C8B-B14F-4D97-AF65-F5344CB8AC3E}">
        <p14:creationId xmlns:p14="http://schemas.microsoft.com/office/powerpoint/2010/main" val="3774918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stilini düzenlemek için tıklayın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9502502-4B6F-0C47-AE61-B2709C5B06C6}"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4CAEBBD-E91A-AB46-94CA-9921FA6AD0BB}" type="slidenum">
              <a:rPr lang="tr-TR" smtClean="0"/>
              <a:t>‹#›</a:t>
            </a:fld>
            <a:endParaRPr lang="tr-TR"/>
          </a:p>
        </p:txBody>
      </p:sp>
    </p:spTree>
    <p:extLst>
      <p:ext uri="{BB962C8B-B14F-4D97-AF65-F5344CB8AC3E}">
        <p14:creationId xmlns:p14="http://schemas.microsoft.com/office/powerpoint/2010/main" val="1643458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9502502-4B6F-0C47-AE61-B2709C5B06C6}" type="datetimeFigureOut">
              <a:rPr lang="tr-TR" smtClean="0"/>
              <a:t>5.05.2020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4CAEBBD-E91A-AB46-94CA-9921FA6AD0BB}" type="slidenum">
              <a:rPr lang="tr-TR" smtClean="0"/>
              <a:t>‹#›</a:t>
            </a:fld>
            <a:endParaRPr lang="tr-TR"/>
          </a:p>
        </p:txBody>
      </p:sp>
    </p:spTree>
    <p:extLst>
      <p:ext uri="{BB962C8B-B14F-4D97-AF65-F5344CB8AC3E}">
        <p14:creationId xmlns:p14="http://schemas.microsoft.com/office/powerpoint/2010/main" val="3769325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9502502-4B6F-0C47-AE61-B2709C5B06C6}" type="datetimeFigureOut">
              <a:rPr lang="tr-TR" smtClean="0"/>
              <a:t>5.05.2020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4CAEBBD-E91A-AB46-94CA-9921FA6AD0BB}" type="slidenum">
              <a:rPr lang="tr-TR" smtClean="0"/>
              <a:t>‹#›</a:t>
            </a:fld>
            <a:endParaRPr lang="tr-TR"/>
          </a:p>
        </p:txBody>
      </p:sp>
    </p:spTree>
    <p:extLst>
      <p:ext uri="{BB962C8B-B14F-4D97-AF65-F5344CB8AC3E}">
        <p14:creationId xmlns:p14="http://schemas.microsoft.com/office/powerpoint/2010/main" val="3762187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59502502-4B6F-0C47-AE61-B2709C5B06C6}" type="datetimeFigureOut">
              <a:rPr lang="tr-TR" smtClean="0"/>
              <a:t>5.05.2020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4CAEBBD-E91A-AB46-94CA-9921FA6AD0BB}" type="slidenum">
              <a:rPr lang="tr-TR" smtClean="0"/>
              <a:t>‹#›</a:t>
            </a:fld>
            <a:endParaRPr lang="tr-TR"/>
          </a:p>
        </p:txBody>
      </p:sp>
    </p:spTree>
    <p:extLst>
      <p:ext uri="{BB962C8B-B14F-4D97-AF65-F5344CB8AC3E}">
        <p14:creationId xmlns:p14="http://schemas.microsoft.com/office/powerpoint/2010/main" val="1401235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stilini düzenlemek için tıklayın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9502502-4B6F-0C47-AE61-B2709C5B06C6}"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4CAEBBD-E91A-AB46-94CA-9921FA6AD0BB}" type="slidenum">
              <a:rPr lang="tr-TR" smtClean="0"/>
              <a:t>‹#›</a:t>
            </a:fld>
            <a:endParaRPr lang="tr-TR"/>
          </a:p>
        </p:txBody>
      </p:sp>
    </p:spTree>
    <p:extLst>
      <p:ext uri="{BB962C8B-B14F-4D97-AF65-F5344CB8AC3E}">
        <p14:creationId xmlns:p14="http://schemas.microsoft.com/office/powerpoint/2010/main" val="2359750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9502502-4B6F-0C47-AE61-B2709C5B06C6}"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4CAEBBD-E91A-AB46-94CA-9921FA6AD0BB}" type="slidenum">
              <a:rPr lang="tr-TR" smtClean="0"/>
              <a:t>‹#›</a:t>
            </a:fld>
            <a:endParaRPr lang="tr-TR"/>
          </a:p>
        </p:txBody>
      </p:sp>
    </p:spTree>
    <p:extLst>
      <p:ext uri="{BB962C8B-B14F-4D97-AF65-F5344CB8AC3E}">
        <p14:creationId xmlns:p14="http://schemas.microsoft.com/office/powerpoint/2010/main" val="3238965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59502502-4B6F-0C47-AE61-B2709C5B06C6}" type="datetimeFigureOut">
              <a:rPr lang="tr-TR" smtClean="0"/>
              <a:t>5.05.2020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4CAEBBD-E91A-AB46-94CA-9921FA6AD0BB}" type="slidenum">
              <a:rPr lang="tr-TR" smtClean="0"/>
              <a:t>‹#›</a:t>
            </a:fld>
            <a:endParaRPr lang="tr-TR"/>
          </a:p>
        </p:txBody>
      </p:sp>
    </p:spTree>
    <p:extLst>
      <p:ext uri="{BB962C8B-B14F-4D97-AF65-F5344CB8AC3E}">
        <p14:creationId xmlns:p14="http://schemas.microsoft.com/office/powerpoint/2010/main" val="758996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272AD3-AA76-7546-AACB-764AF5394870}"/>
              </a:ext>
            </a:extLst>
          </p:cNvPr>
          <p:cNvSpPr>
            <a:spLocks noGrp="1"/>
          </p:cNvSpPr>
          <p:nvPr>
            <p:ph type="ctrTitle"/>
          </p:nvPr>
        </p:nvSpPr>
        <p:spPr/>
        <p:txBody>
          <a:bodyPr>
            <a:normAutofit/>
          </a:bodyPr>
          <a:lstStyle/>
          <a:p>
            <a:r>
              <a:rPr lang="tr-TR" sz="5400" b="1" dirty="0">
                <a:latin typeface="Arial" panose="020B0604020202020204" pitchFamily="34" charset="0"/>
                <a:cs typeface="Arial" panose="020B0604020202020204" pitchFamily="34" charset="0"/>
              </a:rPr>
              <a:t>KURBAN</a:t>
            </a:r>
          </a:p>
        </p:txBody>
      </p:sp>
      <p:sp>
        <p:nvSpPr>
          <p:cNvPr id="3" name="Alt Başlık 2">
            <a:extLst>
              <a:ext uri="{FF2B5EF4-FFF2-40B4-BE49-F238E27FC236}">
                <a16:creationId xmlns:a16="http://schemas.microsoft.com/office/drawing/2014/main" id="{66B3FFD4-ED74-BA47-B103-E321DDAD3DD6}"/>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2410723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D214DE2-4144-8C46-BB0F-BE2920E4742C}"/>
              </a:ext>
            </a:extLst>
          </p:cNvPr>
          <p:cNvSpPr>
            <a:spLocks noGrp="1"/>
          </p:cNvSpPr>
          <p:nvPr>
            <p:ph type="title"/>
          </p:nvPr>
        </p:nvSpPr>
        <p:spPr/>
        <p:txBody>
          <a:bodyPr/>
          <a:lstStyle/>
          <a:p>
            <a:pPr algn="l"/>
            <a:r>
              <a:rPr lang="tr-TR" dirty="0">
                <a:latin typeface="Arial" panose="020B0604020202020204" pitchFamily="34" charset="0"/>
                <a:cs typeface="Arial" panose="020B0604020202020204" pitchFamily="34" charset="0"/>
              </a:rPr>
              <a:t>Kurban nedir?</a:t>
            </a:r>
          </a:p>
        </p:txBody>
      </p:sp>
      <p:sp>
        <p:nvSpPr>
          <p:cNvPr id="3" name="İçerik Yer Tutucusu 2">
            <a:extLst>
              <a:ext uri="{FF2B5EF4-FFF2-40B4-BE49-F238E27FC236}">
                <a16:creationId xmlns:a16="http://schemas.microsoft.com/office/drawing/2014/main" id="{E4E0505B-5F21-9143-90E0-F4BEA6D069A0}"/>
              </a:ext>
            </a:extLst>
          </p:cNvPr>
          <p:cNvSpPr>
            <a:spLocks noGrp="1"/>
          </p:cNvSpPr>
          <p:nvPr>
            <p:ph sz="quarter" idx="13"/>
          </p:nvPr>
        </p:nvSpPr>
        <p:spPr/>
        <p:txBody>
          <a:bodyPr/>
          <a:lstStyle/>
          <a:p>
            <a:r>
              <a:rPr lang="tr-TR" cap="none" dirty="0">
                <a:latin typeface="Arial" panose="020B0604020202020204" pitchFamily="34" charset="0"/>
                <a:cs typeface="Arial" panose="020B0604020202020204" pitchFamily="34" charset="0"/>
              </a:rPr>
              <a:t>Kurban, ibadet niyeti ile belirli vakitte, belirli nitelikleri taşıyan hayvanı kesmektir. Buna ’</a:t>
            </a:r>
            <a:r>
              <a:rPr lang="tr-TR" cap="none" dirty="0" err="1">
                <a:latin typeface="Arial" panose="020B0604020202020204" pitchFamily="34" charset="0"/>
                <a:cs typeface="Arial" panose="020B0604020202020204" pitchFamily="34" charset="0"/>
              </a:rPr>
              <a:t>Udhiyye</a:t>
            </a:r>
            <a:r>
              <a:rPr lang="tr-TR" cap="none" dirty="0">
                <a:latin typeface="Arial" panose="020B0604020202020204" pitchFamily="34" charset="0"/>
                <a:cs typeface="Arial" panose="020B0604020202020204" pitchFamily="34" charset="0"/>
              </a:rPr>
              <a:t>’ denir.</a:t>
            </a:r>
          </a:p>
          <a:p>
            <a:r>
              <a:rPr lang="tr-TR" cap="none" dirty="0">
                <a:latin typeface="Arial" panose="020B0604020202020204" pitchFamily="34" charset="0"/>
                <a:cs typeface="Arial" panose="020B0604020202020204" pitchFamily="34" charset="0"/>
              </a:rPr>
              <a:t>Kurban, mal ibadetlerden birisidir.</a:t>
            </a:r>
          </a:p>
          <a:p>
            <a:r>
              <a:rPr lang="tr-TR" cap="none" dirty="0">
                <a:latin typeface="Arial" panose="020B0604020202020204" pitchFamily="34" charset="0"/>
                <a:cs typeface="Arial" panose="020B0604020202020204" pitchFamily="34" charset="0"/>
              </a:rPr>
              <a:t>‘Onların ne etleri ne de kanları Allah’a ulaşır. Fakat O’na sadece sizin takvanız ulaşır.’ (</a:t>
            </a:r>
            <a:r>
              <a:rPr lang="tr-TR" cap="none" dirty="0" err="1">
                <a:latin typeface="Arial" panose="020B0604020202020204" pitchFamily="34" charset="0"/>
                <a:cs typeface="Arial" panose="020B0604020202020204" pitchFamily="34" charset="0"/>
              </a:rPr>
              <a:t>Hacc</a:t>
            </a:r>
            <a:r>
              <a:rPr lang="tr-TR" cap="none" dirty="0">
                <a:latin typeface="Arial" panose="020B0604020202020204" pitchFamily="34" charset="0"/>
                <a:cs typeface="Arial" panose="020B0604020202020204" pitchFamily="34" charset="0"/>
              </a:rPr>
              <a:t>, 37)</a:t>
            </a:r>
          </a:p>
        </p:txBody>
      </p:sp>
    </p:spTree>
    <p:extLst>
      <p:ext uri="{BB962C8B-B14F-4D97-AF65-F5344CB8AC3E}">
        <p14:creationId xmlns:p14="http://schemas.microsoft.com/office/powerpoint/2010/main" val="1830718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B99A424-408F-2241-968C-C6EC8C86C050}"/>
              </a:ext>
            </a:extLst>
          </p:cNvPr>
          <p:cNvSpPr>
            <a:spLocks noGrp="1"/>
          </p:cNvSpPr>
          <p:nvPr>
            <p:ph sz="quarter" idx="13"/>
          </p:nvPr>
        </p:nvSpPr>
        <p:spPr>
          <a:xfrm>
            <a:off x="913774" y="742950"/>
            <a:ext cx="10363826" cy="5048249"/>
          </a:xfrm>
        </p:spPr>
        <p:txBody>
          <a:bodyPr>
            <a:normAutofit/>
          </a:bodyPr>
          <a:lstStyle/>
          <a:p>
            <a:pPr marL="0" indent="0" algn="just">
              <a:buNone/>
            </a:pPr>
            <a:r>
              <a:rPr lang="tr-TR" cap="none" dirty="0">
                <a:latin typeface="Arial" panose="020B0604020202020204" pitchFamily="34" charset="0"/>
                <a:cs typeface="Arial" panose="020B0604020202020204" pitchFamily="34" charset="0"/>
              </a:rPr>
              <a:t>’Babasıyla beraber yürüyüp gezecek çağa erişince: "Yavrucuğum! Rüyada seni boğazladığımı görüyorum; Bir düşün, ne dersin" dedi. O da cevaben: Babacığım! </a:t>
            </a:r>
            <a:r>
              <a:rPr lang="tr-TR" cap="none" dirty="0" err="1">
                <a:latin typeface="Arial" panose="020B0604020202020204" pitchFamily="34" charset="0"/>
                <a:cs typeface="Arial" panose="020B0604020202020204" pitchFamily="34" charset="0"/>
              </a:rPr>
              <a:t>emrolunduğun</a:t>
            </a:r>
            <a:r>
              <a:rPr lang="tr-TR" cap="none" dirty="0">
                <a:latin typeface="Arial" panose="020B0604020202020204" pitchFamily="34" charset="0"/>
                <a:cs typeface="Arial" panose="020B0604020202020204" pitchFamily="34" charset="0"/>
              </a:rPr>
              <a:t> şeyi yap. İnşallah beni sabredenlerden bulursun, dedi. Her ikisi de teslim olup, onu alnı üzerine yatırınca Biz ona: "Ey İbrahim!" diye seslendik. Rüyayı gerçekleştirdin. Biz iyileri böyle mükâfatlandırırız. Bu, gerçekten, çok açık bir imtihandır. Biz, oğluna bedel ona büyük bir kurban verdik. Geriden gelecekler arasında ona (iyi bir nam) bıraktık. İbrahim'e Selam! Dedik. biz iyileri böyle mükâfatlandırırız. Çünkü O, bizim mümin kullarımızdandır. </a:t>
            </a:r>
            <a:r>
              <a:rPr lang="tr-TR" cap="none" dirty="0" err="1">
                <a:latin typeface="Arial" panose="020B0604020202020204" pitchFamily="34" charset="0"/>
                <a:cs typeface="Arial" panose="020B0604020202020204" pitchFamily="34" charset="0"/>
              </a:rPr>
              <a:t>Sâlihlerden</a:t>
            </a:r>
            <a:r>
              <a:rPr lang="tr-TR" cap="none" dirty="0">
                <a:latin typeface="Arial" panose="020B0604020202020204" pitchFamily="34" charset="0"/>
                <a:cs typeface="Arial" panose="020B0604020202020204" pitchFamily="34" charset="0"/>
              </a:rPr>
              <a:t> Bir Peygamber Olarak O'na (İbrahim'e) İshak'ı Müjdeledik. kendisini ve İshak'ı Mübarek (Kutlu Ve Bereketli) eyledik. lâkin her ikisinin neslinden iyi kimseler olacağı gibi, kendine açıktan açığa kötülük edenler de olacak.’ </a:t>
            </a:r>
          </a:p>
          <a:p>
            <a:pPr marL="0" indent="0">
              <a:buNone/>
            </a:pPr>
            <a:r>
              <a:rPr lang="tr-TR" cap="none" dirty="0">
                <a:latin typeface="Arial" panose="020B0604020202020204" pitchFamily="34" charset="0"/>
                <a:cs typeface="Arial" panose="020B0604020202020204" pitchFamily="34" charset="0"/>
              </a:rPr>
              <a:t>(</a:t>
            </a:r>
            <a:r>
              <a:rPr lang="tr-TR" cap="none" dirty="0" err="1">
                <a:latin typeface="Arial" panose="020B0604020202020204" pitchFamily="34" charset="0"/>
                <a:cs typeface="Arial" panose="020B0604020202020204" pitchFamily="34" charset="0"/>
              </a:rPr>
              <a:t>Saffât</a:t>
            </a:r>
            <a:r>
              <a:rPr lang="tr-TR" cap="none" dirty="0">
                <a:latin typeface="Arial" panose="020B0604020202020204" pitchFamily="34" charset="0"/>
                <a:cs typeface="Arial" panose="020B0604020202020204" pitchFamily="34" charset="0"/>
              </a:rPr>
              <a:t>, 102-111)</a:t>
            </a:r>
            <a:br>
              <a:rPr lang="tr-TR" dirty="0"/>
            </a:br>
            <a:br>
              <a:rPr lang="tr-TR" dirty="0"/>
            </a:br>
            <a:endParaRPr lang="tr-TR" dirty="0"/>
          </a:p>
        </p:txBody>
      </p:sp>
    </p:spTree>
    <p:extLst>
      <p:ext uri="{BB962C8B-B14F-4D97-AF65-F5344CB8AC3E}">
        <p14:creationId xmlns:p14="http://schemas.microsoft.com/office/powerpoint/2010/main" val="308735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54E9A6A-FF61-AA44-A464-CCBF4B970BB6}"/>
              </a:ext>
            </a:extLst>
          </p:cNvPr>
          <p:cNvSpPr>
            <a:spLocks noGrp="1"/>
          </p:cNvSpPr>
          <p:nvPr>
            <p:ph type="title"/>
          </p:nvPr>
        </p:nvSpPr>
        <p:spPr/>
        <p:txBody>
          <a:bodyPr>
            <a:normAutofit/>
          </a:bodyPr>
          <a:lstStyle/>
          <a:p>
            <a:pPr algn="l"/>
            <a:r>
              <a:rPr lang="tr-TR" sz="2400" dirty="0">
                <a:latin typeface="Arial" panose="020B0604020202020204" pitchFamily="34" charset="0"/>
                <a:cs typeface="Arial" panose="020B0604020202020204" pitchFamily="34" charset="0"/>
              </a:rPr>
              <a:t>Kurbanın hükmü</a:t>
            </a:r>
          </a:p>
        </p:txBody>
      </p:sp>
      <p:sp>
        <p:nvSpPr>
          <p:cNvPr id="3" name="İçerik Yer Tutucusu 2">
            <a:extLst>
              <a:ext uri="{FF2B5EF4-FFF2-40B4-BE49-F238E27FC236}">
                <a16:creationId xmlns:a16="http://schemas.microsoft.com/office/drawing/2014/main" id="{1196B0E7-38E3-B745-827D-8771AD2142F0}"/>
              </a:ext>
            </a:extLst>
          </p:cNvPr>
          <p:cNvSpPr>
            <a:spLocks noGrp="1"/>
          </p:cNvSpPr>
          <p:nvPr>
            <p:ph sz="quarter" idx="13"/>
          </p:nvPr>
        </p:nvSpPr>
        <p:spPr/>
        <p:txBody>
          <a:bodyPr/>
          <a:lstStyle/>
          <a:p>
            <a:pPr marL="0" indent="0">
              <a:buNone/>
            </a:pPr>
            <a:r>
              <a:rPr lang="tr-TR" dirty="0">
                <a:latin typeface="Arial" panose="020B0604020202020204" pitchFamily="34" charset="0"/>
                <a:cs typeface="Arial" panose="020B0604020202020204" pitchFamily="34" charset="0"/>
              </a:rPr>
              <a:t>‘</a:t>
            </a:r>
            <a:r>
              <a:rPr lang="tr-TR" cap="none" dirty="0">
                <a:latin typeface="Arial" panose="020B0604020202020204" pitchFamily="34" charset="0"/>
                <a:cs typeface="Arial" panose="020B0604020202020204" pitchFamily="34" charset="0"/>
              </a:rPr>
              <a:t>Rabbin için namaz kıl ve kurban kes’ (Kevser,2) ayetinin delaletini delil alan Ebû </a:t>
            </a:r>
            <a:r>
              <a:rPr lang="tr-TR" cap="none" dirty="0" err="1">
                <a:latin typeface="Arial" panose="020B0604020202020204" pitchFamily="34" charset="0"/>
                <a:cs typeface="Arial" panose="020B0604020202020204" pitchFamily="34" charset="0"/>
              </a:rPr>
              <a:t>Hanîfe’ye</a:t>
            </a:r>
            <a:r>
              <a:rPr lang="tr-TR" cap="none" dirty="0">
                <a:latin typeface="Arial" panose="020B0604020202020204" pitchFamily="34" charset="0"/>
                <a:cs typeface="Arial" panose="020B0604020202020204" pitchFamily="34" charset="0"/>
              </a:rPr>
              <a:t> göre kurban ibadeti vaciptir.</a:t>
            </a:r>
          </a:p>
          <a:p>
            <a:pPr marL="0" indent="0">
              <a:buNone/>
            </a:pPr>
            <a:r>
              <a:rPr lang="tr-TR" cap="none" dirty="0">
                <a:latin typeface="Arial" panose="020B0604020202020204" pitchFamily="34" charset="0"/>
                <a:cs typeface="Arial" panose="020B0604020202020204" pitchFamily="34" charset="0"/>
              </a:rPr>
              <a:t>‘Kimin hali yerinde olur da kurban kesmezse namazgahımıza yaklaşmasın’ (Hadis-i şerif)</a:t>
            </a:r>
          </a:p>
          <a:p>
            <a:pPr marL="0" indent="0">
              <a:buNone/>
            </a:pPr>
            <a:r>
              <a:rPr lang="tr-TR" cap="none" dirty="0">
                <a:latin typeface="Arial" panose="020B0604020202020204" pitchFamily="34" charset="0"/>
                <a:cs typeface="Arial" panose="020B0604020202020204" pitchFamily="34" charset="0"/>
              </a:rPr>
              <a:t>Peygamber Efendimiz böyle bir uyarıyı ancak </a:t>
            </a:r>
            <a:r>
              <a:rPr lang="tr-TR" cap="none" dirty="0" err="1">
                <a:latin typeface="Arial" panose="020B0604020202020204" pitchFamily="34" charset="0"/>
                <a:cs typeface="Arial" panose="020B0604020202020204" pitchFamily="34" charset="0"/>
              </a:rPr>
              <a:t>vacib</a:t>
            </a:r>
            <a:r>
              <a:rPr lang="tr-TR" cap="none" dirty="0">
                <a:latin typeface="Arial" panose="020B0604020202020204" pitchFamily="34" charset="0"/>
                <a:cs typeface="Arial" panose="020B0604020202020204" pitchFamily="34" charset="0"/>
              </a:rPr>
              <a:t> bir ibadetin terki için yapmış olmalıdır.</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2890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0D2B8F-89FB-AC4E-9436-D4920FCF3205}"/>
              </a:ext>
            </a:extLst>
          </p:cNvPr>
          <p:cNvSpPr>
            <a:spLocks noGrp="1"/>
          </p:cNvSpPr>
          <p:nvPr>
            <p:ph type="title"/>
          </p:nvPr>
        </p:nvSpPr>
        <p:spPr/>
        <p:txBody>
          <a:bodyPr/>
          <a:lstStyle/>
          <a:p>
            <a:r>
              <a:rPr lang="tr-TR" dirty="0">
                <a:latin typeface="Arial" panose="020B0604020202020204" pitchFamily="34" charset="0"/>
                <a:cs typeface="Arial" panose="020B0604020202020204" pitchFamily="34" charset="0"/>
              </a:rPr>
              <a:t>Kurban kesmekle yükümlü olanlar</a:t>
            </a:r>
          </a:p>
        </p:txBody>
      </p:sp>
      <p:sp>
        <p:nvSpPr>
          <p:cNvPr id="3" name="İçerik Yer Tutucusu 2">
            <a:extLst>
              <a:ext uri="{FF2B5EF4-FFF2-40B4-BE49-F238E27FC236}">
                <a16:creationId xmlns:a16="http://schemas.microsoft.com/office/drawing/2014/main" id="{378D2AFA-963A-D849-83EF-BB7AD2A607D0}"/>
              </a:ext>
            </a:extLst>
          </p:cNvPr>
          <p:cNvSpPr>
            <a:spLocks noGrp="1"/>
          </p:cNvSpPr>
          <p:nvPr>
            <p:ph sz="quarter" idx="13"/>
          </p:nvPr>
        </p:nvSpPr>
        <p:spPr/>
        <p:txBody>
          <a:bodyPr/>
          <a:lstStyle/>
          <a:p>
            <a:r>
              <a:rPr lang="tr-TR" cap="none" dirty="0">
                <a:latin typeface="Arial" panose="020B0604020202020204" pitchFamily="34" charset="0"/>
                <a:cs typeface="Arial" panose="020B0604020202020204" pitchFamily="34" charset="0"/>
              </a:rPr>
              <a:t>Müslüman Olmak</a:t>
            </a:r>
          </a:p>
          <a:p>
            <a:r>
              <a:rPr lang="tr-TR" cap="none" dirty="0">
                <a:latin typeface="Arial" panose="020B0604020202020204" pitchFamily="34" charset="0"/>
                <a:cs typeface="Arial" panose="020B0604020202020204" pitchFamily="34" charset="0"/>
              </a:rPr>
              <a:t>Akıllı Olmak</a:t>
            </a:r>
          </a:p>
          <a:p>
            <a:r>
              <a:rPr lang="tr-TR" cap="none" dirty="0">
                <a:latin typeface="Arial" panose="020B0604020202020204" pitchFamily="34" charset="0"/>
                <a:cs typeface="Arial" panose="020B0604020202020204" pitchFamily="34" charset="0"/>
              </a:rPr>
              <a:t>Ergenlik çağına gelmiş olmak</a:t>
            </a:r>
          </a:p>
          <a:p>
            <a:r>
              <a:rPr lang="tr-TR" cap="none" dirty="0">
                <a:latin typeface="Arial" panose="020B0604020202020204" pitchFamily="34" charset="0"/>
                <a:cs typeface="Arial" panose="020B0604020202020204" pitchFamily="34" charset="0"/>
              </a:rPr>
              <a:t>Hür olmak</a:t>
            </a:r>
          </a:p>
          <a:p>
            <a:r>
              <a:rPr lang="tr-TR" cap="none" dirty="0">
                <a:latin typeface="Arial" panose="020B0604020202020204" pitchFamily="34" charset="0"/>
                <a:cs typeface="Arial" panose="020B0604020202020204" pitchFamily="34" charset="0"/>
              </a:rPr>
              <a:t>Mukim olmak</a:t>
            </a:r>
          </a:p>
          <a:p>
            <a:r>
              <a:rPr lang="tr-TR" cap="none" dirty="0" err="1">
                <a:latin typeface="Arial" panose="020B0604020202020204" pitchFamily="34" charset="0"/>
                <a:cs typeface="Arial" panose="020B0604020202020204" pitchFamily="34" charset="0"/>
              </a:rPr>
              <a:t>Nisâb</a:t>
            </a:r>
            <a:r>
              <a:rPr lang="tr-TR" cap="none" dirty="0">
                <a:latin typeface="Arial" panose="020B0604020202020204" pitchFamily="34" charset="0"/>
                <a:cs typeface="Arial" panose="020B0604020202020204" pitchFamily="34" charset="0"/>
              </a:rPr>
              <a:t> miktarı mal veya paraya sahip olmak</a:t>
            </a:r>
          </a:p>
        </p:txBody>
      </p:sp>
    </p:spTree>
    <p:extLst>
      <p:ext uri="{BB962C8B-B14F-4D97-AF65-F5344CB8AC3E}">
        <p14:creationId xmlns:p14="http://schemas.microsoft.com/office/powerpoint/2010/main" val="2658528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A3E13B-7141-984C-AD0D-1425C594F660}"/>
              </a:ext>
            </a:extLst>
          </p:cNvPr>
          <p:cNvSpPr>
            <a:spLocks noGrp="1"/>
          </p:cNvSpPr>
          <p:nvPr>
            <p:ph type="title"/>
          </p:nvPr>
        </p:nvSpPr>
        <p:spPr/>
        <p:txBody>
          <a:bodyPr/>
          <a:lstStyle/>
          <a:p>
            <a:r>
              <a:rPr lang="tr-TR" dirty="0">
                <a:latin typeface="Arial" panose="020B0604020202020204" pitchFamily="34" charset="0"/>
                <a:cs typeface="Arial" panose="020B0604020202020204" pitchFamily="34" charset="0"/>
              </a:rPr>
              <a:t>Kurban edilecek hayvanlar</a:t>
            </a:r>
          </a:p>
        </p:txBody>
      </p:sp>
      <p:sp>
        <p:nvSpPr>
          <p:cNvPr id="3" name="İçerik Yer Tutucusu 2">
            <a:extLst>
              <a:ext uri="{FF2B5EF4-FFF2-40B4-BE49-F238E27FC236}">
                <a16:creationId xmlns:a16="http://schemas.microsoft.com/office/drawing/2014/main" id="{F4C5CF1E-C123-184D-9E2C-7F8C37ADC98C}"/>
              </a:ext>
            </a:extLst>
          </p:cNvPr>
          <p:cNvSpPr>
            <a:spLocks noGrp="1"/>
          </p:cNvSpPr>
          <p:nvPr>
            <p:ph sz="quarter" idx="13"/>
          </p:nvPr>
        </p:nvSpPr>
        <p:spPr/>
        <p:txBody>
          <a:bodyPr>
            <a:normAutofit fontScale="85000" lnSpcReduction="10000"/>
          </a:bodyPr>
          <a:lstStyle/>
          <a:p>
            <a:r>
              <a:rPr lang="tr-TR" dirty="0">
                <a:latin typeface="Arial" panose="020B0604020202020204" pitchFamily="34" charset="0"/>
                <a:cs typeface="Arial" panose="020B0604020202020204" pitchFamily="34" charset="0"/>
              </a:rPr>
              <a:t>Koyun</a:t>
            </a:r>
          </a:p>
          <a:p>
            <a:pPr marL="0" indent="0">
              <a:buNone/>
            </a:pPr>
            <a:r>
              <a:rPr lang="tr-TR" dirty="0">
                <a:latin typeface="Arial" panose="020B0604020202020204" pitchFamily="34" charset="0"/>
                <a:cs typeface="Arial" panose="020B0604020202020204" pitchFamily="34" charset="0"/>
              </a:rPr>
              <a:t>  </a:t>
            </a:r>
            <a:r>
              <a:rPr lang="tr-TR" cap="none" dirty="0">
                <a:latin typeface="Arial" panose="020B0604020202020204" pitchFamily="34" charset="0"/>
                <a:cs typeface="Arial" panose="020B0604020202020204" pitchFamily="34" charset="0"/>
              </a:rPr>
              <a:t>Koyun 6 ayı tamamladığı halde, bir yaşını doldurmuş gibi gösterişli olursa bu da kurban edilebilir.</a:t>
            </a:r>
          </a:p>
          <a:p>
            <a:r>
              <a:rPr lang="tr-TR" dirty="0">
                <a:latin typeface="Arial" panose="020B0604020202020204" pitchFamily="34" charset="0"/>
                <a:cs typeface="Arial" panose="020B0604020202020204" pitchFamily="34" charset="0"/>
              </a:rPr>
              <a:t>Keçi</a:t>
            </a:r>
          </a:p>
          <a:p>
            <a:r>
              <a:rPr lang="tr-TR" dirty="0">
                <a:latin typeface="Arial" panose="020B0604020202020204" pitchFamily="34" charset="0"/>
                <a:cs typeface="Arial" panose="020B0604020202020204" pitchFamily="34" charset="0"/>
              </a:rPr>
              <a:t>Sığır</a:t>
            </a:r>
          </a:p>
          <a:p>
            <a:pPr marL="0" indent="0">
              <a:buNone/>
            </a:pPr>
            <a:r>
              <a:rPr lang="tr-TR" dirty="0">
                <a:latin typeface="Arial" panose="020B0604020202020204" pitchFamily="34" charset="0"/>
                <a:cs typeface="Arial" panose="020B0604020202020204" pitchFamily="34" charset="0"/>
              </a:rPr>
              <a:t>  </a:t>
            </a:r>
            <a:r>
              <a:rPr lang="tr-TR" cap="none" dirty="0">
                <a:latin typeface="Arial" panose="020B0604020202020204" pitchFamily="34" charset="0"/>
                <a:cs typeface="Arial" panose="020B0604020202020204" pitchFamily="34" charset="0"/>
              </a:rPr>
              <a:t>Mandanın 2 yaşını doldurmuş olması gerekir.</a:t>
            </a:r>
          </a:p>
          <a:p>
            <a:r>
              <a:rPr lang="tr-TR" dirty="0">
                <a:latin typeface="Arial" panose="020B0604020202020204" pitchFamily="34" charset="0"/>
                <a:cs typeface="Arial" panose="020B0604020202020204" pitchFamily="34" charset="0"/>
              </a:rPr>
              <a:t>Manda</a:t>
            </a:r>
          </a:p>
          <a:p>
            <a:r>
              <a:rPr lang="tr-TR" dirty="0">
                <a:latin typeface="Arial" panose="020B0604020202020204" pitchFamily="34" charset="0"/>
                <a:cs typeface="Arial" panose="020B0604020202020204" pitchFamily="34" charset="0"/>
              </a:rPr>
              <a:t>Deve</a:t>
            </a:r>
          </a:p>
          <a:p>
            <a:pPr marL="0" indent="0">
              <a:buNone/>
            </a:pPr>
            <a:r>
              <a:rPr lang="tr-TR" cap="none" dirty="0">
                <a:latin typeface="Arial" panose="020B0604020202020204" pitchFamily="34" charset="0"/>
                <a:cs typeface="Arial" panose="020B0604020202020204" pitchFamily="34" charset="0"/>
              </a:rPr>
              <a:t>  Devenin 5 yaşını doldurmuş olması gerekir.</a:t>
            </a:r>
          </a:p>
        </p:txBody>
      </p:sp>
    </p:spTree>
    <p:extLst>
      <p:ext uri="{BB962C8B-B14F-4D97-AF65-F5344CB8AC3E}">
        <p14:creationId xmlns:p14="http://schemas.microsoft.com/office/powerpoint/2010/main" val="58216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224DC9B-0BDE-E14C-A6BE-75C502AEA926}"/>
              </a:ext>
            </a:extLst>
          </p:cNvPr>
          <p:cNvSpPr>
            <a:spLocks noGrp="1"/>
          </p:cNvSpPr>
          <p:nvPr>
            <p:ph type="title"/>
          </p:nvPr>
        </p:nvSpPr>
        <p:spPr/>
        <p:txBody>
          <a:bodyPr/>
          <a:lstStyle/>
          <a:p>
            <a:r>
              <a:rPr lang="tr-TR" dirty="0">
                <a:latin typeface="Arial" panose="020B0604020202020204" pitchFamily="34" charset="0"/>
                <a:cs typeface="Arial" panose="020B0604020202020204" pitchFamily="34" charset="0"/>
              </a:rPr>
              <a:t>Kurbanın sahih olmasının şartları</a:t>
            </a:r>
          </a:p>
        </p:txBody>
      </p:sp>
      <p:sp>
        <p:nvSpPr>
          <p:cNvPr id="3" name="İçerik Yer Tutucusu 2">
            <a:extLst>
              <a:ext uri="{FF2B5EF4-FFF2-40B4-BE49-F238E27FC236}">
                <a16:creationId xmlns:a16="http://schemas.microsoft.com/office/drawing/2014/main" id="{1476CC6A-0A7A-224C-B307-277CA06BF3D8}"/>
              </a:ext>
            </a:extLst>
          </p:cNvPr>
          <p:cNvSpPr>
            <a:spLocks noGrp="1"/>
          </p:cNvSpPr>
          <p:nvPr>
            <p:ph sz="quarter" idx="13"/>
          </p:nvPr>
        </p:nvSpPr>
        <p:spPr/>
        <p:txBody>
          <a:bodyPr/>
          <a:lstStyle/>
          <a:p>
            <a:pPr marL="457200" indent="-457200">
              <a:buFont typeface="+mj-lt"/>
              <a:buAutoNum type="arabicPeriod"/>
            </a:pPr>
            <a:r>
              <a:rPr lang="tr-TR" cap="none" dirty="0">
                <a:latin typeface="Arial" panose="020B0604020202020204" pitchFamily="34" charset="0"/>
                <a:cs typeface="Arial" panose="020B0604020202020204" pitchFamily="34" charset="0"/>
              </a:rPr>
              <a:t>Kurban edilecek hayvanda, kurban olmasına engel kusurların bulunmaması</a:t>
            </a:r>
          </a:p>
          <a:p>
            <a:pPr marL="457200" indent="-457200">
              <a:buFont typeface="+mj-lt"/>
              <a:buAutoNum type="arabicPeriod"/>
            </a:pPr>
            <a:r>
              <a:rPr lang="tr-TR" cap="none" dirty="0">
                <a:latin typeface="Arial" panose="020B0604020202020204" pitchFamily="34" charset="0"/>
                <a:cs typeface="Arial" panose="020B0604020202020204" pitchFamily="34" charset="0"/>
              </a:rPr>
              <a:t>Kurbanın vaktinde kesilmiş olması</a:t>
            </a:r>
          </a:p>
          <a:p>
            <a:pPr marL="457200" indent="-457200">
              <a:buFont typeface="+mj-lt"/>
              <a:buAutoNum type="arabicPeriod"/>
            </a:pPr>
            <a:endParaRPr lang="tr-TR" cap="none" dirty="0">
              <a:latin typeface="Arial" panose="020B0604020202020204" pitchFamily="34" charset="0"/>
              <a:cs typeface="Arial" panose="020B0604020202020204" pitchFamily="34" charset="0"/>
            </a:endParaRPr>
          </a:p>
          <a:p>
            <a:pPr marL="0" indent="0">
              <a:buNone/>
            </a:pPr>
            <a:r>
              <a:rPr lang="tr-TR" b="1" cap="none" dirty="0">
                <a:latin typeface="Arial" panose="020B0604020202020204" pitchFamily="34" charset="0"/>
                <a:cs typeface="Arial" panose="020B0604020202020204" pitchFamily="34" charset="0"/>
              </a:rPr>
              <a:t>Kurbanın Rüknü, </a:t>
            </a:r>
            <a:r>
              <a:rPr lang="tr-TR" cap="none" dirty="0">
                <a:latin typeface="Arial" panose="020B0604020202020204" pitchFamily="34" charset="0"/>
                <a:cs typeface="Arial" panose="020B0604020202020204" pitchFamily="34" charset="0"/>
              </a:rPr>
              <a:t>kurban edilmesi caiz olan hayvanlardan birini kesmektir.</a:t>
            </a:r>
          </a:p>
        </p:txBody>
      </p:sp>
    </p:spTree>
    <p:extLst>
      <p:ext uri="{BB962C8B-B14F-4D97-AF65-F5344CB8AC3E}">
        <p14:creationId xmlns:p14="http://schemas.microsoft.com/office/powerpoint/2010/main" val="752745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AFC337-8797-1A4B-B9FE-FED12862DAD0}"/>
              </a:ext>
            </a:extLst>
          </p:cNvPr>
          <p:cNvSpPr>
            <a:spLocks noGrp="1"/>
          </p:cNvSpPr>
          <p:nvPr>
            <p:ph type="title"/>
          </p:nvPr>
        </p:nvSpPr>
        <p:spPr/>
        <p:txBody>
          <a:bodyPr/>
          <a:lstStyle/>
          <a:p>
            <a:r>
              <a:rPr lang="tr-TR" dirty="0">
                <a:latin typeface="Arial" panose="020B0604020202020204" pitchFamily="34" charset="0"/>
                <a:cs typeface="Arial" panose="020B0604020202020204" pitchFamily="34" charset="0"/>
              </a:rPr>
              <a:t>Kurbana mani olan ve olmayan haller</a:t>
            </a:r>
          </a:p>
        </p:txBody>
      </p:sp>
      <p:sp>
        <p:nvSpPr>
          <p:cNvPr id="3" name="İçerik Yer Tutucusu 2">
            <a:extLst>
              <a:ext uri="{FF2B5EF4-FFF2-40B4-BE49-F238E27FC236}">
                <a16:creationId xmlns:a16="http://schemas.microsoft.com/office/drawing/2014/main" id="{D34966C2-7D4D-E448-BA03-9AE5534FEC87}"/>
              </a:ext>
            </a:extLst>
          </p:cNvPr>
          <p:cNvSpPr>
            <a:spLocks noGrp="1"/>
          </p:cNvSpPr>
          <p:nvPr>
            <p:ph sz="quarter" idx="13"/>
          </p:nvPr>
        </p:nvSpPr>
        <p:spPr/>
        <p:txBody>
          <a:bodyPr/>
          <a:lstStyle/>
          <a:p>
            <a:pPr marL="457200" indent="-457200">
              <a:buFont typeface="+mj-lt"/>
              <a:buAutoNum type="arabicPeriod"/>
            </a:pPr>
            <a:r>
              <a:rPr lang="tr-TR" cap="none" dirty="0">
                <a:latin typeface="Arial" panose="020B0604020202020204" pitchFamily="34" charset="0"/>
                <a:cs typeface="Arial" panose="020B0604020202020204" pitchFamily="34" charset="0"/>
              </a:rPr>
              <a:t>İki veya bir gözü kör olan</a:t>
            </a:r>
          </a:p>
          <a:p>
            <a:pPr marL="457200" indent="-457200">
              <a:buFont typeface="+mj-lt"/>
              <a:buAutoNum type="arabicPeriod"/>
            </a:pPr>
            <a:r>
              <a:rPr lang="tr-TR" cap="none" dirty="0">
                <a:latin typeface="Arial" panose="020B0604020202020204" pitchFamily="34" charset="0"/>
                <a:cs typeface="Arial" panose="020B0604020202020204" pitchFamily="34" charset="0"/>
              </a:rPr>
              <a:t>Kemiklerinde ilik kalmayacak derecede zayıflamış olan</a:t>
            </a:r>
          </a:p>
          <a:p>
            <a:pPr marL="457200" indent="-457200">
              <a:buFont typeface="+mj-lt"/>
              <a:buAutoNum type="arabicPeriod"/>
            </a:pPr>
            <a:r>
              <a:rPr lang="tr-TR" cap="none" dirty="0">
                <a:latin typeface="Arial" panose="020B0604020202020204" pitchFamily="34" charset="0"/>
                <a:cs typeface="Arial" panose="020B0604020202020204" pitchFamily="34" charset="0"/>
              </a:rPr>
              <a:t>Kesim yerine yürüyüp gidemeyecek kadar topal olan</a:t>
            </a:r>
          </a:p>
          <a:p>
            <a:pPr marL="457200" indent="-457200">
              <a:buFont typeface="+mj-lt"/>
              <a:buAutoNum type="arabicPeriod"/>
            </a:pPr>
            <a:r>
              <a:rPr lang="tr-TR" cap="none" dirty="0">
                <a:latin typeface="Arial" panose="020B0604020202020204" pitchFamily="34" charset="0"/>
                <a:cs typeface="Arial" panose="020B0604020202020204" pitchFamily="34" charset="0"/>
              </a:rPr>
              <a:t>Kulağının ve kuyruğunun üçte birinden fazlası kopmuş olan</a:t>
            </a:r>
          </a:p>
          <a:p>
            <a:pPr marL="457200" indent="-457200">
              <a:buFont typeface="+mj-lt"/>
              <a:buAutoNum type="arabicPeriod"/>
            </a:pPr>
            <a:r>
              <a:rPr lang="tr-TR" cap="none" dirty="0">
                <a:latin typeface="Arial" panose="020B0604020202020204" pitchFamily="34" charset="0"/>
                <a:cs typeface="Arial" panose="020B0604020202020204" pitchFamily="34" charset="0"/>
              </a:rPr>
              <a:t>Dişlerinin yarıdan fazlası dökülmüş olan</a:t>
            </a:r>
          </a:p>
          <a:p>
            <a:pPr marL="457200" indent="-457200">
              <a:buFont typeface="+mj-lt"/>
              <a:buAutoNum type="arabicPeriod"/>
            </a:pPr>
            <a:r>
              <a:rPr lang="tr-TR" cap="none" dirty="0">
                <a:latin typeface="Arial" panose="020B0604020202020204" pitchFamily="34" charset="0"/>
                <a:cs typeface="Arial" panose="020B0604020202020204" pitchFamily="34" charset="0"/>
              </a:rPr>
              <a:t>Doğuştan kulağı bulunmayan</a:t>
            </a:r>
          </a:p>
          <a:p>
            <a:pPr marL="0" indent="0">
              <a:buNone/>
            </a:pPr>
            <a:endParaRPr lang="tr-TR" cap="none" dirty="0"/>
          </a:p>
          <a:p>
            <a:pPr marL="457200" indent="-457200">
              <a:buFont typeface="+mj-lt"/>
              <a:buAutoNum type="arabicPeriod"/>
            </a:pPr>
            <a:endParaRPr lang="tr-TR" cap="none" dirty="0"/>
          </a:p>
        </p:txBody>
      </p:sp>
    </p:spTree>
    <p:extLst>
      <p:ext uri="{BB962C8B-B14F-4D97-AF65-F5344CB8AC3E}">
        <p14:creationId xmlns:p14="http://schemas.microsoft.com/office/powerpoint/2010/main" val="3600401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E494D0-BBD4-4748-A862-192F5397C9CE}"/>
              </a:ext>
            </a:extLst>
          </p:cNvPr>
          <p:cNvSpPr>
            <a:spLocks noGrp="1"/>
          </p:cNvSpPr>
          <p:nvPr>
            <p:ph type="title"/>
          </p:nvPr>
        </p:nvSpPr>
        <p:spPr/>
        <p:txBody>
          <a:bodyPr/>
          <a:lstStyle/>
          <a:p>
            <a:r>
              <a:rPr lang="tr-TR" dirty="0">
                <a:latin typeface="Arial" panose="020B0604020202020204" pitchFamily="34" charset="0"/>
                <a:cs typeface="Arial" panose="020B0604020202020204" pitchFamily="34" charset="0"/>
              </a:rPr>
              <a:t>Kurbana mani olan ve olmayan haller</a:t>
            </a:r>
          </a:p>
        </p:txBody>
      </p:sp>
      <p:sp>
        <p:nvSpPr>
          <p:cNvPr id="3" name="İçerik Yer Tutucusu 2">
            <a:extLst>
              <a:ext uri="{FF2B5EF4-FFF2-40B4-BE49-F238E27FC236}">
                <a16:creationId xmlns:a16="http://schemas.microsoft.com/office/drawing/2014/main" id="{AD533A2F-321E-A943-9375-F0846CBA4DF3}"/>
              </a:ext>
            </a:extLst>
          </p:cNvPr>
          <p:cNvSpPr>
            <a:spLocks noGrp="1"/>
          </p:cNvSpPr>
          <p:nvPr>
            <p:ph sz="quarter" idx="13"/>
          </p:nvPr>
        </p:nvSpPr>
        <p:spPr>
          <a:xfrm>
            <a:off x="647700" y="2019300"/>
            <a:ext cx="10629900" cy="3771899"/>
          </a:xfrm>
        </p:spPr>
        <p:txBody>
          <a:bodyPr>
            <a:normAutofit lnSpcReduction="10000"/>
          </a:bodyPr>
          <a:lstStyle/>
          <a:p>
            <a:pPr marL="457200" indent="-457200">
              <a:buFont typeface="+mj-lt"/>
              <a:buAutoNum type="arabicPeriod"/>
            </a:pPr>
            <a:r>
              <a:rPr lang="tr-TR" cap="none" dirty="0">
                <a:latin typeface="Arial" panose="020B0604020202020204" pitchFamily="34" charset="0"/>
                <a:cs typeface="Arial" panose="020B0604020202020204" pitchFamily="34" charset="0"/>
              </a:rPr>
              <a:t>Memesinin ucu kesilmiş olan</a:t>
            </a:r>
          </a:p>
          <a:p>
            <a:pPr marL="457200" indent="-457200">
              <a:buFont typeface="+mj-lt"/>
              <a:buAutoNum type="arabicPeriod"/>
            </a:pPr>
            <a:r>
              <a:rPr lang="tr-TR" cap="none" dirty="0">
                <a:latin typeface="Arial" panose="020B0604020202020204" pitchFamily="34" charset="0"/>
                <a:cs typeface="Arial" panose="020B0604020202020204" pitchFamily="34" charset="0"/>
              </a:rPr>
              <a:t>Koyun ve keçide 1, sığırda 2 memesi kurumuş olan</a:t>
            </a:r>
          </a:p>
          <a:p>
            <a:pPr marL="457200" indent="-457200">
              <a:buFont typeface="+mj-lt"/>
              <a:buAutoNum type="arabicPeriod"/>
            </a:pPr>
            <a:r>
              <a:rPr lang="tr-TR" cap="none" dirty="0">
                <a:latin typeface="Arial" panose="020B0604020202020204" pitchFamily="34" charset="0"/>
                <a:cs typeface="Arial" panose="020B0604020202020204" pitchFamily="34" charset="0"/>
              </a:rPr>
              <a:t>Boynuzlarından biri veya ikisi kökten kırılmış olan</a:t>
            </a:r>
          </a:p>
          <a:p>
            <a:pPr marL="457200" indent="-457200">
              <a:buFont typeface="+mj-lt"/>
              <a:buAutoNum type="arabicPeriod"/>
            </a:pPr>
            <a:r>
              <a:rPr lang="tr-TR" cap="none" dirty="0">
                <a:latin typeface="Arial" panose="020B0604020202020204" pitchFamily="34" charset="0"/>
                <a:cs typeface="Arial" panose="020B0604020202020204" pitchFamily="34" charset="0"/>
              </a:rPr>
              <a:t>İlaçla sütü kesilmiş olan</a:t>
            </a:r>
          </a:p>
          <a:p>
            <a:pPr marL="457200" indent="-457200">
              <a:buFont typeface="+mj-lt"/>
              <a:buAutoNum type="arabicPeriod"/>
            </a:pPr>
            <a:r>
              <a:rPr lang="tr-TR" cap="none" dirty="0">
                <a:latin typeface="Arial" panose="020B0604020202020204" pitchFamily="34" charset="0"/>
                <a:cs typeface="Arial" panose="020B0604020202020204" pitchFamily="34" charset="0"/>
              </a:rPr>
              <a:t>Pislik yiyip de bir süre hapsedilip temiz yiyeceklerle beslenmiş olan</a:t>
            </a:r>
          </a:p>
          <a:p>
            <a:pPr marL="457200" indent="-457200">
              <a:buFont typeface="+mj-lt"/>
              <a:buAutoNum type="arabicPeriod"/>
            </a:pPr>
            <a:r>
              <a:rPr lang="tr-TR" cap="none" dirty="0">
                <a:latin typeface="Arial" panose="020B0604020202020204" pitchFamily="34" charset="0"/>
                <a:cs typeface="Arial" panose="020B0604020202020204" pitchFamily="34" charset="0"/>
              </a:rPr>
              <a:t>Burnu kesilmiş olan</a:t>
            </a:r>
          </a:p>
          <a:p>
            <a:pPr marL="457200" indent="-457200">
              <a:buFont typeface="+mj-lt"/>
              <a:buAutoNum type="arabicPeriod"/>
            </a:pPr>
            <a:r>
              <a:rPr lang="tr-TR" cap="none" dirty="0">
                <a:latin typeface="Arial" panose="020B0604020202020204" pitchFamily="34" charset="0"/>
                <a:cs typeface="Arial" panose="020B0604020202020204" pitchFamily="34" charset="0"/>
              </a:rPr>
              <a:t>Dilinin ucu kesilmiş olan</a:t>
            </a:r>
          </a:p>
          <a:p>
            <a:pPr marL="457200" indent="-457200">
              <a:buFont typeface="+mj-lt"/>
              <a:buAutoNum type="arabicPeriod"/>
            </a:pPr>
            <a:r>
              <a:rPr lang="tr-TR" cap="none" dirty="0">
                <a:latin typeface="Arial" panose="020B0604020202020204" pitchFamily="34" charset="0"/>
                <a:cs typeface="Arial" panose="020B0604020202020204" pitchFamily="34" charset="0"/>
              </a:rPr>
              <a:t>Ölüm derecesinde hasta olan hayvanlar kurban edilemez.</a:t>
            </a:r>
          </a:p>
          <a:p>
            <a:pPr marL="457200" indent="-457200">
              <a:buFont typeface="+mj-lt"/>
              <a:buAutoNum type="arabicPeriod"/>
            </a:pPr>
            <a:endParaRPr lang="tr-TR" cap="none" dirty="0"/>
          </a:p>
        </p:txBody>
      </p:sp>
    </p:spTree>
    <p:extLst>
      <p:ext uri="{BB962C8B-B14F-4D97-AF65-F5344CB8AC3E}">
        <p14:creationId xmlns:p14="http://schemas.microsoft.com/office/powerpoint/2010/main" val="2223243869"/>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{2D8748BB-4205-6444-BCA7-D4B9A32A9B18}tf10001073</Template>
  <TotalTime>36</TotalTime>
  <Words>458</Words>
  <Application>Microsoft Macintosh PowerPoint</Application>
  <PresentationFormat>Geniş ekran</PresentationFormat>
  <Paragraphs>48</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Tw Cen MT</vt:lpstr>
      <vt:lpstr>Damla</vt:lpstr>
      <vt:lpstr>KURBAN</vt:lpstr>
      <vt:lpstr>Kurban nedir?</vt:lpstr>
      <vt:lpstr>PowerPoint Sunusu</vt:lpstr>
      <vt:lpstr>Kurbanın hükmü</vt:lpstr>
      <vt:lpstr>Kurban kesmekle yükümlü olanlar</vt:lpstr>
      <vt:lpstr>Kurban edilecek hayvanlar</vt:lpstr>
      <vt:lpstr>Kurbanın sahih olmasının şartları</vt:lpstr>
      <vt:lpstr>Kurbana mani olan ve olmayan haller</vt:lpstr>
      <vt:lpstr>Kurbana mani olan ve olmayan haller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KURBAN</dc:title>
  <dc:creator>alime çelik</dc:creator>
  <cp:lastModifiedBy>alime çelik</cp:lastModifiedBy>
  <cp:revision>6</cp:revision>
  <dcterms:created xsi:type="dcterms:W3CDTF">2020-05-05T13:52:14Z</dcterms:created>
  <dcterms:modified xsi:type="dcterms:W3CDTF">2020-05-05T14:28:17Z</dcterms:modified>
</cp:coreProperties>
</file>