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62" r:id="rId2"/>
    <p:sldId id="263" r:id="rId3"/>
    <p:sldId id="347" r:id="rId4"/>
    <p:sldId id="264" r:id="rId5"/>
    <p:sldId id="265" r:id="rId6"/>
    <p:sldId id="348"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420591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354953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257078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4095164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929073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2937324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4554773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066918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420853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706674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901524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8" name="Footer Placeholder 7"/>
          <p:cNvSpPr>
            <a:spLocks noGrp="1"/>
          </p:cNvSpPr>
          <p:nvPr>
            <p:ph type="ftr" sz="quarter" idx="11"/>
          </p:nvPr>
        </p:nvSpPr>
        <p:spPr/>
        <p:txBody>
          <a:bodyPr/>
          <a:lstStyle/>
          <a:p>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8066228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4" name="Footer Placeholder 3"/>
          <p:cNvSpPr>
            <a:spLocks noGrp="1"/>
          </p:cNvSpPr>
          <p:nvPr>
            <p:ph type="ftr" sz="quarter" idx="11"/>
          </p:nvPr>
        </p:nvSpPr>
        <p:spPr/>
        <p:txBody>
          <a:bodyPr/>
          <a:lstStyle/>
          <a:p>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151897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95730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322097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61290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DB9CB69D-BA7B-4A35-9E9F-1F376A607EDC}" type="datetimeFigureOut">
              <a:rPr lang="tr-TR" smtClean="0"/>
              <a:pPr/>
              <a:t>15.03.2019</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2656FC3D-D3ED-49C1-A1D8-88FB2AA31EAB}" type="slidenum">
              <a:rPr lang="tr-TR" smtClean="0"/>
              <a:pPr/>
              <a:t>‹#›</a:t>
            </a:fld>
            <a:endParaRPr lang="tr-TR"/>
          </a:p>
        </p:txBody>
      </p:sp>
    </p:spTree>
    <p:extLst>
      <p:ext uri="{BB962C8B-B14F-4D97-AF65-F5344CB8AC3E}">
        <p14:creationId xmlns:p14="http://schemas.microsoft.com/office/powerpoint/2010/main" val="357569316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45201" y="624110"/>
            <a:ext cx="6589199" cy="788666"/>
          </a:xfrm>
        </p:spPr>
        <p:txBody>
          <a:bodyPr/>
          <a:lstStyle/>
          <a:p>
            <a:r>
              <a:rPr lang="tr-TR" dirty="0" smtClean="0"/>
              <a:t>Rezervasyon Müdürü </a:t>
            </a:r>
            <a:endParaRPr lang="tr-TR" dirty="0"/>
          </a:p>
        </p:txBody>
      </p:sp>
      <p:sp>
        <p:nvSpPr>
          <p:cNvPr id="3" name="2 İçerik Yer Tutucusu"/>
          <p:cNvSpPr>
            <a:spLocks noGrp="1"/>
          </p:cNvSpPr>
          <p:nvPr>
            <p:ph idx="1"/>
          </p:nvPr>
        </p:nvSpPr>
        <p:spPr>
          <a:xfrm>
            <a:off x="304800" y="1554162"/>
            <a:ext cx="8686800" cy="4732358"/>
          </a:xfrm>
        </p:spPr>
        <p:txBody>
          <a:bodyPr>
            <a:normAutofit/>
          </a:bodyPr>
          <a:lstStyle/>
          <a:p>
            <a:r>
              <a:rPr lang="tr-TR" dirty="0" smtClean="0">
                <a:latin typeface="Cambria" panose="02040503050406030204" pitchFamily="18" charset="0"/>
              </a:rPr>
              <a:t>Rezervasyonları konaklama işletmelerine gönderen ve onay alan rezervasyon listeleri ile uçak </a:t>
            </a:r>
            <a:r>
              <a:rPr lang="tr-TR" dirty="0" err="1" smtClean="0">
                <a:latin typeface="Cambria" panose="02040503050406030204" pitchFamily="18" charset="0"/>
              </a:rPr>
              <a:t>listelelerini</a:t>
            </a:r>
            <a:r>
              <a:rPr lang="tr-TR" dirty="0" smtClean="0">
                <a:latin typeface="Cambria" panose="02040503050406030204" pitchFamily="18" charset="0"/>
              </a:rPr>
              <a:t> kontrol eden, rezervasyona ilişkin kayıtların düzenli olarak tutulmasını sağlayan kişidir. Rezervasyon personelinin çalışma saatlerini düzenleyen, personeline iş başı ve hizmet içi eğitimini hazırlama bilgi ve becerisine sahip, üst düzey seyahat acentesi personelidir. Bölge müdürüne bağlı olarak çalışır.</a:t>
            </a:r>
            <a:endParaRPr lang="tr-TR" dirty="0">
              <a:latin typeface="Cambria" panose="020405030504060302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31640" y="1124744"/>
            <a:ext cx="7659960" cy="2448272"/>
          </a:xfrm>
        </p:spPr>
        <p:txBody>
          <a:bodyPr>
            <a:normAutofit/>
          </a:bodyPr>
          <a:lstStyle/>
          <a:p>
            <a:pPr marL="0" indent="0">
              <a:buNone/>
            </a:pPr>
            <a:r>
              <a:rPr lang="tr-TR" dirty="0" smtClean="0">
                <a:latin typeface="Cambria" panose="02040503050406030204" pitchFamily="18" charset="0"/>
              </a:rPr>
              <a:t>Görevleri: </a:t>
            </a:r>
          </a:p>
          <a:p>
            <a:r>
              <a:rPr lang="tr-TR" dirty="0" smtClean="0">
                <a:latin typeface="Cambria" panose="02040503050406030204" pitchFamily="18" charset="0"/>
              </a:rPr>
              <a:t>Rezervasyonların </a:t>
            </a:r>
            <a:r>
              <a:rPr lang="tr-TR" dirty="0" smtClean="0">
                <a:latin typeface="Cambria" panose="02040503050406030204" pitchFamily="18" charset="0"/>
              </a:rPr>
              <a:t>zamanında işletmelere gönderilmesini takip etmek.</a:t>
            </a:r>
          </a:p>
          <a:p>
            <a:r>
              <a:rPr lang="tr-TR" dirty="0" smtClean="0">
                <a:latin typeface="Cambria" panose="02040503050406030204" pitchFamily="18" charset="0"/>
              </a:rPr>
              <a:t> </a:t>
            </a:r>
            <a:r>
              <a:rPr lang="tr-TR" dirty="0" smtClean="0">
                <a:latin typeface="Cambria" panose="02040503050406030204" pitchFamily="18" charset="0"/>
              </a:rPr>
              <a:t>Rezervasyon </a:t>
            </a:r>
            <a:r>
              <a:rPr lang="tr-TR" dirty="0" smtClean="0">
                <a:latin typeface="Cambria" panose="02040503050406030204" pitchFamily="18" charset="0"/>
              </a:rPr>
              <a:t>onaylarını incelemek.</a:t>
            </a:r>
          </a:p>
          <a:p>
            <a:r>
              <a:rPr lang="tr-TR" dirty="0" smtClean="0">
                <a:latin typeface="Cambria" panose="02040503050406030204" pitchFamily="18" charset="0"/>
              </a:rPr>
              <a:t> </a:t>
            </a:r>
            <a:r>
              <a:rPr lang="tr-TR" dirty="0" smtClean="0">
                <a:latin typeface="Cambria" panose="02040503050406030204" pitchFamily="18" charset="0"/>
              </a:rPr>
              <a:t>Rezervasyon </a:t>
            </a:r>
            <a:r>
              <a:rPr lang="tr-TR" dirty="0" smtClean="0">
                <a:latin typeface="Cambria" panose="02040503050406030204" pitchFamily="18" charset="0"/>
              </a:rPr>
              <a:t>kayıtlarının düzenli tutulmasını sağlamak.</a:t>
            </a:r>
          </a:p>
          <a:p>
            <a:pPr marL="0" indent="0">
              <a:buNone/>
            </a:pPr>
            <a:r>
              <a:rPr lang="tr-TR" dirty="0" smtClean="0">
                <a:latin typeface="Cambria" panose="02040503050406030204" pitchFamily="18" charset="0"/>
              </a:rPr>
              <a:t> </a:t>
            </a:r>
            <a:endParaRPr lang="tr-TR" dirty="0">
              <a:latin typeface="Cambria" panose="020405030504060302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87625" y="2133600"/>
            <a:ext cx="7346776" cy="3777622"/>
          </a:xfrm>
        </p:spPr>
        <p:txBody>
          <a:bodyPr/>
          <a:lstStyle/>
          <a:p>
            <a:r>
              <a:rPr lang="tr-TR" dirty="0" smtClean="0">
                <a:latin typeface="Cambria" panose="02040503050406030204" pitchFamily="18" charset="0"/>
              </a:rPr>
              <a:t>Rezervasyon </a:t>
            </a:r>
            <a:r>
              <a:rPr lang="tr-TR" dirty="0" smtClean="0">
                <a:latin typeface="Cambria" panose="02040503050406030204" pitchFamily="18" charset="0"/>
              </a:rPr>
              <a:t>departmanı ile muhasebe departmanı arasındaki organizeyi sağlamak</a:t>
            </a:r>
          </a:p>
          <a:p>
            <a:r>
              <a:rPr lang="tr-TR" dirty="0" smtClean="0">
                <a:latin typeface="Cambria" panose="02040503050406030204" pitchFamily="18" charset="0"/>
              </a:rPr>
              <a:t>Rezervasyon </a:t>
            </a:r>
            <a:r>
              <a:rPr lang="tr-TR" dirty="0" smtClean="0">
                <a:latin typeface="Cambria" panose="02040503050406030204" pitchFamily="18" charset="0"/>
              </a:rPr>
              <a:t>departmanında çalışan personelin çalışma programını ve kontrolünü sağlamak</a:t>
            </a:r>
          </a:p>
          <a:p>
            <a:r>
              <a:rPr lang="tr-TR" dirty="0" smtClean="0">
                <a:latin typeface="Cambria" panose="02040503050406030204" pitchFamily="18" charset="0"/>
              </a:rPr>
              <a:t> </a:t>
            </a:r>
            <a:r>
              <a:rPr lang="tr-TR" dirty="0" smtClean="0">
                <a:latin typeface="Cambria" panose="02040503050406030204" pitchFamily="18" charset="0"/>
              </a:rPr>
              <a:t>Rezervasyon </a:t>
            </a:r>
            <a:r>
              <a:rPr lang="tr-TR" dirty="0" smtClean="0">
                <a:latin typeface="Cambria" panose="02040503050406030204" pitchFamily="18" charset="0"/>
              </a:rPr>
              <a:t>personelinin çalışma ve eğitim programlarını düzenlemek ve uygulamak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Rezervasyon Görevlisi </a:t>
            </a:r>
            <a:endParaRPr lang="tr-TR" dirty="0"/>
          </a:p>
        </p:txBody>
      </p:sp>
      <p:sp>
        <p:nvSpPr>
          <p:cNvPr id="3" name="2 İçerik Yer Tutucusu"/>
          <p:cNvSpPr>
            <a:spLocks noGrp="1"/>
          </p:cNvSpPr>
          <p:nvPr>
            <p:ph idx="1"/>
          </p:nvPr>
        </p:nvSpPr>
        <p:spPr>
          <a:xfrm>
            <a:off x="304800" y="1554162"/>
            <a:ext cx="8686800" cy="4803796"/>
          </a:xfrm>
        </p:spPr>
        <p:txBody>
          <a:bodyPr>
            <a:normAutofit/>
          </a:bodyPr>
          <a:lstStyle/>
          <a:p>
            <a:r>
              <a:rPr lang="tr-TR" sz="3200" dirty="0" smtClean="0">
                <a:latin typeface="Cambria" panose="02040503050406030204" pitchFamily="18" charset="0"/>
              </a:rPr>
              <a:t>Tur operatöründen gelen rezervasyon taleplerine göre işletmeler ile bağlantıya geçerek gerekli rezervasyonları yapma bilgi ve becerisine sahip, bir yabancı dili konuşabilen, seyahat acentesi personelidir.</a:t>
            </a:r>
            <a:endParaRPr lang="tr-TR" sz="3200" dirty="0">
              <a:latin typeface="Cambria" panose="020405030504060302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942" y="1988840"/>
            <a:ext cx="8686800" cy="3995337"/>
          </a:xfrm>
        </p:spPr>
        <p:txBody>
          <a:bodyPr/>
          <a:lstStyle/>
          <a:p>
            <a:pPr marL="0" indent="0">
              <a:buNone/>
            </a:pPr>
            <a:r>
              <a:rPr lang="tr-TR" dirty="0" smtClean="0">
                <a:latin typeface="Cambria" panose="02040503050406030204" pitchFamily="18" charset="0"/>
              </a:rPr>
              <a:t>Görevleri: </a:t>
            </a:r>
          </a:p>
          <a:p>
            <a:r>
              <a:rPr lang="tr-TR" dirty="0" smtClean="0">
                <a:latin typeface="Cambria" panose="02040503050406030204" pitchFamily="18" charset="0"/>
              </a:rPr>
              <a:t>Rezervasyon </a:t>
            </a:r>
            <a:r>
              <a:rPr lang="tr-TR" dirty="0" smtClean="0">
                <a:latin typeface="Cambria" panose="02040503050406030204" pitchFamily="18" charset="0"/>
              </a:rPr>
              <a:t>talep listelerini tur operatöründen almak,</a:t>
            </a:r>
          </a:p>
          <a:p>
            <a:r>
              <a:rPr lang="tr-TR" dirty="0" smtClean="0">
                <a:latin typeface="Cambria" panose="02040503050406030204" pitchFamily="18" charset="0"/>
              </a:rPr>
              <a:t> </a:t>
            </a:r>
            <a:r>
              <a:rPr lang="tr-TR" dirty="0" smtClean="0">
                <a:latin typeface="Cambria" panose="02040503050406030204" pitchFamily="18" charset="0"/>
              </a:rPr>
              <a:t>İlgili </a:t>
            </a:r>
            <a:r>
              <a:rPr lang="tr-TR" dirty="0" smtClean="0">
                <a:latin typeface="Cambria" panose="02040503050406030204" pitchFamily="18" charset="0"/>
              </a:rPr>
              <a:t>işletme ile bağlantıya geçerek rezervasyonun yapılmasını sağlamak ve onaylarını almak.</a:t>
            </a:r>
          </a:p>
          <a:p>
            <a:r>
              <a:rPr lang="tr-TR" dirty="0" smtClean="0">
                <a:latin typeface="Cambria" panose="02040503050406030204" pitchFamily="18" charset="0"/>
              </a:rPr>
              <a:t> </a:t>
            </a:r>
            <a:r>
              <a:rPr lang="tr-TR" dirty="0" smtClean="0">
                <a:latin typeface="Cambria" panose="02040503050406030204" pitchFamily="18" charset="0"/>
              </a:rPr>
              <a:t>Tamamlanan </a:t>
            </a:r>
            <a:r>
              <a:rPr lang="tr-TR" dirty="0" smtClean="0">
                <a:latin typeface="Cambria" panose="02040503050406030204" pitchFamily="18" charset="0"/>
              </a:rPr>
              <a:t>rezervasyonu, tur operasyon departmanına bildirmek</a:t>
            </a:r>
            <a:endParaRPr lang="tr-TR" dirty="0">
              <a:latin typeface="Cambria" panose="020405030504060302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827585" y="2133600"/>
            <a:ext cx="7706816" cy="3777622"/>
          </a:xfrm>
        </p:spPr>
        <p:txBody>
          <a:bodyPr/>
          <a:lstStyle/>
          <a:p>
            <a:pPr lvl="0">
              <a:buClr>
                <a:srgbClr val="A53010"/>
              </a:buClr>
            </a:pPr>
            <a:r>
              <a:rPr lang="tr-TR" b="1" dirty="0">
                <a:solidFill>
                  <a:prstClr val="black">
                    <a:lumMod val="75000"/>
                    <a:lumOff val="25000"/>
                  </a:prstClr>
                </a:solidFill>
                <a:effectLst>
                  <a:outerShdw blurRad="38100" dist="38100" dir="2700000" algn="tl">
                    <a:srgbClr val="000000">
                      <a:alpha val="43137"/>
                    </a:srgbClr>
                  </a:outerShdw>
                </a:effectLst>
              </a:rPr>
              <a:t>KAYNAKÇA</a:t>
            </a:r>
          </a:p>
          <a:p>
            <a:pPr marL="0" lvl="0" indent="0">
              <a:buClr>
                <a:srgbClr val="A53010"/>
              </a:buClr>
              <a:buNone/>
            </a:pPr>
            <a:endParaRPr lang="tr-TR" b="1" dirty="0">
              <a:solidFill>
                <a:prstClr val="black">
                  <a:lumMod val="75000"/>
                  <a:lumOff val="25000"/>
                </a:prstClr>
              </a:solidFill>
              <a:effectLst>
                <a:outerShdw blurRad="38100" dist="38100" dir="2700000" algn="tl">
                  <a:srgbClr val="000000">
                    <a:alpha val="43137"/>
                  </a:srgbClr>
                </a:outerShdw>
              </a:effectLst>
            </a:endParaRPr>
          </a:p>
          <a:p>
            <a:pPr marL="0" lvl="0" indent="0">
              <a:buClr>
                <a:srgbClr val="A53010"/>
              </a:buClr>
              <a:buNone/>
            </a:pPr>
            <a:r>
              <a:rPr lang="tr-TR" b="1" dirty="0">
                <a:solidFill>
                  <a:prstClr val="black">
                    <a:lumMod val="75000"/>
                    <a:lumOff val="25000"/>
                  </a:prstClr>
                </a:solidFill>
                <a:effectLst>
                  <a:outerShdw blurRad="38100" dist="38100" dir="2700000" algn="tl">
                    <a:srgbClr val="000000">
                      <a:alpha val="43137"/>
                    </a:srgbClr>
                  </a:outerShdw>
                </a:effectLst>
              </a:rPr>
              <a:t>MEB, Konaklama ve Seyahat Hizmetleri Rezervasyon Sistemleri Ankara,2011</a:t>
            </a:r>
          </a:p>
          <a:p>
            <a:endParaRPr lang="tr-TR" dirty="0"/>
          </a:p>
        </p:txBody>
      </p:sp>
    </p:spTree>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96</TotalTime>
  <Words>176</Words>
  <Application>Microsoft Office PowerPoint</Application>
  <PresentationFormat>Ekran Gösterisi (4:3)</PresentationFormat>
  <Paragraphs>19</Paragraphs>
  <Slides>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Arial</vt:lpstr>
      <vt:lpstr>Cambria</vt:lpstr>
      <vt:lpstr>Century Gothic</vt:lpstr>
      <vt:lpstr>Wingdings 3</vt:lpstr>
      <vt:lpstr>Duman</vt:lpstr>
      <vt:lpstr>Rezervasyon Müdürü </vt:lpstr>
      <vt:lpstr>PowerPoint Sunusu</vt:lpstr>
      <vt:lpstr>PowerPoint Sunusu</vt:lpstr>
      <vt:lpstr> Rezervasyon Görevlisi </vt:lpstr>
      <vt:lpstr>PowerPoint Sunusu</vt:lpstr>
      <vt:lpstr>PowerPoint Sunusu</vt:lpstr>
    </vt:vector>
  </TitlesOfParts>
  <Company>mustafaozkan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Personel Görev ve Sorumlulukları</dc:title>
  <dc:creator>Windows Kullanıcısı</dc:creator>
  <cp:lastModifiedBy>zeynep</cp:lastModifiedBy>
  <cp:revision>13</cp:revision>
  <dcterms:created xsi:type="dcterms:W3CDTF">2019-03-14T11:42:35Z</dcterms:created>
  <dcterms:modified xsi:type="dcterms:W3CDTF">2019-03-15T11:01:36Z</dcterms:modified>
</cp:coreProperties>
</file>