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4472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644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424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6321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276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853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134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23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287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9243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5084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387632-9970-4B45-BC71-3EA2A6739BAE}" type="datetimeFigureOut">
              <a:rPr lang="tr-TR" smtClean="0"/>
              <a:t>27.09.2019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109E6-6F4F-4C51-A4BF-52CD03A9BB6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2395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1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sz="6600" b="1">
                <a:ea typeface="ＭＳ Ｐゴシック" pitchFamily="34" charset="-128"/>
              </a:rPr>
              <a:t>Patojenik Mayalar</a:t>
            </a:r>
            <a:endParaRPr lang="tr-TR" b="1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356139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8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2000" b="1" i="1">
                <a:ea typeface="ＭＳ Ｐゴシック" pitchFamily="34" charset="-128"/>
              </a:rPr>
              <a:t>Biyokimyasal testler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albicans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ın ön teşhisi için germ tüplerinin ve chlamydospore üretimi yeterli olmaktadır.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albicans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ın ve diğer bazı kandida türlerinin kesin teşhisi için ise ya konvansiyonel biyokimyasal testler ya da API 20C, API-yeast-Ident ve Uni-Yeast-Tek gibi ticari sistemlere ihtiyaç vardır.</a:t>
            </a:r>
          </a:p>
          <a:p>
            <a:pPr marL="609600" indent="-609600">
              <a:buNone/>
            </a:pPr>
            <a:r>
              <a:rPr lang="tr-TR" sz="2000" b="1">
                <a:ea typeface="ＭＳ Ｐゴシック" pitchFamily="34" charset="-128"/>
              </a:rPr>
              <a:t>BiGGY agar (Oxoid)</a:t>
            </a:r>
          </a:p>
          <a:p>
            <a:pPr marL="609600" indent="-609600"/>
            <a:r>
              <a:rPr lang="tr-TR" sz="2000" b="1">
                <a:ea typeface="ＭＳ Ｐゴシック" pitchFamily="34" charset="-128"/>
              </a:rPr>
              <a:t>Bismuth-sulphite-glucose-glycine-yeast agar</a:t>
            </a:r>
            <a:r>
              <a:rPr lang="tr-TR" sz="2000">
                <a:ea typeface="ＭＳ Ｐゴシック" pitchFamily="34" charset="-128"/>
              </a:rPr>
              <a:t> isimli besiyeri kandida türlerinin izolasyonu ve/veya ön teşhisi için kullanılabilmektedir.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Bakteriyel kontaminantların çoğu bizmut sülfit tarafından inhibe edilmektedir. 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Bu besiyerinde </a:t>
            </a:r>
            <a:r>
              <a:rPr lang="tr-TR" sz="2000" i="1">
                <a:ea typeface="ＭＳ Ｐゴシック" pitchFamily="34" charset="-128"/>
              </a:rPr>
              <a:t>C. albicans </a:t>
            </a:r>
            <a:r>
              <a:rPr lang="tr-TR" sz="2000">
                <a:ea typeface="ＭＳ Ｐゴシック" pitchFamily="34" charset="-128"/>
              </a:rPr>
              <a:t>S tipli, yuvarlak, kahverenkli koloniler oluşturmaktadır.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tropicalis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in kolonileri de </a:t>
            </a:r>
            <a:r>
              <a:rPr lang="tr-TR" sz="2000" i="1">
                <a:ea typeface="ＭＳ Ｐゴシック" pitchFamily="34" charset="-128"/>
              </a:rPr>
              <a:t>C. albicans </a:t>
            </a:r>
            <a:r>
              <a:rPr lang="tr-TR" sz="2000">
                <a:ea typeface="ＭＳ Ｐゴシック" pitchFamily="34" charset="-128"/>
              </a:rPr>
              <a:t>kolonilerine benzemekte ancak 72 saatin sonunda besiyerinde yaygın siyahlaşma görülmektedir.</a:t>
            </a:r>
          </a:p>
          <a:p>
            <a:pPr marL="609600" indent="-609600">
              <a:buNone/>
            </a:pPr>
            <a:endParaRPr lang="tr-TR" sz="2000">
              <a:ea typeface="ＭＳ Ｐゴシック" pitchFamily="34" charset="-128"/>
            </a:endParaRPr>
          </a:p>
          <a:p>
            <a:pPr marL="609600" indent="-609600"/>
            <a:endParaRPr lang="tr-TR" sz="2000">
              <a:ea typeface="ＭＳ Ｐゴシック" pitchFamily="34" charset="-128"/>
            </a:endParaRPr>
          </a:p>
          <a:p>
            <a:pPr marL="609600" indent="-609600"/>
            <a:endParaRPr lang="tr-TR" sz="2000">
              <a:ea typeface="ＭＳ Ｐゴシック" pitchFamily="34" charset="-128"/>
            </a:endParaRPr>
          </a:p>
          <a:p>
            <a:pPr marL="609600" indent="-609600"/>
            <a:endParaRPr lang="tr-TR" sz="20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6694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1"/>
            <a:ext cx="8229600" cy="5745163"/>
          </a:xfrm>
        </p:spPr>
        <p:txBody>
          <a:bodyPr/>
          <a:lstStyle/>
          <a:p>
            <a:pPr marL="609600" indent="-609600">
              <a:buNone/>
            </a:pPr>
            <a:r>
              <a:rPr lang="tr-TR" sz="2000" b="1" i="1">
                <a:ea typeface="ＭＳ Ｐゴシック" pitchFamily="34" charset="-128"/>
              </a:rPr>
              <a:t>2. Cryptococcus neoformans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19 </a:t>
            </a:r>
            <a:r>
              <a:rPr lang="tr-TR" sz="2000" i="1">
                <a:ea typeface="ＭＳ Ｐゴシック" pitchFamily="34" charset="-128"/>
              </a:rPr>
              <a:t>Cryptococcus</a:t>
            </a:r>
            <a:r>
              <a:rPr lang="tr-TR" sz="2000">
                <a:ea typeface="ＭＳ Ｐゴシック" pitchFamily="34" charset="-128"/>
              </a:rPr>
              <a:t> türü içerisinde yalnızca </a:t>
            </a:r>
            <a:r>
              <a:rPr lang="tr-TR" sz="2000" b="1" i="1">
                <a:ea typeface="ＭＳ Ｐゴシック" pitchFamily="34" charset="-128"/>
              </a:rPr>
              <a:t>Cryptococcus neoformans</a:t>
            </a:r>
            <a:r>
              <a:rPr lang="tr-TR" sz="2000">
                <a:ea typeface="ＭＳ Ｐゴシック" pitchFamily="34" charset="-128"/>
              </a:rPr>
              <a:t> insan ve hayvanlar için patojeniktir. 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Sferikten ovale değişen, ince-duvarlı tomurcuklanan maya olup çapı 2.5-20 µm arasında değişkenlik gösterir.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Hücreleri kalınlığı değişen, </a:t>
            </a:r>
            <a:r>
              <a:rPr lang="tr-TR" sz="2000" b="1">
                <a:ea typeface="ＭＳ Ｐゴシック" pitchFamily="34" charset="-128"/>
              </a:rPr>
              <a:t>mukoid yapıda bir polisakkarid kapsül</a:t>
            </a:r>
            <a:r>
              <a:rPr lang="tr-TR" sz="2000">
                <a:ea typeface="ＭＳ Ｐゴシック" pitchFamily="34" charset="-128"/>
              </a:rPr>
              <a:t> ile çevrili olup, hayvan dokularında ise bu kapsül daha büyüktür.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Yavru hücreler tek olup anne hücreden ince bir boyun ile tomurcuklanır.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Cryptococcus neoformans </a:t>
            </a:r>
            <a:r>
              <a:rPr lang="tr-TR" sz="2000" b="1">
                <a:ea typeface="ＭＳ Ｐゴシック" pitchFamily="34" charset="-128"/>
              </a:rPr>
              <a:t>Fungi Imperfecti</a:t>
            </a:r>
            <a:r>
              <a:rPr lang="tr-TR" sz="2000">
                <a:ea typeface="ＭＳ Ｐゴシック" pitchFamily="34" charset="-128"/>
              </a:rPr>
              <a:t> sınıfının bir üyesidir.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Cryptococcosis (European blastomycosis, torulosis) merkezi sinir sistemini, solunum sistemini ve gözü içeren subakut veya kronik bir infeksiyondur.</a:t>
            </a:r>
          </a:p>
          <a:p>
            <a:pPr marL="609600" indent="-609600"/>
            <a:endParaRPr lang="tr-TR" sz="20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38982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2000" b="1">
                <a:ea typeface="ＭＳ Ｐゴシック" pitchFamily="34" charset="-128"/>
              </a:rPr>
              <a:t>Bulundukları yerler</a:t>
            </a:r>
            <a:endParaRPr lang="tr-TR" sz="2000" b="1" i="1">
              <a:ea typeface="ＭＳ Ｐゴシック" pitchFamily="34" charset="-128"/>
            </a:endParaRP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neoformans</a:t>
            </a:r>
            <a:r>
              <a:rPr lang="tr-TR" sz="2000">
                <a:ea typeface="ＭＳ Ｐゴシック" pitchFamily="34" charset="-128"/>
              </a:rPr>
              <a:t> tozda mevcut olup, sağlıklı hayvan kuşların deri, müköz membranlar ve intestinal kanalından izole edilmiştir.</a:t>
            </a:r>
          </a:p>
          <a:p>
            <a:pPr marL="609600" indent="-609600"/>
            <a:r>
              <a:rPr lang="tr-TR" sz="2000" b="1">
                <a:ea typeface="ＭＳ Ｐゴシック" pitchFamily="34" charset="-128"/>
              </a:rPr>
              <a:t>Güvercin dışkısı</a:t>
            </a:r>
            <a:r>
              <a:rPr lang="tr-TR" sz="2000">
                <a:ea typeface="ＭＳ Ｐゴシック" pitchFamily="34" charset="-128"/>
              </a:rPr>
              <a:t>nın yüksek oranda kreatinin içermesinden dolayı dışkıda fazla miktarda bulunur.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Kreatinin diğer birçok mikroorganizmayı inhibe etmekle birlikte </a:t>
            </a:r>
            <a:r>
              <a:rPr lang="tr-TR" sz="2000" i="1">
                <a:ea typeface="ＭＳ Ｐゴシック" pitchFamily="34" charset="-128"/>
              </a:rPr>
              <a:t>C. neoformans </a:t>
            </a:r>
            <a:r>
              <a:rPr lang="tr-TR" sz="2000">
                <a:ea typeface="ＭＳ Ｐゴシック" pitchFamily="34" charset="-128"/>
              </a:rPr>
              <a:t>tarafından kullanılabilmektedir.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neoformans </a:t>
            </a:r>
            <a:r>
              <a:rPr lang="tr-TR" sz="2000" b="1">
                <a:ea typeface="ＭＳ Ｐゴシック" pitchFamily="34" charset="-128"/>
              </a:rPr>
              <a:t>güvercin dışkısında 1 yıldan uzun süre canlı kalabilmekte</a:t>
            </a:r>
            <a:r>
              <a:rPr lang="tr-TR" sz="2000">
                <a:ea typeface="ＭＳ Ｐゴシック" pitchFamily="34" charset="-128"/>
              </a:rPr>
              <a:t>dir</a:t>
            </a:r>
            <a:r>
              <a:rPr lang="tr-TR" sz="2000" i="1">
                <a:ea typeface="ＭＳ Ｐゴシック" pitchFamily="34" charset="-128"/>
              </a:rPr>
              <a:t>.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neoformans </a:t>
            </a:r>
            <a:r>
              <a:rPr lang="tr-TR" sz="2000">
                <a:ea typeface="ＭＳ Ｐゴシック" pitchFamily="34" charset="-128"/>
              </a:rPr>
              <a:t>tüm dünyada yaygındır.</a:t>
            </a:r>
            <a:endParaRPr lang="tr-TR" sz="2000" i="1">
              <a:ea typeface="ＭＳ Ｐゴシック" pitchFamily="34" charset="-128"/>
            </a:endParaRPr>
          </a:p>
          <a:p>
            <a:pPr marL="609600" indent="-609600">
              <a:buNone/>
            </a:pPr>
            <a:r>
              <a:rPr lang="tr-TR" sz="2000" b="1">
                <a:ea typeface="ＭＳ Ｐゴシック" pitchFamily="34" charset="-128"/>
              </a:rPr>
              <a:t>Patogenez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Etken virulensinde </a:t>
            </a:r>
            <a:r>
              <a:rPr lang="tr-TR" sz="2000" b="1">
                <a:ea typeface="ＭＳ Ｐゴシック" pitchFamily="34" charset="-128"/>
              </a:rPr>
              <a:t>antifagositik ve immunosupresif kapsül</a:t>
            </a:r>
            <a:r>
              <a:rPr lang="tr-TR" sz="2000">
                <a:ea typeface="ＭＳ Ｐゴシック" pitchFamily="34" charset="-128"/>
              </a:rPr>
              <a:t> rol oynamaktadır.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Kriptokokkal lezyonlar makroskopik olarak miksomatöz neoplazmları andırmaktadır. Bunlar, kapsüler slime, maya hücreleri, bazı yangı hücrelerini, histiositleri, epiteloid ve dev hücrelerini içermektedir. 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Histiositler ve dev hücreleri çoğunlukla </a:t>
            </a:r>
            <a:r>
              <a:rPr lang="tr-TR" sz="2000" i="1">
                <a:ea typeface="ＭＳ Ｐゴシック" pitchFamily="34" charset="-128"/>
              </a:rPr>
              <a:t>C. neoformans </a:t>
            </a:r>
            <a:r>
              <a:rPr lang="tr-TR" sz="2000">
                <a:ea typeface="ＭＳ Ｐゴシック" pitchFamily="34" charset="-128"/>
              </a:rPr>
              <a:t>içermektedir.</a:t>
            </a:r>
          </a:p>
        </p:txBody>
      </p:sp>
    </p:spTree>
    <p:extLst>
      <p:ext uri="{BB962C8B-B14F-4D97-AF65-F5344CB8AC3E}">
        <p14:creationId xmlns:p14="http://schemas.microsoft.com/office/powerpoint/2010/main" val="29292747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16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2000" b="1">
                <a:ea typeface="ＭＳ Ｐゴシック" pitchFamily="34" charset="-128"/>
              </a:rPr>
              <a:t>Patogenez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Hastalıkta infeksiyonun bulaşması genellikle solunum yoluyla olmakta, öncelikle </a:t>
            </a:r>
            <a:r>
              <a:rPr lang="tr-TR" sz="2000" b="1">
                <a:ea typeface="ＭＳ Ｐゴシック" pitchFamily="34" charset="-128"/>
              </a:rPr>
              <a:t>burun boşluğu </a:t>
            </a:r>
            <a:r>
              <a:rPr lang="tr-TR" sz="2000">
                <a:ea typeface="ＭＳ Ｐゴシック" pitchFamily="34" charset="-128"/>
              </a:rPr>
              <a:t>veya</a:t>
            </a:r>
            <a:r>
              <a:rPr lang="tr-TR" sz="2000" b="1">
                <a:ea typeface="ＭＳ Ｐゴシック" pitchFamily="34" charset="-128"/>
              </a:rPr>
              <a:t> paranazal sinuslar</a:t>
            </a:r>
            <a:r>
              <a:rPr lang="tr-TR" sz="2000">
                <a:ea typeface="ＭＳ Ｐゴシック" pitchFamily="34" charset="-128"/>
              </a:rPr>
              <a:t>da lokalizasyon daha sonra ise </a:t>
            </a:r>
            <a:r>
              <a:rPr lang="tr-TR" sz="2000" b="1">
                <a:ea typeface="ＭＳ Ｐゴシック" pitchFamily="34" charset="-128"/>
              </a:rPr>
              <a:t>beyin ve beyin zarları</a:t>
            </a:r>
            <a:r>
              <a:rPr lang="tr-TR" sz="2000">
                <a:ea typeface="ＭＳ Ｐゴシック" pitchFamily="34" charset="-128"/>
              </a:rPr>
              <a:t>na bulaşma görülmektedir. 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Beyin zarlarının infeksiyonu tüberküler menenjiti andırabilmektedir.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Hastalıkta bazen subkutanöz granulomlar oluşmakta, bunlar çoğunlukla servikal veya pedal bölgelerde olmaktadır.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neoformans </a:t>
            </a:r>
            <a:r>
              <a:rPr lang="tr-TR" sz="2000">
                <a:ea typeface="ＭＳ Ｐゴシック" pitchFamily="34" charset="-128"/>
              </a:rPr>
              <a:t>herhangi bir memeli hayvanı etkileyebilmekte ancak cryptococcosis daha yaygın olarak kediler, köpekler, sığırlar, atlar ve insanlarda görülmektedir. </a:t>
            </a:r>
          </a:p>
          <a:p>
            <a:pPr marL="609600" indent="-609600"/>
            <a:endParaRPr lang="tr-TR" sz="2000">
              <a:ea typeface="ＭＳ Ｐゴシック" pitchFamily="34" charset="-128"/>
            </a:endParaRPr>
          </a:p>
          <a:p>
            <a:pPr marL="609600" indent="-609600"/>
            <a:endParaRPr lang="tr-TR" sz="20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967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18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7098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1"/>
            <a:ext cx="8229600" cy="5745163"/>
          </a:xfrm>
        </p:spPr>
        <p:txBody>
          <a:bodyPr/>
          <a:lstStyle/>
          <a:p>
            <a:pPr marL="609600" indent="-609600">
              <a:buNone/>
            </a:pPr>
            <a:r>
              <a:rPr lang="tr-TR" sz="2000" b="1">
                <a:ea typeface="ＭＳ Ｐゴシック" pitchFamily="34" charset="-128"/>
              </a:rPr>
              <a:t>Patojenik Mayalar</a:t>
            </a:r>
          </a:p>
          <a:p>
            <a:pPr marL="609600" indent="-609600">
              <a:buNone/>
            </a:pPr>
            <a:endParaRPr lang="tr-TR" sz="2000" b="1">
              <a:ea typeface="ＭＳ Ｐゴシック" pitchFamily="34" charset="-128"/>
            </a:endParaRPr>
          </a:p>
          <a:p>
            <a:pPr marL="609600" indent="-609600">
              <a:buNone/>
            </a:pPr>
            <a:endParaRPr lang="tr-TR" sz="2000" b="1">
              <a:ea typeface="ＭＳ Ｐゴシック" pitchFamily="34" charset="-128"/>
            </a:endParaRPr>
          </a:p>
          <a:p>
            <a:pPr marL="609600" indent="-609600">
              <a:buFontTx/>
              <a:buAutoNum type="arabicPeriod"/>
            </a:pPr>
            <a:r>
              <a:rPr lang="tr-TR" sz="2000" i="1">
                <a:ea typeface="ＭＳ Ｐゴシック" pitchFamily="34" charset="-128"/>
              </a:rPr>
              <a:t>Candida albicans</a:t>
            </a:r>
          </a:p>
          <a:p>
            <a:pPr marL="609600" indent="-609600">
              <a:buFontTx/>
              <a:buAutoNum type="arabicPeriod"/>
            </a:pPr>
            <a:r>
              <a:rPr lang="tr-TR" sz="2000" i="1">
                <a:ea typeface="ＭＳ Ｐゴシック" pitchFamily="34" charset="-128"/>
              </a:rPr>
              <a:t>Cryptococcus neoformans</a:t>
            </a:r>
          </a:p>
          <a:p>
            <a:pPr marL="609600" indent="-609600">
              <a:buFontTx/>
              <a:buAutoNum type="arabicPeriod"/>
            </a:pPr>
            <a:r>
              <a:rPr lang="tr-TR" sz="2000" i="1">
                <a:ea typeface="ＭＳ Ｐゴシック" pitchFamily="34" charset="-128"/>
              </a:rPr>
              <a:t>Malassezia pachydermatis</a:t>
            </a:r>
          </a:p>
          <a:p>
            <a:pPr marL="609600" indent="-609600">
              <a:buFontTx/>
              <a:buAutoNum type="arabicPeriod"/>
            </a:pPr>
            <a:r>
              <a:rPr lang="tr-TR" sz="2000" i="1">
                <a:ea typeface="ＭＳ Ｐゴシック" pitchFamily="34" charset="-128"/>
              </a:rPr>
              <a:t>Geotrichium candidum</a:t>
            </a:r>
          </a:p>
          <a:p>
            <a:pPr marL="609600" indent="-609600">
              <a:buFontTx/>
              <a:buAutoNum type="arabicPeriod"/>
            </a:pPr>
            <a:r>
              <a:rPr lang="tr-TR" sz="2000" i="1">
                <a:ea typeface="ＭＳ Ｐゴシック" pitchFamily="34" charset="-128"/>
              </a:rPr>
              <a:t>Nadiren patojenik olan diğer maya türleri</a:t>
            </a:r>
          </a:p>
          <a:p>
            <a:pPr marL="990600" lvl="1" indent="-533400">
              <a:buFontTx/>
              <a:buChar char="•"/>
            </a:pPr>
            <a:r>
              <a:rPr lang="tr-TR" sz="1800" i="1">
                <a:ea typeface="ＭＳ Ｐゴシック" pitchFamily="34" charset="-128"/>
              </a:rPr>
              <a:t>Torulopsis glabrata</a:t>
            </a:r>
          </a:p>
          <a:p>
            <a:pPr marL="990600" lvl="1" indent="-533400">
              <a:buFontTx/>
              <a:buChar char="•"/>
            </a:pPr>
            <a:r>
              <a:rPr lang="tr-TR" sz="1800" i="1">
                <a:ea typeface="ＭＳ Ｐゴシック" pitchFamily="34" charset="-128"/>
              </a:rPr>
              <a:t>Trichosporon beigelli</a:t>
            </a:r>
          </a:p>
          <a:p>
            <a:pPr marL="609600" indent="-609600">
              <a:buNone/>
            </a:pPr>
            <a:endParaRPr lang="tr-TR" sz="2000" i="1">
              <a:ea typeface="ＭＳ Ｐゴシック" pitchFamily="34" charset="-128"/>
            </a:endParaRPr>
          </a:p>
          <a:p>
            <a:pPr marL="609600" indent="-609600">
              <a:buNone/>
            </a:pPr>
            <a:r>
              <a:rPr lang="tr-TR" sz="2000">
                <a:ea typeface="ＭＳ Ｐゴシック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21353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2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1"/>
            <a:ext cx="8229600" cy="57451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tr-TR" sz="2000" b="1" i="1">
                <a:ea typeface="ＭＳ Ｐゴシック" pitchFamily="34" charset="-128"/>
              </a:rPr>
              <a:t>Candida albicans</a:t>
            </a:r>
          </a:p>
          <a:p>
            <a:pPr marL="609600" indent="-609600">
              <a:buNone/>
            </a:pPr>
            <a:endParaRPr lang="tr-TR" sz="2000" b="1" i="1">
              <a:ea typeface="ＭＳ Ｐゴシック" pitchFamily="34" charset="-128"/>
            </a:endParaRP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150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den fazla </a:t>
            </a:r>
            <a:r>
              <a:rPr lang="tr-TR" sz="2000" i="1">
                <a:ea typeface="ＭＳ Ｐゴシック" pitchFamily="34" charset="-128"/>
              </a:rPr>
              <a:t>Candida</a:t>
            </a:r>
            <a:r>
              <a:rPr lang="tr-TR" sz="2000">
                <a:ea typeface="ＭＳ Ｐゴシック" pitchFamily="34" charset="-128"/>
              </a:rPr>
              <a:t> türü bulunmakla birlikte hayvanlarda sadece </a:t>
            </a:r>
            <a:r>
              <a:rPr lang="tr-TR" sz="2000" b="1" i="1">
                <a:ea typeface="ＭＳ Ｐゴシック" pitchFamily="34" charset="-128"/>
              </a:rPr>
              <a:t>C. albicans</a:t>
            </a:r>
            <a:r>
              <a:rPr lang="tr-TR" sz="2000">
                <a:ea typeface="ＭＳ Ｐゴシック" pitchFamily="34" charset="-128"/>
              </a:rPr>
              <a:t> hastalığa yol açmaktadır.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albicans</a:t>
            </a:r>
            <a:r>
              <a:rPr lang="tr-TR" sz="2000">
                <a:ea typeface="ＭＳ Ｐゴシック" pitchFamily="34" charset="-128"/>
              </a:rPr>
              <a:t> hayvan dokularında ve agar kültürlerinde oval,, 3.5-6.0-6.0-10.0 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µ</a:t>
            </a:r>
            <a:r>
              <a:rPr lang="tr-TR" sz="2000">
                <a:ea typeface="ＭＳ Ｐゴシック" pitchFamily="34" charset="-128"/>
              </a:rPr>
              <a:t>m büyüklüğünde tomurcuklanma yoluyla üreyen bir maya hücresidir.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Ayrılamayan maya hücrelerinde, hücrelerin tek tek uzaması sonucu hayvan dokularında pseudohifalar da şekillenebilmektedir. Bunlar bazen mantarların septumlu hifaları ile karıştırılabilmektedir.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Bazı besiyerlerinde </a:t>
            </a:r>
            <a:r>
              <a:rPr lang="tr-TR" sz="2000" b="1">
                <a:ea typeface="ＭＳ Ｐゴシック" pitchFamily="34" charset="-128"/>
              </a:rPr>
              <a:t>chlamydospor</a:t>
            </a:r>
            <a:r>
              <a:rPr lang="tr-TR" sz="2000">
                <a:ea typeface="ＭＳ Ｐゴシック" pitchFamily="34" charset="-128"/>
              </a:rPr>
              <a:t> olarak bilinen, kalın duvarlı hücresel dinlenme formları da görülmektedir.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albicans </a:t>
            </a:r>
            <a:r>
              <a:rPr lang="tr-TR" sz="2000">
                <a:ea typeface="ＭＳ Ｐゴシック" pitchFamily="34" charset="-128"/>
              </a:rPr>
              <a:t>besiyerlerinde değişken pH ve sıcaklıklarda üremektedir.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albicans,</a:t>
            </a:r>
            <a:r>
              <a:rPr lang="tr-TR" sz="2000">
                <a:ea typeface="ＭＳ Ｐゴシック" pitchFamily="34" charset="-128"/>
              </a:rPr>
              <a:t> hem 25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ve hem de 37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24-48 saatlik inkubasyonda beyaz, parlak, konveks koloniler oluşturur.</a:t>
            </a:r>
          </a:p>
        </p:txBody>
      </p:sp>
    </p:spTree>
    <p:extLst>
      <p:ext uri="{BB962C8B-B14F-4D97-AF65-F5344CB8AC3E}">
        <p14:creationId xmlns:p14="http://schemas.microsoft.com/office/powerpoint/2010/main" val="2057200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2000" b="1">
                <a:ea typeface="ＭＳ Ｐゴシック" pitchFamily="34" charset="-128"/>
              </a:rPr>
              <a:t>Bulundukları yerler</a:t>
            </a:r>
            <a:endParaRPr lang="tr-TR" sz="2000" b="1" i="1">
              <a:ea typeface="ＭＳ Ｐゴシック" pitchFamily="34" charset="-128"/>
            </a:endParaRP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albicans</a:t>
            </a:r>
            <a:r>
              <a:rPr lang="tr-TR" sz="2000">
                <a:ea typeface="ＭＳ Ｐゴシック" pitchFamily="34" charset="-128"/>
              </a:rPr>
              <a:t> insanlarda ve birçok hayvan türünde, özellikle </a:t>
            </a:r>
            <a:r>
              <a:rPr lang="tr-TR" sz="2000" b="1">
                <a:ea typeface="ＭＳ Ｐゴシック" pitchFamily="34" charset="-128"/>
              </a:rPr>
              <a:t>intestinal ve genital kanal başta olmak üzere muko-kutanöz bölgelerin bir komensali</a:t>
            </a:r>
            <a:r>
              <a:rPr lang="tr-TR" sz="2000">
                <a:ea typeface="ＭＳ Ｐゴシック" pitchFamily="34" charset="-128"/>
              </a:rPr>
              <a:t>dir.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Çoğu infeksiyonlar </a:t>
            </a:r>
            <a:r>
              <a:rPr lang="tr-TR" sz="2000" b="1">
                <a:ea typeface="ＭＳ Ｐゴシック" pitchFamily="34" charset="-128"/>
              </a:rPr>
              <a:t>endojenöz orijinli</a:t>
            </a:r>
            <a:r>
              <a:rPr lang="tr-TR" sz="2000">
                <a:ea typeface="ＭＳ Ｐゴシック" pitchFamily="34" charset="-128"/>
              </a:rPr>
              <a:t> olup, </a:t>
            </a:r>
            <a:r>
              <a:rPr lang="tr-TR" sz="2000" b="1">
                <a:ea typeface="ＭＳ Ｐゴシック" pitchFamily="34" charset="-128"/>
              </a:rPr>
              <a:t>immunsupresyon</a:t>
            </a:r>
            <a:r>
              <a:rPr lang="tr-TR" sz="2000">
                <a:ea typeface="ＭＳ Ｐゴシック" pitchFamily="34" charset="-128"/>
              </a:rPr>
              <a:t>, </a:t>
            </a:r>
            <a:r>
              <a:rPr lang="tr-TR" sz="2000" b="1">
                <a:ea typeface="ＭＳ Ｐゴシック" pitchFamily="34" charset="-128"/>
              </a:rPr>
              <a:t>uzun süren antibiyotik tedavisi</a:t>
            </a:r>
            <a:r>
              <a:rPr lang="tr-TR" sz="2000">
                <a:ea typeface="ＭＳ Ｐゴシック" pitchFamily="34" charset="-128"/>
              </a:rPr>
              <a:t>, </a:t>
            </a:r>
            <a:r>
              <a:rPr lang="tr-TR" sz="2000" b="1">
                <a:ea typeface="ＭＳ Ｐゴシック" pitchFamily="34" charset="-128"/>
              </a:rPr>
              <a:t>hatalı beslenme</a:t>
            </a:r>
            <a:r>
              <a:rPr lang="tr-TR" sz="2000">
                <a:ea typeface="ＭＳ Ｐゴシック" pitchFamily="34" charset="-128"/>
              </a:rPr>
              <a:t> gibi predispoze edici nedenler bu infeksiyonları başlatmaktadır.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Sığırlarda mayalar memeye </a:t>
            </a:r>
            <a:r>
              <a:rPr lang="tr-TR" sz="2000" b="1">
                <a:ea typeface="ＭＳ Ｐゴシック" pitchFamily="34" charset="-128"/>
              </a:rPr>
              <a:t>meme-içi antibiyotik tüpleri</a:t>
            </a:r>
            <a:r>
              <a:rPr lang="tr-TR" sz="2000">
                <a:ea typeface="ＭＳ Ｐゴシック" pitchFamily="34" charset="-128"/>
              </a:rPr>
              <a:t>yle bulaştırılmaktadır.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albicans </a:t>
            </a:r>
            <a:r>
              <a:rPr lang="tr-TR" sz="2000">
                <a:ea typeface="ＭＳ Ｐゴシック" pitchFamily="34" charset="-128"/>
              </a:rPr>
              <a:t>dünya çapında yaygındır</a:t>
            </a:r>
            <a:r>
              <a:rPr lang="tr-TR" sz="2000" i="1">
                <a:ea typeface="ＭＳ Ｐゴシック" pitchFamily="34" charset="-128"/>
              </a:rPr>
              <a:t>.</a:t>
            </a:r>
          </a:p>
          <a:p>
            <a:pPr marL="609600" indent="-609600">
              <a:buNone/>
            </a:pPr>
            <a:r>
              <a:rPr lang="tr-TR" sz="2000" b="1">
                <a:ea typeface="ＭＳ Ｐゴシック" pitchFamily="34" charset="-128"/>
              </a:rPr>
              <a:t>Patogenez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Etken virulensinde neuraminidaz ve proteaz enzimleri rol oynamakta ve hücre duvarı glikoproteinlerinin endotoksin benzeri aktivitesi bulunmaktadır.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albicans </a:t>
            </a:r>
            <a:r>
              <a:rPr lang="tr-TR" sz="2000">
                <a:ea typeface="ＭＳ Ｐゴシック" pitchFamily="34" charset="-128"/>
              </a:rPr>
              <a:t>infeksiyonları </a:t>
            </a:r>
            <a:r>
              <a:rPr lang="tr-TR" sz="2000" b="1">
                <a:ea typeface="ＭＳ Ｐゴシック" pitchFamily="34" charset="-128"/>
              </a:rPr>
              <a:t>daha çok müköz membranlarda</a:t>
            </a:r>
            <a:r>
              <a:rPr lang="tr-TR" sz="2000">
                <a:ea typeface="ＭＳ Ｐゴシック" pitchFamily="34" charset="-128"/>
              </a:rPr>
              <a:t> şekillenmektedir.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Yangısal yanıtlar daha çok nötrofilik olup, granülomatöz lezyonlar nadiren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9654453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2000" b="1">
                <a:ea typeface="ＭＳ Ｐゴシック" pitchFamily="34" charset="-128"/>
              </a:rPr>
              <a:t>Patogenez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Tavukların taşlığında şekillenen infeksiyonlar gibi şiddetli kronik infeksiyonlarda, taşlık duvarı kalınlaşmakta, sarımsı-gri nekrotik materyalden oluşan kırışık havlu görünümünde bir pseudomembranla kaplanmaktadır. </a:t>
            </a:r>
          </a:p>
          <a:p>
            <a:pPr marL="609600" indent="-609600"/>
            <a:r>
              <a:rPr lang="tr-TR" sz="2000" i="1">
                <a:ea typeface="ＭＳ Ｐゴシック" pitchFamily="34" charset="-128"/>
              </a:rPr>
              <a:t>C. albicans</a:t>
            </a:r>
            <a:r>
              <a:rPr lang="tr-TR" sz="2000">
                <a:ea typeface="ＭＳ Ｐゴシック" pitchFamily="34" charset="-128"/>
              </a:rPr>
              <a:t> infeksiyonları moniliasis, candidosis ve candidiasis gibi farklı isimler almaktadır.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Sığırlarda </a:t>
            </a:r>
            <a:r>
              <a:rPr lang="tr-TR" sz="2000" i="1">
                <a:ea typeface="ＭＳ Ｐゴシック" pitchFamily="34" charset="-128"/>
              </a:rPr>
              <a:t>C. tropicalis</a:t>
            </a:r>
            <a:r>
              <a:rPr lang="tr-TR" sz="2000">
                <a:ea typeface="ＭＳ Ｐゴシック" pitchFamily="34" charset="-128"/>
              </a:rPr>
              <a:t>, </a:t>
            </a:r>
            <a:r>
              <a:rPr lang="tr-TR" sz="2000" i="1">
                <a:ea typeface="ＭＳ Ｐゴシック" pitchFamily="34" charset="-128"/>
              </a:rPr>
              <a:t>C. pseudotropicalis</a:t>
            </a:r>
            <a:r>
              <a:rPr lang="tr-TR" sz="2000">
                <a:ea typeface="ＭＳ Ｐゴシック" pitchFamily="34" charset="-128"/>
              </a:rPr>
              <a:t>, </a:t>
            </a:r>
            <a:r>
              <a:rPr lang="tr-TR" sz="2000" i="1">
                <a:ea typeface="ＭＳ Ｐゴシック" pitchFamily="34" charset="-128"/>
              </a:rPr>
              <a:t>C. parapsilosis</a:t>
            </a:r>
            <a:r>
              <a:rPr lang="tr-TR" sz="2000">
                <a:ea typeface="ＭＳ Ｐゴシック" pitchFamily="34" charset="-128"/>
              </a:rPr>
              <a:t>, </a:t>
            </a:r>
            <a:r>
              <a:rPr lang="tr-TR" sz="2000" i="1">
                <a:ea typeface="ＭＳ Ｐゴシック" pitchFamily="34" charset="-128"/>
              </a:rPr>
              <a:t>C. guilliermondii</a:t>
            </a:r>
            <a:r>
              <a:rPr lang="tr-TR" sz="2000">
                <a:ea typeface="ＭＳ Ｐゴシック" pitchFamily="34" charset="-128"/>
              </a:rPr>
              <a:t>, </a:t>
            </a:r>
            <a:r>
              <a:rPr lang="tr-TR" sz="2000" i="1">
                <a:ea typeface="ＭＳ Ｐゴシック" pitchFamily="34" charset="-128"/>
              </a:rPr>
              <a:t>C. krusei</a:t>
            </a:r>
            <a:r>
              <a:rPr lang="tr-TR" sz="2000">
                <a:ea typeface="ＭＳ Ｐゴシック" pitchFamily="34" charset="-128"/>
              </a:rPr>
              <a:t> ve </a:t>
            </a:r>
            <a:r>
              <a:rPr lang="tr-TR" sz="2000" i="1">
                <a:ea typeface="ＭＳ Ｐゴシック" pitchFamily="34" charset="-128"/>
              </a:rPr>
              <a:t>C. rugosa</a:t>
            </a:r>
            <a:r>
              <a:rPr lang="tr-TR" sz="2000">
                <a:ea typeface="ＭＳ Ｐゴシック" pitchFamily="34" charset="-128"/>
              </a:rPr>
              <a:t> gibi diğer </a:t>
            </a:r>
            <a:r>
              <a:rPr lang="tr-TR" sz="2000" i="1">
                <a:ea typeface="ＭＳ Ｐゴシック" pitchFamily="34" charset="-128"/>
              </a:rPr>
              <a:t>Candida</a:t>
            </a:r>
            <a:r>
              <a:rPr lang="tr-TR" sz="2000">
                <a:ea typeface="ＭＳ Ｐゴシック" pitchFamily="34" charset="-128"/>
              </a:rPr>
              <a:t> türlerinin neden olduğu mastitis olguları rapor edilmiştir.</a:t>
            </a:r>
          </a:p>
          <a:p>
            <a:pPr marL="609600" indent="-609600"/>
            <a:endParaRPr lang="tr-TR" sz="20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20264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2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52691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1800" b="1">
                <a:ea typeface="ＭＳ Ｐゴシック" pitchFamily="34" charset="-128"/>
              </a:rPr>
              <a:t>Laboratuvar Teşhisi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Materyaller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Lezyon kazıntıları, santrifuje edilmiş süt örnekleri, histopatoloji için % 10 formalin içerisine alınan biyopsi ve doku örnekleri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Direkt mikroskopi</a:t>
            </a:r>
          </a:p>
          <a:p>
            <a:pPr marL="609600" indent="-609600"/>
            <a:r>
              <a:rPr lang="tr-TR" sz="1800" i="1">
                <a:ea typeface="ＭＳ Ｐゴシック" pitchFamily="34" charset="-128"/>
              </a:rPr>
              <a:t>C. albicans</a:t>
            </a:r>
            <a:r>
              <a:rPr lang="tr-TR" sz="1800">
                <a:ea typeface="ＭＳ Ｐゴシック" pitchFamily="34" charset="-128"/>
              </a:rPr>
              <a:t> Gram-boyalı sürme preparatlarda, % 10 KOH ile hazırlanan preparatlarda mikroskopik ya da PAS-haematoxylin veya methenamine silver ile boyanan dokularda histopatolojik olarak incelenir.</a:t>
            </a:r>
          </a:p>
          <a:p>
            <a:pPr marL="609600" indent="-609600"/>
            <a:r>
              <a:rPr lang="tr-TR" sz="1800" i="1">
                <a:ea typeface="ＭＳ Ｐゴシック" pitchFamily="34" charset="-128"/>
              </a:rPr>
              <a:t>C. albicans</a:t>
            </a:r>
            <a:r>
              <a:rPr lang="tr-TR" sz="1800">
                <a:ea typeface="ＭＳ Ｐゴシック" pitchFamily="34" charset="-128"/>
              </a:rPr>
              <a:t> suşları </a:t>
            </a:r>
            <a:r>
              <a:rPr lang="tr-TR" sz="1800" b="1">
                <a:ea typeface="ＭＳ Ｐゴシック" pitchFamily="34" charset="-128"/>
              </a:rPr>
              <a:t>Gram-boyama</a:t>
            </a:r>
            <a:r>
              <a:rPr lang="tr-TR" sz="1800">
                <a:ea typeface="ＭＳ Ｐゴシック" pitchFamily="34" charset="-128"/>
              </a:rPr>
              <a:t>da </a:t>
            </a:r>
            <a:r>
              <a:rPr lang="tr-TR" sz="1800" b="1">
                <a:ea typeface="ＭＳ Ｐゴシック" pitchFamily="34" charset="-128"/>
              </a:rPr>
              <a:t>mavimsi-mor renkte</a:t>
            </a:r>
            <a:r>
              <a:rPr lang="tr-TR" sz="1800">
                <a:ea typeface="ＭＳ Ｐゴシック" pitchFamily="34" charset="-128"/>
              </a:rPr>
              <a:t> boyanmaktadır.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Doku kesitlerinde ince-duvarlı, oval, tomurcuklanan hücreler ya da pseudohifalar şeklinde görülmektedir.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İzolasyon</a:t>
            </a:r>
          </a:p>
          <a:p>
            <a:pPr marL="609600" indent="-609600"/>
            <a:r>
              <a:rPr lang="tr-TR" sz="1800" i="1">
                <a:ea typeface="ＭＳ Ｐゴシック" pitchFamily="34" charset="-128"/>
              </a:rPr>
              <a:t>C. albicans</a:t>
            </a:r>
            <a:r>
              <a:rPr lang="tr-TR" sz="1800">
                <a:ea typeface="ＭＳ Ｐゴシック" pitchFamily="34" charset="-128"/>
              </a:rPr>
              <a:t> inhibitör içeren ve içermeyen </a:t>
            </a:r>
            <a:r>
              <a:rPr lang="tr-TR" sz="1800" b="1">
                <a:ea typeface="ＭＳ Ｐゴシック" pitchFamily="34" charset="-128"/>
              </a:rPr>
              <a:t>kanlı agar</a:t>
            </a:r>
            <a:r>
              <a:rPr lang="tr-TR" sz="1800">
                <a:ea typeface="ＭＳ Ｐゴシック" pitchFamily="34" charset="-128"/>
              </a:rPr>
              <a:t> ve </a:t>
            </a:r>
            <a:r>
              <a:rPr lang="tr-TR" sz="1800" b="1">
                <a:ea typeface="ＭＳ Ｐゴシック" pitchFamily="34" charset="-128"/>
              </a:rPr>
              <a:t>Sabouraud dextrose agar</a:t>
            </a:r>
            <a:r>
              <a:rPr lang="tr-TR" altLang="en-US" sz="1800" b="1">
                <a:ea typeface="ＭＳ Ｐゴシック" pitchFamily="34" charset="-128"/>
              </a:rPr>
              <a:t>’</a:t>
            </a:r>
            <a:r>
              <a:rPr lang="tr-TR" altLang="ja-JP" sz="1800">
                <a:ea typeface="ＭＳ Ｐゴシック" pitchFamily="34" charset="-128"/>
              </a:rPr>
              <a:t>da çok iyi üremektedir.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Ancak, bazı diğer </a:t>
            </a:r>
            <a:r>
              <a:rPr lang="tr-TR" sz="1800" i="1">
                <a:ea typeface="ＭＳ Ｐゴシック" pitchFamily="34" charset="-128"/>
              </a:rPr>
              <a:t>Candida</a:t>
            </a:r>
            <a:r>
              <a:rPr lang="tr-TR" sz="1800">
                <a:ea typeface="ＭＳ Ｐゴシック" pitchFamily="34" charset="-128"/>
              </a:rPr>
              <a:t> türleri cycloheximide ile inhibe olabilmektedir.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Pleytler aynı bakterilerde olduğu şekilde küçük bir inokulum hacmiyle ekilir.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Kültürler </a:t>
            </a:r>
            <a:r>
              <a:rPr lang="tr-TR" sz="1800" b="1">
                <a:ea typeface="ＭＳ Ｐゴシック" pitchFamily="34" charset="-128"/>
              </a:rPr>
              <a:t>37</a:t>
            </a:r>
            <a:r>
              <a:rPr lang="en-US" sz="1800" b="1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1800" b="1">
                <a:ea typeface="ＭＳ Ｐゴシック" pitchFamily="34" charset="-128"/>
              </a:rPr>
              <a:t>C</a:t>
            </a:r>
            <a:r>
              <a:rPr lang="tr-TR" altLang="en-US" sz="1800" b="1">
                <a:ea typeface="ＭＳ Ｐゴシック" pitchFamily="34" charset="-128"/>
              </a:rPr>
              <a:t>’</a:t>
            </a:r>
            <a:r>
              <a:rPr lang="tr-TR" sz="1800" b="1">
                <a:ea typeface="ＭＳ Ｐゴシック" pitchFamily="34" charset="-128"/>
              </a:rPr>
              <a:t>de aerobik olarak 5 gün</a:t>
            </a:r>
            <a:r>
              <a:rPr lang="tr-TR" sz="1800">
                <a:ea typeface="ＭＳ Ｐゴシック" pitchFamily="34" charset="-128"/>
              </a:rPr>
              <a:t>e kadar inkube edilmektedir.</a:t>
            </a:r>
          </a:p>
          <a:p>
            <a:pPr marL="609600" indent="-609600"/>
            <a:endParaRPr lang="tr-TR" sz="18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658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1800" b="1">
                <a:ea typeface="ＭＳ Ｐゴシック" pitchFamily="34" charset="-128"/>
              </a:rPr>
              <a:t>İdentifikasyon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Koloni görünümü</a:t>
            </a:r>
          </a:p>
          <a:p>
            <a:pPr marL="609600" indent="-609600"/>
            <a:r>
              <a:rPr lang="tr-TR" sz="1800" i="1">
                <a:ea typeface="ＭＳ Ｐゴシック" pitchFamily="34" charset="-128"/>
              </a:rPr>
              <a:t>C. albicans</a:t>
            </a:r>
            <a:r>
              <a:rPr lang="tr-TR" sz="1800">
                <a:ea typeface="ＭＳ Ｐゴシック" pitchFamily="34" charset="-128"/>
              </a:rPr>
              <a:t> kolonileri çoğunlukla 1-3 günde ürerler.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Bunlar, </a:t>
            </a:r>
            <a:r>
              <a:rPr lang="tr-TR" sz="1800" b="1">
                <a:ea typeface="ＭＳ Ｐゴシック" pitchFamily="34" charset="-128"/>
              </a:rPr>
              <a:t>beyaz ya da krem renginde, parlak, yüksek-konveksite gösteren, meyvemsi tatlı bir kokuya sahip</a:t>
            </a:r>
            <a:r>
              <a:rPr lang="tr-TR" sz="1800">
                <a:ea typeface="ＭＳ Ｐゴシック" pitchFamily="34" charset="-128"/>
              </a:rPr>
              <a:t>, 4-5 mm çapında koloniler oluştururlar.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Mikroskopik görünümleri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Tek bir koloniden alınan küçük bir parça </a:t>
            </a:r>
            <a:r>
              <a:rPr lang="tr-TR" sz="1800" b="1">
                <a:ea typeface="ＭＳ Ｐゴシック" pitchFamily="34" charset="-128"/>
              </a:rPr>
              <a:t>laktofenol pamuk mavisi</a:t>
            </a:r>
            <a:r>
              <a:rPr lang="tr-TR" sz="1800">
                <a:ea typeface="ＭＳ Ｐゴシック" pitchFamily="34" charset="-128"/>
              </a:rPr>
              <a:t>nde hazırlanabilir ya da önceden fikse edilen koloniler </a:t>
            </a:r>
            <a:r>
              <a:rPr lang="tr-TR" sz="1800" b="1">
                <a:ea typeface="ＭＳ Ｐゴシック" pitchFamily="34" charset="-128"/>
              </a:rPr>
              <a:t>Gram boyama</a:t>
            </a:r>
            <a:r>
              <a:rPr lang="tr-TR" sz="1800">
                <a:ea typeface="ＭＳ Ｐゴシック" pitchFamily="34" charset="-128"/>
              </a:rPr>
              <a:t> veya </a:t>
            </a:r>
            <a:r>
              <a:rPr lang="tr-TR" sz="1800" b="1">
                <a:ea typeface="ＭＳ Ｐゴシック" pitchFamily="34" charset="-128"/>
              </a:rPr>
              <a:t>metilen mavisi </a:t>
            </a:r>
            <a:r>
              <a:rPr lang="tr-TR" sz="1800">
                <a:ea typeface="ＭＳ Ｐゴシック" pitchFamily="34" charset="-128"/>
              </a:rPr>
              <a:t>ile boyanabilir.</a:t>
            </a:r>
          </a:p>
          <a:p>
            <a:pPr marL="609600" indent="-609600"/>
            <a:r>
              <a:rPr lang="tr-TR" sz="1800" i="1">
                <a:ea typeface="ＭＳ Ｐゴシック" pitchFamily="34" charset="-128"/>
              </a:rPr>
              <a:t>C. albicans</a:t>
            </a:r>
            <a:r>
              <a:rPr lang="tr-TR" sz="1800">
                <a:ea typeface="ＭＳ Ｐゴシック" pitchFamily="34" charset="-128"/>
              </a:rPr>
              <a:t> kanlı agarda ve Sabouraud dextrose agarda ince duvarlı, tomurcuklanan hücreler oluşturur.</a:t>
            </a:r>
          </a:p>
          <a:p>
            <a:pPr marL="609600" indent="-609600">
              <a:buNone/>
            </a:pPr>
            <a:r>
              <a:rPr lang="tr-TR" sz="1800" b="1" i="1">
                <a:ea typeface="ＭＳ Ｐゴシック" pitchFamily="34" charset="-128"/>
              </a:rPr>
              <a:t>Germ tüplerinin demonstrasyonu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Üreyen kolonilerden hazırlanan küçük bir inokulum 0.5 ml koyun, sığır, tavşan veya insan serumuna inokule edilerek 2-3 saat 37</a:t>
            </a:r>
            <a:r>
              <a:rPr lang="en-US" sz="18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1800">
                <a:ea typeface="ＭＳ Ｐゴシック" pitchFamily="34" charset="-128"/>
              </a:rPr>
              <a:t>C</a:t>
            </a:r>
            <a:r>
              <a:rPr lang="tr-TR" altLang="en-US" sz="1800">
                <a:ea typeface="ＭＳ Ｐゴシック" pitchFamily="34" charset="-128"/>
              </a:rPr>
              <a:t>’</a:t>
            </a:r>
            <a:r>
              <a:rPr lang="tr-TR" sz="1800">
                <a:ea typeface="ＭＳ Ｐゴシック" pitchFamily="34" charset="-128"/>
              </a:rPr>
              <a:t>de inkube edilir.</a:t>
            </a:r>
          </a:p>
          <a:p>
            <a:pPr marL="609600" indent="-609600"/>
            <a:r>
              <a:rPr lang="tr-TR" sz="1800">
                <a:ea typeface="ＭＳ Ｐゴシック" pitchFamily="34" charset="-128"/>
              </a:rPr>
              <a:t>Hazırlanan karışımdan bir damla faz kontrast mikroskobunda, ya da ışık mikroskobunda incelenir. Bazı </a:t>
            </a:r>
            <a:r>
              <a:rPr lang="tr-TR" sz="1800" b="1">
                <a:ea typeface="ＭＳ Ｐゴシック" pitchFamily="34" charset="-128"/>
              </a:rPr>
              <a:t>maya hücrelerinden dışarı fırlayan küçük tüpler</a:t>
            </a:r>
            <a:r>
              <a:rPr lang="tr-TR" sz="1800">
                <a:ea typeface="ＭＳ Ｐゴシック" pitchFamily="34" charset="-128"/>
              </a:rPr>
              <a:t>in görülmesi </a:t>
            </a:r>
            <a:r>
              <a:rPr lang="tr-TR" sz="1800" i="1">
                <a:ea typeface="ＭＳ Ｐゴシック" pitchFamily="34" charset="-128"/>
              </a:rPr>
              <a:t>C. albicans</a:t>
            </a:r>
            <a:r>
              <a:rPr lang="tr-TR" altLang="en-US" sz="1800">
                <a:ea typeface="ＭＳ Ｐゴシック" pitchFamily="34" charset="-128"/>
              </a:rPr>
              <a:t>’</a:t>
            </a:r>
            <a:r>
              <a:rPr lang="tr-TR" sz="1800">
                <a:ea typeface="ＭＳ Ｐゴシック" pitchFamily="34" charset="-128"/>
              </a:rPr>
              <a:t>ın karakteristik özelliğidir.</a:t>
            </a:r>
          </a:p>
          <a:p>
            <a:pPr marL="609600" indent="-609600"/>
            <a:endParaRPr lang="tr-TR" sz="18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4814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981200" y="381000"/>
            <a:ext cx="8229600" cy="6096000"/>
          </a:xfrm>
        </p:spPr>
        <p:txBody>
          <a:bodyPr/>
          <a:lstStyle/>
          <a:p>
            <a:pPr marL="609600" indent="-609600">
              <a:buNone/>
            </a:pPr>
            <a:r>
              <a:rPr lang="tr-TR" sz="2000" b="1" i="1">
                <a:ea typeface="ＭＳ Ｐゴシック" pitchFamily="34" charset="-128"/>
              </a:rPr>
              <a:t>Chlamydospore üretimi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Bunun için cornmeal-tween 80 veya chlamydospore agar isimli besiyerleri, besiyeri yüzeyinde 1 cm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lik aralıklarla 3 paralel kesik oluşturularak inokule edilir. Kesitler daha sonra gerçekleştirilecek mikroskopik incelemeyi kolaylaştırmak için yüzeyle 45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altLang="en-US" sz="200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tr-TR" sz="2000">
                <a:ea typeface="ＭＳ Ｐゴシック" pitchFamily="34" charset="-128"/>
                <a:cs typeface="Arial" pitchFamily="34" charset="0"/>
              </a:rPr>
              <a:t>lik</a:t>
            </a:r>
            <a:r>
              <a:rPr lang="tr-TR" sz="2000">
                <a:ea typeface="ＭＳ Ｐゴシック" pitchFamily="34" charset="-128"/>
              </a:rPr>
              <a:t> açı oluşturacak şekilde yapılır.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İnokulasyon yüzeyin altına yapılmaktadır. Bunun nedeni, chlamydospore üretiminin azaltılmış oksijen baskısında artmasıdır.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İnokule edilen pleytler 30</a:t>
            </a:r>
            <a:r>
              <a:rPr lang="en-US" sz="2000">
                <a:ea typeface="ＭＳ Ｐゴシック" pitchFamily="34" charset="-128"/>
                <a:cs typeface="Arial" pitchFamily="34" charset="0"/>
              </a:rPr>
              <a:t>°</a:t>
            </a:r>
            <a:r>
              <a:rPr lang="tr-TR" sz="2000">
                <a:ea typeface="ＭＳ Ｐゴシック" pitchFamily="34" charset="-128"/>
              </a:rPr>
              <a:t>C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de 2-4 gün inkube edilirler. 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Agarın yüzeyine ince bir lamel eklenir ve pseudohifaların uçlarında şekillenen kalın duvarlı chlamydospore</a:t>
            </a:r>
            <a:r>
              <a:rPr lang="tr-TR" altLang="en-US" sz="2000">
                <a:ea typeface="ＭＳ Ｐゴシック" pitchFamily="34" charset="-128"/>
              </a:rPr>
              <a:t>’</a:t>
            </a:r>
            <a:r>
              <a:rPr lang="tr-TR" sz="2000">
                <a:ea typeface="ＭＳ Ｐゴシック" pitchFamily="34" charset="-128"/>
              </a:rPr>
              <a:t>lar lameller ışık mikroskobunda incelenerek belirlenir.</a:t>
            </a:r>
          </a:p>
          <a:p>
            <a:pPr marL="609600" indent="-609600"/>
            <a:r>
              <a:rPr lang="tr-TR" sz="2000">
                <a:ea typeface="ＭＳ Ｐゴシック" pitchFamily="34" charset="-128"/>
              </a:rPr>
              <a:t>Daha küçük blastospor kümeleri de yapılan mikroskopik incelemelerde görülebilmektedir.</a:t>
            </a:r>
          </a:p>
          <a:p>
            <a:pPr marL="609600" indent="-609600"/>
            <a:endParaRPr lang="tr-TR" sz="2000">
              <a:ea typeface="ＭＳ Ｐゴシック" pitchFamily="34" charset="-128"/>
            </a:endParaRPr>
          </a:p>
          <a:p>
            <a:pPr marL="609600" indent="-609600"/>
            <a:endParaRPr lang="tr-TR" sz="200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3353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1054</Words>
  <Application>Microsoft Office PowerPoint</Application>
  <PresentationFormat>Geniş ekran</PresentationFormat>
  <Paragraphs>94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ＭＳ Ｐゴシック</vt:lpstr>
      <vt:lpstr>Arial</vt:lpstr>
      <vt:lpstr>Calibri</vt:lpstr>
      <vt:lpstr>Calibri Light</vt:lpstr>
      <vt:lpstr>Office Teması</vt:lpstr>
      <vt:lpstr>Patojenik Mayalar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Patojenik Mayalar</dc:title>
  <dc:creator>Inci Basak Kaya</dc:creator>
  <cp:lastModifiedBy>Inci Basak Kaya</cp:lastModifiedBy>
  <cp:revision>1</cp:revision>
  <dcterms:created xsi:type="dcterms:W3CDTF">2019-09-27T09:08:35Z</dcterms:created>
  <dcterms:modified xsi:type="dcterms:W3CDTF">2019-09-27T09:08:44Z</dcterms:modified>
</cp:coreProperties>
</file>