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0B40F352-E43B-4612-A5C1-E2A08F07E5C2}" type="datetimeFigureOut">
              <a:rPr lang="tr-TR" smtClean="0"/>
              <a:t>6.12.2017</a:t>
            </a:fld>
            <a:endParaRPr lang="tr-TR"/>
          </a:p>
        </p:txBody>
      </p:sp>
      <p:sp>
        <p:nvSpPr>
          <p:cNvPr id="16" name="15 Slayt Numarası Yer Tutucusu"/>
          <p:cNvSpPr>
            <a:spLocks noGrp="1"/>
          </p:cNvSpPr>
          <p:nvPr>
            <p:ph type="sldNum" sz="quarter" idx="11"/>
          </p:nvPr>
        </p:nvSpPr>
        <p:spPr/>
        <p:txBody>
          <a:bodyPr/>
          <a:lstStyle/>
          <a:p>
            <a:fld id="{999AF13D-B40C-4181-95EE-35F6344621B1}" type="slidenum">
              <a:rPr lang="tr-TR" smtClean="0"/>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B40F352-E43B-4612-A5C1-E2A08F07E5C2}" type="datetimeFigureOut">
              <a:rPr lang="tr-TR" smtClean="0"/>
              <a:t>6.12.2017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99AF13D-B40C-4181-95EE-35F6344621B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B40F352-E43B-4612-A5C1-E2A08F07E5C2}" type="datetimeFigureOut">
              <a:rPr lang="tr-TR" smtClean="0"/>
              <a:t>6.12.2017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99AF13D-B40C-4181-95EE-35F6344621B1}"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0B40F352-E43B-4612-A5C1-E2A08F07E5C2}" type="datetimeFigureOut">
              <a:rPr lang="tr-TR" smtClean="0"/>
              <a:t>6.12.2017</a:t>
            </a:fld>
            <a:endParaRPr lang="tr-TR"/>
          </a:p>
        </p:txBody>
      </p:sp>
      <p:sp>
        <p:nvSpPr>
          <p:cNvPr id="15" name="14 Slayt Numarası Yer Tutucusu"/>
          <p:cNvSpPr>
            <a:spLocks noGrp="1"/>
          </p:cNvSpPr>
          <p:nvPr>
            <p:ph type="sldNum" sz="quarter" idx="15"/>
          </p:nvPr>
        </p:nvSpPr>
        <p:spPr/>
        <p:txBody>
          <a:bodyPr/>
          <a:lstStyle>
            <a:lvl1pPr algn="ctr">
              <a:defRPr/>
            </a:lvl1pPr>
          </a:lstStyle>
          <a:p>
            <a:fld id="{999AF13D-B40C-4181-95EE-35F6344621B1}" type="slidenum">
              <a:rPr lang="tr-TR" smtClean="0"/>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0B40F352-E43B-4612-A5C1-E2A08F07E5C2}" type="datetimeFigureOut">
              <a:rPr lang="tr-TR" smtClean="0"/>
              <a:t>6.12.2017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99AF13D-B40C-4181-95EE-35F6344621B1}" type="slidenum">
              <a:rPr lang="tr-TR" smtClean="0"/>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0B40F352-E43B-4612-A5C1-E2A08F07E5C2}" type="datetimeFigureOut">
              <a:rPr lang="tr-TR" smtClean="0"/>
              <a:t>6.12.2017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99AF13D-B40C-4181-95EE-35F6344621B1}" type="slidenum">
              <a:rPr lang="tr-TR" smtClean="0"/>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999AF13D-B40C-4181-95EE-35F6344621B1}" type="slidenum">
              <a:rPr lang="tr-TR" smtClean="0"/>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0B40F352-E43B-4612-A5C1-E2A08F07E5C2}" type="datetimeFigureOut">
              <a:rPr lang="tr-TR" smtClean="0"/>
              <a:t>6.12.2017</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0B40F352-E43B-4612-A5C1-E2A08F07E5C2}" type="datetimeFigureOut">
              <a:rPr lang="tr-TR" smtClean="0"/>
              <a:t>6.12.2017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99AF13D-B40C-4181-95EE-35F6344621B1}" type="slidenum">
              <a:rPr lang="tr-TR" smtClean="0"/>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B40F352-E43B-4612-A5C1-E2A08F07E5C2}" type="datetimeFigureOut">
              <a:rPr lang="tr-TR" smtClean="0"/>
              <a:t>6.12.2017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99AF13D-B40C-4181-95EE-35F6344621B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0B40F352-E43B-4612-A5C1-E2A08F07E5C2}" type="datetimeFigureOut">
              <a:rPr lang="tr-TR" smtClean="0"/>
              <a:t>6.12.2017</a:t>
            </a:fld>
            <a:endParaRPr lang="tr-TR"/>
          </a:p>
        </p:txBody>
      </p:sp>
      <p:sp>
        <p:nvSpPr>
          <p:cNvPr id="9" name="8 Slayt Numarası Yer Tutucusu"/>
          <p:cNvSpPr>
            <a:spLocks noGrp="1"/>
          </p:cNvSpPr>
          <p:nvPr>
            <p:ph type="sldNum" sz="quarter" idx="15"/>
          </p:nvPr>
        </p:nvSpPr>
        <p:spPr/>
        <p:txBody>
          <a:bodyPr/>
          <a:lstStyle/>
          <a:p>
            <a:fld id="{999AF13D-B40C-4181-95EE-35F6344621B1}" type="slidenum">
              <a:rPr lang="tr-TR" smtClean="0"/>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0B40F352-E43B-4612-A5C1-E2A08F07E5C2}" type="datetimeFigureOut">
              <a:rPr lang="tr-TR" smtClean="0"/>
              <a:t>6.12.2017</a:t>
            </a:fld>
            <a:endParaRPr lang="tr-TR"/>
          </a:p>
        </p:txBody>
      </p:sp>
      <p:sp>
        <p:nvSpPr>
          <p:cNvPr id="9" name="8 Slayt Numarası Yer Tutucusu"/>
          <p:cNvSpPr>
            <a:spLocks noGrp="1"/>
          </p:cNvSpPr>
          <p:nvPr>
            <p:ph type="sldNum" sz="quarter" idx="11"/>
          </p:nvPr>
        </p:nvSpPr>
        <p:spPr/>
        <p:txBody>
          <a:bodyPr/>
          <a:lstStyle/>
          <a:p>
            <a:fld id="{999AF13D-B40C-4181-95EE-35F6344621B1}" type="slidenum">
              <a:rPr lang="tr-TR" smtClean="0"/>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B40F352-E43B-4612-A5C1-E2A08F07E5C2}" type="datetimeFigureOut">
              <a:rPr lang="tr-TR" smtClean="0"/>
              <a:t>6.12.2017</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99AF13D-B40C-4181-95EE-35F6344621B1}" type="slidenum">
              <a:rPr lang="tr-TR" smtClean="0"/>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a:p>
        </p:txBody>
      </p:sp>
      <p:sp>
        <p:nvSpPr>
          <p:cNvPr id="2" name="1 Başlık"/>
          <p:cNvSpPr>
            <a:spLocks noGrp="1"/>
          </p:cNvSpPr>
          <p:nvPr>
            <p:ph type="ctrTitle"/>
          </p:nvPr>
        </p:nvSpPr>
        <p:spPr/>
        <p:txBody>
          <a:bodyPr/>
          <a:lstStyle/>
          <a:p>
            <a:r>
              <a:rPr lang="tr-TR" dirty="0" smtClean="0"/>
              <a:t>Ölümle ilgili Motifler</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Kuş özellikle de kartal formu, İ.Ö. 3000 yılında Sümerlerden bu yana ve Urartularda ölümsüzlüğün sembolü olan hayat ağacı motifi ile birlikte stilize edilmiştir.</a:t>
            </a:r>
          </a:p>
          <a:p>
            <a:endParaRPr lang="tr-TR" dirty="0" smtClean="0"/>
          </a:p>
          <a:p>
            <a:r>
              <a:rPr lang="tr-TR" dirty="0" smtClean="0"/>
              <a:t>Orhun kitabelerinde Orta Asya Yakut Türklerinin her insanın kuş şeklinde bir koruyucu ruhu olduğuna, ölen kişinin ruhunun göğe yükselip, kuş gibi uçtuğuna inandıklarından söz edilir.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Orta Asya Şaman kültüründe Şamanın kutsal kartalı vardır. Ayinlerde Şamanın giydiği giysi kuşu sembolize eder.</a:t>
            </a:r>
          </a:p>
          <a:p>
            <a:endParaRPr lang="tr-TR" dirty="0" smtClean="0"/>
          </a:p>
          <a:p>
            <a:r>
              <a:rPr lang="tr-TR" dirty="0" smtClean="0"/>
              <a:t>Selçuklu Türklerinin iki büyük lideri </a:t>
            </a:r>
            <a:r>
              <a:rPr lang="tr-TR" dirty="0" err="1" smtClean="0"/>
              <a:t>Toğril</a:t>
            </a:r>
            <a:r>
              <a:rPr lang="tr-TR" dirty="0" smtClean="0"/>
              <a:t> ve Çağrı aslında av kartalı adlarıdır.</a:t>
            </a:r>
          </a:p>
          <a:p>
            <a:endParaRPr lang="tr-TR" dirty="0" smtClean="0"/>
          </a:p>
          <a:p>
            <a:r>
              <a:rPr lang="tr-TR" dirty="0" smtClean="0"/>
              <a:t>Türkler kendilerine ev arkadaşlığı yapan av kartallarına çok önem vermişlerdir.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Selçuklu döneminde kuş ve kartal motifinin kullanıldığı bazı örnekler Erzurum’daki Emir </a:t>
            </a:r>
            <a:r>
              <a:rPr lang="tr-TR" dirty="0" err="1" smtClean="0"/>
              <a:t>Saltuk</a:t>
            </a:r>
            <a:r>
              <a:rPr lang="tr-TR" dirty="0" smtClean="0"/>
              <a:t> Türbesi, Çifte Minareli Medrese, 1308 tarihli Yakutiye </a:t>
            </a:r>
            <a:r>
              <a:rPr lang="tr-TR" dirty="0" err="1" smtClean="0"/>
              <a:t>Mederesesi</a:t>
            </a:r>
            <a:r>
              <a:rPr lang="tr-TR" dirty="0" smtClean="0"/>
              <a:t>, </a:t>
            </a:r>
            <a:r>
              <a:rPr lang="tr-TR" dirty="0" err="1" smtClean="0"/>
              <a:t>Mengücekoğulları</a:t>
            </a:r>
            <a:r>
              <a:rPr lang="tr-TR" dirty="0" smtClean="0"/>
              <a:t> döneminde yapılan (1228) Divriği Ulu Camii kapı girişi, Erzurum </a:t>
            </a:r>
            <a:r>
              <a:rPr lang="tr-TR" dirty="0" err="1" smtClean="0"/>
              <a:t>Hatuniye</a:t>
            </a:r>
            <a:r>
              <a:rPr lang="tr-TR" dirty="0" smtClean="0"/>
              <a:t> Medresesi Cephesi ve Niğde </a:t>
            </a:r>
            <a:r>
              <a:rPr lang="tr-TR" dirty="0" err="1" smtClean="0"/>
              <a:t>Hüdavent</a:t>
            </a:r>
            <a:r>
              <a:rPr lang="tr-TR" dirty="0" smtClean="0"/>
              <a:t> Hatun Kümbeti (1312) şeklinde sıralayabiliriz.</a:t>
            </a:r>
          </a:p>
          <a:p>
            <a:endParaRPr lang="tr-TR" dirty="0" smtClean="0"/>
          </a:p>
          <a:p>
            <a:r>
              <a:rPr lang="tr-TR" dirty="0" smtClean="0"/>
              <a:t>Geometrik stilize kuş motifi kullanılmış 17-18. yy Uşak halıları çok yaygındır.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Elazığ yöresinde iğne oyalarından yapılmış kuş motifi vardır. </a:t>
            </a:r>
          </a:p>
          <a:p>
            <a:endParaRPr lang="tr-TR" dirty="0" smtClean="0"/>
          </a:p>
          <a:p>
            <a:r>
              <a:rPr lang="tr-TR" dirty="0" smtClean="0"/>
              <a:t>Kuş motifi, Anadolu’da bazen kartal, bazen </a:t>
            </a:r>
            <a:r>
              <a:rPr lang="tr-TR" dirty="0" err="1" smtClean="0"/>
              <a:t>Zümrüd</a:t>
            </a:r>
            <a:r>
              <a:rPr lang="tr-TR" dirty="0" smtClean="0"/>
              <a:t>-ü Anka, bazen </a:t>
            </a:r>
            <a:r>
              <a:rPr lang="tr-TR" dirty="0" err="1" smtClean="0"/>
              <a:t>tavuskuşu</a:t>
            </a:r>
            <a:r>
              <a:rPr lang="tr-TR" dirty="0" smtClean="0"/>
              <a:t>, bazen de horoz olarak işleme, dokuma, örgü, taş işçiliği, ahşap ve maden işçiliğinde </a:t>
            </a:r>
            <a:r>
              <a:rPr lang="tr-TR" dirty="0" err="1" smtClean="0"/>
              <a:t>kullşanılmıştır</a:t>
            </a:r>
            <a:r>
              <a:rPr lang="tr-TR" dirty="0" smtClean="0"/>
              <a:t>.</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5122" name="Picture 2" descr="C:\Users\Kullanıcı123\Downloads\20171206_115119.jpg"/>
          <p:cNvPicPr>
            <a:picLocks noGrp="1" noChangeAspect="1" noChangeArrowheads="1"/>
          </p:cNvPicPr>
          <p:nvPr>
            <p:ph idx="1"/>
          </p:nvPr>
        </p:nvPicPr>
        <p:blipFill>
          <a:blip r:embed="rId2" cstate="print"/>
          <a:srcRect l="1172" t="3124" r="5077" b="4688"/>
          <a:stretch>
            <a:fillRect/>
          </a:stretch>
        </p:blipFill>
        <p:spPr bwMode="auto">
          <a:xfrm rot="5400000">
            <a:off x="1893075" y="1393017"/>
            <a:ext cx="5715040" cy="421484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6146" name="Picture 2" descr="C:\Users\Kullanıcı123\Downloads\20171206_115108.jpg"/>
          <p:cNvPicPr>
            <a:picLocks noGrp="1" noChangeAspect="1" noChangeArrowheads="1"/>
          </p:cNvPicPr>
          <p:nvPr>
            <p:ph idx="1"/>
          </p:nvPr>
        </p:nvPicPr>
        <p:blipFill>
          <a:blip r:embed="rId2" cstate="print"/>
          <a:srcRect l="3516" t="6249" r="7421" b="3125"/>
          <a:stretch>
            <a:fillRect/>
          </a:stretch>
        </p:blipFill>
        <p:spPr bwMode="auto">
          <a:xfrm rot="5400000">
            <a:off x="1928794" y="1357298"/>
            <a:ext cx="5429288" cy="414340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Doğum ve yaşamla ilgili motiflerle başladığımız serüvenimize yaşamın sonlanmasıyla ilgili anlamlar içeren kuş motifi ile nokta koyuyoruz.</a:t>
            </a:r>
          </a:p>
          <a:p>
            <a:endParaRPr lang="tr-TR" dirty="0" smtClean="0"/>
          </a:p>
          <a:p>
            <a:r>
              <a:rPr lang="tr-TR" dirty="0" smtClean="0"/>
              <a:t>Anadolu sembolizminde kuş motifinin ayrıcalıklı bir yeri vardır.</a:t>
            </a:r>
          </a:p>
          <a:p>
            <a:endParaRPr lang="tr-TR" dirty="0" smtClean="0"/>
          </a:p>
          <a:p>
            <a:r>
              <a:rPr lang="tr-TR" dirty="0" smtClean="0"/>
              <a:t>Baykuş karga gibi kuşlar uğursuz, güvercin kumru bülbül gibi kuşlar ise uğurlu sayılır.</a:t>
            </a:r>
            <a:endParaRPr lang="tr-TR" dirty="0"/>
          </a:p>
        </p:txBody>
      </p:sp>
      <p:sp>
        <p:nvSpPr>
          <p:cNvPr id="3" name="2 Başlık"/>
          <p:cNvSpPr>
            <a:spLocks noGrp="1"/>
          </p:cNvSpPr>
          <p:nvPr>
            <p:ph type="title"/>
          </p:nvPr>
        </p:nvSpPr>
        <p:spPr/>
        <p:txBody>
          <a:bodyPr/>
          <a:lstStyle/>
          <a:p>
            <a:r>
              <a:rPr lang="tr-TR" dirty="0" smtClean="0"/>
              <a:t>Kuş   (</a:t>
            </a:r>
            <a:r>
              <a:rPr lang="tr-TR" dirty="0" err="1" smtClean="0"/>
              <a:t>Bird</a:t>
            </a:r>
            <a:r>
              <a:rPr lang="tr-TR" dirty="0" smtClean="0"/>
              <a:t>)</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1026" name="Picture 2" descr="C:\Users\Kullanıcı123\Desktop\desen taslagı1\kuş059.jpg"/>
          <p:cNvPicPr>
            <a:picLocks noGrp="1" noChangeAspect="1" noChangeArrowheads="1"/>
          </p:cNvPicPr>
          <p:nvPr>
            <p:ph idx="1"/>
          </p:nvPr>
        </p:nvPicPr>
        <p:blipFill>
          <a:blip r:embed="rId2" cstate="print"/>
          <a:srcRect/>
          <a:stretch>
            <a:fillRect/>
          </a:stretch>
        </p:blipFill>
        <p:spPr bwMode="auto">
          <a:xfrm>
            <a:off x="1453351" y="1524000"/>
            <a:ext cx="6237298" cy="4572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2050" name="Picture 2" descr="C:\Users\Kullanıcı123\Desktop\desen taslagı1\kuş061.jpg"/>
          <p:cNvPicPr>
            <a:picLocks noGrp="1" noChangeAspect="1" noChangeArrowheads="1"/>
          </p:cNvPicPr>
          <p:nvPr>
            <p:ph idx="1"/>
          </p:nvPr>
        </p:nvPicPr>
        <p:blipFill>
          <a:blip r:embed="rId2" cstate="print"/>
          <a:srcRect/>
          <a:stretch>
            <a:fillRect/>
          </a:stretch>
        </p:blipFill>
        <p:spPr bwMode="auto">
          <a:xfrm>
            <a:off x="2111432" y="1524000"/>
            <a:ext cx="4921135" cy="4572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3074" name="Picture 2" descr="C:\Users\Kullanıcı123\Desktop\desen taslagı1\kuş203.jpg"/>
          <p:cNvPicPr>
            <a:picLocks noGrp="1" noChangeAspect="1" noChangeArrowheads="1"/>
          </p:cNvPicPr>
          <p:nvPr>
            <p:ph idx="1"/>
          </p:nvPr>
        </p:nvPicPr>
        <p:blipFill>
          <a:blip r:embed="rId2" cstate="print"/>
          <a:srcRect/>
          <a:stretch>
            <a:fillRect/>
          </a:stretch>
        </p:blipFill>
        <p:spPr bwMode="auto">
          <a:xfrm>
            <a:off x="902208" y="1712976"/>
            <a:ext cx="7339584" cy="419404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Kuş kadın ile özdeşleşmiştir. Kuş kutsaldır, gök tanrının yönetimindedir.</a:t>
            </a:r>
          </a:p>
          <a:p>
            <a:endParaRPr lang="tr-TR" dirty="0" smtClean="0"/>
          </a:p>
          <a:p>
            <a:r>
              <a:rPr lang="tr-TR" dirty="0" smtClean="0"/>
              <a:t>Bazen ölen kişinin ruhudur. Kuvvet ve kudreti simgeler. Örneğin kartal Anadolu’da kurulmuş pek çok devletin sembolü olmuştur.</a:t>
            </a:r>
          </a:p>
          <a:p>
            <a:endParaRPr lang="tr-TR" dirty="0" smtClean="0"/>
          </a:p>
          <a:p>
            <a:r>
              <a:rPr lang="tr-TR" dirty="0" smtClean="0"/>
              <a:t>İnsanoğlu mağara devrinden bu yana uçmaya imrenerek bakmış, bu nedenle kuşun bu ulaşılmaz yeteneğini hayranlıkla resmetmiştir.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4098" name="Picture 2" descr="C:\Users\Kullanıcı123\Desktop\desen taslagı1\kuş218.jpg"/>
          <p:cNvPicPr>
            <a:picLocks noGrp="1" noChangeAspect="1" noChangeArrowheads="1"/>
          </p:cNvPicPr>
          <p:nvPr>
            <p:ph idx="1"/>
          </p:nvPr>
        </p:nvPicPr>
        <p:blipFill>
          <a:blip r:embed="rId2" cstate="print"/>
          <a:srcRect/>
          <a:stretch>
            <a:fillRect/>
          </a:stretch>
        </p:blipFill>
        <p:spPr bwMode="auto">
          <a:xfrm>
            <a:off x="2414788" y="1524000"/>
            <a:ext cx="4314423" cy="4572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r>
              <a:rPr lang="tr-TR" dirty="0" smtClean="0"/>
              <a:t>Çok tanrılı dinlerin çoğunda kartal, horoz, atmaca, ağaçkakan gibi kuşlara ve bukalemun, kertenkele, yılan gibi sürüngenlere ateşi yeryüzüne getiren, insanları kurtaran, dünyayı yaratan ya da yaratılmasına yardım eden canlılar gözü ile bakılmış ve bu hayvanlar kutsal sayılmıştır.</a:t>
            </a:r>
          </a:p>
          <a:p>
            <a:endParaRPr lang="tr-TR" dirty="0" smtClean="0"/>
          </a:p>
          <a:p>
            <a:r>
              <a:rPr lang="tr-TR" dirty="0" smtClean="0"/>
              <a:t>Kuş formu ile ilk kez, en eski </a:t>
            </a:r>
            <a:r>
              <a:rPr lang="tr-TR" dirty="0" smtClean="0"/>
              <a:t>A</a:t>
            </a:r>
            <a:r>
              <a:rPr lang="tr-TR" dirty="0" smtClean="0"/>
              <a:t>nadolu yerleşim yerlerinden biri olan Çatalhöyük duvar panolarında, insanlara saldırırken resmedilen kartal veya akbaba benzeri hayvanlarla karşılaşılmaktadır.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dirty="0" smtClean="0"/>
              <a:t>Alacahöyük’ün giriş kapısının iki yanında duran sfenkslerin üzerinde de çift başlı kartal kabartması yer almaktadır. </a:t>
            </a:r>
          </a:p>
          <a:p>
            <a:endParaRPr lang="tr-TR" dirty="0" smtClean="0"/>
          </a:p>
          <a:p>
            <a:r>
              <a:rPr lang="tr-TR" dirty="0" smtClean="0"/>
              <a:t>Anadolu uygarlıklarının içinde bu motifi en çok kullanan kültler Hitit ve Anadolu Selçuklularıdır.</a:t>
            </a:r>
          </a:p>
          <a:p>
            <a:endParaRPr lang="tr-TR" dirty="0" smtClean="0"/>
          </a:p>
          <a:p>
            <a:r>
              <a:rPr lang="tr-TR" dirty="0" smtClean="0"/>
              <a:t>Urartu kaya mezarlarında görülen ve alçak kabartma tekniğiyle yapılmış tanrı figürlerinin hemen hepsi, sırtı kanatlı, kuş kafalı olarak stilize edilmiştir.</a:t>
            </a:r>
            <a:endParaRPr lang="tr-TR" dirty="0"/>
          </a:p>
        </p:txBody>
      </p:sp>
      <p:sp>
        <p:nvSpPr>
          <p:cNvPr id="3" name="2 Başlık"/>
          <p:cNvSpPr>
            <a:spLocks noGrp="1"/>
          </p:cNvSpPr>
          <p:nvPr>
            <p:ph type="title"/>
          </p:nvPr>
        </p:nvSpPr>
        <p:spPr/>
        <p:txBody>
          <a:bodyPr/>
          <a:lstStyle/>
          <a:p>
            <a:endParaRPr lang="tr-T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32</TotalTime>
  <Words>424</Words>
  <Application>Microsoft Office PowerPoint</Application>
  <PresentationFormat>Ekran Gösterisi (4:3)</PresentationFormat>
  <Paragraphs>34</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Kağıt</vt:lpstr>
      <vt:lpstr>Ölümle ilgili Motifler</vt:lpstr>
      <vt:lpstr>Kuş   (Bird)</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Ölümle ilgili Motifler</dc:title>
  <dc:creator>Kullanıcı123</dc:creator>
  <cp:lastModifiedBy>Kullanıcı123</cp:lastModifiedBy>
  <cp:revision>1</cp:revision>
  <dcterms:created xsi:type="dcterms:W3CDTF">2017-12-06T08:16:24Z</dcterms:created>
  <dcterms:modified xsi:type="dcterms:W3CDTF">2017-12-06T08:48:36Z</dcterms:modified>
</cp:coreProperties>
</file>