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6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4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US" sz="2800" dirty="0" err="1" smtClean="0">
                <a:solidFill>
                  <a:srgbClr val="660066"/>
                </a:solidFill>
              </a:rPr>
              <a:t>Ortadoğu’da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Avrupa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Yayılmacılığı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Bağımsızlık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Mücadeleleri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Birinci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Dünya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Savaşı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Sonrasında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Ortadoğu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-İran: </a:t>
            </a:r>
            <a:r>
              <a:rPr lang="en-US" dirty="0" err="1" smtClean="0"/>
              <a:t>Kaçar</a:t>
            </a:r>
            <a:r>
              <a:rPr lang="en-US" dirty="0" smtClean="0"/>
              <a:t> </a:t>
            </a:r>
            <a:r>
              <a:rPr lang="en-US" dirty="0" err="1" smtClean="0"/>
              <a:t>Hanedanlığı’ndan</a:t>
            </a:r>
            <a:r>
              <a:rPr lang="en-US" dirty="0" smtClean="0"/>
              <a:t> </a:t>
            </a:r>
            <a:r>
              <a:rPr lang="en-US" dirty="0" err="1" smtClean="0"/>
              <a:t>Pehlevilere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Suudi</a:t>
            </a:r>
            <a:r>
              <a:rPr lang="en-US" dirty="0" smtClean="0"/>
              <a:t> </a:t>
            </a:r>
            <a:r>
              <a:rPr lang="en-US" dirty="0" err="1" smtClean="0"/>
              <a:t>Arabistan</a:t>
            </a:r>
            <a:r>
              <a:rPr lang="en-US" dirty="0"/>
              <a:t> </a:t>
            </a:r>
            <a:r>
              <a:rPr lang="en-US" dirty="0" err="1" smtClean="0"/>
              <a:t>Krallığı</a:t>
            </a:r>
            <a:r>
              <a:rPr lang="en-US" dirty="0" smtClean="0"/>
              <a:t>: </a:t>
            </a:r>
            <a:r>
              <a:rPr lang="en-US" dirty="0" err="1" smtClean="0"/>
              <a:t>Suudların</a:t>
            </a:r>
            <a:r>
              <a:rPr lang="en-US" dirty="0" smtClean="0"/>
              <a:t> </a:t>
            </a:r>
            <a:r>
              <a:rPr lang="en-US" dirty="0" err="1" smtClean="0"/>
              <a:t>Vahabilikle</a:t>
            </a:r>
            <a:r>
              <a:rPr lang="en-US" dirty="0" smtClean="0"/>
              <a:t> </a:t>
            </a:r>
            <a:r>
              <a:rPr lang="en-US" dirty="0" err="1" smtClean="0"/>
              <a:t>uzlaşısı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203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Birinci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Dünya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Savaşı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Sonrasında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Ortadoğu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Milletler</a:t>
            </a:r>
            <a:r>
              <a:rPr lang="en-US" dirty="0" smtClean="0"/>
              <a:t> </a:t>
            </a:r>
            <a:r>
              <a:rPr lang="en-US" dirty="0" err="1" smtClean="0"/>
              <a:t>Cemiyeti</a:t>
            </a:r>
            <a:r>
              <a:rPr lang="en-US" dirty="0" smtClean="0"/>
              <a:t> </a:t>
            </a:r>
            <a:r>
              <a:rPr lang="en-US" dirty="0" err="1" smtClean="0"/>
              <a:t>Çatısı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Manda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Manda</a:t>
            </a:r>
            <a:r>
              <a:rPr lang="en-US" dirty="0" smtClean="0"/>
              <a:t>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mandasına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bölgeler</a:t>
            </a:r>
            <a:r>
              <a:rPr lang="en-US" dirty="0" smtClean="0"/>
              <a:t>: </a:t>
            </a:r>
            <a:r>
              <a:rPr lang="en-US" dirty="0" err="1" smtClean="0"/>
              <a:t>Irak</a:t>
            </a:r>
            <a:r>
              <a:rPr lang="en-US" dirty="0" smtClean="0"/>
              <a:t>, </a:t>
            </a:r>
            <a:r>
              <a:rPr lang="en-US" dirty="0" err="1" smtClean="0"/>
              <a:t>Filistin</a:t>
            </a:r>
            <a:r>
              <a:rPr lang="en-US" dirty="0" smtClean="0"/>
              <a:t> (</a:t>
            </a:r>
            <a:r>
              <a:rPr lang="en-US" dirty="0" err="1" smtClean="0"/>
              <a:t>İsrail</a:t>
            </a:r>
            <a:r>
              <a:rPr lang="en-US" dirty="0" smtClean="0"/>
              <a:t>), </a:t>
            </a:r>
            <a:r>
              <a:rPr lang="en-US" dirty="0" err="1" smtClean="0"/>
              <a:t>Ürdün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Fransız</a:t>
            </a:r>
            <a:r>
              <a:rPr lang="en-US" dirty="0" smtClean="0"/>
              <a:t> </a:t>
            </a:r>
            <a:r>
              <a:rPr lang="en-US" dirty="0" err="1" smtClean="0"/>
              <a:t>mandasına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bölgeler</a:t>
            </a:r>
            <a:r>
              <a:rPr lang="en-US" dirty="0" smtClean="0"/>
              <a:t>: </a:t>
            </a:r>
            <a:r>
              <a:rPr lang="en-US" dirty="0" err="1" smtClean="0"/>
              <a:t>Suriye</a:t>
            </a:r>
            <a:r>
              <a:rPr lang="en-US" dirty="0" smtClean="0"/>
              <a:t>, </a:t>
            </a:r>
            <a:r>
              <a:rPr lang="en-US" dirty="0" err="1" smtClean="0"/>
              <a:t>Lübnan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Körfez’de</a:t>
            </a:r>
            <a:r>
              <a:rPr lang="en-US" dirty="0" smtClean="0"/>
              <a:t> </a:t>
            </a:r>
            <a:r>
              <a:rPr lang="en-US" dirty="0" err="1" smtClean="0"/>
              <a:t>emirlikler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şeyhlikler</a:t>
            </a:r>
            <a:r>
              <a:rPr lang="en-US" dirty="0" smtClean="0"/>
              <a:t>, </a:t>
            </a:r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46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İkinci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Dünya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</a:t>
            </a:r>
            <a:r>
              <a:rPr lang="en-US" sz="2800" dirty="0" err="1" smtClean="0">
                <a:solidFill>
                  <a:srgbClr val="660066"/>
                </a:solidFill>
              </a:rPr>
              <a:t>avaşı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Dekolonizasyon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Maşrık</a:t>
            </a:r>
            <a:r>
              <a:rPr lang="en-US" dirty="0" smtClean="0"/>
              <a:t> </a:t>
            </a:r>
            <a:r>
              <a:rPr lang="en-US" dirty="0" err="1"/>
              <a:t>Ü</a:t>
            </a:r>
            <a:r>
              <a:rPr lang="en-US" dirty="0" err="1" smtClean="0"/>
              <a:t>lkelerinin</a:t>
            </a:r>
            <a:r>
              <a:rPr lang="en-US" dirty="0" smtClean="0"/>
              <a:t> </a:t>
            </a:r>
            <a:r>
              <a:rPr lang="en-US" dirty="0" err="1" smtClean="0"/>
              <a:t>Bağımsızlıklarını</a:t>
            </a:r>
            <a:r>
              <a:rPr lang="en-US" dirty="0" smtClean="0"/>
              <a:t> </a:t>
            </a:r>
            <a:r>
              <a:rPr lang="en-US" dirty="0" err="1" smtClean="0"/>
              <a:t>Kazanmaları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-1932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Haşimi</a:t>
            </a:r>
            <a:r>
              <a:rPr lang="en-US" dirty="0" smtClean="0"/>
              <a:t> </a:t>
            </a:r>
            <a:r>
              <a:rPr lang="en-US" dirty="0" err="1" smtClean="0"/>
              <a:t>Krallığı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smtClean="0"/>
              <a:t>1943 </a:t>
            </a:r>
            <a:r>
              <a:rPr lang="en-US" dirty="0" err="1" smtClean="0"/>
              <a:t>Lübnan</a:t>
            </a:r>
            <a:r>
              <a:rPr lang="en-US" dirty="0" smtClean="0"/>
              <a:t> </a:t>
            </a:r>
            <a:r>
              <a:rPr lang="en-US" dirty="0" err="1" smtClean="0"/>
              <a:t>Cumhuriyeti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-1946 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Cumhuriyeti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-1946 </a:t>
            </a:r>
            <a:r>
              <a:rPr lang="en-US" dirty="0" err="1" smtClean="0"/>
              <a:t>Ürdün</a:t>
            </a:r>
            <a:r>
              <a:rPr lang="en-US" dirty="0" smtClean="0"/>
              <a:t> </a:t>
            </a:r>
            <a:r>
              <a:rPr lang="en-US" dirty="0" err="1" smtClean="0"/>
              <a:t>Haşimi</a:t>
            </a:r>
            <a:r>
              <a:rPr lang="en-US" dirty="0" smtClean="0"/>
              <a:t> </a:t>
            </a:r>
            <a:r>
              <a:rPr lang="en-US" dirty="0" err="1" smtClean="0"/>
              <a:t>Krallığı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-1948 </a:t>
            </a:r>
            <a:r>
              <a:rPr lang="en-US" dirty="0" err="1" smtClean="0"/>
              <a:t>İsrail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Monarşik</a:t>
            </a:r>
            <a:r>
              <a:rPr lang="en-US" dirty="0" smtClean="0"/>
              <a:t> 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Ülkeleri</a:t>
            </a:r>
            <a:r>
              <a:rPr lang="en-US" dirty="0" smtClean="0"/>
              <a:t> (</a:t>
            </a:r>
            <a:r>
              <a:rPr lang="en-US" dirty="0" err="1" smtClean="0"/>
              <a:t>Umman</a:t>
            </a:r>
            <a:r>
              <a:rPr lang="en-US" dirty="0" smtClean="0"/>
              <a:t> </a:t>
            </a:r>
            <a:r>
              <a:rPr lang="en-US" dirty="0" err="1" smtClean="0"/>
              <a:t>Sultanlığı</a:t>
            </a:r>
            <a:r>
              <a:rPr lang="en-US" dirty="0" smtClean="0"/>
              <a:t>, </a:t>
            </a:r>
            <a:r>
              <a:rPr lang="en-US" dirty="0" err="1" smtClean="0"/>
              <a:t>Katar</a:t>
            </a:r>
            <a:r>
              <a:rPr lang="en-US" dirty="0" smtClean="0"/>
              <a:t> </a:t>
            </a:r>
            <a:r>
              <a:rPr lang="en-US" dirty="0" err="1" smtClean="0"/>
              <a:t>Emirliği</a:t>
            </a:r>
            <a:r>
              <a:rPr lang="en-US" dirty="0" smtClean="0"/>
              <a:t>, </a:t>
            </a:r>
            <a:r>
              <a:rPr lang="en-US" dirty="0" err="1" smtClean="0"/>
              <a:t>Birleşik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Emirlikleri</a:t>
            </a:r>
            <a:r>
              <a:rPr lang="en-US" dirty="0" smtClean="0"/>
              <a:t>, </a:t>
            </a:r>
            <a:r>
              <a:rPr lang="en-US" dirty="0" err="1" smtClean="0"/>
              <a:t>Kuveyt</a:t>
            </a:r>
            <a:r>
              <a:rPr lang="en-US" dirty="0" smtClean="0"/>
              <a:t> </a:t>
            </a:r>
            <a:r>
              <a:rPr lang="en-US" dirty="0" err="1" smtClean="0"/>
              <a:t>Emirliği</a:t>
            </a:r>
            <a:r>
              <a:rPr lang="en-US" dirty="0" smtClean="0"/>
              <a:t>, </a:t>
            </a:r>
            <a:r>
              <a:rPr lang="en-US" dirty="0" err="1" smtClean="0"/>
              <a:t>Bahreyn</a:t>
            </a:r>
            <a:r>
              <a:rPr lang="en-US" dirty="0" smtClean="0"/>
              <a:t> </a:t>
            </a:r>
            <a:r>
              <a:rPr lang="en-US" dirty="0" err="1" smtClean="0"/>
              <a:t>Krallığı</a:t>
            </a:r>
            <a:r>
              <a:rPr lang="en-US" smtClean="0"/>
              <a:t>)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478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Avrupa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Emperyalizmi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Arap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Dünyası</a:t>
            </a:r>
            <a:r>
              <a:rPr lang="en-US" sz="2800" dirty="0" smtClean="0">
                <a:solidFill>
                  <a:srgbClr val="660066"/>
                </a:solidFill>
              </a:rPr>
              <a:t> (</a:t>
            </a:r>
            <a:r>
              <a:rPr lang="en-US" sz="2800" dirty="0" err="1" smtClean="0">
                <a:solidFill>
                  <a:srgbClr val="660066"/>
                </a:solidFill>
              </a:rPr>
              <a:t>Kuzey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Afrika</a:t>
            </a:r>
            <a:r>
              <a:rPr lang="en-US" sz="2800" dirty="0" smtClean="0">
                <a:solidFill>
                  <a:srgbClr val="660066"/>
                </a:solidFill>
              </a:rPr>
              <a:t>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Güçler</a:t>
            </a:r>
            <a:r>
              <a:rPr lang="en-US" dirty="0" smtClean="0"/>
              <a:t> (</a:t>
            </a:r>
            <a:r>
              <a:rPr lang="en-US" dirty="0" err="1" smtClean="0"/>
              <a:t>Fransa</a:t>
            </a:r>
            <a:r>
              <a:rPr lang="en-US" dirty="0" smtClean="0"/>
              <a:t>, </a:t>
            </a:r>
            <a:r>
              <a:rPr lang="en-US" dirty="0" err="1" smtClean="0"/>
              <a:t>İngiltere</a:t>
            </a:r>
            <a:r>
              <a:rPr lang="en-US" dirty="0" smtClean="0"/>
              <a:t>, </a:t>
            </a:r>
            <a:r>
              <a:rPr lang="en-US" dirty="0" err="1" smtClean="0"/>
              <a:t>İspanya</a:t>
            </a:r>
            <a:r>
              <a:rPr lang="en-US" dirty="0" smtClean="0"/>
              <a:t>, </a:t>
            </a:r>
            <a:r>
              <a:rPr lang="en-US" dirty="0" err="1" smtClean="0"/>
              <a:t>İtalya</a:t>
            </a:r>
            <a:r>
              <a:rPr lang="en-US" dirty="0" smtClean="0"/>
              <a:t>)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Afrika’da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Yayılmacılığının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Coğrafi</a:t>
            </a:r>
            <a:r>
              <a:rPr lang="en-US" dirty="0" smtClean="0"/>
              <a:t> </a:t>
            </a:r>
            <a:r>
              <a:rPr lang="en-US" dirty="0" err="1" smtClean="0"/>
              <a:t>yakınlık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Fransız-İngiliz</a:t>
            </a:r>
            <a:r>
              <a:rPr lang="en-US" dirty="0" smtClean="0"/>
              <a:t> </a:t>
            </a:r>
            <a:r>
              <a:rPr lang="en-US" dirty="0" err="1" smtClean="0"/>
              <a:t>rekabeti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Hammadde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azar</a:t>
            </a:r>
            <a:r>
              <a:rPr lang="en-US" dirty="0" smtClean="0"/>
              <a:t> </a:t>
            </a:r>
            <a:r>
              <a:rPr lang="en-US" dirty="0" err="1" smtClean="0"/>
              <a:t>ihtiyacı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İmparatorluğu’nun</a:t>
            </a:r>
            <a:r>
              <a:rPr lang="en-US" dirty="0" smtClean="0"/>
              <a:t> </a:t>
            </a:r>
            <a:r>
              <a:rPr lang="en-US" dirty="0" err="1" smtClean="0"/>
              <a:t>gerilemesi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19. </a:t>
            </a:r>
            <a:r>
              <a:rPr lang="tr-TR" dirty="0"/>
              <a:t>y</a:t>
            </a:r>
            <a:r>
              <a:rPr lang="en-US" dirty="0" err="1" smtClean="0"/>
              <a:t>üzyılda</a:t>
            </a:r>
            <a:r>
              <a:rPr lang="en-US" dirty="0" smtClean="0"/>
              <a:t> </a:t>
            </a:r>
            <a:r>
              <a:rPr lang="en-US" dirty="0" err="1" smtClean="0"/>
              <a:t>hız</a:t>
            </a:r>
            <a:r>
              <a:rPr lang="en-US" dirty="0" smtClean="0"/>
              <a:t> </a:t>
            </a:r>
            <a:r>
              <a:rPr lang="en-US" dirty="0" err="1" smtClean="0"/>
              <a:t>kazanan</a:t>
            </a:r>
            <a:r>
              <a:rPr lang="en-US" dirty="0" smtClean="0"/>
              <a:t> </a:t>
            </a:r>
            <a:r>
              <a:rPr lang="en-US" dirty="0" err="1" smtClean="0"/>
              <a:t>emperyalist</a:t>
            </a:r>
            <a:r>
              <a:rPr lang="en-US" dirty="0" smtClean="0"/>
              <a:t> </a:t>
            </a:r>
            <a:r>
              <a:rPr lang="en-US" dirty="0" err="1" smtClean="0"/>
              <a:t>yarış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283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Avrupa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Emperyalizmi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Arap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Dünyası</a:t>
            </a:r>
            <a:r>
              <a:rPr lang="en-US" sz="2800" dirty="0" smtClean="0">
                <a:solidFill>
                  <a:srgbClr val="660066"/>
                </a:solidFill>
              </a:rPr>
              <a:t> (</a:t>
            </a:r>
            <a:r>
              <a:rPr lang="en-US" sz="2800" dirty="0" err="1" smtClean="0">
                <a:solidFill>
                  <a:srgbClr val="660066"/>
                </a:solidFill>
              </a:rPr>
              <a:t>Kuzey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Afrika</a:t>
            </a:r>
            <a:r>
              <a:rPr lang="en-US" sz="2800" dirty="0" smtClean="0">
                <a:solidFill>
                  <a:srgbClr val="660066"/>
                </a:solidFill>
              </a:rPr>
              <a:t>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İlk </a:t>
            </a:r>
            <a:r>
              <a:rPr lang="en-US" dirty="0" err="1" smtClean="0"/>
              <a:t>Emperyalist</a:t>
            </a:r>
            <a:r>
              <a:rPr lang="en-US" dirty="0" smtClean="0"/>
              <a:t> </a:t>
            </a:r>
            <a:r>
              <a:rPr lang="en-US" dirty="0" err="1" smtClean="0"/>
              <a:t>Girişim</a:t>
            </a:r>
            <a:r>
              <a:rPr lang="en-US" dirty="0" smtClean="0"/>
              <a:t>: </a:t>
            </a:r>
            <a:r>
              <a:rPr lang="en-US" dirty="0" err="1" smtClean="0"/>
              <a:t>Fransa’nın</a:t>
            </a:r>
            <a:r>
              <a:rPr lang="en-US" dirty="0" smtClean="0"/>
              <a:t> </a:t>
            </a:r>
            <a:r>
              <a:rPr lang="en-US" dirty="0" err="1" smtClean="0"/>
              <a:t>Mısır’ı</a:t>
            </a:r>
            <a:r>
              <a:rPr lang="en-US" dirty="0" smtClean="0"/>
              <a:t> </a:t>
            </a:r>
            <a:r>
              <a:rPr lang="en-US" dirty="0" err="1" smtClean="0"/>
              <a:t>İşgali</a:t>
            </a:r>
            <a:r>
              <a:rPr lang="en-US" dirty="0" smtClean="0"/>
              <a:t> (1798-1801)</a:t>
            </a:r>
          </a:p>
          <a:p>
            <a:pPr lvl="0">
              <a:buFont typeface="Wingdings" charset="2"/>
              <a:buChar char="u"/>
            </a:pPr>
            <a:r>
              <a:rPr lang="tr-TR" dirty="0" smtClean="0"/>
              <a:t>İngiliz Yönetimi </a:t>
            </a:r>
            <a:r>
              <a:rPr lang="tr-TR" dirty="0"/>
              <a:t>A</a:t>
            </a:r>
            <a:r>
              <a:rPr lang="tr-TR" dirty="0" smtClean="0"/>
              <a:t>ltında Mısır</a:t>
            </a:r>
            <a:endParaRPr lang="tr-TR" dirty="0"/>
          </a:p>
          <a:p>
            <a:pPr marL="82296" lvl="0" indent="0">
              <a:buNone/>
            </a:pPr>
            <a:r>
              <a:rPr lang="tr-TR" dirty="0" smtClean="0"/>
              <a:t>-Fransa’nın </a:t>
            </a:r>
            <a:r>
              <a:rPr lang="tr-TR" dirty="0"/>
              <a:t>Mısır’ı İşgali ve Osmanlı-İngiliz Müdahalesi</a:t>
            </a:r>
          </a:p>
          <a:p>
            <a:pPr marL="82296" lvl="0" indent="0">
              <a:buNone/>
            </a:pPr>
            <a:r>
              <a:rPr lang="tr-TR" dirty="0" smtClean="0"/>
              <a:t>-19</a:t>
            </a:r>
            <a:r>
              <a:rPr lang="tr-TR" dirty="0"/>
              <a:t>. Yüzyılda Mısır’da Modernleşme Hamleleri</a:t>
            </a:r>
          </a:p>
          <a:p>
            <a:pPr marL="82296" lvl="0" indent="0">
              <a:buNone/>
            </a:pPr>
            <a:r>
              <a:rPr lang="tr-TR" dirty="0" smtClean="0"/>
              <a:t>-Arabi </a:t>
            </a:r>
            <a:r>
              <a:rPr lang="tr-TR" dirty="0"/>
              <a:t>Paşa Ayaklanması ve İngiltere’nin Mısır’ı İşgali </a:t>
            </a:r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25329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Avrupa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Emperyalizmi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Arap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Dünyası</a:t>
            </a:r>
            <a:r>
              <a:rPr lang="en-US" sz="2800" dirty="0">
                <a:solidFill>
                  <a:srgbClr val="660066"/>
                </a:solidFill>
              </a:rPr>
              <a:t> (</a:t>
            </a:r>
            <a:r>
              <a:rPr lang="en-US" sz="2800" dirty="0" err="1">
                <a:solidFill>
                  <a:srgbClr val="660066"/>
                </a:solidFill>
              </a:rPr>
              <a:t>Kuzey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Afrika</a:t>
            </a:r>
            <a:r>
              <a:rPr lang="en-US" sz="2800" dirty="0">
                <a:solidFill>
                  <a:srgbClr val="660066"/>
                </a:solidFill>
              </a:rPr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>
              <a:buNone/>
            </a:pPr>
            <a:r>
              <a:rPr lang="tr-TR" dirty="0"/>
              <a:t>-“Örtülü İngiliz </a:t>
            </a:r>
            <a:r>
              <a:rPr lang="tr-TR" dirty="0" err="1"/>
              <a:t>Himayesi”nin</a:t>
            </a:r>
            <a:r>
              <a:rPr lang="tr-TR" dirty="0"/>
              <a:t> </a:t>
            </a:r>
            <a:r>
              <a:rPr lang="tr-TR" dirty="0" err="1"/>
              <a:t>Sosyo</a:t>
            </a:r>
            <a:r>
              <a:rPr lang="tr-TR" dirty="0"/>
              <a:t>-Ekonomik Yapısı</a:t>
            </a:r>
          </a:p>
          <a:p>
            <a:pPr marL="82296" lvl="0" indent="0">
              <a:buNone/>
            </a:pPr>
            <a:r>
              <a:rPr lang="tr-TR" dirty="0"/>
              <a:t>- I. Dünya Savaşı ve Himaye Rejiminin Tesisi</a:t>
            </a:r>
          </a:p>
          <a:p>
            <a:pPr marL="82296" lvl="0" indent="0">
              <a:buNone/>
            </a:pPr>
            <a:r>
              <a:rPr lang="tr-TR" dirty="0"/>
              <a:t>- </a:t>
            </a:r>
            <a:r>
              <a:rPr lang="tr-TR" dirty="0" err="1"/>
              <a:t>Vefd</a:t>
            </a:r>
            <a:r>
              <a:rPr lang="tr-TR" dirty="0"/>
              <a:t> Hareketi ve Bağımsızlığa Giden Yol </a:t>
            </a:r>
          </a:p>
          <a:p>
            <a:pPr marL="82296" lvl="0" indent="0">
              <a:buNone/>
            </a:pPr>
            <a:r>
              <a:rPr lang="tr-TR" dirty="0"/>
              <a:t>- İngiliz Etkisinde Mısır (20. yüzyıl ): Liberal Deneyim ve Siyasal İslam’ın Muhalefeti: Müslüman Kardeşlerin Doğuşu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100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Avrupa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Emperyalizmi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Arap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Dünyası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Fransız</a:t>
            </a:r>
            <a:r>
              <a:rPr lang="en-US" dirty="0" smtClean="0"/>
              <a:t> </a:t>
            </a:r>
            <a:r>
              <a:rPr lang="en-US" dirty="0" err="1" smtClean="0"/>
              <a:t>Yönetiminde</a:t>
            </a:r>
            <a:r>
              <a:rPr lang="en-US" dirty="0" smtClean="0"/>
              <a:t> </a:t>
            </a:r>
            <a:r>
              <a:rPr lang="en-US" dirty="0" err="1" smtClean="0"/>
              <a:t>Mağrip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Fransa</a:t>
            </a:r>
            <a:r>
              <a:rPr lang="en-US" dirty="0" smtClean="0"/>
              <a:t> </a:t>
            </a:r>
            <a:r>
              <a:rPr lang="en-US" dirty="0" err="1" smtClean="0"/>
              <a:t>Cezayir’de</a:t>
            </a:r>
            <a:r>
              <a:rPr lang="en-US" dirty="0" smtClean="0"/>
              <a:t>: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Yerleşimci</a:t>
            </a:r>
            <a:r>
              <a:rPr lang="en-US" dirty="0" smtClean="0"/>
              <a:t> </a:t>
            </a:r>
            <a:r>
              <a:rPr lang="en-US" dirty="0" err="1" smtClean="0"/>
              <a:t>Plantasyon</a:t>
            </a:r>
            <a:r>
              <a:rPr lang="en-US" dirty="0" smtClean="0"/>
              <a:t> </a:t>
            </a:r>
            <a:r>
              <a:rPr lang="en-US" dirty="0" err="1" smtClean="0"/>
              <a:t>Kolonisi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İşgalin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, Emir </a:t>
            </a:r>
            <a:r>
              <a:rPr lang="en-US" dirty="0" err="1" smtClean="0"/>
              <a:t>Abdülkadir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Cezayir</a:t>
            </a:r>
            <a:r>
              <a:rPr lang="en-US" dirty="0" smtClean="0"/>
              <a:t> </a:t>
            </a:r>
            <a:r>
              <a:rPr lang="en-US" dirty="0" err="1" smtClean="0"/>
              <a:t>direnişi</a:t>
            </a:r>
            <a:r>
              <a:rPr lang="en-US" dirty="0" smtClean="0"/>
              <a:t>, </a:t>
            </a:r>
            <a:r>
              <a:rPr lang="en-US" dirty="0" err="1" smtClean="0"/>
              <a:t>Fransız</a:t>
            </a:r>
            <a:r>
              <a:rPr lang="en-US" dirty="0" smtClean="0"/>
              <a:t>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örgütlenmesi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yerleşimcilerin</a:t>
            </a:r>
            <a:r>
              <a:rPr lang="en-US" dirty="0" smtClean="0"/>
              <a:t> </a:t>
            </a:r>
            <a:r>
              <a:rPr lang="en-US" dirty="0" err="1" smtClean="0"/>
              <a:t>gelmesi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Cezayir</a:t>
            </a:r>
            <a:r>
              <a:rPr lang="en-US" dirty="0" smtClean="0"/>
              <a:t> </a:t>
            </a:r>
            <a:r>
              <a:rPr lang="en-US" dirty="0" err="1" smtClean="0"/>
              <a:t>bağımsızlık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: FLN, Evian </a:t>
            </a:r>
            <a:r>
              <a:rPr lang="en-US" dirty="0" err="1" smtClean="0"/>
              <a:t>Antlaşması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024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err="1">
                <a:solidFill>
                  <a:srgbClr val="660066"/>
                </a:solidFill>
              </a:rPr>
              <a:t>Avrupa</a:t>
            </a:r>
            <a:r>
              <a:rPr lang="en-US" sz="3600" dirty="0">
                <a:solidFill>
                  <a:srgbClr val="660066"/>
                </a:solidFill>
              </a:rPr>
              <a:t> </a:t>
            </a:r>
            <a:r>
              <a:rPr lang="en-US" sz="3600" dirty="0" err="1">
                <a:solidFill>
                  <a:srgbClr val="660066"/>
                </a:solidFill>
              </a:rPr>
              <a:t>Emperyalizmi</a:t>
            </a:r>
            <a:r>
              <a:rPr lang="en-US" sz="3600" dirty="0">
                <a:solidFill>
                  <a:srgbClr val="660066"/>
                </a:solidFill>
              </a:rPr>
              <a:t> </a:t>
            </a:r>
            <a:r>
              <a:rPr lang="en-US" sz="3600" dirty="0" err="1">
                <a:solidFill>
                  <a:srgbClr val="660066"/>
                </a:solidFill>
              </a:rPr>
              <a:t>ve</a:t>
            </a:r>
            <a:r>
              <a:rPr lang="en-US" sz="3600" dirty="0">
                <a:solidFill>
                  <a:srgbClr val="660066"/>
                </a:solidFill>
              </a:rPr>
              <a:t> </a:t>
            </a:r>
            <a:r>
              <a:rPr lang="en-US" sz="3600" dirty="0" err="1">
                <a:solidFill>
                  <a:srgbClr val="660066"/>
                </a:solidFill>
              </a:rPr>
              <a:t>Arap</a:t>
            </a:r>
            <a:r>
              <a:rPr lang="en-US" sz="3600" dirty="0">
                <a:solidFill>
                  <a:srgbClr val="660066"/>
                </a:solidFill>
              </a:rPr>
              <a:t> </a:t>
            </a:r>
            <a:r>
              <a:rPr lang="en-US" sz="3600" dirty="0" err="1" smtClean="0">
                <a:solidFill>
                  <a:srgbClr val="660066"/>
                </a:solidFill>
              </a:rPr>
              <a:t>Dünyası</a:t>
            </a:r>
            <a:r>
              <a:rPr lang="en-US" sz="3600" dirty="0" smtClean="0">
                <a:solidFill>
                  <a:srgbClr val="660066"/>
                </a:solidFill>
              </a:rPr>
              <a:t> (</a:t>
            </a:r>
            <a:r>
              <a:rPr lang="en-US" sz="3600" dirty="0" err="1" smtClean="0">
                <a:solidFill>
                  <a:srgbClr val="660066"/>
                </a:solidFill>
              </a:rPr>
              <a:t>Kuzey</a:t>
            </a:r>
            <a:r>
              <a:rPr lang="en-US" sz="3600" dirty="0" smtClean="0">
                <a:solidFill>
                  <a:srgbClr val="660066"/>
                </a:solidFill>
              </a:rPr>
              <a:t> </a:t>
            </a:r>
            <a:r>
              <a:rPr lang="en-US" sz="3600" dirty="0" err="1" smtClean="0">
                <a:solidFill>
                  <a:srgbClr val="660066"/>
                </a:solidFill>
              </a:rPr>
              <a:t>Afrika</a:t>
            </a:r>
            <a:r>
              <a:rPr lang="en-US" sz="3600" dirty="0" smtClean="0">
                <a:solidFill>
                  <a:srgbClr val="660066"/>
                </a:solidFill>
              </a:rPr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/>
              <a:t>Fransız</a:t>
            </a:r>
            <a:r>
              <a:rPr lang="en-US" dirty="0"/>
              <a:t> </a:t>
            </a:r>
            <a:r>
              <a:rPr lang="en-US" dirty="0" err="1"/>
              <a:t>Yönetiminde</a:t>
            </a:r>
            <a:r>
              <a:rPr lang="en-US" dirty="0"/>
              <a:t> </a:t>
            </a:r>
            <a:r>
              <a:rPr lang="en-US" dirty="0" err="1"/>
              <a:t>Mağrip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Tunus’ta</a:t>
            </a:r>
            <a:r>
              <a:rPr lang="en-US" dirty="0" smtClean="0"/>
              <a:t> </a:t>
            </a:r>
            <a:r>
              <a:rPr lang="en-US" dirty="0" err="1" smtClean="0"/>
              <a:t>Fransız</a:t>
            </a:r>
            <a:r>
              <a:rPr lang="en-US" dirty="0" smtClean="0"/>
              <a:t> </a:t>
            </a:r>
            <a:r>
              <a:rPr lang="en-US" dirty="0" err="1" smtClean="0"/>
              <a:t>Himayesi</a:t>
            </a:r>
            <a:endParaRPr lang="en-US" dirty="0" smtClean="0"/>
          </a:p>
          <a:p>
            <a:pPr marL="82296" lvl="0" indent="0">
              <a:buNone/>
            </a:pPr>
            <a:r>
              <a:rPr lang="tr-TR" dirty="0"/>
              <a:t>Tunus’ta Hüseyniler </a:t>
            </a:r>
            <a:r>
              <a:rPr lang="tr-TR" dirty="0" smtClean="0"/>
              <a:t>ve Modernleşme Çabaları</a:t>
            </a:r>
            <a:endParaRPr lang="tr-TR" dirty="0"/>
          </a:p>
          <a:p>
            <a:pPr marL="82296" lvl="0" indent="0">
              <a:buNone/>
            </a:pPr>
            <a:r>
              <a:rPr lang="tr-TR" dirty="0"/>
              <a:t>Tunus’ta Fransız Etkisi</a:t>
            </a:r>
          </a:p>
          <a:p>
            <a:pPr marL="82296" lvl="0" indent="0">
              <a:buNone/>
            </a:pPr>
            <a:r>
              <a:rPr lang="tr-TR" dirty="0" smtClean="0"/>
              <a:t>İşgalin Nedenleri</a:t>
            </a:r>
          </a:p>
          <a:p>
            <a:pPr marL="82296" lvl="0" indent="0">
              <a:buNone/>
            </a:pPr>
            <a:r>
              <a:rPr lang="tr-TR" dirty="0" smtClean="0"/>
              <a:t>Himaye </a:t>
            </a:r>
            <a:r>
              <a:rPr lang="tr-TR" dirty="0"/>
              <a:t>Rejiminin Tesisi</a:t>
            </a:r>
          </a:p>
          <a:p>
            <a:pPr marL="82296" lvl="0" indent="0">
              <a:buNone/>
            </a:pPr>
            <a:r>
              <a:rPr lang="tr-TR" dirty="0" smtClean="0"/>
              <a:t>Bağımsızlık </a:t>
            </a:r>
            <a:r>
              <a:rPr lang="tr-TR" dirty="0"/>
              <a:t>Mücadelesi </a:t>
            </a:r>
            <a:r>
              <a:rPr lang="tr-TR" dirty="0" smtClean="0"/>
              <a:t>(Erken </a:t>
            </a:r>
            <a:r>
              <a:rPr lang="tr-TR" dirty="0"/>
              <a:t>Dönemde Reform Talepleri: Genç </a:t>
            </a:r>
            <a:r>
              <a:rPr lang="tr-TR" dirty="0" smtClean="0"/>
              <a:t>Tunuslular, Bağımsızlığa </a:t>
            </a:r>
            <a:r>
              <a:rPr lang="tr-TR" dirty="0"/>
              <a:t>Giden Yol: Düstur </a:t>
            </a:r>
            <a:r>
              <a:rPr lang="tr-TR" dirty="0" smtClean="0"/>
              <a:t>Hareketi, </a:t>
            </a:r>
            <a:r>
              <a:rPr lang="tr-TR" dirty="0" err="1" smtClean="0"/>
              <a:t>Düstur’dan</a:t>
            </a:r>
            <a:r>
              <a:rPr lang="tr-TR" dirty="0" smtClean="0"/>
              <a:t> </a:t>
            </a:r>
            <a:r>
              <a:rPr lang="tr-TR" dirty="0"/>
              <a:t>Neo-</a:t>
            </a:r>
            <a:r>
              <a:rPr lang="tr-TR" dirty="0" err="1" smtClean="0"/>
              <a:t>Düstur’a</a:t>
            </a:r>
            <a:r>
              <a:rPr lang="tr-TR" smtClean="0"/>
              <a:t>).</a:t>
            </a:r>
            <a:endParaRPr lang="tr-TR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898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Avrupa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Emperyalizmi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Dünyası</a:t>
            </a:r>
            <a:r>
              <a:rPr lang="en-US" sz="3200" dirty="0">
                <a:solidFill>
                  <a:srgbClr val="660066"/>
                </a:solidFill>
              </a:rPr>
              <a:t> (</a:t>
            </a:r>
            <a:r>
              <a:rPr lang="en-US" sz="3200" dirty="0" err="1">
                <a:solidFill>
                  <a:srgbClr val="660066"/>
                </a:solidFill>
              </a:rPr>
              <a:t>Kuzey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Afrika</a:t>
            </a:r>
            <a:r>
              <a:rPr lang="en-US" sz="3200" dirty="0">
                <a:solidFill>
                  <a:srgbClr val="660066"/>
                </a:solidFill>
              </a:rPr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charset="2"/>
              <a:buChar char="u"/>
            </a:pPr>
            <a:r>
              <a:rPr lang="tr-TR" dirty="0"/>
              <a:t>Fas’ta Fransız-İspanyol </a:t>
            </a:r>
            <a:r>
              <a:rPr lang="tr-TR" dirty="0" smtClean="0"/>
              <a:t>Himayesi</a:t>
            </a:r>
          </a:p>
          <a:p>
            <a:pPr marL="82296" lvl="0" indent="0">
              <a:buNone/>
            </a:pPr>
            <a:r>
              <a:rPr lang="tr-TR" dirty="0" smtClean="0"/>
              <a:t>-Geleneksel </a:t>
            </a:r>
            <a:r>
              <a:rPr lang="tr-TR" dirty="0"/>
              <a:t>İktidarın Zayıflaması ve Artan Batı Nüfuzu (1822-1912)</a:t>
            </a:r>
          </a:p>
          <a:p>
            <a:pPr marL="82296" lvl="0" indent="0">
              <a:buNone/>
            </a:pPr>
            <a:r>
              <a:rPr lang="tr-TR" dirty="0" smtClean="0"/>
              <a:t>-1912 </a:t>
            </a:r>
            <a:r>
              <a:rPr lang="tr-TR" dirty="0" err="1"/>
              <a:t>Fez</a:t>
            </a:r>
            <a:r>
              <a:rPr lang="tr-TR" dirty="0"/>
              <a:t> Antlaşması ve Himaye Rejiminin Tesisi</a:t>
            </a:r>
          </a:p>
          <a:p>
            <a:pPr marL="82296" lvl="0" indent="0">
              <a:buNone/>
            </a:pPr>
            <a:r>
              <a:rPr lang="tr-TR" dirty="0" smtClean="0"/>
              <a:t>-Fransız ve İspanyol </a:t>
            </a:r>
            <a:r>
              <a:rPr lang="tr-TR" dirty="0"/>
              <a:t>Himayesi</a:t>
            </a:r>
          </a:p>
          <a:p>
            <a:pPr marL="82296" lvl="0" indent="0">
              <a:buNone/>
            </a:pPr>
            <a:r>
              <a:rPr lang="tr-TR" dirty="0" smtClean="0"/>
              <a:t>-İspanya’ya </a:t>
            </a:r>
            <a:r>
              <a:rPr lang="tr-TR" dirty="0"/>
              <a:t>Karşı Başkaldırı:  Abdülkerim Ayaklanması ve </a:t>
            </a:r>
            <a:r>
              <a:rPr lang="tr-TR" dirty="0" err="1"/>
              <a:t>Rif</a:t>
            </a:r>
            <a:r>
              <a:rPr lang="tr-TR" dirty="0"/>
              <a:t> Savaşı (1920-1927)</a:t>
            </a:r>
          </a:p>
          <a:p>
            <a:pPr marL="82296" lvl="0" indent="0">
              <a:buNone/>
            </a:pPr>
            <a:r>
              <a:rPr lang="tr-TR" dirty="0" smtClean="0"/>
              <a:t>-İki </a:t>
            </a:r>
            <a:r>
              <a:rPr lang="tr-TR" dirty="0"/>
              <a:t>Savaş Arası Dönemde Fas Milliyetçiliğinin Yükselişi</a:t>
            </a:r>
          </a:p>
          <a:p>
            <a:pPr marL="82296" lvl="0" indent="0">
              <a:buNone/>
            </a:pPr>
            <a:r>
              <a:rPr lang="tr-TR" dirty="0" smtClean="0"/>
              <a:t>-İstiklal </a:t>
            </a:r>
            <a:r>
              <a:rPr lang="tr-TR" dirty="0"/>
              <a:t>Partisi ve Sultan V. Muhammed’in Bağımsızlık Mücadelesi</a:t>
            </a:r>
          </a:p>
          <a:p>
            <a:pPr marL="82296" indent="0">
              <a:buNone/>
            </a:pPr>
            <a:r>
              <a:rPr lang="tr-T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411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Avrupa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Emperyalizmi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Dünyası</a:t>
            </a:r>
            <a:r>
              <a:rPr lang="en-US" sz="3200" dirty="0">
                <a:solidFill>
                  <a:srgbClr val="660066"/>
                </a:solidFill>
              </a:rPr>
              <a:t> (</a:t>
            </a:r>
            <a:r>
              <a:rPr lang="en-US" sz="3200" dirty="0" err="1">
                <a:solidFill>
                  <a:srgbClr val="660066"/>
                </a:solidFill>
              </a:rPr>
              <a:t>Kuzey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Afrika</a:t>
            </a:r>
            <a:r>
              <a:rPr lang="en-US" sz="3200" dirty="0">
                <a:solidFill>
                  <a:srgbClr val="660066"/>
                </a:solidFill>
              </a:rPr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Libya’da</a:t>
            </a:r>
            <a:r>
              <a:rPr lang="en-US" dirty="0" smtClean="0"/>
              <a:t> </a:t>
            </a:r>
            <a:r>
              <a:rPr lang="en-US" dirty="0" err="1" smtClean="0"/>
              <a:t>İtalyan</a:t>
            </a:r>
            <a:r>
              <a:rPr lang="en-US" dirty="0" smtClean="0"/>
              <a:t> </a:t>
            </a:r>
            <a:r>
              <a:rPr lang="en-US" dirty="0" err="1" smtClean="0"/>
              <a:t>Sömürgeciliği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Müttefik</a:t>
            </a:r>
            <a:r>
              <a:rPr lang="en-US" dirty="0" smtClean="0"/>
              <a:t> </a:t>
            </a:r>
            <a:r>
              <a:rPr lang="en-US" dirty="0" err="1" smtClean="0"/>
              <a:t>İşgali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tr-TR" dirty="0"/>
              <a:t>İtalya’nın Libya’yı İşgali ve Ömer Muhtar’ın </a:t>
            </a:r>
            <a:r>
              <a:rPr lang="tr-TR" dirty="0" smtClean="0"/>
              <a:t>Direnişi</a:t>
            </a:r>
          </a:p>
          <a:p>
            <a:pPr marL="82296" indent="0">
              <a:buNone/>
            </a:pPr>
            <a:r>
              <a:rPr lang="tr-TR" dirty="0"/>
              <a:t>-</a:t>
            </a:r>
            <a:r>
              <a:rPr lang="tr-TR" dirty="0" smtClean="0"/>
              <a:t>İtalyan </a:t>
            </a:r>
            <a:r>
              <a:rPr lang="tr-TR" dirty="0"/>
              <a:t>Libya’nın </a:t>
            </a:r>
            <a:r>
              <a:rPr lang="tr-TR" dirty="0" smtClean="0"/>
              <a:t>İnşası</a:t>
            </a:r>
          </a:p>
          <a:p>
            <a:pPr marL="82296" indent="0">
              <a:buNone/>
            </a:pPr>
            <a:r>
              <a:rPr lang="tr-TR" dirty="0"/>
              <a:t>-</a:t>
            </a:r>
            <a:r>
              <a:rPr lang="tr-TR" dirty="0" smtClean="0"/>
              <a:t>Müttefiklerin </a:t>
            </a:r>
            <a:r>
              <a:rPr lang="tr-TR" dirty="0"/>
              <a:t>İtalya’yı İşgali ve Libya Krallığı’nın Kurulması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96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Birinci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Dünya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Savaşı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Ortadoğu’da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Devlet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Sistemi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/>
              <a:t> </a:t>
            </a:r>
            <a:r>
              <a:rPr lang="en-US" dirty="0" err="1"/>
              <a:t>S</a:t>
            </a:r>
            <a:r>
              <a:rPr lang="en-US" dirty="0" err="1" smtClean="0"/>
              <a:t>ırasında</a:t>
            </a:r>
            <a:r>
              <a:rPr lang="en-US" dirty="0" smtClean="0"/>
              <a:t> </a:t>
            </a: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ayaklanması</a:t>
            </a:r>
            <a:r>
              <a:rPr lang="en-US" dirty="0" smtClean="0"/>
              <a:t>,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milliyetçiliğinin</a:t>
            </a:r>
            <a:r>
              <a:rPr lang="en-US" dirty="0" smtClean="0"/>
              <a:t> </a:t>
            </a:r>
            <a:r>
              <a:rPr lang="en-US" dirty="0" err="1" smtClean="0"/>
              <a:t>doğuşu</a:t>
            </a:r>
            <a:r>
              <a:rPr lang="en-US" dirty="0"/>
              <a:t>?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İngilizlerin</a:t>
            </a:r>
            <a:r>
              <a:rPr lang="en-US" dirty="0" smtClean="0"/>
              <a:t> </a:t>
            </a:r>
            <a:r>
              <a:rPr lang="en-US" dirty="0" err="1" smtClean="0"/>
              <a:t>bölgeyi</a:t>
            </a:r>
            <a:r>
              <a:rPr lang="en-US" dirty="0" smtClean="0"/>
              <a:t> </a:t>
            </a:r>
            <a:r>
              <a:rPr lang="en-US" dirty="0" err="1" smtClean="0"/>
              <a:t>paylaşma</a:t>
            </a:r>
            <a:r>
              <a:rPr lang="en-US" dirty="0" smtClean="0"/>
              <a:t> </a:t>
            </a:r>
            <a:r>
              <a:rPr lang="en-US" dirty="0" err="1" smtClean="0"/>
              <a:t>çabası</a:t>
            </a:r>
            <a:r>
              <a:rPr lang="en-US" dirty="0" smtClean="0"/>
              <a:t>: Sykes-Picot </a:t>
            </a:r>
            <a:r>
              <a:rPr lang="en-US" dirty="0" err="1" smtClean="0"/>
              <a:t>antlaşması</a:t>
            </a:r>
            <a:r>
              <a:rPr lang="en-US" dirty="0" smtClean="0"/>
              <a:t>, McMahon-</a:t>
            </a:r>
            <a:r>
              <a:rPr lang="en-US" dirty="0" err="1" smtClean="0"/>
              <a:t>Hüseyin</a:t>
            </a:r>
            <a:r>
              <a:rPr lang="en-US" dirty="0" smtClean="0"/>
              <a:t> </a:t>
            </a:r>
            <a:r>
              <a:rPr lang="en-US" dirty="0" err="1" smtClean="0"/>
              <a:t>yazışmaları</a:t>
            </a:r>
            <a:r>
              <a:rPr lang="en-US" dirty="0" smtClean="0"/>
              <a:t>, Balfour </a:t>
            </a:r>
            <a:r>
              <a:rPr lang="en-US" dirty="0" err="1" smtClean="0"/>
              <a:t>deklarasyonu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058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46</TotalTime>
  <Words>533</Words>
  <Application>Microsoft Macintosh PowerPoint</Application>
  <PresentationFormat>On-screen Show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BÖLGESEL POLİTİKA: ORTADOĞU (Bahar 2019-2020)</vt:lpstr>
      <vt:lpstr>Avrupa Emperyalizmi ve Arap Dünyası (Kuzey Afrika)</vt:lpstr>
      <vt:lpstr>Avrupa Emperyalizmi ve Arap Dünyası (Kuzey Afrika)</vt:lpstr>
      <vt:lpstr>Avrupa Emperyalizmi ve Arap Dünyası (Kuzey Afrika)</vt:lpstr>
      <vt:lpstr>Avrupa Emperyalizmi ve Arap Dünyası</vt:lpstr>
      <vt:lpstr>Avrupa Emperyalizmi ve Arap Dünyası (Kuzey Afrika)</vt:lpstr>
      <vt:lpstr>Avrupa Emperyalizmi ve Arap Dünyası (Kuzey Afrika)</vt:lpstr>
      <vt:lpstr>Avrupa Emperyalizmi ve Arap Dünyası (Kuzey Afrika)</vt:lpstr>
      <vt:lpstr>Birinci Dünya Savaşı ve Ortadoğu’da Devlet Sistemi</vt:lpstr>
      <vt:lpstr>Birinci Dünya Savaşı Sonrasında Ortadoğu</vt:lpstr>
      <vt:lpstr>Birinci Dünya Savaşı Sonrasında Ortadoğu</vt:lpstr>
      <vt:lpstr>İkinci Dünya Savaşı ve Dekolonizasyon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13</cp:revision>
  <dcterms:created xsi:type="dcterms:W3CDTF">2019-01-06T22:25:16Z</dcterms:created>
  <dcterms:modified xsi:type="dcterms:W3CDTF">2019-09-22T11:00:09Z</dcterms:modified>
</cp:coreProperties>
</file>