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24" autoAdjust="0"/>
  </p:normalViewPr>
  <p:slideViewPr>
    <p:cSldViewPr>
      <p:cViewPr varScale="1">
        <p:scale>
          <a:sx n="109" d="100"/>
          <a:sy n="109" d="100"/>
        </p:scale>
        <p:origin x="169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04C852-C358-48F4-956F-E474A6B4DBC2}" type="datetimeFigureOut">
              <a:rPr lang="tr-TR" smtClean="0"/>
              <a:pPr/>
              <a:t>18.11.2019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B112F7-94AC-4F00-9800-3630211B3F87}" type="slidenum">
              <a:rPr lang="tr-TR" smtClean="0"/>
              <a:pPr/>
              <a:t>‹#›</a:t>
            </a:fld>
            <a:endParaRPr lang="tr-TR"/>
          </a:p>
        </p:txBody>
      </p:sp>
    </p:spTree>
    <p:extLst>
      <p:ext uri="{BB962C8B-B14F-4D97-AF65-F5344CB8AC3E}">
        <p14:creationId xmlns:p14="http://schemas.microsoft.com/office/powerpoint/2010/main" val="132835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BE92-F3B8-4C68-9F49-3081F8139553}" type="datetimeFigureOut">
              <a:rPr lang="tr-TR" smtClean="0"/>
              <a:pPr/>
              <a:t>18.11.2019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01D4E3-99B9-4F6A-851C-4BFD8E381B91}" type="slidenum">
              <a:rPr lang="tr-TR" smtClean="0"/>
              <a:pPr/>
              <a:t>‹#›</a:t>
            </a:fld>
            <a:endParaRPr lang="tr-TR"/>
          </a:p>
        </p:txBody>
      </p:sp>
    </p:spTree>
    <p:extLst>
      <p:ext uri="{BB962C8B-B14F-4D97-AF65-F5344CB8AC3E}">
        <p14:creationId xmlns:p14="http://schemas.microsoft.com/office/powerpoint/2010/main" val="330875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A01D4E3-99B9-4F6A-851C-4BFD8E381B9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531D-ADD3-4D46-B7B2-7324ED823087}" type="datetimeFigureOut">
              <a:rPr lang="tr-TR" smtClean="0"/>
              <a:pPr/>
              <a:t>18.11.2019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D909F-2E76-4DB0-9252-8E2C8C82C90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TOPLUMSAL HAREKET TEORİLERİ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ransition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Antagonizma ve Toplumsal Hareketler</a:t>
            </a:r>
            <a:endParaRPr lang="tr-TR" dirty="0"/>
          </a:p>
        </p:txBody>
      </p:sp>
      <p:sp>
        <p:nvSpPr>
          <p:cNvPr id="3" name="2 İçerik Yer Tutucusu"/>
          <p:cNvSpPr>
            <a:spLocks noGrp="1"/>
          </p:cNvSpPr>
          <p:nvPr>
            <p:ph idx="1"/>
          </p:nvPr>
        </p:nvSpPr>
        <p:spPr/>
        <p:txBody>
          <a:bodyPr>
            <a:normAutofit fontScale="85000" lnSpcReduction="20000"/>
          </a:bodyPr>
          <a:lstStyle/>
          <a:p>
            <a:r>
              <a:rPr lang="en-CA" dirty="0" err="1"/>
              <a:t>Bir</a:t>
            </a:r>
            <a:r>
              <a:rPr lang="en-CA" dirty="0"/>
              <a:t> </a:t>
            </a:r>
            <a:r>
              <a:rPr lang="en-CA" dirty="0" err="1"/>
              <a:t>toplumsal</a:t>
            </a:r>
            <a:r>
              <a:rPr lang="en-CA" dirty="0"/>
              <a:t> </a:t>
            </a:r>
            <a:r>
              <a:rPr lang="en-CA" dirty="0" err="1"/>
              <a:t>hareket</a:t>
            </a:r>
            <a:r>
              <a:rPr lang="en-CA" dirty="0"/>
              <a:t> </a:t>
            </a:r>
            <a:r>
              <a:rPr lang="en-CA" dirty="0" err="1"/>
              <a:t>veya</a:t>
            </a:r>
            <a:r>
              <a:rPr lang="en-CA" dirty="0"/>
              <a:t> </a:t>
            </a:r>
            <a:r>
              <a:rPr lang="en-CA" dirty="0" err="1"/>
              <a:t>isyanın</a:t>
            </a:r>
            <a:r>
              <a:rPr lang="en-CA" dirty="0"/>
              <a:t> </a:t>
            </a:r>
            <a:r>
              <a:rPr lang="en-CA" dirty="0" err="1"/>
              <a:t>niteliğini</a:t>
            </a:r>
            <a:r>
              <a:rPr lang="en-CA" dirty="0"/>
              <a:t> </a:t>
            </a:r>
            <a:r>
              <a:rPr lang="en-CA" dirty="0" err="1"/>
              <a:t>belirlemede</a:t>
            </a:r>
            <a:r>
              <a:rPr lang="en-CA" dirty="0"/>
              <a:t> </a:t>
            </a:r>
            <a:r>
              <a:rPr lang="en-CA" dirty="0" err="1"/>
              <a:t>onu</a:t>
            </a:r>
            <a:r>
              <a:rPr lang="en-CA" dirty="0"/>
              <a:t> </a:t>
            </a:r>
            <a:r>
              <a:rPr lang="en-CA" dirty="0" err="1"/>
              <a:t>çevreleyen</a:t>
            </a:r>
            <a:r>
              <a:rPr lang="en-CA" dirty="0"/>
              <a:t> </a:t>
            </a:r>
            <a:r>
              <a:rPr lang="en-CA" dirty="0" err="1"/>
              <a:t>ve</a:t>
            </a:r>
            <a:r>
              <a:rPr lang="en-CA" dirty="0"/>
              <a:t> </a:t>
            </a:r>
            <a:r>
              <a:rPr lang="en-CA" dirty="0" err="1"/>
              <a:t>içinden</a:t>
            </a:r>
            <a:r>
              <a:rPr lang="en-CA" dirty="0"/>
              <a:t> </a:t>
            </a:r>
            <a:r>
              <a:rPr lang="en-CA" dirty="0" err="1"/>
              <a:t>çıktığı</a:t>
            </a:r>
            <a:r>
              <a:rPr lang="en-CA" dirty="0"/>
              <a:t> </a:t>
            </a:r>
            <a:r>
              <a:rPr lang="en-CA" dirty="0" err="1"/>
              <a:t>toplumsal</a:t>
            </a:r>
            <a:r>
              <a:rPr lang="en-CA" dirty="0"/>
              <a:t> </a:t>
            </a:r>
            <a:r>
              <a:rPr lang="en-CA" dirty="0" err="1"/>
              <a:t>formasyonun</a:t>
            </a:r>
            <a:r>
              <a:rPr lang="en-CA" dirty="0"/>
              <a:t> </a:t>
            </a:r>
            <a:r>
              <a:rPr lang="en-CA" dirty="0" err="1"/>
              <a:t>bütünlüğü</a:t>
            </a:r>
            <a:r>
              <a:rPr lang="en-CA" dirty="0"/>
              <a:t> </a:t>
            </a:r>
            <a:r>
              <a:rPr lang="en-CA" dirty="0" err="1"/>
              <a:t>dışında</a:t>
            </a:r>
            <a:r>
              <a:rPr lang="en-CA" dirty="0"/>
              <a:t> </a:t>
            </a:r>
            <a:r>
              <a:rPr lang="en-CA" dirty="0" err="1"/>
              <a:t>zorunlu</a:t>
            </a:r>
            <a:r>
              <a:rPr lang="en-CA" dirty="0"/>
              <a:t> </a:t>
            </a:r>
            <a:r>
              <a:rPr lang="en-CA" dirty="0" err="1"/>
              <a:t>olarak</a:t>
            </a:r>
            <a:r>
              <a:rPr lang="en-CA" dirty="0"/>
              <a:t> </a:t>
            </a:r>
            <a:r>
              <a:rPr lang="en-CA" dirty="0" err="1"/>
              <a:t>hesaba</a:t>
            </a:r>
            <a:r>
              <a:rPr lang="en-CA" dirty="0"/>
              <a:t> </a:t>
            </a:r>
            <a:r>
              <a:rPr lang="en-CA" dirty="0" err="1"/>
              <a:t>katılması</a:t>
            </a:r>
            <a:r>
              <a:rPr lang="en-CA" dirty="0"/>
              <a:t> </a:t>
            </a:r>
            <a:r>
              <a:rPr lang="en-CA" dirty="0" err="1"/>
              <a:t>gereken</a:t>
            </a:r>
            <a:r>
              <a:rPr lang="en-CA" dirty="0"/>
              <a:t> </a:t>
            </a:r>
            <a:r>
              <a:rPr lang="en-CA" dirty="0" err="1"/>
              <a:t>diğer</a:t>
            </a:r>
            <a:r>
              <a:rPr lang="en-CA" dirty="0"/>
              <a:t> </a:t>
            </a:r>
            <a:r>
              <a:rPr lang="en-CA" dirty="0" err="1"/>
              <a:t>unsur</a:t>
            </a:r>
            <a:r>
              <a:rPr lang="en-CA" dirty="0"/>
              <a:t> </a:t>
            </a:r>
            <a:r>
              <a:rPr lang="en-CA" dirty="0" err="1"/>
              <a:t>bu</a:t>
            </a:r>
            <a:r>
              <a:rPr lang="en-CA" dirty="0"/>
              <a:t> </a:t>
            </a:r>
            <a:r>
              <a:rPr lang="en-CA" dirty="0" err="1"/>
              <a:t>hareket</a:t>
            </a:r>
            <a:r>
              <a:rPr lang="en-CA" dirty="0"/>
              <a:t> </a:t>
            </a:r>
            <a:r>
              <a:rPr lang="en-CA" dirty="0" err="1"/>
              <a:t>ve</a:t>
            </a:r>
            <a:r>
              <a:rPr lang="en-CA" dirty="0"/>
              <a:t> </a:t>
            </a:r>
            <a:r>
              <a:rPr lang="en-CA" dirty="0" err="1"/>
              <a:t>isyanın</a:t>
            </a:r>
            <a:r>
              <a:rPr lang="en-CA" dirty="0"/>
              <a:t> </a:t>
            </a:r>
            <a:r>
              <a:rPr lang="en-CA" dirty="0" err="1"/>
              <a:t>karşısına</a:t>
            </a:r>
            <a:r>
              <a:rPr lang="en-CA" dirty="0"/>
              <a:t> </a:t>
            </a:r>
            <a:r>
              <a:rPr lang="en-CA" dirty="0" err="1"/>
              <a:t>aldığı</a:t>
            </a:r>
            <a:r>
              <a:rPr lang="en-CA" dirty="0"/>
              <a:t> </a:t>
            </a:r>
            <a:r>
              <a:rPr lang="en-CA" dirty="0" err="1"/>
              <a:t>toplumsal</a:t>
            </a:r>
            <a:r>
              <a:rPr lang="en-CA" dirty="0"/>
              <a:t>/</a:t>
            </a:r>
            <a:r>
              <a:rPr lang="en-CA" dirty="0" err="1"/>
              <a:t>siyasal</a:t>
            </a:r>
            <a:r>
              <a:rPr lang="en-CA" dirty="0"/>
              <a:t> </a:t>
            </a:r>
            <a:r>
              <a:rPr lang="en-CA" dirty="0" err="1"/>
              <a:t>gücün</a:t>
            </a:r>
            <a:r>
              <a:rPr lang="en-CA" dirty="0"/>
              <a:t> </a:t>
            </a:r>
            <a:r>
              <a:rPr lang="en-CA" dirty="0" err="1"/>
              <a:t>karakteri</a:t>
            </a:r>
            <a:r>
              <a:rPr lang="en-CA" dirty="0"/>
              <a:t> </a:t>
            </a:r>
            <a:r>
              <a:rPr lang="en-CA" dirty="0" err="1"/>
              <a:t>ve</a:t>
            </a:r>
            <a:r>
              <a:rPr lang="en-CA" dirty="0"/>
              <a:t> </a:t>
            </a:r>
            <a:r>
              <a:rPr lang="en-CA" dirty="0" err="1"/>
              <a:t>onunla</a:t>
            </a:r>
            <a:r>
              <a:rPr lang="en-CA" dirty="0"/>
              <a:t> </a:t>
            </a:r>
            <a:r>
              <a:rPr lang="en-CA" dirty="0" err="1"/>
              <a:t>hangi</a:t>
            </a:r>
            <a:r>
              <a:rPr lang="en-CA" dirty="0"/>
              <a:t> </a:t>
            </a:r>
            <a:r>
              <a:rPr lang="en-CA" dirty="0" err="1"/>
              <a:t>temelde</a:t>
            </a:r>
            <a:r>
              <a:rPr lang="en-CA" dirty="0"/>
              <a:t> </a:t>
            </a:r>
            <a:r>
              <a:rPr lang="en-CA" dirty="0" err="1"/>
              <a:t>ve</a:t>
            </a:r>
            <a:r>
              <a:rPr lang="en-CA" dirty="0"/>
              <a:t> </a:t>
            </a:r>
            <a:r>
              <a:rPr lang="en-CA" dirty="0" err="1"/>
              <a:t>nasıl</a:t>
            </a:r>
            <a:r>
              <a:rPr lang="en-CA" dirty="0"/>
              <a:t> </a:t>
            </a:r>
            <a:r>
              <a:rPr lang="en-CA" dirty="0" err="1"/>
              <a:t>mücadele</a:t>
            </a:r>
            <a:r>
              <a:rPr lang="en-CA" dirty="0"/>
              <a:t> </a:t>
            </a:r>
            <a:r>
              <a:rPr lang="en-CA" dirty="0" err="1"/>
              <a:t>ettiğidir</a:t>
            </a:r>
            <a:r>
              <a:rPr lang="en-CA" dirty="0"/>
              <a:t>. </a:t>
            </a:r>
            <a:endParaRPr lang="tr-TR" dirty="0" smtClean="0"/>
          </a:p>
          <a:p>
            <a:r>
              <a:rPr lang="tr-TR" dirty="0" err="1"/>
              <a:t>H</a:t>
            </a:r>
            <a:r>
              <a:rPr lang="en-CA" dirty="0" err="1" smtClean="0"/>
              <a:t>areket</a:t>
            </a:r>
            <a:r>
              <a:rPr lang="en-CA" dirty="0" smtClean="0"/>
              <a:t> </a:t>
            </a:r>
            <a:r>
              <a:rPr lang="en-CA" dirty="0" err="1"/>
              <a:t>veya</a:t>
            </a:r>
            <a:r>
              <a:rPr lang="en-CA" dirty="0"/>
              <a:t> </a:t>
            </a:r>
            <a:r>
              <a:rPr lang="en-CA" dirty="0" err="1"/>
              <a:t>isyana</a:t>
            </a:r>
            <a:r>
              <a:rPr lang="en-CA" dirty="0"/>
              <a:t> </a:t>
            </a:r>
            <a:r>
              <a:rPr lang="en-CA" dirty="0" err="1"/>
              <a:t>karakterini</a:t>
            </a:r>
            <a:r>
              <a:rPr lang="en-CA" dirty="0"/>
              <a:t> </a:t>
            </a:r>
            <a:r>
              <a:rPr lang="en-CA" dirty="0" err="1"/>
              <a:t>yalnızca</a:t>
            </a:r>
            <a:r>
              <a:rPr lang="en-CA" dirty="0"/>
              <a:t> </a:t>
            </a:r>
            <a:r>
              <a:rPr lang="en-CA" dirty="0" err="1"/>
              <a:t>kendi</a:t>
            </a:r>
            <a:r>
              <a:rPr lang="en-CA" dirty="0"/>
              <a:t> </a:t>
            </a:r>
            <a:r>
              <a:rPr lang="en-CA" dirty="0" err="1"/>
              <a:t>örgütlenme</a:t>
            </a:r>
            <a:r>
              <a:rPr lang="en-CA" dirty="0"/>
              <a:t> </a:t>
            </a:r>
            <a:r>
              <a:rPr lang="en-CA" dirty="0" err="1"/>
              <a:t>ve</a:t>
            </a:r>
            <a:r>
              <a:rPr lang="en-CA" dirty="0"/>
              <a:t> </a:t>
            </a:r>
            <a:r>
              <a:rPr lang="en-CA" dirty="0" err="1"/>
              <a:t>protesto</a:t>
            </a:r>
            <a:r>
              <a:rPr lang="en-CA" dirty="0"/>
              <a:t> </a:t>
            </a:r>
            <a:r>
              <a:rPr lang="en-CA" dirty="0" err="1"/>
              <a:t>biçimleri</a:t>
            </a:r>
            <a:r>
              <a:rPr lang="en-CA" dirty="0"/>
              <a:t> </a:t>
            </a:r>
            <a:r>
              <a:rPr lang="en-CA" dirty="0" err="1"/>
              <a:t>değil</a:t>
            </a:r>
            <a:r>
              <a:rPr lang="en-CA" dirty="0"/>
              <a:t>, </a:t>
            </a:r>
            <a:r>
              <a:rPr lang="en-CA" dirty="0" err="1"/>
              <a:t>parçası</a:t>
            </a:r>
            <a:r>
              <a:rPr lang="en-CA" dirty="0"/>
              <a:t> </a:t>
            </a:r>
            <a:r>
              <a:rPr lang="en-CA" dirty="0" err="1"/>
              <a:t>olduğu</a:t>
            </a:r>
            <a:r>
              <a:rPr lang="en-CA" dirty="0"/>
              <a:t> </a:t>
            </a:r>
            <a:r>
              <a:rPr lang="en-CA" dirty="0" err="1"/>
              <a:t>antagonizma</a:t>
            </a:r>
            <a:r>
              <a:rPr lang="en-CA" dirty="0"/>
              <a:t> </a:t>
            </a:r>
            <a:r>
              <a:rPr lang="en-CA" dirty="0" err="1"/>
              <a:t>verir</a:t>
            </a:r>
            <a:endParaRPr lang="tr-TR" dirty="0" smtClean="0"/>
          </a:p>
          <a:p>
            <a:pPr marL="457200" lvl="1" indent="0">
              <a:buNone/>
            </a:pPr>
            <a:r>
              <a:rPr lang="en-CA" baseline="30000" dirty="0" smtClean="0"/>
              <a:t> </a:t>
            </a:r>
            <a:r>
              <a:rPr lang="en-CA" dirty="0" smtClean="0"/>
              <a:t> </a:t>
            </a:r>
            <a:endParaRPr lang="tr-TR" dirty="0"/>
          </a:p>
          <a:p>
            <a:pPr marL="457200" lvl="1" indent="0">
              <a:buNone/>
            </a:pPr>
            <a:r>
              <a:rPr lang="en-CA" dirty="0" smtClean="0"/>
              <a:t> </a:t>
            </a:r>
            <a:endParaRPr lang="tr-TR" dirty="0"/>
          </a:p>
          <a:p>
            <a:endParaRPr lang="tr-TR" dirty="0" smtClean="0"/>
          </a:p>
          <a:p>
            <a:pPr lvl="0"/>
            <a:endParaRPr lang="tr-TR" dirty="0"/>
          </a:p>
        </p:txBody>
      </p:sp>
    </p:spTree>
  </p:cSld>
  <p:clrMapOvr>
    <a:masterClrMapping/>
  </p:clrMapOvr>
  <p:transition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Antagonizma ve Toplumsal Hareket</a:t>
            </a:r>
            <a:endParaRPr lang="tr-TR" dirty="0"/>
          </a:p>
        </p:txBody>
      </p:sp>
      <p:sp>
        <p:nvSpPr>
          <p:cNvPr id="3" name="2 İçerik Yer Tutucusu"/>
          <p:cNvSpPr>
            <a:spLocks noGrp="1"/>
          </p:cNvSpPr>
          <p:nvPr>
            <p:ph idx="1"/>
          </p:nvPr>
        </p:nvSpPr>
        <p:spPr/>
        <p:txBody>
          <a:bodyPr>
            <a:normAutofit fontScale="92500" lnSpcReduction="20000"/>
          </a:bodyPr>
          <a:lstStyle/>
          <a:p>
            <a:r>
              <a:rPr lang="en-CA" dirty="0" err="1"/>
              <a:t>Antagonizmayı</a:t>
            </a:r>
            <a:r>
              <a:rPr lang="en-CA" dirty="0"/>
              <a:t> </a:t>
            </a:r>
            <a:r>
              <a:rPr lang="en-CA" dirty="0" err="1"/>
              <a:t>hesaba</a:t>
            </a:r>
            <a:r>
              <a:rPr lang="en-CA" dirty="0"/>
              <a:t> </a:t>
            </a:r>
            <a:r>
              <a:rPr lang="en-CA" dirty="0" err="1"/>
              <a:t>katan</a:t>
            </a:r>
            <a:r>
              <a:rPr lang="en-CA" dirty="0"/>
              <a:t> </a:t>
            </a:r>
            <a:r>
              <a:rPr lang="en-CA" dirty="0" err="1"/>
              <a:t>bir</a:t>
            </a:r>
            <a:r>
              <a:rPr lang="en-CA" dirty="0"/>
              <a:t> </a:t>
            </a:r>
            <a:r>
              <a:rPr lang="en-CA" dirty="0" err="1"/>
              <a:t>analiz</a:t>
            </a:r>
            <a:r>
              <a:rPr lang="en-CA" dirty="0"/>
              <a:t>, </a:t>
            </a:r>
            <a:r>
              <a:rPr lang="en-CA" dirty="0" err="1"/>
              <a:t>hareket</a:t>
            </a:r>
            <a:r>
              <a:rPr lang="en-CA" dirty="0"/>
              <a:t> </a:t>
            </a:r>
            <a:r>
              <a:rPr lang="en-CA" dirty="0" err="1"/>
              <a:t>ve</a:t>
            </a:r>
            <a:r>
              <a:rPr lang="en-CA" dirty="0"/>
              <a:t> </a:t>
            </a:r>
            <a:r>
              <a:rPr lang="en-CA" dirty="0" err="1"/>
              <a:t>isyanın</a:t>
            </a:r>
            <a:r>
              <a:rPr lang="en-CA" dirty="0"/>
              <a:t> </a:t>
            </a:r>
            <a:r>
              <a:rPr lang="en-CA" dirty="0" err="1"/>
              <a:t>nasıl</a:t>
            </a:r>
            <a:r>
              <a:rPr lang="en-CA" dirty="0"/>
              <a:t> </a:t>
            </a:r>
            <a:r>
              <a:rPr lang="en-CA" dirty="0" err="1"/>
              <a:t>ve</a:t>
            </a:r>
            <a:r>
              <a:rPr lang="en-CA" dirty="0"/>
              <a:t> </a:t>
            </a:r>
            <a:r>
              <a:rPr lang="en-CA" dirty="0" err="1"/>
              <a:t>hangi</a:t>
            </a:r>
            <a:r>
              <a:rPr lang="en-CA" dirty="0"/>
              <a:t> </a:t>
            </a:r>
            <a:r>
              <a:rPr lang="en-CA" dirty="0" err="1"/>
              <a:t>talepler</a:t>
            </a:r>
            <a:r>
              <a:rPr lang="en-CA" dirty="0"/>
              <a:t> </a:t>
            </a:r>
            <a:r>
              <a:rPr lang="en-CA" dirty="0" err="1"/>
              <a:t>üzerinden</a:t>
            </a:r>
            <a:r>
              <a:rPr lang="en-CA" dirty="0"/>
              <a:t> </a:t>
            </a:r>
            <a:r>
              <a:rPr lang="en-CA" dirty="0" err="1"/>
              <a:t>bir</a:t>
            </a:r>
            <a:r>
              <a:rPr lang="en-CA" dirty="0"/>
              <a:t> </a:t>
            </a:r>
            <a:r>
              <a:rPr lang="en-CA" dirty="0" err="1"/>
              <a:t>mücadele</a:t>
            </a:r>
            <a:r>
              <a:rPr lang="en-CA" dirty="0"/>
              <a:t> </a:t>
            </a:r>
            <a:r>
              <a:rPr lang="en-CA" dirty="0" err="1"/>
              <a:t>biçimi</a:t>
            </a:r>
            <a:r>
              <a:rPr lang="en-CA" dirty="0"/>
              <a:t> </a:t>
            </a:r>
            <a:r>
              <a:rPr lang="en-CA" dirty="0" err="1"/>
              <a:t>içerisine</a:t>
            </a:r>
            <a:r>
              <a:rPr lang="en-CA" dirty="0"/>
              <a:t> </a:t>
            </a:r>
            <a:r>
              <a:rPr lang="en-CA" dirty="0" err="1"/>
              <a:t>girdiğine</a:t>
            </a:r>
            <a:r>
              <a:rPr lang="en-CA" dirty="0"/>
              <a:t> </a:t>
            </a:r>
            <a:r>
              <a:rPr lang="en-CA" dirty="0" err="1"/>
              <a:t>dair</a:t>
            </a:r>
            <a:r>
              <a:rPr lang="en-CA" dirty="0"/>
              <a:t> </a:t>
            </a:r>
            <a:r>
              <a:rPr lang="en-CA" dirty="0" err="1"/>
              <a:t>verileri</a:t>
            </a:r>
            <a:r>
              <a:rPr lang="en-CA" dirty="0"/>
              <a:t>, </a:t>
            </a:r>
            <a:r>
              <a:rPr lang="en-CA" dirty="0" err="1"/>
              <a:t>karşısına</a:t>
            </a:r>
            <a:r>
              <a:rPr lang="en-CA" dirty="0"/>
              <a:t> </a:t>
            </a:r>
            <a:r>
              <a:rPr lang="en-CA" dirty="0" err="1"/>
              <a:t>aldığı</a:t>
            </a:r>
            <a:r>
              <a:rPr lang="en-CA" dirty="0"/>
              <a:t> </a:t>
            </a:r>
            <a:r>
              <a:rPr lang="en-CA" dirty="0" err="1"/>
              <a:t>toplumsal</a:t>
            </a:r>
            <a:r>
              <a:rPr lang="en-CA" dirty="0"/>
              <a:t> </a:t>
            </a:r>
            <a:r>
              <a:rPr lang="en-CA" dirty="0" err="1"/>
              <a:t>gücün</a:t>
            </a:r>
            <a:r>
              <a:rPr lang="en-CA" dirty="0"/>
              <a:t> </a:t>
            </a:r>
            <a:r>
              <a:rPr lang="en-CA" dirty="0" err="1"/>
              <a:t>karakterini</a:t>
            </a:r>
            <a:r>
              <a:rPr lang="en-CA" dirty="0"/>
              <a:t> </a:t>
            </a:r>
            <a:r>
              <a:rPr lang="en-CA" dirty="0" err="1"/>
              <a:t>anlamaya</a:t>
            </a:r>
            <a:r>
              <a:rPr lang="en-CA" dirty="0"/>
              <a:t> </a:t>
            </a:r>
            <a:r>
              <a:rPr lang="en-CA" dirty="0" err="1"/>
              <a:t>yönelik</a:t>
            </a:r>
            <a:r>
              <a:rPr lang="en-CA" dirty="0"/>
              <a:t> </a:t>
            </a:r>
            <a:r>
              <a:rPr lang="en-CA" dirty="0" err="1"/>
              <a:t>bir</a:t>
            </a:r>
            <a:r>
              <a:rPr lang="en-CA" dirty="0"/>
              <a:t> </a:t>
            </a:r>
            <a:r>
              <a:rPr lang="en-CA" dirty="0" err="1"/>
              <a:t>zihinsel</a:t>
            </a:r>
            <a:r>
              <a:rPr lang="en-CA" dirty="0"/>
              <a:t> </a:t>
            </a:r>
            <a:r>
              <a:rPr lang="en-CA" dirty="0" err="1"/>
              <a:t>çabayla</a:t>
            </a:r>
            <a:r>
              <a:rPr lang="en-CA" dirty="0"/>
              <a:t> </a:t>
            </a:r>
            <a:r>
              <a:rPr lang="en-CA" dirty="0" err="1"/>
              <a:t>birlikte</a:t>
            </a:r>
            <a:r>
              <a:rPr lang="en-CA" dirty="0"/>
              <a:t> </a:t>
            </a:r>
            <a:r>
              <a:rPr lang="en-CA" dirty="0" err="1"/>
              <a:t>ele</a:t>
            </a:r>
            <a:r>
              <a:rPr lang="en-CA" dirty="0"/>
              <a:t> </a:t>
            </a:r>
            <a:r>
              <a:rPr lang="en-CA" dirty="0" err="1"/>
              <a:t>alır</a:t>
            </a:r>
            <a:r>
              <a:rPr lang="en-CA" dirty="0"/>
              <a:t> </a:t>
            </a:r>
            <a:r>
              <a:rPr lang="en-CA" dirty="0" err="1"/>
              <a:t>ve</a:t>
            </a:r>
            <a:r>
              <a:rPr lang="en-CA" dirty="0"/>
              <a:t> </a:t>
            </a:r>
            <a:r>
              <a:rPr lang="en-CA" dirty="0" err="1"/>
              <a:t>aynı</a:t>
            </a:r>
            <a:r>
              <a:rPr lang="en-CA" dirty="0"/>
              <a:t> </a:t>
            </a:r>
            <a:r>
              <a:rPr lang="en-CA" dirty="0" err="1"/>
              <a:t>analitik</a:t>
            </a:r>
            <a:r>
              <a:rPr lang="en-CA" dirty="0"/>
              <a:t> </a:t>
            </a:r>
            <a:r>
              <a:rPr lang="en-CA" dirty="0" err="1"/>
              <a:t>düzlem</a:t>
            </a:r>
            <a:r>
              <a:rPr lang="en-CA" dirty="0"/>
              <a:t> </a:t>
            </a:r>
            <a:r>
              <a:rPr lang="en-CA" dirty="0" err="1"/>
              <a:t>içerisine</a:t>
            </a:r>
            <a:r>
              <a:rPr lang="en-CA" dirty="0"/>
              <a:t> </a:t>
            </a:r>
            <a:r>
              <a:rPr lang="en-CA" dirty="0" err="1" smtClean="0"/>
              <a:t>yerleştirir</a:t>
            </a:r>
            <a:r>
              <a:rPr lang="en-CA" dirty="0" smtClean="0"/>
              <a:t>.</a:t>
            </a:r>
            <a:endParaRPr lang="tr-TR" dirty="0" smtClean="0"/>
          </a:p>
          <a:p>
            <a:r>
              <a:rPr lang="en-CA" dirty="0" err="1" smtClean="0"/>
              <a:t>Karşıt</a:t>
            </a:r>
            <a:r>
              <a:rPr lang="en-CA" dirty="0" smtClean="0"/>
              <a:t> </a:t>
            </a:r>
            <a:r>
              <a:rPr lang="en-CA" dirty="0" err="1"/>
              <a:t>toplumsal</a:t>
            </a:r>
            <a:r>
              <a:rPr lang="en-CA" dirty="0"/>
              <a:t> </a:t>
            </a:r>
            <a:r>
              <a:rPr lang="en-CA" dirty="0" err="1"/>
              <a:t>gücün</a:t>
            </a:r>
            <a:r>
              <a:rPr lang="en-CA" dirty="0"/>
              <a:t> </a:t>
            </a:r>
            <a:r>
              <a:rPr lang="en-CA" dirty="0" err="1"/>
              <a:t>niteliği</a:t>
            </a:r>
            <a:r>
              <a:rPr lang="en-CA" dirty="0"/>
              <a:t>, </a:t>
            </a:r>
            <a:r>
              <a:rPr lang="en-CA" dirty="0" err="1"/>
              <a:t>onun</a:t>
            </a:r>
            <a:r>
              <a:rPr lang="en-CA" dirty="0"/>
              <a:t> ait </a:t>
            </a:r>
            <a:r>
              <a:rPr lang="en-CA" dirty="0" err="1"/>
              <a:t>olduğu</a:t>
            </a:r>
            <a:r>
              <a:rPr lang="en-CA" dirty="0"/>
              <a:t> </a:t>
            </a:r>
            <a:r>
              <a:rPr lang="en-CA" dirty="0" err="1"/>
              <a:t>toplumsal</a:t>
            </a:r>
            <a:r>
              <a:rPr lang="en-CA" dirty="0"/>
              <a:t> </a:t>
            </a:r>
            <a:r>
              <a:rPr lang="en-CA" dirty="0" err="1"/>
              <a:t>formasyonun</a:t>
            </a:r>
            <a:r>
              <a:rPr lang="en-CA" dirty="0"/>
              <a:t> </a:t>
            </a:r>
            <a:r>
              <a:rPr lang="en-CA" dirty="0" err="1"/>
              <a:t>bütünlüğü</a:t>
            </a:r>
            <a:r>
              <a:rPr lang="en-CA" dirty="0"/>
              <a:t> </a:t>
            </a:r>
            <a:r>
              <a:rPr lang="en-CA" dirty="0" err="1"/>
              <a:t>içerisinde</a:t>
            </a:r>
            <a:r>
              <a:rPr lang="en-CA" dirty="0"/>
              <a:t> </a:t>
            </a:r>
            <a:r>
              <a:rPr lang="en-CA" dirty="0" err="1"/>
              <a:t>layıkıyla</a:t>
            </a:r>
            <a:r>
              <a:rPr lang="en-CA" dirty="0"/>
              <a:t> </a:t>
            </a:r>
            <a:r>
              <a:rPr lang="en-CA" dirty="0" err="1"/>
              <a:t>anlaşılabileceğinden</a:t>
            </a:r>
            <a:r>
              <a:rPr lang="en-CA" dirty="0"/>
              <a:t> </a:t>
            </a:r>
            <a:r>
              <a:rPr lang="en-CA" dirty="0" err="1"/>
              <a:t>antagonizmanın</a:t>
            </a:r>
            <a:r>
              <a:rPr lang="en-CA" dirty="0"/>
              <a:t> </a:t>
            </a:r>
            <a:r>
              <a:rPr lang="en-CA" dirty="0" err="1"/>
              <a:t>tahlili</a:t>
            </a:r>
            <a:r>
              <a:rPr lang="en-CA" dirty="0"/>
              <a:t> </a:t>
            </a:r>
            <a:r>
              <a:rPr lang="en-CA" dirty="0" err="1"/>
              <a:t>ile</a:t>
            </a:r>
            <a:r>
              <a:rPr lang="en-CA" dirty="0"/>
              <a:t> </a:t>
            </a:r>
            <a:r>
              <a:rPr lang="en-CA" dirty="0" err="1"/>
              <a:t>bütünlüğün</a:t>
            </a:r>
            <a:r>
              <a:rPr lang="en-CA" dirty="0"/>
              <a:t> </a:t>
            </a:r>
            <a:r>
              <a:rPr lang="en-CA" dirty="0" err="1"/>
              <a:t>tahlili</a:t>
            </a:r>
            <a:r>
              <a:rPr lang="en-CA" dirty="0"/>
              <a:t> </a:t>
            </a:r>
            <a:r>
              <a:rPr lang="en-CA" dirty="0" err="1"/>
              <a:t>birlikte</a:t>
            </a:r>
            <a:r>
              <a:rPr lang="en-CA" dirty="0"/>
              <a:t> </a:t>
            </a:r>
            <a:r>
              <a:rPr lang="en-CA" dirty="0" err="1"/>
              <a:t>yürümek</a:t>
            </a:r>
            <a:r>
              <a:rPr lang="en-CA" dirty="0"/>
              <a:t> </a:t>
            </a:r>
            <a:r>
              <a:rPr lang="en-CA" dirty="0" err="1"/>
              <a:t>durumundadır</a:t>
            </a:r>
            <a:r>
              <a:rPr lang="en-CA" dirty="0"/>
              <a:t>.</a:t>
            </a:r>
            <a:endParaRPr lang="tr-TR" dirty="0"/>
          </a:p>
          <a:p>
            <a:pPr lvl="1"/>
            <a:endParaRPr lang="tr-TR" dirty="0" smtClean="0"/>
          </a:p>
        </p:txBody>
      </p:sp>
    </p:spTree>
  </p:cSld>
  <p:clrMapOvr>
    <a:masterClrMapping/>
  </p:clrMapOvr>
  <p:transition advTm="39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Antagonizma ve Toplumsal Hareket</a:t>
            </a:r>
            <a:endParaRPr lang="tr-TR" dirty="0"/>
          </a:p>
        </p:txBody>
      </p:sp>
      <p:sp>
        <p:nvSpPr>
          <p:cNvPr id="3" name="2 İçerik Yer Tutucusu"/>
          <p:cNvSpPr>
            <a:spLocks noGrp="1"/>
          </p:cNvSpPr>
          <p:nvPr>
            <p:ph idx="1"/>
          </p:nvPr>
        </p:nvSpPr>
        <p:spPr/>
        <p:txBody>
          <a:bodyPr>
            <a:normAutofit fontScale="77500" lnSpcReduction="20000"/>
          </a:bodyPr>
          <a:lstStyle/>
          <a:p>
            <a:r>
              <a:rPr lang="en-CA" dirty="0" err="1"/>
              <a:t>Antagonizma</a:t>
            </a:r>
            <a:r>
              <a:rPr lang="en-CA" dirty="0"/>
              <a:t> </a:t>
            </a:r>
            <a:r>
              <a:rPr lang="en-CA" dirty="0" err="1"/>
              <a:t>nosyonu</a:t>
            </a:r>
            <a:r>
              <a:rPr lang="en-CA" dirty="0"/>
              <a:t>, 2008 </a:t>
            </a:r>
            <a:r>
              <a:rPr lang="en-CA" dirty="0" err="1"/>
              <a:t>sonrası</a:t>
            </a:r>
            <a:r>
              <a:rPr lang="en-CA" dirty="0"/>
              <a:t> </a:t>
            </a:r>
            <a:r>
              <a:rPr lang="en-CA" dirty="0" err="1"/>
              <a:t>hareketlerin</a:t>
            </a:r>
            <a:r>
              <a:rPr lang="en-CA" dirty="0"/>
              <a:t> "</a:t>
            </a:r>
            <a:r>
              <a:rPr lang="en-CA" dirty="0" err="1"/>
              <a:t>sınıfsallığına</a:t>
            </a:r>
            <a:r>
              <a:rPr lang="en-CA" dirty="0"/>
              <a:t>" </a:t>
            </a:r>
            <a:r>
              <a:rPr lang="en-CA" dirty="0" err="1"/>
              <a:t>dair</a:t>
            </a:r>
            <a:r>
              <a:rPr lang="en-CA" dirty="0"/>
              <a:t> </a:t>
            </a:r>
            <a:r>
              <a:rPr lang="en-CA" dirty="0" err="1"/>
              <a:t>tartışmalarda</a:t>
            </a:r>
            <a:r>
              <a:rPr lang="en-CA" dirty="0"/>
              <a:t> </a:t>
            </a:r>
            <a:r>
              <a:rPr lang="en-CA" dirty="0" err="1"/>
              <a:t>nasıl</a:t>
            </a:r>
            <a:r>
              <a:rPr lang="en-CA" dirty="0"/>
              <a:t> </a:t>
            </a:r>
            <a:r>
              <a:rPr lang="en-CA" dirty="0" err="1"/>
              <a:t>bir</a:t>
            </a:r>
            <a:r>
              <a:rPr lang="en-CA" dirty="0"/>
              <a:t> </a:t>
            </a:r>
            <a:r>
              <a:rPr lang="en-CA" dirty="0" err="1"/>
              <a:t>pozisyon</a:t>
            </a:r>
            <a:r>
              <a:rPr lang="en-CA" dirty="0"/>
              <a:t> </a:t>
            </a:r>
            <a:r>
              <a:rPr lang="en-CA" dirty="0" err="1"/>
              <a:t>alınabileceğine</a:t>
            </a:r>
            <a:r>
              <a:rPr lang="en-CA" dirty="0"/>
              <a:t> </a:t>
            </a:r>
            <a:r>
              <a:rPr lang="en-CA" dirty="0" err="1"/>
              <a:t>dair</a:t>
            </a:r>
            <a:r>
              <a:rPr lang="en-CA" dirty="0"/>
              <a:t> </a:t>
            </a:r>
            <a:r>
              <a:rPr lang="en-CA" dirty="0" err="1"/>
              <a:t>bize</a:t>
            </a:r>
            <a:r>
              <a:rPr lang="en-CA" dirty="0"/>
              <a:t> </a:t>
            </a:r>
            <a:r>
              <a:rPr lang="en-CA" dirty="0" err="1"/>
              <a:t>bazı</a:t>
            </a:r>
            <a:r>
              <a:rPr lang="en-CA" dirty="0"/>
              <a:t> </a:t>
            </a:r>
            <a:r>
              <a:rPr lang="en-CA" dirty="0" err="1"/>
              <a:t>ipuçları</a:t>
            </a:r>
            <a:r>
              <a:rPr lang="en-CA" dirty="0"/>
              <a:t> </a:t>
            </a:r>
            <a:r>
              <a:rPr lang="en-CA" dirty="0" err="1"/>
              <a:t>sunuyor</a:t>
            </a:r>
            <a:r>
              <a:rPr lang="en-CA" dirty="0" smtClean="0"/>
              <a:t>.</a:t>
            </a:r>
            <a:endParaRPr lang="tr-TR" dirty="0" smtClean="0"/>
          </a:p>
          <a:p>
            <a:r>
              <a:rPr lang="en-CA" dirty="0" smtClean="0"/>
              <a:t> </a:t>
            </a:r>
            <a:r>
              <a:rPr lang="en-CA" dirty="0"/>
              <a:t>Bu </a:t>
            </a:r>
            <a:r>
              <a:rPr lang="en-CA" dirty="0" err="1"/>
              <a:t>tartışmalarda</a:t>
            </a:r>
            <a:r>
              <a:rPr lang="en-CA" dirty="0"/>
              <a:t>, </a:t>
            </a:r>
            <a:r>
              <a:rPr lang="en-CA" dirty="0" err="1"/>
              <a:t>birbirlerine</a:t>
            </a:r>
            <a:r>
              <a:rPr lang="en-CA" dirty="0"/>
              <a:t> zıt </a:t>
            </a:r>
            <a:r>
              <a:rPr lang="en-CA" dirty="0" err="1"/>
              <a:t>sonuçlara</a:t>
            </a:r>
            <a:r>
              <a:rPr lang="en-CA" dirty="0"/>
              <a:t> </a:t>
            </a:r>
            <a:r>
              <a:rPr lang="en-CA" dirty="0" err="1"/>
              <a:t>ulaşsalar</a:t>
            </a:r>
            <a:r>
              <a:rPr lang="en-CA" dirty="0"/>
              <a:t> da </a:t>
            </a:r>
            <a:r>
              <a:rPr lang="en-CA" dirty="0" err="1"/>
              <a:t>aynı</a:t>
            </a:r>
            <a:r>
              <a:rPr lang="en-CA" dirty="0"/>
              <a:t> </a:t>
            </a:r>
            <a:r>
              <a:rPr lang="en-CA" dirty="0" err="1"/>
              <a:t>yöntemsel</a:t>
            </a:r>
            <a:r>
              <a:rPr lang="en-CA" dirty="0"/>
              <a:t> </a:t>
            </a:r>
            <a:r>
              <a:rPr lang="en-CA" dirty="0" err="1"/>
              <a:t>hattı</a:t>
            </a:r>
            <a:r>
              <a:rPr lang="en-CA" dirty="0"/>
              <a:t> </a:t>
            </a:r>
            <a:r>
              <a:rPr lang="en-CA" dirty="0" err="1"/>
              <a:t>takip</a:t>
            </a:r>
            <a:r>
              <a:rPr lang="en-CA" dirty="0"/>
              <a:t> </a:t>
            </a:r>
            <a:r>
              <a:rPr lang="en-CA" dirty="0" err="1"/>
              <a:t>eden</a:t>
            </a:r>
            <a:r>
              <a:rPr lang="en-CA" dirty="0"/>
              <a:t> </a:t>
            </a:r>
            <a:r>
              <a:rPr lang="en-CA" dirty="0" err="1"/>
              <a:t>iki</a:t>
            </a:r>
            <a:r>
              <a:rPr lang="en-CA" dirty="0"/>
              <a:t> </a:t>
            </a:r>
            <a:r>
              <a:rPr lang="en-CA" dirty="0" err="1"/>
              <a:t>pozisyonun</a:t>
            </a:r>
            <a:r>
              <a:rPr lang="en-CA" dirty="0"/>
              <a:t> </a:t>
            </a:r>
            <a:r>
              <a:rPr lang="en-CA" dirty="0" err="1"/>
              <a:t>birbiriyle</a:t>
            </a:r>
            <a:r>
              <a:rPr lang="en-CA" dirty="0"/>
              <a:t> </a:t>
            </a:r>
            <a:r>
              <a:rPr lang="en-CA" dirty="0" err="1"/>
              <a:t>çatıştığı</a:t>
            </a:r>
            <a:r>
              <a:rPr lang="en-CA" dirty="0"/>
              <a:t> </a:t>
            </a:r>
            <a:r>
              <a:rPr lang="en-CA" dirty="0" err="1"/>
              <a:t>göze</a:t>
            </a:r>
            <a:r>
              <a:rPr lang="en-CA" dirty="0"/>
              <a:t> </a:t>
            </a:r>
            <a:r>
              <a:rPr lang="en-CA" dirty="0" err="1"/>
              <a:t>çarpmaktadır</a:t>
            </a:r>
            <a:r>
              <a:rPr lang="en-CA" dirty="0"/>
              <a:t>. </a:t>
            </a:r>
            <a:endParaRPr lang="tr-TR" dirty="0" smtClean="0"/>
          </a:p>
          <a:p>
            <a:pPr lvl="1"/>
            <a:r>
              <a:rPr lang="en-CA" dirty="0" err="1" smtClean="0"/>
              <a:t>Bunlardan</a:t>
            </a:r>
            <a:r>
              <a:rPr lang="en-CA" dirty="0" smtClean="0"/>
              <a:t> </a:t>
            </a:r>
            <a:r>
              <a:rPr lang="en-CA" dirty="0" err="1"/>
              <a:t>birincisi</a:t>
            </a:r>
            <a:r>
              <a:rPr lang="en-CA" dirty="0"/>
              <a:t> </a:t>
            </a:r>
            <a:endParaRPr lang="tr-TR" dirty="0" smtClean="0"/>
          </a:p>
          <a:p>
            <a:pPr lvl="2"/>
            <a:r>
              <a:rPr lang="tr-TR" dirty="0"/>
              <a:t>B</a:t>
            </a:r>
            <a:r>
              <a:rPr lang="en-CA" dirty="0" smtClean="0"/>
              <a:t>u </a:t>
            </a:r>
            <a:r>
              <a:rPr lang="en-CA" dirty="0" err="1"/>
              <a:t>hareket</a:t>
            </a:r>
            <a:r>
              <a:rPr lang="en-CA" dirty="0"/>
              <a:t> </a:t>
            </a:r>
            <a:r>
              <a:rPr lang="en-CA" dirty="0" err="1"/>
              <a:t>ve</a:t>
            </a:r>
            <a:r>
              <a:rPr lang="en-CA" dirty="0"/>
              <a:t> </a:t>
            </a:r>
            <a:r>
              <a:rPr lang="en-CA" dirty="0" err="1"/>
              <a:t>isyanların</a:t>
            </a:r>
            <a:r>
              <a:rPr lang="en-CA" dirty="0"/>
              <a:t> </a:t>
            </a:r>
            <a:r>
              <a:rPr lang="en-CA" dirty="0" err="1"/>
              <a:t>heterojen</a:t>
            </a:r>
            <a:r>
              <a:rPr lang="en-CA" dirty="0"/>
              <a:t> </a:t>
            </a:r>
            <a:r>
              <a:rPr lang="en-CA" dirty="0" err="1"/>
              <a:t>katılımcı</a:t>
            </a:r>
            <a:r>
              <a:rPr lang="en-CA" dirty="0"/>
              <a:t> </a:t>
            </a:r>
            <a:r>
              <a:rPr lang="en-CA" dirty="0" err="1"/>
              <a:t>profiline</a:t>
            </a:r>
            <a:r>
              <a:rPr lang="en-CA" dirty="0" smtClean="0"/>
              <a:t>,</a:t>
            </a:r>
            <a:endParaRPr lang="tr-TR" dirty="0" smtClean="0"/>
          </a:p>
          <a:p>
            <a:pPr lvl="2"/>
            <a:r>
              <a:rPr lang="en-CA" dirty="0" smtClean="0"/>
              <a:t> </a:t>
            </a:r>
            <a:r>
              <a:rPr lang="en-CA" dirty="0" err="1"/>
              <a:t>işçi</a:t>
            </a:r>
            <a:r>
              <a:rPr lang="en-CA" dirty="0"/>
              <a:t> </a:t>
            </a:r>
            <a:r>
              <a:rPr lang="en-CA" dirty="0" err="1"/>
              <a:t>sınıfının</a:t>
            </a:r>
            <a:r>
              <a:rPr lang="en-CA" dirty="0"/>
              <a:t> </a:t>
            </a:r>
            <a:r>
              <a:rPr lang="en-CA" dirty="0" err="1"/>
              <a:t>klasik</a:t>
            </a:r>
            <a:r>
              <a:rPr lang="en-CA" dirty="0"/>
              <a:t> </a:t>
            </a:r>
            <a:r>
              <a:rPr lang="en-CA" dirty="0" err="1"/>
              <a:t>sendika</a:t>
            </a:r>
            <a:r>
              <a:rPr lang="en-CA" dirty="0"/>
              <a:t> </a:t>
            </a:r>
            <a:r>
              <a:rPr lang="en-CA" dirty="0" err="1"/>
              <a:t>ve</a:t>
            </a:r>
            <a:r>
              <a:rPr lang="en-CA" dirty="0"/>
              <a:t> </a:t>
            </a:r>
            <a:r>
              <a:rPr lang="en-CA" dirty="0" err="1"/>
              <a:t>parti</a:t>
            </a:r>
            <a:r>
              <a:rPr lang="en-CA" dirty="0"/>
              <a:t> </a:t>
            </a:r>
            <a:r>
              <a:rPr lang="en-CA" dirty="0" err="1"/>
              <a:t>biçimindeki</a:t>
            </a:r>
            <a:r>
              <a:rPr lang="en-CA" dirty="0"/>
              <a:t> </a:t>
            </a:r>
            <a:r>
              <a:rPr lang="en-CA" dirty="0" err="1"/>
              <a:t>örgütlenmelerinin</a:t>
            </a:r>
            <a:r>
              <a:rPr lang="en-CA" dirty="0"/>
              <a:t> </a:t>
            </a:r>
            <a:r>
              <a:rPr lang="en-CA" dirty="0" err="1"/>
              <a:t>liderlik</a:t>
            </a:r>
            <a:r>
              <a:rPr lang="en-CA" dirty="0"/>
              <a:t> </a:t>
            </a:r>
            <a:r>
              <a:rPr lang="en-CA" dirty="0" err="1"/>
              <a:t>konumunda</a:t>
            </a:r>
            <a:r>
              <a:rPr lang="en-CA" dirty="0"/>
              <a:t> </a:t>
            </a:r>
            <a:r>
              <a:rPr lang="en-CA" dirty="0" err="1"/>
              <a:t>olmamasına</a:t>
            </a:r>
            <a:r>
              <a:rPr lang="en-CA" dirty="0"/>
              <a:t>, </a:t>
            </a:r>
            <a:endParaRPr lang="tr-TR" dirty="0" smtClean="0"/>
          </a:p>
          <a:p>
            <a:pPr lvl="2"/>
            <a:r>
              <a:rPr lang="en-CA" dirty="0" err="1" smtClean="0"/>
              <a:t>bunların</a:t>
            </a:r>
            <a:r>
              <a:rPr lang="en-CA" dirty="0" smtClean="0"/>
              <a:t> </a:t>
            </a:r>
            <a:r>
              <a:rPr lang="en-CA" dirty="0" err="1"/>
              <a:t>özgün</a:t>
            </a:r>
            <a:r>
              <a:rPr lang="en-CA" dirty="0"/>
              <a:t> </a:t>
            </a:r>
            <a:r>
              <a:rPr lang="en-CA" dirty="0" err="1"/>
              <a:t>protesto</a:t>
            </a:r>
            <a:r>
              <a:rPr lang="en-CA" dirty="0"/>
              <a:t> </a:t>
            </a:r>
            <a:r>
              <a:rPr lang="en-CA" dirty="0" err="1"/>
              <a:t>yöntemlerine</a:t>
            </a:r>
            <a:r>
              <a:rPr lang="en-CA" dirty="0"/>
              <a:t> </a:t>
            </a:r>
            <a:r>
              <a:rPr lang="en-CA" dirty="0" err="1"/>
              <a:t>ve</a:t>
            </a:r>
            <a:r>
              <a:rPr lang="en-CA" dirty="0"/>
              <a:t> </a:t>
            </a:r>
            <a:r>
              <a:rPr lang="en-CA" dirty="0" err="1"/>
              <a:t>dile</a:t>
            </a:r>
            <a:r>
              <a:rPr lang="en-CA" dirty="0"/>
              <a:t> </a:t>
            </a:r>
            <a:r>
              <a:rPr lang="en-CA" dirty="0" err="1"/>
              <a:t>getirilen</a:t>
            </a:r>
            <a:r>
              <a:rPr lang="en-CA" dirty="0"/>
              <a:t> </a:t>
            </a:r>
            <a:r>
              <a:rPr lang="en-CA" dirty="0" err="1"/>
              <a:t>taleplerin</a:t>
            </a:r>
            <a:r>
              <a:rPr lang="en-CA" dirty="0"/>
              <a:t> </a:t>
            </a:r>
            <a:r>
              <a:rPr lang="en-CA" dirty="0" err="1"/>
              <a:t>politik</a:t>
            </a:r>
            <a:r>
              <a:rPr lang="en-CA" dirty="0"/>
              <a:t> </a:t>
            </a:r>
            <a:r>
              <a:rPr lang="en-CA" dirty="0" err="1"/>
              <a:t>ve</a:t>
            </a:r>
            <a:r>
              <a:rPr lang="en-CA" dirty="0"/>
              <a:t> </a:t>
            </a:r>
            <a:r>
              <a:rPr lang="en-CA" dirty="0" err="1"/>
              <a:t>kültürel</a:t>
            </a:r>
            <a:r>
              <a:rPr lang="en-CA" dirty="0"/>
              <a:t> </a:t>
            </a:r>
            <a:r>
              <a:rPr lang="en-CA" dirty="0" err="1"/>
              <a:t>gündemleri</a:t>
            </a:r>
            <a:r>
              <a:rPr lang="en-CA" dirty="0"/>
              <a:t> de </a:t>
            </a:r>
            <a:r>
              <a:rPr lang="en-CA" dirty="0" err="1"/>
              <a:t>iktisadi</a:t>
            </a:r>
            <a:r>
              <a:rPr lang="en-CA" dirty="0"/>
              <a:t> </a:t>
            </a:r>
            <a:r>
              <a:rPr lang="en-CA" dirty="0" err="1"/>
              <a:t>talepler</a:t>
            </a:r>
            <a:r>
              <a:rPr lang="en-CA" dirty="0"/>
              <a:t> </a:t>
            </a:r>
            <a:r>
              <a:rPr lang="en-CA" dirty="0" err="1"/>
              <a:t>kadar</a:t>
            </a:r>
            <a:r>
              <a:rPr lang="en-CA" dirty="0"/>
              <a:t> </a:t>
            </a:r>
            <a:r>
              <a:rPr lang="en-CA" dirty="0" err="1"/>
              <a:t>eşit</a:t>
            </a:r>
            <a:r>
              <a:rPr lang="en-CA" dirty="0"/>
              <a:t> </a:t>
            </a:r>
            <a:r>
              <a:rPr lang="en-CA" dirty="0" err="1"/>
              <a:t>düzeyde</a:t>
            </a:r>
            <a:r>
              <a:rPr lang="en-CA" dirty="0"/>
              <a:t> </a:t>
            </a:r>
            <a:r>
              <a:rPr lang="en-CA" dirty="0" err="1"/>
              <a:t>içermesine</a:t>
            </a:r>
            <a:r>
              <a:rPr lang="en-CA" dirty="0"/>
              <a:t> </a:t>
            </a:r>
            <a:r>
              <a:rPr lang="en-CA" dirty="0" err="1" smtClean="0"/>
              <a:t>bakar</a:t>
            </a:r>
            <a:endParaRPr lang="tr-TR" dirty="0" smtClean="0"/>
          </a:p>
          <a:p>
            <a:pPr lvl="3"/>
            <a:r>
              <a:rPr lang="tr-TR" dirty="0" smtClean="0"/>
              <a:t>Buradan da </a:t>
            </a:r>
            <a:r>
              <a:rPr lang="en-CA" dirty="0" smtClean="0"/>
              <a:t> </a:t>
            </a:r>
            <a:r>
              <a:rPr lang="tr-TR" dirty="0" err="1"/>
              <a:t>o</a:t>
            </a:r>
            <a:r>
              <a:rPr lang="en-CA" dirty="0" err="1" smtClean="0"/>
              <a:t>nların</a:t>
            </a:r>
            <a:r>
              <a:rPr lang="en-CA" dirty="0" smtClean="0"/>
              <a:t> </a:t>
            </a:r>
            <a:r>
              <a:rPr lang="en-CA" i="1" dirty="0" err="1"/>
              <a:t>ağırlıklı</a:t>
            </a:r>
            <a:r>
              <a:rPr lang="en-CA" i="1" dirty="0"/>
              <a:t> </a:t>
            </a:r>
            <a:r>
              <a:rPr lang="en-CA" i="1" dirty="0" err="1"/>
              <a:t>olarak</a:t>
            </a:r>
            <a:r>
              <a:rPr lang="en-CA" dirty="0"/>
              <a:t> "</a:t>
            </a:r>
            <a:r>
              <a:rPr lang="en-CA" dirty="0" err="1"/>
              <a:t>sınıfsal</a:t>
            </a:r>
            <a:r>
              <a:rPr lang="en-CA" dirty="0"/>
              <a:t>" </a:t>
            </a:r>
            <a:r>
              <a:rPr lang="en-CA" dirty="0" err="1"/>
              <a:t>bir</a:t>
            </a:r>
            <a:r>
              <a:rPr lang="en-CA" dirty="0"/>
              <a:t> </a:t>
            </a:r>
            <a:r>
              <a:rPr lang="en-CA" dirty="0" err="1"/>
              <a:t>karektere</a:t>
            </a:r>
            <a:r>
              <a:rPr lang="en-CA" dirty="0"/>
              <a:t> </a:t>
            </a:r>
            <a:r>
              <a:rPr lang="en-CA" dirty="0" err="1"/>
              <a:t>sahip</a:t>
            </a:r>
            <a:r>
              <a:rPr lang="en-CA" dirty="0"/>
              <a:t> </a:t>
            </a:r>
            <a:r>
              <a:rPr lang="en-CA" dirty="0" err="1"/>
              <a:t>olamayacağını</a:t>
            </a:r>
            <a:r>
              <a:rPr lang="en-CA" dirty="0"/>
              <a:t>, "</a:t>
            </a:r>
            <a:r>
              <a:rPr lang="en-CA" dirty="0" err="1"/>
              <a:t>yeni</a:t>
            </a:r>
            <a:r>
              <a:rPr lang="en-CA" dirty="0"/>
              <a:t> </a:t>
            </a:r>
            <a:r>
              <a:rPr lang="en-CA" dirty="0" err="1"/>
              <a:t>toplumsal</a:t>
            </a:r>
            <a:r>
              <a:rPr lang="en-CA" dirty="0"/>
              <a:t> </a:t>
            </a:r>
            <a:r>
              <a:rPr lang="en-CA" dirty="0" err="1"/>
              <a:t>hareketlerin</a:t>
            </a:r>
            <a:r>
              <a:rPr lang="en-CA" dirty="0"/>
              <a:t>" </a:t>
            </a:r>
            <a:r>
              <a:rPr lang="en-CA" dirty="0" err="1"/>
              <a:t>başka</a:t>
            </a:r>
            <a:r>
              <a:rPr lang="en-CA" dirty="0"/>
              <a:t> </a:t>
            </a:r>
            <a:r>
              <a:rPr lang="en-CA" dirty="0" err="1"/>
              <a:t>bir</a:t>
            </a:r>
            <a:r>
              <a:rPr lang="en-CA" dirty="0"/>
              <a:t> </a:t>
            </a:r>
            <a:r>
              <a:rPr lang="en-CA" dirty="0" err="1"/>
              <a:t>vechesi</a:t>
            </a:r>
            <a:r>
              <a:rPr lang="en-CA" dirty="0"/>
              <a:t> </a:t>
            </a:r>
            <a:r>
              <a:rPr lang="en-CA" dirty="0" err="1"/>
              <a:t>olduğunu</a:t>
            </a:r>
            <a:r>
              <a:rPr lang="en-CA" dirty="0"/>
              <a:t> </a:t>
            </a:r>
            <a:r>
              <a:rPr lang="en-CA" dirty="0" err="1" smtClean="0"/>
              <a:t>savun</a:t>
            </a:r>
            <a:r>
              <a:rPr lang="tr-TR" dirty="0" smtClean="0"/>
              <a:t>ur</a:t>
            </a:r>
            <a:r>
              <a:rPr lang="en-CA" dirty="0" smtClean="0"/>
              <a:t>. </a:t>
            </a:r>
            <a:endParaRPr lang="tr-TR" sz="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Antagonizma ve Toplumsal Hareket</a:t>
            </a:r>
            <a:endParaRPr lang="tr-TR" dirty="0"/>
          </a:p>
        </p:txBody>
      </p:sp>
      <p:sp>
        <p:nvSpPr>
          <p:cNvPr id="3" name="2 İçerik Yer Tutucusu"/>
          <p:cNvSpPr>
            <a:spLocks noGrp="1"/>
          </p:cNvSpPr>
          <p:nvPr>
            <p:ph idx="1"/>
          </p:nvPr>
        </p:nvSpPr>
        <p:spPr/>
        <p:txBody>
          <a:bodyPr>
            <a:normAutofit fontScale="85000" lnSpcReduction="10000"/>
          </a:bodyPr>
          <a:lstStyle/>
          <a:p>
            <a:r>
              <a:rPr lang="tr-TR" dirty="0"/>
              <a:t> </a:t>
            </a:r>
            <a:r>
              <a:rPr lang="tr-TR" dirty="0"/>
              <a:t>Diğeri ise yine isyanların veya hareketlerin katılımcı kompozisyonuna ve taleplerine odaklanarak ama bunlardan ilk pozisyona göre zıt sonuçlar çıkarılabilecek unsurları merkeze </a:t>
            </a:r>
            <a:r>
              <a:rPr lang="tr-TR" dirty="0" smtClean="0"/>
              <a:t>yerleştirir, </a:t>
            </a:r>
          </a:p>
          <a:p>
            <a:r>
              <a:rPr lang="tr-TR" dirty="0"/>
              <a:t>Ö</a:t>
            </a:r>
            <a:r>
              <a:rPr lang="tr-TR" dirty="0" smtClean="0"/>
              <a:t>rneğin </a:t>
            </a:r>
            <a:r>
              <a:rPr lang="tr-TR" dirty="0"/>
              <a:t>ekonomik rahatsızlık ve talepleri daha fazla öne çıkararak, eylemcilerin ne kadar heterojen özelliklere sahip olsalar da üretim (ve kimi zaman bölüşüm) ilişkileri içerisindeki konumlarının ortaklığına vurgu yaparak bunların esasen sınıfsal bir karaktere sahip olduğunu savunur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Antagonizma ve Toplumsal Hareket</a:t>
            </a:r>
            <a:endParaRPr lang="tr-TR" dirty="0"/>
          </a:p>
        </p:txBody>
      </p:sp>
      <p:sp>
        <p:nvSpPr>
          <p:cNvPr id="3" name="2 İçerik Yer Tutucusu"/>
          <p:cNvSpPr>
            <a:spLocks noGrp="1"/>
          </p:cNvSpPr>
          <p:nvPr>
            <p:ph idx="1"/>
          </p:nvPr>
        </p:nvSpPr>
        <p:spPr/>
        <p:txBody>
          <a:bodyPr>
            <a:normAutofit fontScale="70000" lnSpcReduction="20000"/>
          </a:bodyPr>
          <a:lstStyle/>
          <a:p>
            <a:r>
              <a:rPr lang="tr-TR" dirty="0"/>
              <a:t>B</a:t>
            </a:r>
            <a:r>
              <a:rPr lang="en-CA" dirty="0" err="1" smtClean="0"/>
              <a:t>ir</a:t>
            </a:r>
            <a:r>
              <a:rPr lang="en-CA" dirty="0" smtClean="0"/>
              <a:t> </a:t>
            </a:r>
            <a:r>
              <a:rPr lang="en-CA" dirty="0" err="1"/>
              <a:t>toplumsal</a:t>
            </a:r>
            <a:r>
              <a:rPr lang="en-CA" dirty="0"/>
              <a:t> </a:t>
            </a:r>
            <a:r>
              <a:rPr lang="en-CA" dirty="0" err="1"/>
              <a:t>hareketin</a:t>
            </a:r>
            <a:r>
              <a:rPr lang="en-CA" dirty="0"/>
              <a:t> </a:t>
            </a:r>
            <a:r>
              <a:rPr lang="en-CA" dirty="0" err="1"/>
              <a:t>sınıfsallığını</a:t>
            </a:r>
            <a:r>
              <a:rPr lang="en-CA" dirty="0"/>
              <a:t> </a:t>
            </a:r>
            <a:r>
              <a:rPr lang="en-CA" dirty="0" err="1"/>
              <a:t>belirleyen</a:t>
            </a:r>
            <a:r>
              <a:rPr lang="en-CA" dirty="0"/>
              <a:t> </a:t>
            </a:r>
            <a:r>
              <a:rPr lang="en-CA" dirty="0" err="1"/>
              <a:t>onun</a:t>
            </a:r>
            <a:r>
              <a:rPr lang="en-CA" dirty="0"/>
              <a:t> </a:t>
            </a:r>
            <a:r>
              <a:rPr lang="en-CA" dirty="0" err="1"/>
              <a:t>yalnızca</a:t>
            </a:r>
            <a:r>
              <a:rPr lang="en-CA" dirty="0"/>
              <a:t> </a:t>
            </a:r>
            <a:r>
              <a:rPr lang="en-CA" dirty="0" err="1"/>
              <a:t>işçi</a:t>
            </a:r>
            <a:r>
              <a:rPr lang="en-CA" dirty="0"/>
              <a:t> </a:t>
            </a:r>
            <a:r>
              <a:rPr lang="en-CA" dirty="0" err="1"/>
              <a:t>sınıfına</a:t>
            </a:r>
            <a:r>
              <a:rPr lang="en-CA" dirty="0"/>
              <a:t> </a:t>
            </a:r>
            <a:r>
              <a:rPr lang="en-CA" dirty="0" err="1"/>
              <a:t>mensup</a:t>
            </a:r>
            <a:r>
              <a:rPr lang="en-CA" dirty="0"/>
              <a:t> </a:t>
            </a:r>
            <a:r>
              <a:rPr lang="en-CA" dirty="0" err="1"/>
              <a:t>kesimlerden</a:t>
            </a:r>
            <a:r>
              <a:rPr lang="en-CA" dirty="0"/>
              <a:t> </a:t>
            </a:r>
            <a:r>
              <a:rPr lang="en-CA" dirty="0" err="1"/>
              <a:t>oluşması</a:t>
            </a:r>
            <a:r>
              <a:rPr lang="en-CA" dirty="0"/>
              <a:t> </a:t>
            </a:r>
            <a:r>
              <a:rPr lang="en-CA" dirty="0" err="1"/>
              <a:t>olmadığı</a:t>
            </a:r>
            <a:r>
              <a:rPr lang="en-CA" dirty="0"/>
              <a:t> </a:t>
            </a:r>
            <a:r>
              <a:rPr lang="en-CA" dirty="0" err="1"/>
              <a:t>gibi</a:t>
            </a:r>
            <a:r>
              <a:rPr lang="en-CA" dirty="0"/>
              <a:t>, </a:t>
            </a:r>
            <a:r>
              <a:rPr lang="en-CA" dirty="0" err="1"/>
              <a:t>onun</a:t>
            </a:r>
            <a:r>
              <a:rPr lang="en-CA" dirty="0"/>
              <a:t> </a:t>
            </a:r>
            <a:r>
              <a:rPr lang="en-CA" dirty="0" err="1"/>
              <a:t>sadece</a:t>
            </a:r>
            <a:r>
              <a:rPr lang="en-CA" dirty="0"/>
              <a:t> </a:t>
            </a:r>
            <a:r>
              <a:rPr lang="en-CA" dirty="0" err="1"/>
              <a:t>işçi</a:t>
            </a:r>
            <a:r>
              <a:rPr lang="en-CA" dirty="0"/>
              <a:t> </a:t>
            </a:r>
            <a:r>
              <a:rPr lang="en-CA" dirty="0" err="1"/>
              <a:t>sınıfının</a:t>
            </a:r>
            <a:r>
              <a:rPr lang="en-CA" dirty="0"/>
              <a:t> </a:t>
            </a:r>
            <a:r>
              <a:rPr lang="en-CA" dirty="0" err="1"/>
              <a:t>doğal</a:t>
            </a:r>
            <a:r>
              <a:rPr lang="en-CA" dirty="0"/>
              <a:t> </a:t>
            </a:r>
            <a:r>
              <a:rPr lang="en-CA" dirty="0" err="1"/>
              <a:t>iktisadi</a:t>
            </a:r>
            <a:r>
              <a:rPr lang="en-CA" dirty="0"/>
              <a:t> </a:t>
            </a:r>
            <a:r>
              <a:rPr lang="en-CA" dirty="0" err="1"/>
              <a:t>taleplerini</a:t>
            </a:r>
            <a:r>
              <a:rPr lang="en-CA" dirty="0"/>
              <a:t> </a:t>
            </a:r>
            <a:r>
              <a:rPr lang="en-CA" dirty="0" err="1"/>
              <a:t>öne</a:t>
            </a:r>
            <a:r>
              <a:rPr lang="en-CA" dirty="0"/>
              <a:t> </a:t>
            </a:r>
            <a:r>
              <a:rPr lang="en-CA" dirty="0" err="1"/>
              <a:t>çıkarması</a:t>
            </a:r>
            <a:r>
              <a:rPr lang="en-CA" dirty="0"/>
              <a:t> da </a:t>
            </a:r>
            <a:r>
              <a:rPr lang="en-CA" dirty="0" err="1"/>
              <a:t>değildir</a:t>
            </a:r>
            <a:r>
              <a:rPr lang="en-CA" dirty="0" smtClean="0"/>
              <a:t>;</a:t>
            </a:r>
            <a:endParaRPr lang="tr-TR" dirty="0" smtClean="0"/>
          </a:p>
          <a:p>
            <a:r>
              <a:rPr lang="tr-TR" dirty="0" smtClean="0"/>
              <a:t>İ</a:t>
            </a:r>
            <a:r>
              <a:rPr lang="en-CA" dirty="0" err="1" smtClean="0"/>
              <a:t>şçi</a:t>
            </a:r>
            <a:r>
              <a:rPr lang="en-CA" dirty="0" smtClean="0"/>
              <a:t> </a:t>
            </a:r>
            <a:r>
              <a:rPr lang="en-CA" dirty="0" err="1"/>
              <a:t>sınıfının</a:t>
            </a:r>
            <a:r>
              <a:rPr lang="en-CA" dirty="0"/>
              <a:t> </a:t>
            </a:r>
            <a:r>
              <a:rPr lang="en-CA" dirty="0" err="1"/>
              <a:t>gündelik</a:t>
            </a:r>
            <a:r>
              <a:rPr lang="en-CA" dirty="0"/>
              <a:t> </a:t>
            </a:r>
            <a:r>
              <a:rPr lang="en-CA" dirty="0" err="1"/>
              <a:t>ekonomik</a:t>
            </a:r>
            <a:r>
              <a:rPr lang="en-CA" dirty="0"/>
              <a:t> </a:t>
            </a:r>
            <a:r>
              <a:rPr lang="en-CA" dirty="0" err="1"/>
              <a:t>talepleriyle</a:t>
            </a:r>
            <a:r>
              <a:rPr lang="en-CA" dirty="0"/>
              <a:t>, </a:t>
            </a:r>
            <a:r>
              <a:rPr lang="en-CA" dirty="0" err="1"/>
              <a:t>örneğin</a:t>
            </a:r>
            <a:r>
              <a:rPr lang="en-CA" dirty="0"/>
              <a:t> </a:t>
            </a:r>
            <a:r>
              <a:rPr lang="en-CA" dirty="0" err="1"/>
              <a:t>ücretlerle</a:t>
            </a:r>
            <a:r>
              <a:rPr lang="en-CA" dirty="0"/>
              <a:t> </a:t>
            </a:r>
            <a:r>
              <a:rPr lang="en-CA" dirty="0" err="1"/>
              <a:t>ya</a:t>
            </a:r>
            <a:r>
              <a:rPr lang="en-CA" dirty="0"/>
              <a:t> da </a:t>
            </a:r>
            <a:r>
              <a:rPr lang="en-CA" dirty="0" err="1"/>
              <a:t>çalışma</a:t>
            </a:r>
            <a:r>
              <a:rPr lang="en-CA" dirty="0"/>
              <a:t> </a:t>
            </a:r>
            <a:r>
              <a:rPr lang="en-CA" dirty="0" err="1"/>
              <a:t>saatleriyle</a:t>
            </a:r>
            <a:r>
              <a:rPr lang="en-CA" dirty="0"/>
              <a:t> </a:t>
            </a:r>
            <a:r>
              <a:rPr lang="en-CA" dirty="0" err="1"/>
              <a:t>doğrudan</a:t>
            </a:r>
            <a:r>
              <a:rPr lang="en-CA" dirty="0"/>
              <a:t> </a:t>
            </a:r>
            <a:r>
              <a:rPr lang="en-CA" dirty="0" err="1"/>
              <a:t>ilgili</a:t>
            </a:r>
            <a:r>
              <a:rPr lang="en-CA" dirty="0"/>
              <a:t> </a:t>
            </a:r>
            <a:r>
              <a:rPr lang="en-CA" dirty="0" err="1"/>
              <a:t>olmayan</a:t>
            </a:r>
            <a:r>
              <a:rPr lang="en-CA" dirty="0"/>
              <a:t> </a:t>
            </a:r>
            <a:r>
              <a:rPr lang="en-CA" dirty="0" err="1"/>
              <a:t>ama</a:t>
            </a:r>
            <a:r>
              <a:rPr lang="en-CA" dirty="0"/>
              <a:t> </a:t>
            </a:r>
            <a:r>
              <a:rPr lang="en-CA" dirty="0" err="1"/>
              <a:t>düzenin</a:t>
            </a:r>
            <a:r>
              <a:rPr lang="en-CA" dirty="0"/>
              <a:t> </a:t>
            </a:r>
            <a:r>
              <a:rPr lang="en-CA" dirty="0" err="1"/>
              <a:t>kendisini</a:t>
            </a:r>
            <a:r>
              <a:rPr lang="en-CA" dirty="0"/>
              <a:t> </a:t>
            </a:r>
            <a:r>
              <a:rPr lang="en-CA" dirty="0" err="1"/>
              <a:t>yeniden</a:t>
            </a:r>
            <a:r>
              <a:rPr lang="en-CA" dirty="0"/>
              <a:t> </a:t>
            </a:r>
            <a:r>
              <a:rPr lang="en-CA" dirty="0" err="1"/>
              <a:t>üretmesinde</a:t>
            </a:r>
            <a:r>
              <a:rPr lang="en-CA" dirty="0"/>
              <a:t> </a:t>
            </a:r>
            <a:r>
              <a:rPr lang="en-CA" dirty="0" err="1"/>
              <a:t>kilit</a:t>
            </a:r>
            <a:r>
              <a:rPr lang="en-CA" dirty="0"/>
              <a:t> </a:t>
            </a:r>
            <a:r>
              <a:rPr lang="en-CA" dirty="0" err="1"/>
              <a:t>konumdaki</a:t>
            </a:r>
            <a:r>
              <a:rPr lang="en-CA" dirty="0"/>
              <a:t> </a:t>
            </a:r>
            <a:r>
              <a:rPr lang="en-CA" dirty="0" err="1"/>
              <a:t>siyasal</a:t>
            </a:r>
            <a:r>
              <a:rPr lang="en-CA" dirty="0"/>
              <a:t> </a:t>
            </a:r>
            <a:r>
              <a:rPr lang="en-CA" dirty="0" err="1"/>
              <a:t>ve</a:t>
            </a:r>
            <a:r>
              <a:rPr lang="en-CA" dirty="0"/>
              <a:t> </a:t>
            </a:r>
            <a:r>
              <a:rPr lang="en-CA" dirty="0" err="1"/>
              <a:t>ideolojik</a:t>
            </a:r>
            <a:r>
              <a:rPr lang="en-CA" dirty="0"/>
              <a:t> </a:t>
            </a:r>
            <a:r>
              <a:rPr lang="en-CA" dirty="0" err="1"/>
              <a:t>gündemler</a:t>
            </a:r>
            <a:r>
              <a:rPr lang="en-CA" dirty="0"/>
              <a:t> </a:t>
            </a:r>
            <a:r>
              <a:rPr lang="en-CA" dirty="0" err="1"/>
              <a:t>ve</a:t>
            </a:r>
            <a:r>
              <a:rPr lang="en-CA" dirty="0"/>
              <a:t> </a:t>
            </a:r>
            <a:r>
              <a:rPr lang="en-CA" dirty="0" err="1"/>
              <a:t>rahatsızlıklar</a:t>
            </a:r>
            <a:r>
              <a:rPr lang="en-CA" dirty="0"/>
              <a:t> da </a:t>
            </a:r>
            <a:r>
              <a:rPr lang="en-CA" dirty="0" err="1"/>
              <a:t>bir</a:t>
            </a:r>
            <a:r>
              <a:rPr lang="en-CA" dirty="0"/>
              <a:t> </a:t>
            </a:r>
            <a:r>
              <a:rPr lang="en-CA" dirty="0" err="1"/>
              <a:t>toplumsal</a:t>
            </a:r>
            <a:r>
              <a:rPr lang="en-CA" dirty="0"/>
              <a:t> </a:t>
            </a:r>
            <a:r>
              <a:rPr lang="en-CA" dirty="0" err="1"/>
              <a:t>hareketin</a:t>
            </a:r>
            <a:r>
              <a:rPr lang="en-CA" dirty="0"/>
              <a:t> </a:t>
            </a:r>
            <a:r>
              <a:rPr lang="en-CA" dirty="0" err="1"/>
              <a:t>sınıfsallığının</a:t>
            </a:r>
            <a:r>
              <a:rPr lang="en-CA" dirty="0"/>
              <a:t> </a:t>
            </a:r>
            <a:r>
              <a:rPr lang="en-CA" dirty="0" err="1"/>
              <a:t>kurulduğu</a:t>
            </a:r>
            <a:r>
              <a:rPr lang="en-CA" dirty="0"/>
              <a:t> </a:t>
            </a:r>
            <a:r>
              <a:rPr lang="en-CA" dirty="0" err="1"/>
              <a:t>bir</a:t>
            </a:r>
            <a:r>
              <a:rPr lang="en-CA" dirty="0"/>
              <a:t> </a:t>
            </a:r>
            <a:r>
              <a:rPr lang="en-CA" dirty="0" err="1"/>
              <a:t>düzlem</a:t>
            </a:r>
            <a:r>
              <a:rPr lang="en-CA" dirty="0"/>
              <a:t> </a:t>
            </a:r>
            <a:r>
              <a:rPr lang="en-CA" dirty="0" err="1"/>
              <a:t>haline</a:t>
            </a:r>
            <a:r>
              <a:rPr lang="en-CA" dirty="0"/>
              <a:t> </a:t>
            </a:r>
            <a:r>
              <a:rPr lang="en-CA" dirty="0" err="1"/>
              <a:t>gelebilir</a:t>
            </a:r>
            <a:r>
              <a:rPr lang="en-CA" dirty="0"/>
              <a:t>. </a:t>
            </a:r>
            <a:endParaRPr lang="tr-TR" dirty="0" smtClean="0"/>
          </a:p>
          <a:p>
            <a:r>
              <a:rPr lang="en-CA" dirty="0" err="1" smtClean="0"/>
              <a:t>Örneğin</a:t>
            </a:r>
            <a:r>
              <a:rPr lang="en-CA" dirty="0"/>
              <a:t>, </a:t>
            </a:r>
            <a:r>
              <a:rPr lang="en-CA" dirty="0" err="1"/>
              <a:t>bir</a:t>
            </a:r>
            <a:r>
              <a:rPr lang="en-CA" dirty="0"/>
              <a:t> </a:t>
            </a:r>
            <a:r>
              <a:rPr lang="en-CA" dirty="0" err="1"/>
              <a:t>savaş</a:t>
            </a:r>
            <a:r>
              <a:rPr lang="en-CA" dirty="0"/>
              <a:t> </a:t>
            </a:r>
            <a:r>
              <a:rPr lang="en-CA" dirty="0" err="1"/>
              <a:t>karşıtı</a:t>
            </a:r>
            <a:r>
              <a:rPr lang="en-CA" dirty="0"/>
              <a:t> </a:t>
            </a:r>
            <a:r>
              <a:rPr lang="en-CA" dirty="0" err="1"/>
              <a:t>hareket</a:t>
            </a:r>
            <a:r>
              <a:rPr lang="en-CA" dirty="0"/>
              <a:t> "</a:t>
            </a:r>
            <a:r>
              <a:rPr lang="en-CA" dirty="0" err="1"/>
              <a:t>savaş</a:t>
            </a:r>
            <a:r>
              <a:rPr lang="en-CA" dirty="0"/>
              <a:t>" </a:t>
            </a:r>
            <a:r>
              <a:rPr lang="en-CA" dirty="0" err="1"/>
              <a:t>egemen</a:t>
            </a:r>
            <a:r>
              <a:rPr lang="en-CA" dirty="0"/>
              <a:t> </a:t>
            </a:r>
            <a:r>
              <a:rPr lang="en-CA" dirty="0" err="1"/>
              <a:t>sınıfın</a:t>
            </a:r>
            <a:r>
              <a:rPr lang="en-CA" dirty="0"/>
              <a:t> </a:t>
            </a:r>
            <a:r>
              <a:rPr lang="en-CA" dirty="0" err="1"/>
              <a:t>toplumsal</a:t>
            </a:r>
            <a:r>
              <a:rPr lang="en-CA" dirty="0"/>
              <a:t> </a:t>
            </a:r>
            <a:r>
              <a:rPr lang="en-CA" dirty="0" err="1"/>
              <a:t>formasyonun</a:t>
            </a:r>
            <a:r>
              <a:rPr lang="en-CA" dirty="0"/>
              <a:t> </a:t>
            </a:r>
            <a:r>
              <a:rPr lang="en-CA" dirty="0" err="1"/>
              <a:t>bütününü</a:t>
            </a:r>
            <a:r>
              <a:rPr lang="en-CA" dirty="0"/>
              <a:t> </a:t>
            </a:r>
            <a:r>
              <a:rPr lang="en-CA" dirty="0" err="1"/>
              <a:t>yeniden</a:t>
            </a:r>
            <a:r>
              <a:rPr lang="en-CA" dirty="0"/>
              <a:t> </a:t>
            </a:r>
            <a:r>
              <a:rPr lang="en-CA" dirty="0" err="1"/>
              <a:t>üretmede</a:t>
            </a:r>
            <a:r>
              <a:rPr lang="en-CA" dirty="0"/>
              <a:t> </a:t>
            </a:r>
            <a:r>
              <a:rPr lang="en-CA" dirty="0" err="1"/>
              <a:t>kilit</a:t>
            </a:r>
            <a:r>
              <a:rPr lang="en-CA" dirty="0"/>
              <a:t> </a:t>
            </a:r>
            <a:r>
              <a:rPr lang="en-CA" dirty="0" err="1"/>
              <a:t>bir</a:t>
            </a:r>
            <a:r>
              <a:rPr lang="en-CA" dirty="0"/>
              <a:t> </a:t>
            </a:r>
            <a:r>
              <a:rPr lang="en-CA" dirty="0" err="1"/>
              <a:t>öneme</a:t>
            </a:r>
            <a:r>
              <a:rPr lang="en-CA" dirty="0"/>
              <a:t> </a:t>
            </a:r>
            <a:r>
              <a:rPr lang="en-CA" dirty="0" err="1"/>
              <a:t>sahip</a:t>
            </a:r>
            <a:r>
              <a:rPr lang="en-CA" dirty="0"/>
              <a:t> </a:t>
            </a:r>
            <a:r>
              <a:rPr lang="en-CA" dirty="0" err="1"/>
              <a:t>olduğu</a:t>
            </a:r>
            <a:r>
              <a:rPr lang="en-CA" dirty="0"/>
              <a:t> </a:t>
            </a:r>
            <a:r>
              <a:rPr lang="en-CA" dirty="0" err="1"/>
              <a:t>ve</a:t>
            </a:r>
            <a:r>
              <a:rPr lang="en-CA" dirty="0"/>
              <a:t> </a:t>
            </a:r>
            <a:r>
              <a:rPr lang="en-CA" dirty="0" err="1"/>
              <a:t>savaş</a:t>
            </a:r>
            <a:r>
              <a:rPr lang="en-CA" dirty="0"/>
              <a:t> </a:t>
            </a:r>
            <a:r>
              <a:rPr lang="en-CA" dirty="0" err="1"/>
              <a:t>karşıtlığını</a:t>
            </a:r>
            <a:r>
              <a:rPr lang="en-CA" dirty="0"/>
              <a:t> </a:t>
            </a:r>
            <a:r>
              <a:rPr lang="en-CA" dirty="0" err="1"/>
              <a:t>karşısına</a:t>
            </a:r>
            <a:r>
              <a:rPr lang="en-CA" dirty="0"/>
              <a:t> </a:t>
            </a:r>
            <a:r>
              <a:rPr lang="en-CA" dirty="0" err="1"/>
              <a:t>aldığı</a:t>
            </a:r>
            <a:r>
              <a:rPr lang="en-CA" dirty="0"/>
              <a:t> </a:t>
            </a:r>
            <a:r>
              <a:rPr lang="en-CA" dirty="0" err="1"/>
              <a:t>blokla</a:t>
            </a:r>
            <a:r>
              <a:rPr lang="en-CA" dirty="0"/>
              <a:t> </a:t>
            </a:r>
            <a:r>
              <a:rPr lang="en-CA" dirty="0" err="1"/>
              <a:t>antagonistik</a:t>
            </a:r>
            <a:r>
              <a:rPr lang="en-CA" dirty="0"/>
              <a:t> </a:t>
            </a:r>
            <a:r>
              <a:rPr lang="en-CA" dirty="0" err="1"/>
              <a:t>bir</a:t>
            </a:r>
            <a:r>
              <a:rPr lang="en-CA" dirty="0"/>
              <a:t> </a:t>
            </a:r>
            <a:r>
              <a:rPr lang="en-CA" dirty="0" err="1"/>
              <a:t>ilişki</a:t>
            </a:r>
            <a:r>
              <a:rPr lang="en-CA" dirty="0"/>
              <a:t> </a:t>
            </a:r>
            <a:r>
              <a:rPr lang="en-CA" dirty="0" err="1"/>
              <a:t>içerisinde</a:t>
            </a:r>
            <a:r>
              <a:rPr lang="en-CA" dirty="0"/>
              <a:t> </a:t>
            </a:r>
            <a:r>
              <a:rPr lang="en-CA" dirty="0" err="1"/>
              <a:t>zorladığı</a:t>
            </a:r>
            <a:r>
              <a:rPr lang="en-CA" dirty="0"/>
              <a:t> </a:t>
            </a:r>
            <a:r>
              <a:rPr lang="en-CA" dirty="0" err="1"/>
              <a:t>oranda</a:t>
            </a:r>
            <a:r>
              <a:rPr lang="en-CA" dirty="0"/>
              <a:t>/</a:t>
            </a:r>
            <a:r>
              <a:rPr lang="en-CA" dirty="0" err="1"/>
              <a:t>süreçte</a:t>
            </a:r>
            <a:r>
              <a:rPr lang="en-CA" dirty="0"/>
              <a:t> </a:t>
            </a:r>
            <a:r>
              <a:rPr lang="en-CA" dirty="0" err="1"/>
              <a:t>sınıf</a:t>
            </a:r>
            <a:r>
              <a:rPr lang="en-CA" dirty="0"/>
              <a:t> </a:t>
            </a:r>
            <a:r>
              <a:rPr lang="en-CA" dirty="0" err="1"/>
              <a:t>mücadelelerinin</a:t>
            </a:r>
            <a:r>
              <a:rPr lang="en-CA" dirty="0"/>
              <a:t> </a:t>
            </a:r>
            <a:r>
              <a:rPr lang="en-CA" dirty="0" err="1"/>
              <a:t>önemli</a:t>
            </a:r>
            <a:r>
              <a:rPr lang="en-CA" dirty="0"/>
              <a:t> </a:t>
            </a:r>
            <a:r>
              <a:rPr lang="en-CA" dirty="0" err="1"/>
              <a:t>bir</a:t>
            </a:r>
            <a:r>
              <a:rPr lang="en-CA" dirty="0"/>
              <a:t> </a:t>
            </a:r>
            <a:r>
              <a:rPr lang="en-CA" dirty="0" err="1"/>
              <a:t>parçası</a:t>
            </a:r>
            <a:r>
              <a:rPr lang="en-CA" dirty="0"/>
              <a:t> </a:t>
            </a:r>
            <a:r>
              <a:rPr lang="en-CA" dirty="0" err="1"/>
              <a:t>haline</a:t>
            </a:r>
            <a:r>
              <a:rPr lang="en-CA" dirty="0"/>
              <a:t> </a:t>
            </a:r>
            <a:r>
              <a:rPr lang="en-CA" dirty="0" err="1"/>
              <a:t>gelerek</a:t>
            </a:r>
            <a:r>
              <a:rPr lang="en-CA" dirty="0"/>
              <a:t> </a:t>
            </a:r>
            <a:r>
              <a:rPr lang="en-CA" dirty="0" err="1"/>
              <a:t>sınıfsallaşabilir</a:t>
            </a:r>
            <a:r>
              <a:rPr lang="en-CA" dirty="0"/>
              <a:t>.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Antagonizma ve Toplumsal Hareket</a:t>
            </a:r>
            <a:endParaRPr lang="tr-TR" dirty="0"/>
          </a:p>
        </p:txBody>
      </p:sp>
      <p:sp>
        <p:nvSpPr>
          <p:cNvPr id="3" name="İçerik Yer Tutucusu 2"/>
          <p:cNvSpPr>
            <a:spLocks noGrp="1"/>
          </p:cNvSpPr>
          <p:nvPr>
            <p:ph idx="1"/>
          </p:nvPr>
        </p:nvSpPr>
        <p:spPr/>
        <p:txBody>
          <a:bodyPr>
            <a:normAutofit fontScale="92500"/>
          </a:bodyPr>
          <a:lstStyle/>
          <a:p>
            <a:r>
              <a:rPr lang="en-CA" dirty="0" smtClean="0"/>
              <a:t>Her </a:t>
            </a:r>
            <a:r>
              <a:rPr lang="en-CA" dirty="0" err="1"/>
              <a:t>bir</a:t>
            </a:r>
            <a:r>
              <a:rPr lang="en-CA" dirty="0"/>
              <a:t> </a:t>
            </a:r>
            <a:r>
              <a:rPr lang="en-CA" dirty="0" err="1"/>
              <a:t>toplumsal</a:t>
            </a:r>
            <a:r>
              <a:rPr lang="en-CA" dirty="0"/>
              <a:t> </a:t>
            </a:r>
            <a:r>
              <a:rPr lang="en-CA" dirty="0" err="1"/>
              <a:t>hareket</a:t>
            </a:r>
            <a:r>
              <a:rPr lang="en-CA" dirty="0"/>
              <a:t> </a:t>
            </a:r>
            <a:r>
              <a:rPr lang="en-CA" dirty="0" err="1"/>
              <a:t>ve</a:t>
            </a:r>
            <a:r>
              <a:rPr lang="en-CA" dirty="0"/>
              <a:t> </a:t>
            </a:r>
            <a:r>
              <a:rPr lang="en-CA" dirty="0" err="1"/>
              <a:t>isyanın</a:t>
            </a:r>
            <a:r>
              <a:rPr lang="en-CA" dirty="0"/>
              <a:t> </a:t>
            </a:r>
            <a:r>
              <a:rPr lang="en-CA" dirty="0" err="1"/>
              <a:t>karakterinin</a:t>
            </a:r>
            <a:r>
              <a:rPr lang="en-CA" dirty="0"/>
              <a:t> </a:t>
            </a:r>
            <a:r>
              <a:rPr lang="en-CA" dirty="0" err="1"/>
              <a:t>karşısına</a:t>
            </a:r>
            <a:r>
              <a:rPr lang="en-CA" dirty="0"/>
              <a:t> </a:t>
            </a:r>
            <a:r>
              <a:rPr lang="en-CA" dirty="0" err="1"/>
              <a:t>aldığı</a:t>
            </a:r>
            <a:r>
              <a:rPr lang="en-CA" dirty="0"/>
              <a:t> </a:t>
            </a:r>
            <a:r>
              <a:rPr lang="en-CA" dirty="0" err="1"/>
              <a:t>toplumsal</a:t>
            </a:r>
            <a:r>
              <a:rPr lang="en-CA" dirty="0"/>
              <a:t> </a:t>
            </a:r>
            <a:r>
              <a:rPr lang="en-CA" dirty="0" err="1"/>
              <a:t>gücün</a:t>
            </a:r>
            <a:r>
              <a:rPr lang="en-CA" dirty="0"/>
              <a:t> </a:t>
            </a:r>
            <a:r>
              <a:rPr lang="en-CA" dirty="0" err="1"/>
              <a:t>niteliğiyle</a:t>
            </a:r>
            <a:r>
              <a:rPr lang="en-CA" dirty="0"/>
              <a:t> </a:t>
            </a:r>
            <a:r>
              <a:rPr lang="en-CA" dirty="0" err="1"/>
              <a:t>ve</a:t>
            </a:r>
            <a:r>
              <a:rPr lang="en-CA" dirty="0"/>
              <a:t> </a:t>
            </a:r>
            <a:r>
              <a:rPr lang="en-CA" dirty="0" err="1"/>
              <a:t>onunla</a:t>
            </a:r>
            <a:r>
              <a:rPr lang="en-CA" dirty="0"/>
              <a:t> </a:t>
            </a:r>
            <a:r>
              <a:rPr lang="en-CA" dirty="0" err="1"/>
              <a:t>girdiği</a:t>
            </a:r>
            <a:r>
              <a:rPr lang="en-CA" dirty="0"/>
              <a:t> </a:t>
            </a:r>
            <a:r>
              <a:rPr lang="en-CA" dirty="0" err="1"/>
              <a:t>çatışma</a:t>
            </a:r>
            <a:r>
              <a:rPr lang="en-CA" dirty="0"/>
              <a:t> </a:t>
            </a:r>
            <a:r>
              <a:rPr lang="en-CA" dirty="0" err="1"/>
              <a:t>ile</a:t>
            </a:r>
            <a:r>
              <a:rPr lang="en-CA" dirty="0"/>
              <a:t> </a:t>
            </a:r>
            <a:r>
              <a:rPr lang="en-CA" dirty="0" err="1"/>
              <a:t>ilişkili</a:t>
            </a:r>
            <a:r>
              <a:rPr lang="en-CA" dirty="0"/>
              <a:t> </a:t>
            </a:r>
            <a:r>
              <a:rPr lang="en-CA" dirty="0" err="1"/>
              <a:t>bir</a:t>
            </a:r>
            <a:r>
              <a:rPr lang="en-CA" dirty="0"/>
              <a:t> </a:t>
            </a:r>
            <a:r>
              <a:rPr lang="en-CA" dirty="0" err="1"/>
              <a:t>şekilde</a:t>
            </a:r>
            <a:r>
              <a:rPr lang="en-CA" dirty="0"/>
              <a:t> </a:t>
            </a:r>
            <a:r>
              <a:rPr lang="en-CA" dirty="0" err="1" smtClean="0"/>
              <a:t>şekillen</a:t>
            </a:r>
            <a:r>
              <a:rPr lang="tr-TR" dirty="0" smtClean="0"/>
              <a:t>ir</a:t>
            </a:r>
            <a:r>
              <a:rPr lang="en-CA" dirty="0" smtClean="0"/>
              <a:t> </a:t>
            </a:r>
            <a:endParaRPr lang="tr-TR" dirty="0" smtClean="0"/>
          </a:p>
          <a:p>
            <a:r>
              <a:rPr lang="tr-TR" i="1" dirty="0"/>
              <a:t>A</a:t>
            </a:r>
            <a:r>
              <a:rPr lang="en-CA" i="1" dirty="0" err="1" smtClean="0"/>
              <a:t>ntagonizma</a:t>
            </a:r>
            <a:r>
              <a:rPr lang="en-CA" dirty="0" smtClean="0"/>
              <a:t> </a:t>
            </a:r>
            <a:r>
              <a:rPr lang="en-CA" dirty="0"/>
              <a:t>da </a:t>
            </a:r>
            <a:r>
              <a:rPr lang="en-CA" dirty="0" err="1"/>
              <a:t>eleştirel</a:t>
            </a:r>
            <a:r>
              <a:rPr lang="en-CA" dirty="0"/>
              <a:t> </a:t>
            </a:r>
            <a:r>
              <a:rPr lang="en-CA" dirty="0" err="1"/>
              <a:t>bir</a:t>
            </a:r>
            <a:r>
              <a:rPr lang="en-CA" dirty="0"/>
              <a:t> </a:t>
            </a:r>
            <a:r>
              <a:rPr lang="en-CA" dirty="0" err="1"/>
              <a:t>toplumsal</a:t>
            </a:r>
            <a:r>
              <a:rPr lang="en-CA" dirty="0"/>
              <a:t> </a:t>
            </a:r>
            <a:r>
              <a:rPr lang="en-CA" dirty="0" err="1"/>
              <a:t>hareket</a:t>
            </a:r>
            <a:r>
              <a:rPr lang="en-CA" dirty="0"/>
              <a:t> </a:t>
            </a:r>
            <a:r>
              <a:rPr lang="en-CA" dirty="0" err="1" smtClean="0"/>
              <a:t>kuramının</a:t>
            </a:r>
            <a:r>
              <a:rPr lang="en-CA" dirty="0" smtClean="0"/>
              <a:t> </a:t>
            </a:r>
            <a:r>
              <a:rPr lang="en-CA" dirty="0" err="1"/>
              <a:t>asli</a:t>
            </a:r>
            <a:r>
              <a:rPr lang="en-CA" dirty="0"/>
              <a:t> </a:t>
            </a:r>
            <a:r>
              <a:rPr lang="en-CA" dirty="0" err="1"/>
              <a:t>unsurlarından</a:t>
            </a:r>
            <a:r>
              <a:rPr lang="en-CA" dirty="0"/>
              <a:t> </a:t>
            </a:r>
            <a:r>
              <a:rPr lang="en-CA" dirty="0" err="1"/>
              <a:t>birisi</a:t>
            </a:r>
            <a:r>
              <a:rPr lang="en-CA" dirty="0"/>
              <a:t> </a:t>
            </a:r>
            <a:r>
              <a:rPr lang="en-CA" dirty="0" err="1"/>
              <a:t>olmalıdır</a:t>
            </a:r>
            <a:r>
              <a:rPr lang="en-CA" dirty="0"/>
              <a:t>. </a:t>
            </a:r>
            <a:endParaRPr lang="tr-TR" dirty="0" smtClean="0"/>
          </a:p>
          <a:p>
            <a:r>
              <a:rPr lang="en-CA" dirty="0" smtClean="0"/>
              <a:t>Zira </a:t>
            </a:r>
            <a:r>
              <a:rPr lang="en-CA" dirty="0" err="1"/>
              <a:t>antagonizma</a:t>
            </a:r>
            <a:r>
              <a:rPr lang="en-CA" dirty="0"/>
              <a:t> </a:t>
            </a:r>
            <a:r>
              <a:rPr lang="en-CA" dirty="0" err="1"/>
              <a:t>eksenindeki</a:t>
            </a:r>
            <a:r>
              <a:rPr lang="en-CA" dirty="0"/>
              <a:t> </a:t>
            </a:r>
            <a:r>
              <a:rPr lang="en-CA" dirty="0" err="1"/>
              <a:t>bir</a:t>
            </a:r>
            <a:r>
              <a:rPr lang="en-CA" dirty="0"/>
              <a:t> </a:t>
            </a:r>
            <a:r>
              <a:rPr lang="en-CA" dirty="0" err="1"/>
              <a:t>çözümleme</a:t>
            </a:r>
            <a:r>
              <a:rPr lang="en-CA" dirty="0"/>
              <a:t> </a:t>
            </a:r>
            <a:r>
              <a:rPr lang="en-CA" dirty="0" err="1"/>
              <a:t>bir</a:t>
            </a:r>
            <a:r>
              <a:rPr lang="en-CA" dirty="0"/>
              <a:t> </a:t>
            </a:r>
            <a:r>
              <a:rPr lang="en-CA" dirty="0" err="1"/>
              <a:t>hareket</a:t>
            </a:r>
            <a:r>
              <a:rPr lang="en-CA" dirty="0"/>
              <a:t> </a:t>
            </a:r>
            <a:r>
              <a:rPr lang="en-CA" dirty="0" err="1"/>
              <a:t>ve</a:t>
            </a:r>
            <a:r>
              <a:rPr lang="en-CA" dirty="0"/>
              <a:t> </a:t>
            </a:r>
            <a:r>
              <a:rPr lang="en-CA" dirty="0" err="1"/>
              <a:t>isyanın</a:t>
            </a:r>
            <a:r>
              <a:rPr lang="en-CA" dirty="0"/>
              <a:t> </a:t>
            </a:r>
            <a:r>
              <a:rPr lang="en-CA" dirty="0" err="1"/>
              <a:t>sınıf</a:t>
            </a:r>
            <a:r>
              <a:rPr lang="en-CA" dirty="0"/>
              <a:t> </a:t>
            </a:r>
            <a:r>
              <a:rPr lang="en-CA" dirty="0" err="1"/>
              <a:t>karakterine</a:t>
            </a:r>
            <a:r>
              <a:rPr lang="en-CA" dirty="0"/>
              <a:t> </a:t>
            </a:r>
            <a:r>
              <a:rPr lang="en-CA" dirty="0" err="1"/>
              <a:t>dair</a:t>
            </a:r>
            <a:r>
              <a:rPr lang="en-CA" dirty="0"/>
              <a:t> </a:t>
            </a:r>
            <a:r>
              <a:rPr lang="en-CA" dirty="0" err="1"/>
              <a:t>yapacağımız</a:t>
            </a:r>
            <a:r>
              <a:rPr lang="en-CA" dirty="0"/>
              <a:t> </a:t>
            </a:r>
            <a:r>
              <a:rPr lang="en-CA" dirty="0" err="1"/>
              <a:t>belirlemelere</a:t>
            </a:r>
            <a:r>
              <a:rPr lang="en-CA" dirty="0"/>
              <a:t> </a:t>
            </a:r>
            <a:r>
              <a:rPr lang="en-CA" dirty="0" err="1" smtClean="0"/>
              <a:t>ışık</a:t>
            </a:r>
            <a:r>
              <a:rPr lang="en-CA" dirty="0" smtClean="0"/>
              <a:t> </a:t>
            </a:r>
            <a:r>
              <a:rPr lang="en-CA" dirty="0" err="1"/>
              <a:t>tutabilir</a:t>
            </a:r>
            <a:r>
              <a:rPr lang="en-CA" dirty="0"/>
              <a:t>. </a:t>
            </a:r>
            <a:endParaRPr lang="tr-TR" dirty="0"/>
          </a:p>
          <a:p>
            <a:endParaRPr lang="tr-TR" dirty="0"/>
          </a:p>
        </p:txBody>
      </p:sp>
    </p:spTree>
    <p:extLst>
      <p:ext uri="{BB962C8B-B14F-4D97-AF65-F5344CB8AC3E}">
        <p14:creationId xmlns:p14="http://schemas.microsoft.com/office/powerpoint/2010/main" val="832332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Metinleri</a:t>
            </a:r>
            <a:endParaRPr lang="tr-TR" dirty="0"/>
          </a:p>
        </p:txBody>
      </p:sp>
      <p:sp>
        <p:nvSpPr>
          <p:cNvPr id="3" name="İçerik Yer Tutucusu 2"/>
          <p:cNvSpPr>
            <a:spLocks noGrp="1"/>
          </p:cNvSpPr>
          <p:nvPr>
            <p:ph idx="1"/>
          </p:nvPr>
        </p:nvSpPr>
        <p:spPr/>
        <p:txBody>
          <a:bodyPr>
            <a:normAutofit fontScale="85000" lnSpcReduction="10000"/>
          </a:bodyPr>
          <a:lstStyle/>
          <a:p>
            <a:r>
              <a:rPr lang="en-CA" dirty="0" err="1"/>
              <a:t>Joya</a:t>
            </a:r>
            <a:r>
              <a:rPr lang="en-CA" dirty="0"/>
              <a:t>, Angela. "The Egyptian revolution: crisis of neoliberalism and the potential for democratic politics." </a:t>
            </a:r>
            <a:r>
              <a:rPr lang="en-CA" i="1" dirty="0"/>
              <a:t>Review of African political economy</a:t>
            </a:r>
            <a:r>
              <a:rPr lang="en-CA" dirty="0"/>
              <a:t> 38.129 (</a:t>
            </a:r>
            <a:r>
              <a:rPr lang="en-CA" dirty="0" smtClean="0"/>
              <a:t>2011</a:t>
            </a:r>
            <a:endParaRPr lang="tr-TR" dirty="0" smtClean="0"/>
          </a:p>
          <a:p>
            <a:r>
              <a:rPr lang="en-CA" dirty="0" smtClean="0"/>
              <a:t> </a:t>
            </a:r>
            <a:r>
              <a:rPr lang="en-CA" dirty="0" err="1"/>
              <a:t>Kaboub</a:t>
            </a:r>
            <a:r>
              <a:rPr lang="en-CA" dirty="0"/>
              <a:t>, </a:t>
            </a:r>
            <a:r>
              <a:rPr lang="en-CA" dirty="0" err="1"/>
              <a:t>Fadhel</a:t>
            </a:r>
            <a:r>
              <a:rPr lang="en-CA" dirty="0"/>
              <a:t>. "The end of neoliberalism? An institutional analysis of the Arab uprisings." </a:t>
            </a:r>
            <a:r>
              <a:rPr lang="en-CA" i="1" dirty="0"/>
              <a:t>Journal of Economic Issues</a:t>
            </a:r>
            <a:r>
              <a:rPr lang="en-CA" dirty="0"/>
              <a:t> </a:t>
            </a:r>
            <a:r>
              <a:rPr lang="en-CA" dirty="0" smtClean="0"/>
              <a:t>47.2</a:t>
            </a:r>
            <a:endParaRPr lang="tr-TR" dirty="0" smtClean="0"/>
          </a:p>
          <a:p>
            <a:r>
              <a:rPr lang="en-CA" dirty="0" err="1"/>
              <a:t>Langman</a:t>
            </a:r>
            <a:r>
              <a:rPr lang="en-CA" dirty="0"/>
              <a:t>, Lauren. "Occupy: A new </a:t>
            </a:r>
            <a:r>
              <a:rPr lang="en-CA" dirty="0" err="1"/>
              <a:t>new</a:t>
            </a:r>
            <a:r>
              <a:rPr lang="en-CA" dirty="0"/>
              <a:t> social movement." </a:t>
            </a:r>
            <a:r>
              <a:rPr lang="en-CA" i="1" dirty="0"/>
              <a:t>Current Sociology</a:t>
            </a:r>
            <a:r>
              <a:rPr lang="en-CA" dirty="0"/>
              <a:t>(2013</a:t>
            </a:r>
            <a:r>
              <a:rPr lang="en-CA" dirty="0" smtClean="0"/>
              <a:t>),</a:t>
            </a:r>
            <a:endParaRPr lang="tr-TR" dirty="0" smtClean="0"/>
          </a:p>
          <a:p>
            <a:r>
              <a:rPr lang="en-CA" dirty="0" err="1"/>
              <a:t>Yoruk</a:t>
            </a:r>
            <a:r>
              <a:rPr lang="en-CA" dirty="0"/>
              <a:t>, </a:t>
            </a:r>
            <a:r>
              <a:rPr lang="en-CA" dirty="0" err="1"/>
              <a:t>Erdem</a:t>
            </a:r>
            <a:r>
              <a:rPr lang="en-CA" dirty="0"/>
              <a:t>, and Murat </a:t>
            </a:r>
            <a:r>
              <a:rPr lang="en-CA" dirty="0" err="1"/>
              <a:t>Yuksel</a:t>
            </a:r>
            <a:r>
              <a:rPr lang="en-CA" dirty="0"/>
              <a:t>. "Class and Politics in Turkey's Gezi </a:t>
            </a:r>
            <a:r>
              <a:rPr lang="en-CA" dirty="0" err="1"/>
              <a:t>Protests."</a:t>
            </a:r>
            <a:r>
              <a:rPr lang="en-CA" i="1" dirty="0" err="1"/>
              <a:t>New</a:t>
            </a:r>
            <a:r>
              <a:rPr lang="en-CA" i="1"/>
              <a:t> Left Review</a:t>
            </a:r>
            <a:r>
              <a:rPr lang="en-CA"/>
              <a:t> 89 (2014</a:t>
            </a:r>
            <a:endParaRPr lang="tr-TR" dirty="0" smtClean="0"/>
          </a:p>
          <a:p>
            <a:endParaRPr lang="tr-TR" dirty="0"/>
          </a:p>
        </p:txBody>
      </p:sp>
    </p:spTree>
    <p:extLst>
      <p:ext uri="{BB962C8B-B14F-4D97-AF65-F5344CB8AC3E}">
        <p14:creationId xmlns:p14="http://schemas.microsoft.com/office/powerpoint/2010/main" val="120458784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1629</TotalTime>
  <Words>511</Words>
  <Application>Microsoft Office PowerPoint</Application>
  <PresentationFormat>Ekran Gösterisi (4:3)</PresentationFormat>
  <Paragraphs>34</Paragraphs>
  <Slides>8</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TOPLUMSAL HAREKET TEORİLERİ</vt:lpstr>
      <vt:lpstr>Antagonizma ve Toplumsal Hareketler</vt:lpstr>
      <vt:lpstr>Antagonizma ve Toplumsal Hareket</vt:lpstr>
      <vt:lpstr>Antagonizma ve Toplumsal Hareket</vt:lpstr>
      <vt:lpstr>Antagonizma ve Toplumsal Hareket</vt:lpstr>
      <vt:lpstr>Antagonizma ve Toplumsal Hareket</vt:lpstr>
      <vt:lpstr>Antagonizma ve Toplumsal Hareket</vt:lpstr>
      <vt:lpstr>Tartışma Metinleri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ULUSLARI İLİŞKİLER TEORİLERİ VE ÖRGÜTLER</dc:title>
  <dc:creator>Cenk</dc:creator>
  <cp:lastModifiedBy>CENK</cp:lastModifiedBy>
  <cp:revision>44</cp:revision>
  <dcterms:created xsi:type="dcterms:W3CDTF">2014-02-18T21:50:20Z</dcterms:created>
  <dcterms:modified xsi:type="dcterms:W3CDTF">2019-11-18T09:15:41Z</dcterms:modified>
</cp:coreProperties>
</file>