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302" r:id="rId18"/>
    <p:sldId id="273" r:id="rId19"/>
    <p:sldId id="274" r:id="rId20"/>
    <p:sldId id="275" r:id="rId21"/>
    <p:sldId id="276" r:id="rId22"/>
    <p:sldId id="277" r:id="rId23"/>
    <p:sldId id="278" r:id="rId24"/>
    <p:sldId id="279" r:id="rId25"/>
    <p:sldId id="280" r:id="rId26"/>
    <p:sldId id="281" r:id="rId27"/>
    <p:sldId id="282" r:id="rId28"/>
    <p:sldId id="283" r:id="rId29"/>
    <p:sldId id="268" r:id="rId30"/>
    <p:sldId id="284" r:id="rId31"/>
    <p:sldId id="285" r:id="rId32"/>
    <p:sldId id="286" r:id="rId33"/>
    <p:sldId id="288" r:id="rId34"/>
    <p:sldId id="287" r:id="rId35"/>
    <p:sldId id="289" r:id="rId36"/>
    <p:sldId id="290" r:id="rId37"/>
    <p:sldId id="291" r:id="rId38"/>
    <p:sldId id="303" r:id="rId39"/>
    <p:sldId id="304" r:id="rId40"/>
    <p:sldId id="292" r:id="rId41"/>
    <p:sldId id="293" r:id="rId42"/>
    <p:sldId id="294" r:id="rId43"/>
    <p:sldId id="295" r:id="rId44"/>
    <p:sldId id="296" r:id="rId45"/>
    <p:sldId id="297" r:id="rId46"/>
    <p:sldId id="298" r:id="rId47"/>
    <p:sldId id="299" r:id="rId48"/>
    <p:sldId id="300" r:id="rId49"/>
    <p:sldId id="301" r:id="rId5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C68CE898-4266-4CEE-B3FC-AD7F0DEA1E19}" type="datetimeFigureOut">
              <a:rPr lang="tr-TR" smtClean="0"/>
              <a:t>28.2.2018</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2D845F74-7839-4273-A41F-355B01BF94F6}"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68CE898-4266-4CEE-B3FC-AD7F0DEA1E19}" type="datetimeFigureOut">
              <a:rPr lang="tr-TR" smtClean="0"/>
              <a:t>28.2.2018</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2D845F74-7839-4273-A41F-355B01BF94F6}"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68CE898-4266-4CEE-B3FC-AD7F0DEA1E19}" type="datetimeFigureOut">
              <a:rPr lang="tr-TR" smtClean="0"/>
              <a:t>28.2.2018</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2D845F74-7839-4273-A41F-355B01BF94F6}" type="slidenum">
              <a:rPr lang="tr-TR" smtClean="0"/>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68CE898-4266-4CEE-B3FC-AD7F0DEA1E19}" type="datetimeFigureOut">
              <a:rPr lang="tr-TR" smtClean="0"/>
              <a:t>28.2.2018</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2D845F74-7839-4273-A41F-355B01BF94F6}" type="slidenum">
              <a:rPr lang="tr-TR" smtClean="0"/>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C68CE898-4266-4CEE-B3FC-AD7F0DEA1E19}" type="datetimeFigureOut">
              <a:rPr lang="tr-TR" smtClean="0"/>
              <a:t>28.2.2018</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2D845F74-7839-4273-A41F-355B01BF94F6}"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C68CE898-4266-4CEE-B3FC-AD7F0DEA1E19}" type="datetimeFigureOut">
              <a:rPr lang="tr-TR" smtClean="0"/>
              <a:t>28.2.2018</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2D845F74-7839-4273-A41F-355B01BF94F6}" type="slidenum">
              <a:rPr lang="tr-TR" smtClean="0"/>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C68CE898-4266-4CEE-B3FC-AD7F0DEA1E19}" type="datetimeFigureOut">
              <a:rPr lang="tr-TR" smtClean="0"/>
              <a:t>28.2.2018</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2D845F74-7839-4273-A41F-355B01BF94F6}"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C68CE898-4266-4CEE-B3FC-AD7F0DEA1E19}" type="datetimeFigureOut">
              <a:rPr lang="tr-TR" smtClean="0"/>
              <a:t>28.2.2018</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2D845F74-7839-4273-A41F-355B01BF94F6}"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68CE898-4266-4CEE-B3FC-AD7F0DEA1E19}" type="datetimeFigureOut">
              <a:rPr lang="tr-TR" smtClean="0"/>
              <a:t>28.2.2018</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2D845F74-7839-4273-A41F-355B01BF94F6}"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C68CE898-4266-4CEE-B3FC-AD7F0DEA1E19}" type="datetimeFigureOut">
              <a:rPr lang="tr-TR" smtClean="0"/>
              <a:t>28.2.2018</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2D845F74-7839-4273-A41F-355B01BF94F6}" type="slidenum">
              <a:rPr lang="tr-TR" smtClean="0"/>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C68CE898-4266-4CEE-B3FC-AD7F0DEA1E19}" type="datetimeFigureOut">
              <a:rPr lang="tr-TR" smtClean="0"/>
              <a:t>28.2.2018</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2D845F74-7839-4273-A41F-355B01BF94F6}" type="slidenum">
              <a:rPr lang="tr-TR" smtClean="0"/>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68CE898-4266-4CEE-B3FC-AD7F0DEA1E19}" type="datetimeFigureOut">
              <a:rPr lang="tr-TR" smtClean="0"/>
              <a:t>28.2.2018</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D845F74-7839-4273-A41F-355B01BF94F6}" type="slidenum">
              <a:rPr lang="tr-TR" smtClean="0"/>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BEYİN VE ÖĞRENME</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Beyindeki </a:t>
            </a:r>
            <a:r>
              <a:rPr lang="tr-TR" dirty="0" err="1" smtClean="0"/>
              <a:t>sinaptik</a:t>
            </a:r>
            <a:r>
              <a:rPr lang="tr-TR" dirty="0" smtClean="0"/>
              <a:t> bağlantılar ne kadar sık kullanılırsa o kadar kuvvetlenir. Kullanılmadığında bu </a:t>
            </a:r>
            <a:r>
              <a:rPr lang="tr-TR" dirty="0" err="1" smtClean="0"/>
              <a:t>sinaptik</a:t>
            </a:r>
            <a:r>
              <a:rPr lang="tr-TR" dirty="0" smtClean="0"/>
              <a:t> bağlar ölür ve kaybolur.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Üçlü beyin teorisi</a:t>
            </a:r>
            <a:endParaRPr lang="tr-TR" dirty="0"/>
          </a:p>
        </p:txBody>
      </p:sp>
      <p:sp>
        <p:nvSpPr>
          <p:cNvPr id="3" name="2 İçerik Yer Tutucusu"/>
          <p:cNvSpPr>
            <a:spLocks noGrp="1"/>
          </p:cNvSpPr>
          <p:nvPr>
            <p:ph idx="1"/>
          </p:nvPr>
        </p:nvSpPr>
        <p:spPr/>
        <p:txBody>
          <a:bodyPr/>
          <a:lstStyle/>
          <a:p>
            <a:r>
              <a:rPr lang="tr-TR" dirty="0" smtClean="0"/>
              <a:t>Paul </a:t>
            </a:r>
            <a:r>
              <a:rPr lang="tr-TR" dirty="0" err="1" smtClean="0"/>
              <a:t>MacLean’a</a:t>
            </a:r>
            <a:r>
              <a:rPr lang="tr-TR" dirty="0" smtClean="0"/>
              <a:t> göre beyin üç bölgeden oluşur.</a:t>
            </a:r>
          </a:p>
          <a:p>
            <a:pPr algn="just"/>
            <a:r>
              <a:rPr lang="tr-TR" dirty="0" smtClean="0"/>
              <a:t>Bu üç bölge insan evriminin farklı aşamalarında meydana geldiğini ileri sürmektedir.</a:t>
            </a:r>
          </a:p>
          <a:p>
            <a:pPr algn="just"/>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err="1" smtClean="0"/>
              <a:t>MacLean’e</a:t>
            </a:r>
            <a:r>
              <a:rPr lang="tr-TR" dirty="0" smtClean="0"/>
              <a:t> göre beyin bir çeşit kazıbilim (arkeoloji) alanıdır. </a:t>
            </a:r>
          </a:p>
          <a:p>
            <a:r>
              <a:rPr lang="tr-TR" dirty="0" smtClean="0"/>
              <a:t>En dışta en yeni beyin yapıları, beyin kabuğu yer almaktadır. Beyin kabuğu primatlarda da gelişmiş olmasına rağmen en karmaşık haline insanlarda ulaşmaktadır </a:t>
            </a:r>
          </a:p>
          <a:p>
            <a:r>
              <a:rPr lang="tr-TR" dirty="0" smtClean="0"/>
              <a:t>Daha derin katmanlarda, sürüngen ve memeliler gibi insanın daha önceki atalarına ait yapılar bulunmaktadır. </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İlkel Beyin (Sürüngen Beyni)</a:t>
            </a:r>
          </a:p>
          <a:p>
            <a:endParaRPr lang="tr-TR" dirty="0"/>
          </a:p>
          <a:p>
            <a:r>
              <a:rPr lang="tr-TR" dirty="0" err="1" smtClean="0"/>
              <a:t>Limbik</a:t>
            </a:r>
            <a:r>
              <a:rPr lang="tr-TR" dirty="0" smtClean="0"/>
              <a:t> Sistem</a:t>
            </a:r>
          </a:p>
          <a:p>
            <a:endParaRPr lang="tr-TR" dirty="0"/>
          </a:p>
          <a:p>
            <a:r>
              <a:rPr lang="tr-TR" dirty="0" err="1" smtClean="0"/>
              <a:t>Neokorteks</a:t>
            </a:r>
            <a:r>
              <a:rPr lang="tr-TR" dirty="0" smtClean="0"/>
              <a:t> (Düşünen Beyin)</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b="1" dirty="0" smtClean="0"/>
              <a:t>İlkel beyin;</a:t>
            </a:r>
            <a:r>
              <a:rPr lang="tr-TR" dirty="0" smtClean="0"/>
              <a:t> büyük ölçüde beyin sapından oluşmaktadır. Amacı fiziksel olarak yaşamı devam ettirme ve bedenin bütünlüğünü sağlamaktır.</a:t>
            </a:r>
          </a:p>
          <a:p>
            <a:r>
              <a:rPr lang="tr-TR" dirty="0" smtClean="0"/>
              <a:t>Sindirim, dolaşım, solunum, eşleşme törenleri belli bir bölgeye ait olma, toplumsal hakimiyet kurma, alışkanlıklar, savaş ya da kaç cevabı bu nöronlarda işlenir</a:t>
            </a:r>
          </a:p>
          <a:p>
            <a:r>
              <a:rPr lang="tr-TR" dirty="0" smtClean="0"/>
              <a:t>Üst düzeyde zihinsel kapasite gerektirmeyen davranışları içerir, otomatiktir ve değişime dirençlidir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İlkel beynin davranış örnekleri</a:t>
            </a:r>
            <a:endParaRPr lang="tr-TR" dirty="0"/>
          </a:p>
        </p:txBody>
      </p:sp>
      <p:sp>
        <p:nvSpPr>
          <p:cNvPr id="3" name="2 İçerik Yer Tutucusu"/>
          <p:cNvSpPr>
            <a:spLocks noGrp="1"/>
          </p:cNvSpPr>
          <p:nvPr>
            <p:ph idx="1"/>
          </p:nvPr>
        </p:nvSpPr>
        <p:spPr/>
        <p:txBody>
          <a:bodyPr/>
          <a:lstStyle/>
          <a:p>
            <a:r>
              <a:rPr lang="tr-TR" dirty="0" smtClean="0"/>
              <a:t>BENİM evim, BENİM ailem, BENİM ülkem, BENİM odam, BENİM koltuğum (alan savunması)</a:t>
            </a:r>
          </a:p>
          <a:p>
            <a:r>
              <a:rPr lang="tr-TR" dirty="0" smtClean="0"/>
              <a:t>BANA bak benim gibisi YOK (giyim kuşam törensel gösteriş)</a:t>
            </a:r>
          </a:p>
          <a:p>
            <a:r>
              <a:rPr lang="tr-TR" dirty="0" smtClean="0"/>
              <a:t>Toplu halde hareket etme (sürü davranışı)</a:t>
            </a:r>
          </a:p>
          <a:p>
            <a:endParaRPr lang="tr-TR" dirty="0" smtClean="0"/>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Limbik</a:t>
            </a:r>
            <a:r>
              <a:rPr lang="tr-TR" dirty="0" smtClean="0"/>
              <a:t> sistem</a:t>
            </a:r>
            <a:endParaRPr lang="tr-TR" dirty="0"/>
          </a:p>
        </p:txBody>
      </p:sp>
      <p:sp>
        <p:nvSpPr>
          <p:cNvPr id="3" name="2 İçerik Yer Tutucusu"/>
          <p:cNvSpPr>
            <a:spLocks noGrp="1"/>
          </p:cNvSpPr>
          <p:nvPr>
            <p:ph idx="1"/>
          </p:nvPr>
        </p:nvSpPr>
        <p:spPr/>
        <p:txBody>
          <a:bodyPr>
            <a:normAutofit fontScale="92500" lnSpcReduction="10000"/>
          </a:bodyPr>
          <a:lstStyle/>
          <a:p>
            <a:r>
              <a:rPr lang="tr-TR" dirty="0" err="1" smtClean="0"/>
              <a:t>Amigdala</a:t>
            </a:r>
            <a:r>
              <a:rPr lang="tr-TR" dirty="0" smtClean="0"/>
              <a:t> </a:t>
            </a:r>
            <a:r>
              <a:rPr lang="tr-TR" dirty="0" err="1" smtClean="0"/>
              <a:t>Hipokampus</a:t>
            </a:r>
            <a:r>
              <a:rPr lang="tr-TR" dirty="0" smtClean="0"/>
              <a:t> </a:t>
            </a:r>
            <a:r>
              <a:rPr lang="tr-TR" dirty="0" err="1" smtClean="0"/>
              <a:t>Talamus</a:t>
            </a:r>
            <a:r>
              <a:rPr lang="tr-TR" dirty="0" smtClean="0"/>
              <a:t> ve </a:t>
            </a:r>
            <a:r>
              <a:rPr lang="tr-TR" dirty="0" err="1" smtClean="0"/>
              <a:t>hipotalamustan</a:t>
            </a:r>
            <a:r>
              <a:rPr lang="tr-TR" dirty="0" smtClean="0"/>
              <a:t> oluşur</a:t>
            </a:r>
          </a:p>
          <a:p>
            <a:r>
              <a:rPr lang="tr-TR" dirty="0" smtClean="0"/>
              <a:t>Duygulardan davranışlardan, uzun süreli bellekten ve korkudan sorumlu olan sistemin tümüdür</a:t>
            </a:r>
          </a:p>
          <a:p>
            <a:r>
              <a:rPr lang="tr-TR" dirty="0" smtClean="0"/>
              <a:t>Temel duygu merkezlerini içinde barındırır.</a:t>
            </a:r>
          </a:p>
          <a:p>
            <a:r>
              <a:rPr lang="tr-TR" dirty="0" err="1" smtClean="0"/>
              <a:t>Hipotalamus</a:t>
            </a:r>
            <a:r>
              <a:rPr lang="tr-TR" dirty="0" smtClean="0"/>
              <a:t> biyolojik çevre ve fiziksel çevre arasında denge sağlar</a:t>
            </a:r>
          </a:p>
          <a:p>
            <a:r>
              <a:rPr lang="tr-TR" dirty="0" smtClean="0"/>
              <a:t>Öğrenme için önemli yapılar olan </a:t>
            </a:r>
            <a:r>
              <a:rPr lang="tr-TR" dirty="0" err="1" smtClean="0"/>
              <a:t>amigdala</a:t>
            </a:r>
            <a:r>
              <a:rPr lang="tr-TR" dirty="0" smtClean="0"/>
              <a:t> ve </a:t>
            </a:r>
            <a:r>
              <a:rPr lang="tr-TR" dirty="0" err="1" smtClean="0"/>
              <a:t>hipokampus</a:t>
            </a:r>
            <a:r>
              <a:rPr lang="tr-TR" dirty="0" smtClean="0"/>
              <a:t> buradadır.</a:t>
            </a:r>
          </a:p>
          <a:p>
            <a:r>
              <a:rPr lang="tr-TR" dirty="0" smtClean="0"/>
              <a:t>Bellek</a:t>
            </a:r>
            <a:r>
              <a:rPr lang="tr-TR" dirty="0" smtClean="0"/>
              <a:t>, öğrenme</a:t>
            </a:r>
            <a:r>
              <a:rPr lang="tr-TR" dirty="0" smtClean="0"/>
              <a:t>, motivasyon, açlık ve susuzluk, kimyasal denge, kan basıncı, hormon salgılama, koklama hissi, bağlanma ihtiyacının kaynağıdır.</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err="1" smtClean="0"/>
              <a:t>Amigdala</a:t>
            </a:r>
            <a:r>
              <a:rPr lang="tr-TR" dirty="0" smtClean="0"/>
              <a:t>: Duygusal tepkileri kaydetmek, işlemek ve gerektiğinde hatırlamak gibi görevleri vardır. Beynin «korkudan sorumlu» bölgesidir.</a:t>
            </a:r>
          </a:p>
          <a:p>
            <a:endParaRPr lang="tr-TR" dirty="0"/>
          </a:p>
          <a:p>
            <a:r>
              <a:rPr lang="tr-TR" dirty="0" err="1"/>
              <a:t>H</a:t>
            </a:r>
            <a:r>
              <a:rPr lang="tr-TR" dirty="0" err="1" smtClean="0"/>
              <a:t>ipokampus</a:t>
            </a:r>
            <a:r>
              <a:rPr lang="tr-TR" dirty="0" smtClean="0"/>
              <a:t>: Kısa süreli bellekteki bilgiyi uzun süreli belleğe aktarır.</a:t>
            </a:r>
            <a:endParaRPr lang="tr-TR" dirty="0"/>
          </a:p>
        </p:txBody>
      </p:sp>
    </p:spTree>
    <p:extLst>
      <p:ext uri="{BB962C8B-B14F-4D97-AF65-F5344CB8AC3E}">
        <p14:creationId xmlns:p14="http://schemas.microsoft.com/office/powerpoint/2010/main" val="9944913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Neokorteks</a:t>
            </a:r>
            <a:r>
              <a:rPr lang="tr-TR" dirty="0" smtClean="0"/>
              <a:t/>
            </a:r>
            <a:br>
              <a:rPr lang="tr-TR" dirty="0" smtClean="0"/>
            </a:br>
            <a:r>
              <a:rPr lang="tr-TR" dirty="0" smtClean="0"/>
              <a:t>(yeni memeli beyni)</a:t>
            </a:r>
            <a:endParaRPr lang="tr-TR" dirty="0"/>
          </a:p>
        </p:txBody>
      </p:sp>
      <p:sp>
        <p:nvSpPr>
          <p:cNvPr id="3" name="2 İçerik Yer Tutucusu"/>
          <p:cNvSpPr>
            <a:spLocks noGrp="1"/>
          </p:cNvSpPr>
          <p:nvPr>
            <p:ph idx="1"/>
          </p:nvPr>
        </p:nvSpPr>
        <p:spPr/>
        <p:txBody>
          <a:bodyPr/>
          <a:lstStyle/>
          <a:p>
            <a:r>
              <a:rPr lang="tr-TR" dirty="0" smtClean="0"/>
              <a:t>Beyin </a:t>
            </a:r>
            <a:r>
              <a:rPr lang="tr-TR" dirty="0" err="1" smtClean="0"/>
              <a:t>hemisferinin</a:t>
            </a:r>
            <a:r>
              <a:rPr lang="tr-TR" dirty="0" smtClean="0"/>
              <a:t> en dış tabakasını oluşturur.</a:t>
            </a:r>
          </a:p>
          <a:p>
            <a:r>
              <a:rPr lang="tr-TR" dirty="0" smtClean="0"/>
              <a:t>Konuşma ve yazma da dahil olarak dilin kullanımını mümkün kılar.</a:t>
            </a:r>
          </a:p>
          <a:p>
            <a:r>
              <a:rPr lang="tr-TR" dirty="0" smtClean="0"/>
              <a:t>Duyusal verilerin işlenmesi büyük ölçüde burada meydana gelir.</a:t>
            </a:r>
          </a:p>
          <a:p>
            <a:r>
              <a:rPr lang="tr-TR" dirty="0" smtClean="0"/>
              <a:t>Mantıklı düşünebilmeyi, geleceğe ilişkin öngörüde bulunmayı ve plan yapmayı mümkün kılar</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2204864"/>
            <a:ext cx="3826768" cy="1143000"/>
          </a:xfrm>
        </p:spPr>
        <p:txBody>
          <a:bodyPr>
            <a:normAutofit fontScale="90000"/>
          </a:bodyPr>
          <a:lstStyle/>
          <a:p>
            <a:pPr algn="l">
              <a:buFont typeface="Arial" pitchFamily="34" charset="0"/>
              <a:buChar char="•"/>
            </a:pPr>
            <a:r>
              <a:rPr lang="tr-TR" sz="2800" dirty="0" err="1" smtClean="0"/>
              <a:t>Neokorteks</a:t>
            </a:r>
            <a:r>
              <a:rPr lang="tr-TR" sz="2800" dirty="0" smtClean="0"/>
              <a:t> 4 lobdan oluşmaktadır</a:t>
            </a:r>
            <a:br>
              <a:rPr lang="tr-TR" sz="2800" dirty="0" smtClean="0"/>
            </a:br>
            <a:r>
              <a:rPr lang="tr-TR" sz="2800" dirty="0"/>
              <a:t/>
            </a:r>
            <a:br>
              <a:rPr lang="tr-TR" sz="2800" dirty="0"/>
            </a:br>
            <a:r>
              <a:rPr lang="tr-TR" sz="2200" dirty="0"/>
              <a:t>Ö</a:t>
            </a:r>
            <a:r>
              <a:rPr lang="tr-TR" sz="2200" dirty="0" smtClean="0"/>
              <a:t>ğrenilenlerin kalıcı olması için bilgilerin </a:t>
            </a:r>
            <a:r>
              <a:rPr lang="tr-TR" sz="2200" dirty="0" err="1" smtClean="0"/>
              <a:t>neokorteksin</a:t>
            </a:r>
            <a:r>
              <a:rPr lang="tr-TR" sz="2200" dirty="0" smtClean="0"/>
              <a:t> farklı alanlarına kaydedilmesi gerekmektedir.</a:t>
            </a:r>
            <a:r>
              <a:rPr lang="tr-TR" sz="2800" dirty="0" smtClean="0"/>
              <a:t/>
            </a:r>
            <a:br>
              <a:rPr lang="tr-TR" sz="2800" dirty="0" smtClean="0"/>
            </a:br>
            <a:endParaRPr lang="tr-TR" sz="2800" dirty="0"/>
          </a:p>
        </p:txBody>
      </p:sp>
      <p:pic>
        <p:nvPicPr>
          <p:cNvPr id="4" name="3 İçerik Yer Tutucusu" descr="beyin1.gif"/>
          <p:cNvPicPr>
            <a:picLocks noGrp="1" noChangeAspect="1"/>
          </p:cNvPicPr>
          <p:nvPr>
            <p:ph idx="1"/>
          </p:nvPr>
        </p:nvPicPr>
        <p:blipFill>
          <a:blip r:embed="rId2" cstate="print"/>
          <a:stretch>
            <a:fillRect/>
          </a:stretch>
        </p:blipFill>
        <p:spPr>
          <a:xfrm>
            <a:off x="5004048" y="2348880"/>
            <a:ext cx="3950145" cy="2718073"/>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ÖĞRENMEDE BİLİŞSEL YAKLAŞIM</a:t>
            </a:r>
            <a:endParaRPr lang="tr-TR" dirty="0"/>
          </a:p>
        </p:txBody>
      </p:sp>
      <p:sp>
        <p:nvSpPr>
          <p:cNvPr id="3" name="2 İçerik Yer Tutucusu"/>
          <p:cNvSpPr>
            <a:spLocks noGrp="1"/>
          </p:cNvSpPr>
          <p:nvPr>
            <p:ph idx="1"/>
          </p:nvPr>
        </p:nvSpPr>
        <p:spPr/>
        <p:txBody>
          <a:bodyPr/>
          <a:lstStyle/>
          <a:p>
            <a:r>
              <a:rPr lang="tr-TR" dirty="0" smtClean="0"/>
              <a:t>Öğrenme son yıllarda ağırlıklı olarak bilişsel psikoloji çerçevesinde ele alınmaktadır.</a:t>
            </a:r>
          </a:p>
          <a:p>
            <a:endParaRPr lang="tr-TR" dirty="0"/>
          </a:p>
          <a:p>
            <a:r>
              <a:rPr lang="tr-TR" dirty="0" smtClean="0"/>
              <a:t>Buna göre öğrenme; algılama, kavrama, akıl yürütme, bellek gibi süreçler aracılığıyla bilinçli ya da bilinçsiz olarak gerçekleşen bir değişim sürecidir.</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ÖĞRENME</a:t>
            </a:r>
            <a:endParaRPr lang="tr-TR" dirty="0"/>
          </a:p>
        </p:txBody>
      </p:sp>
      <p:sp>
        <p:nvSpPr>
          <p:cNvPr id="3" name="2 İçerik Yer Tutucusu"/>
          <p:cNvSpPr>
            <a:spLocks noGrp="1"/>
          </p:cNvSpPr>
          <p:nvPr>
            <p:ph idx="1"/>
          </p:nvPr>
        </p:nvSpPr>
        <p:spPr/>
        <p:txBody>
          <a:bodyPr/>
          <a:lstStyle/>
          <a:p>
            <a:r>
              <a:rPr lang="tr-TR" dirty="0" smtClean="0"/>
              <a:t>Kişisel deneyimler ve akademik yaşantılar aracılığıyla edinilen yeni bilgi ve beceriler beynin kendini yeniden düzenlemesine, örgütlemesine yol açmaktadır. Bu değişim yaşam boyu devam etmektedir.</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Öğrenmeyi etkileyen temel etmenler</a:t>
            </a:r>
            <a:endParaRPr lang="tr-TR" dirty="0"/>
          </a:p>
        </p:txBody>
      </p:sp>
      <p:sp>
        <p:nvSpPr>
          <p:cNvPr id="3" name="2 İçerik Yer Tutucusu"/>
          <p:cNvSpPr>
            <a:spLocks noGrp="1"/>
          </p:cNvSpPr>
          <p:nvPr>
            <p:ph idx="1"/>
          </p:nvPr>
        </p:nvSpPr>
        <p:spPr/>
        <p:txBody>
          <a:bodyPr/>
          <a:lstStyle/>
          <a:p>
            <a:r>
              <a:rPr lang="tr-TR" dirty="0" err="1"/>
              <a:t>Nörobilim</a:t>
            </a:r>
            <a:r>
              <a:rPr lang="tr-TR" dirty="0"/>
              <a:t> alanında yapılan çalışmalar, öğrenmeyi etkileyen temel etmenler hakkında eğitimcilere ayrıntılı bilgiler sunmaktadır. Öğrenmeyi etkileyen temel etmenler; bellek, </a:t>
            </a:r>
            <a:r>
              <a:rPr lang="tr-TR" dirty="0" err="1"/>
              <a:t>örüntüleme</a:t>
            </a:r>
            <a:r>
              <a:rPr lang="tr-TR" dirty="0"/>
              <a:t>, dikkat, çevre, duygular, isteklendirme (motivasyon), beslenme ve su ve uyku olarak sıralanabilir.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BELLEK</a:t>
            </a:r>
            <a:endParaRPr lang="tr-TR" b="1" dirty="0"/>
          </a:p>
        </p:txBody>
      </p:sp>
      <p:sp>
        <p:nvSpPr>
          <p:cNvPr id="3" name="2 İçerik Yer Tutucusu"/>
          <p:cNvSpPr>
            <a:spLocks noGrp="1"/>
          </p:cNvSpPr>
          <p:nvPr>
            <p:ph idx="1"/>
          </p:nvPr>
        </p:nvSpPr>
        <p:spPr/>
        <p:txBody>
          <a:bodyPr>
            <a:normAutofit/>
          </a:bodyPr>
          <a:lstStyle/>
          <a:p>
            <a:r>
              <a:rPr lang="tr-TR" dirty="0" smtClean="0"/>
              <a:t>Bellek bilginin depolanma, geri çağırma ve yeniden kullanabilme yeteneği olarak tanımlanabilir.</a:t>
            </a:r>
          </a:p>
          <a:p>
            <a:r>
              <a:rPr lang="tr-TR" dirty="0" err="1" smtClean="0"/>
              <a:t>Nörofizyolojik</a:t>
            </a:r>
            <a:r>
              <a:rPr lang="tr-TR" dirty="0" smtClean="0"/>
              <a:t> açıdan bellek nöron demetlerinin ateşlenmesidir. Nöronların </a:t>
            </a:r>
            <a:r>
              <a:rPr lang="tr-TR" dirty="0"/>
              <a:t>a</a:t>
            </a:r>
            <a:r>
              <a:rPr lang="tr-TR" dirty="0" smtClean="0"/>
              <a:t>teşlenmesi ile birlikte bellek yeniden yapılandırılmaktadır.</a:t>
            </a:r>
          </a:p>
          <a:p>
            <a:r>
              <a:rPr lang="tr-TR" dirty="0" smtClean="0"/>
              <a:t>Ezber mi akıl yürütme mi?: dinlenme halindeyken yüz milisaniyede bir ateşlenen nöronlar, bir düşünce ile meşgul olduğunda her yüz milisaniyede defalarca ateşlenmektedir.</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ÖRÜNTÜLEME VE ÖRÜNTÜ TANIMA </a:t>
            </a:r>
            <a:endParaRPr lang="tr-TR" b="1" dirty="0"/>
          </a:p>
        </p:txBody>
      </p:sp>
      <p:pic>
        <p:nvPicPr>
          <p:cNvPr id="4" name="3 İçerik Yer Tutucusu" descr="BRD4.jpg"/>
          <p:cNvPicPr>
            <a:picLocks noGrp="1" noChangeAspect="1"/>
          </p:cNvPicPr>
          <p:nvPr>
            <p:ph idx="1"/>
          </p:nvPr>
        </p:nvPicPr>
        <p:blipFill>
          <a:blip r:embed="rId2" cstate="print"/>
          <a:stretch>
            <a:fillRect/>
          </a:stretch>
        </p:blipFill>
        <p:spPr>
          <a:xfrm>
            <a:off x="6084168" y="2636912"/>
            <a:ext cx="1000125" cy="1333500"/>
          </a:xfrm>
        </p:spPr>
      </p:pic>
      <p:pic>
        <p:nvPicPr>
          <p:cNvPr id="5" name="4 Resim" descr="bardak2.jpg"/>
          <p:cNvPicPr>
            <a:picLocks noChangeAspect="1"/>
          </p:cNvPicPr>
          <p:nvPr/>
        </p:nvPicPr>
        <p:blipFill>
          <a:blip r:embed="rId3" cstate="print"/>
          <a:stretch>
            <a:fillRect/>
          </a:stretch>
        </p:blipFill>
        <p:spPr>
          <a:xfrm>
            <a:off x="3695700" y="2476500"/>
            <a:ext cx="1752600" cy="1905000"/>
          </a:xfrm>
          <a:prstGeom prst="rect">
            <a:avLst/>
          </a:prstGeom>
        </p:spPr>
      </p:pic>
      <p:pic>
        <p:nvPicPr>
          <p:cNvPr id="6" name="5 Resim" descr="BAR3.jpg"/>
          <p:cNvPicPr>
            <a:picLocks noChangeAspect="1"/>
          </p:cNvPicPr>
          <p:nvPr/>
        </p:nvPicPr>
        <p:blipFill>
          <a:blip r:embed="rId4" cstate="print"/>
          <a:stretch>
            <a:fillRect/>
          </a:stretch>
        </p:blipFill>
        <p:spPr>
          <a:xfrm>
            <a:off x="2123728" y="2780928"/>
            <a:ext cx="1285875" cy="1285875"/>
          </a:xfrm>
          <a:prstGeom prst="rect">
            <a:avLst/>
          </a:prstGeom>
        </p:spPr>
      </p:pic>
      <p:pic>
        <p:nvPicPr>
          <p:cNvPr id="7" name="6 Resim" descr="BARDAK.jpg"/>
          <p:cNvPicPr>
            <a:picLocks noChangeAspect="1"/>
          </p:cNvPicPr>
          <p:nvPr/>
        </p:nvPicPr>
        <p:blipFill>
          <a:blip r:embed="rId5" cstate="print"/>
          <a:stretch>
            <a:fillRect/>
          </a:stretch>
        </p:blipFill>
        <p:spPr>
          <a:xfrm>
            <a:off x="1187624" y="2708920"/>
            <a:ext cx="828675" cy="1209675"/>
          </a:xfrm>
          <a:prstGeom prst="rect">
            <a:avLst/>
          </a:prstGeom>
        </p:spPr>
      </p:pic>
      <p:sp>
        <p:nvSpPr>
          <p:cNvPr id="8" name="7 Dikdörtgen"/>
          <p:cNvSpPr/>
          <p:nvPr/>
        </p:nvSpPr>
        <p:spPr>
          <a:xfrm>
            <a:off x="1043608" y="1700808"/>
            <a:ext cx="4572000" cy="646331"/>
          </a:xfrm>
          <a:prstGeom prst="rect">
            <a:avLst/>
          </a:prstGeom>
        </p:spPr>
        <p:txBody>
          <a:bodyPr>
            <a:spAutoFit/>
          </a:bodyPr>
          <a:lstStyle/>
          <a:p>
            <a:r>
              <a:rPr lang="tr-TR" dirty="0" smtClean="0"/>
              <a:t>GÖRDÜĞÜMÜZ ŞEYLERİ NASIL HIZLI VE DOĞRU TANIRIZ?</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BR.jpg"/>
          <p:cNvPicPr>
            <a:picLocks noGrp="1" noChangeAspect="1"/>
          </p:cNvPicPr>
          <p:nvPr>
            <p:ph idx="1"/>
          </p:nvPr>
        </p:nvPicPr>
        <p:blipFill>
          <a:blip r:embed="rId2" cstate="print"/>
          <a:stretch>
            <a:fillRect/>
          </a:stretch>
        </p:blipFill>
        <p:spPr>
          <a:xfrm>
            <a:off x="2483768" y="2636912"/>
            <a:ext cx="2707357" cy="2051893"/>
          </a:xfr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Örüntüleme</a:t>
            </a:r>
            <a:r>
              <a:rPr lang="tr-TR" dirty="0" smtClean="0"/>
              <a:t>, beynin bilgileri kategoriler halinde organize etme özelliğidir. </a:t>
            </a:r>
          </a:p>
          <a:p>
            <a:r>
              <a:rPr lang="tr-TR" dirty="0" smtClean="0"/>
              <a:t>İçsel ve dışsal uyaranların yorumlanması ile örüntü oluşturulur</a:t>
            </a:r>
          </a:p>
          <a:p>
            <a:r>
              <a:rPr lang="tr-TR" dirty="0" smtClean="0"/>
              <a:t>Daha önce gördüğümüz herhangi bir nesneyi zihnimizde canlandırdığımızda o nesne ile ilk karşılaştığımız anda oluşmuş olan </a:t>
            </a:r>
            <a:r>
              <a:rPr lang="tr-TR" dirty="0" err="1" smtClean="0"/>
              <a:t>nöral</a:t>
            </a:r>
            <a:r>
              <a:rPr lang="tr-TR" dirty="0" smtClean="0"/>
              <a:t> yollar yeniden canlanır</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Yeni öğrenilen bir bilgi </a:t>
            </a:r>
            <a:r>
              <a:rPr lang="tr-TR" dirty="0"/>
              <a:t>e</a:t>
            </a:r>
            <a:r>
              <a:rPr lang="tr-TR" dirty="0" smtClean="0"/>
              <a:t>ski bilgileri hatırlattığı anda, beyinde eski bilgilerin bulunduğu nöronlar ile yeni bilgilerin alındığı nöronlar arasında bir bağlantı kurulur.</a:t>
            </a:r>
          </a:p>
          <a:p>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Örüntü oluşturulamadığında bilgiler zihne parçalar halinde yerleşir ve bu bilgiler kolaylıkla unutulurlar</a:t>
            </a:r>
          </a:p>
          <a:p>
            <a:r>
              <a:rPr lang="tr-TR" dirty="0" smtClean="0"/>
              <a:t>Yeni bilgilerin eski bilgilerle </a:t>
            </a:r>
            <a:r>
              <a:rPr lang="tr-TR" dirty="0" err="1" smtClean="0"/>
              <a:t>bağlantılandırılarak</a:t>
            </a:r>
            <a:r>
              <a:rPr lang="tr-TR" dirty="0" smtClean="0"/>
              <a:t> kurulması </a:t>
            </a:r>
            <a:r>
              <a:rPr lang="tr-TR" dirty="0" err="1" smtClean="0"/>
              <a:t>örüntülemeyi</a:t>
            </a:r>
            <a:r>
              <a:rPr lang="tr-TR" dirty="0" smtClean="0"/>
              <a:t> kolaylaştırır. Bu nedenle bilgilerin kalıcılığı artar</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DİKKAT</a:t>
            </a:r>
            <a:endParaRPr lang="tr-TR" b="1" dirty="0"/>
          </a:p>
        </p:txBody>
      </p:sp>
      <p:sp>
        <p:nvSpPr>
          <p:cNvPr id="3" name="2 İçerik Yer Tutucusu"/>
          <p:cNvSpPr>
            <a:spLocks noGrp="1"/>
          </p:cNvSpPr>
          <p:nvPr>
            <p:ph idx="1"/>
          </p:nvPr>
        </p:nvSpPr>
        <p:spPr/>
        <p:txBody>
          <a:bodyPr/>
          <a:lstStyle/>
          <a:p>
            <a:r>
              <a:rPr lang="tr-TR" dirty="0" smtClean="0"/>
              <a:t>Öğrenme dikkat süreci ile başlar</a:t>
            </a:r>
          </a:p>
          <a:p>
            <a:r>
              <a:rPr lang="tr-TR" dirty="0" smtClean="0"/>
              <a:t>Dikkat belirli bir uyarıcıya yoğunlaşma olarak tanımlanabilir</a:t>
            </a:r>
          </a:p>
          <a:p>
            <a:r>
              <a:rPr lang="tr-TR" dirty="0" smtClean="0"/>
              <a:t>Bireyin uyaranlar arasında seçim yapmasını sağlayan sınırlı bir kaynaktır</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dikkat</a:t>
            </a:r>
            <a:endParaRPr lang="tr-TR" dirty="0"/>
          </a:p>
        </p:txBody>
      </p:sp>
      <p:sp>
        <p:nvSpPr>
          <p:cNvPr id="3" name="2 İçerik Yer Tutucusu"/>
          <p:cNvSpPr>
            <a:spLocks noGrp="1"/>
          </p:cNvSpPr>
          <p:nvPr>
            <p:ph idx="1"/>
          </p:nvPr>
        </p:nvSpPr>
        <p:spPr/>
        <p:txBody>
          <a:bodyPr/>
          <a:lstStyle/>
          <a:p>
            <a:r>
              <a:rPr lang="tr-TR" dirty="0" smtClean="0"/>
              <a:t>Değişkendir</a:t>
            </a:r>
          </a:p>
          <a:p>
            <a:r>
              <a:rPr lang="tr-TR" dirty="0" smtClean="0"/>
              <a:t>Seçicidir</a:t>
            </a:r>
          </a:p>
          <a:p>
            <a:r>
              <a:rPr lang="tr-TR" dirty="0" smtClean="0"/>
              <a:t>Bölünebilir</a:t>
            </a:r>
          </a:p>
          <a:p>
            <a:pPr lvl="2"/>
            <a:r>
              <a:rPr lang="tr-TR" dirty="0" err="1" smtClean="0"/>
              <a:t>Broadbentin</a:t>
            </a:r>
            <a:r>
              <a:rPr lang="tr-TR" dirty="0" smtClean="0"/>
              <a:t> dikkat modeli (filtre kuramı)</a:t>
            </a:r>
          </a:p>
          <a:p>
            <a:pPr lvl="2"/>
            <a:r>
              <a:rPr lang="tr-TR" dirty="0" err="1" smtClean="0"/>
              <a:t>Triesman’ın</a:t>
            </a:r>
            <a:r>
              <a:rPr lang="tr-TR" dirty="0" smtClean="0"/>
              <a:t> dikkat modeli (bölünmüş kaynak)</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r>
              <a:rPr lang="tr-TR" dirty="0" err="1" smtClean="0"/>
              <a:t>Nörofizyolojik</a:t>
            </a:r>
            <a:r>
              <a:rPr lang="tr-TR" dirty="0" smtClean="0"/>
              <a:t> kuram öğrenmeyi daha spesifik olarak “beyinde gerçekleşen biyokimyasal bir değişim” olarak tanımlamaktadır. </a:t>
            </a: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çevre</a:t>
            </a:r>
            <a:endParaRPr lang="tr-TR" dirty="0"/>
          </a:p>
        </p:txBody>
      </p:sp>
      <p:sp>
        <p:nvSpPr>
          <p:cNvPr id="3" name="2 İçerik Yer Tutucusu"/>
          <p:cNvSpPr>
            <a:spLocks noGrp="1"/>
          </p:cNvSpPr>
          <p:nvPr>
            <p:ph idx="1"/>
          </p:nvPr>
        </p:nvSpPr>
        <p:spPr/>
        <p:txBody>
          <a:bodyPr/>
          <a:lstStyle/>
          <a:p>
            <a:r>
              <a:rPr lang="tr-TR" dirty="0" smtClean="0"/>
              <a:t>Beyin hücreleri arasında kurulan bağlantı ve çevre</a:t>
            </a:r>
          </a:p>
          <a:p>
            <a:r>
              <a:rPr lang="tr-TR" dirty="0" smtClean="0"/>
              <a:t>Rahat ve öğrenmeyi kolaylaştırıcı çevre ve </a:t>
            </a:r>
            <a:r>
              <a:rPr lang="tr-TR" dirty="0" err="1" smtClean="0"/>
              <a:t>dopamin</a:t>
            </a:r>
            <a:r>
              <a:rPr lang="tr-TR" dirty="0" smtClean="0"/>
              <a:t> </a:t>
            </a:r>
          </a:p>
          <a:p>
            <a:r>
              <a:rPr lang="tr-TR" dirty="0" err="1" smtClean="0"/>
              <a:t>Dopamin</a:t>
            </a:r>
            <a:r>
              <a:rPr lang="tr-TR" dirty="0" smtClean="0"/>
              <a:t> belleğin güçlenmesini sağlar</a:t>
            </a:r>
          </a:p>
          <a:p>
            <a:r>
              <a:rPr lang="tr-TR" dirty="0" smtClean="0"/>
              <a:t>Düşünmede esneklik, yaratıcı problem çözme, sosyal etkileşimde artış </a:t>
            </a: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Duygular</a:t>
            </a:r>
            <a:endParaRPr lang="tr-TR" dirty="0"/>
          </a:p>
        </p:txBody>
      </p:sp>
      <p:sp>
        <p:nvSpPr>
          <p:cNvPr id="3" name="2 İçerik Yer Tutucusu"/>
          <p:cNvSpPr>
            <a:spLocks noGrp="1"/>
          </p:cNvSpPr>
          <p:nvPr>
            <p:ph idx="1"/>
          </p:nvPr>
        </p:nvSpPr>
        <p:spPr/>
        <p:txBody>
          <a:bodyPr>
            <a:normAutofit/>
          </a:bodyPr>
          <a:lstStyle/>
          <a:p>
            <a:r>
              <a:rPr lang="tr-TR" dirty="0" err="1"/>
              <a:t>Limbik</a:t>
            </a:r>
            <a:r>
              <a:rPr lang="tr-TR" dirty="0"/>
              <a:t> sistemde bulunan </a:t>
            </a:r>
            <a:r>
              <a:rPr lang="tr-TR" dirty="0" err="1"/>
              <a:t>amigdala</a:t>
            </a:r>
            <a:r>
              <a:rPr lang="tr-TR" dirty="0"/>
              <a:t> duygusal cevapları belirlemesi nedeniyle </a:t>
            </a:r>
            <a:r>
              <a:rPr lang="tr-TR" dirty="0" smtClean="0"/>
              <a:t>ayrı bir </a:t>
            </a:r>
            <a:r>
              <a:rPr lang="tr-TR" dirty="0"/>
              <a:t>öneme </a:t>
            </a:r>
            <a:r>
              <a:rPr lang="tr-TR" dirty="0" smtClean="0"/>
              <a:t>sahiptir. </a:t>
            </a:r>
          </a:p>
          <a:p>
            <a:r>
              <a:rPr lang="tr-TR" dirty="0" smtClean="0"/>
              <a:t>Bir </a:t>
            </a:r>
            <a:r>
              <a:rPr lang="tr-TR" dirty="0"/>
              <a:t>öğrenme ortamında kişinin olumlu </a:t>
            </a:r>
            <a:r>
              <a:rPr lang="tr-TR" dirty="0" smtClean="0"/>
              <a:t>ya da </a:t>
            </a:r>
            <a:r>
              <a:rPr lang="tr-TR" dirty="0"/>
              <a:t>olumsuz duygulara sahip olması beyinde buna bağlı olarak farklı </a:t>
            </a:r>
            <a:r>
              <a:rPr lang="tr-TR" dirty="0" smtClean="0"/>
              <a:t>değişikliklerin meydana </a:t>
            </a:r>
            <a:r>
              <a:rPr lang="tr-TR" dirty="0"/>
              <a:t>gelmesine ve vücutta farklı kimyasalların salgılanmasına neden olmaktadır</a:t>
            </a:r>
            <a:r>
              <a:rPr lang="tr-TR" dirty="0" smtClean="0"/>
              <a:t>.</a:t>
            </a:r>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smtClean="0"/>
              <a:t>Memnuniyet verici öğrenme koşulları beyinde </a:t>
            </a:r>
            <a:r>
              <a:rPr lang="tr-TR" dirty="0" err="1" smtClean="0"/>
              <a:t>endorfin</a:t>
            </a:r>
            <a:r>
              <a:rPr lang="tr-TR" dirty="0" smtClean="0"/>
              <a:t> salgılanmasına neden olmaktadır. Doğal bir uyuşturucu olan </a:t>
            </a:r>
            <a:r>
              <a:rPr lang="tr-TR" dirty="0" err="1" smtClean="0"/>
              <a:t>endorfin</a:t>
            </a:r>
            <a:r>
              <a:rPr lang="tr-TR" dirty="0" smtClean="0"/>
              <a:t> vücutta doğal bir rahatlık oluşmasına ve öğrenmenin eğlenceli bir deneyime dönüşmesine yol açmakta, bu da nöronlar arasında daha fazla bağ kurulmasına neden olmaktadır </a:t>
            </a:r>
          </a:p>
          <a:p>
            <a:pPr>
              <a:buNone/>
            </a:pPr>
            <a:endParaRPr lang="tr-TR" dirty="0" smtClean="0"/>
          </a:p>
          <a:p>
            <a:r>
              <a:rPr lang="tr-TR" dirty="0" smtClean="0"/>
              <a:t>Üst düzeyde stres içeren öğrenme koşullarında ise buna bağlı olarak korku ortaya çıkmaktadır. Stres ve korkunun beyinde yarattığı etki “çöküş ya da çökme” olarak adlandırılmaktadır. </a:t>
            </a:r>
          </a:p>
          <a:p>
            <a:pPr>
              <a:buNone/>
            </a:pPr>
            <a:endParaRPr lang="tr-TR"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Bu durumda kendini güvende hissetmeyen kişinin beynine ulaşan veriler duyguların işlendiği </a:t>
            </a:r>
            <a:r>
              <a:rPr lang="tr-TR" dirty="0" err="1" smtClean="0"/>
              <a:t>limbik</a:t>
            </a:r>
            <a:r>
              <a:rPr lang="tr-TR" dirty="0" smtClean="0"/>
              <a:t> sistemdeki </a:t>
            </a:r>
            <a:r>
              <a:rPr lang="tr-TR" dirty="0" err="1" smtClean="0"/>
              <a:t>talamus</a:t>
            </a:r>
            <a:r>
              <a:rPr lang="tr-TR" dirty="0" smtClean="0"/>
              <a:t> ve </a:t>
            </a:r>
            <a:r>
              <a:rPr lang="tr-TR" dirty="0" err="1" smtClean="0"/>
              <a:t>amigdala</a:t>
            </a:r>
            <a:r>
              <a:rPr lang="tr-TR" dirty="0" smtClean="0"/>
              <a:t> vasıtasıyla </a:t>
            </a:r>
            <a:r>
              <a:rPr lang="tr-TR" dirty="0" err="1" smtClean="0"/>
              <a:t>neokortekse</a:t>
            </a:r>
            <a:r>
              <a:rPr lang="tr-TR" dirty="0" smtClean="0"/>
              <a:t> aktarmak yerine daha otomatik hareketlerin meydana geldiği beyin sapına (beyinciğe) gönderilir. </a:t>
            </a:r>
          </a:p>
          <a:p>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smtClean="0"/>
              <a:t>Böyle bir durumla karşı karşıya kalan kişi üst düzeyde düşünce üretmek yerine, kendini güvenlik altına almayı sağlayacak davranışlar sergilemeye yönelmektedir. Çöküş yaşayan beyin tekrar tekrar ezber yapmaya yönelir. Sürekli ezber kişinin kendi kendine güven duygusu telkin etmesini sağlamaktadır. Çöküş anında kişi kendini çaresiz görür, risk alamaz, olasılıkları fark edemez, kendine davranış için sınırlı sayıda seçenek üretebilir. Daha önce denenmiş ve doğru olarak kabul edilen davranışlar tekrarlanır. Bu durumdaki kişilerde beceriksizlik ve bitkinlik ortaya çıkmaktadır.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Yapılan araştırmalar stres içeren olaylar yaşanması sonucunda beyindeki </a:t>
            </a:r>
            <a:r>
              <a:rPr lang="tr-TR" dirty="0" err="1" smtClean="0"/>
              <a:t>dentrit</a:t>
            </a:r>
            <a:r>
              <a:rPr lang="tr-TR" dirty="0" smtClean="0"/>
              <a:t>, </a:t>
            </a:r>
            <a:r>
              <a:rPr lang="tr-TR" dirty="0" err="1" smtClean="0"/>
              <a:t>sinaps</a:t>
            </a:r>
            <a:r>
              <a:rPr lang="tr-TR" dirty="0" smtClean="0"/>
              <a:t> ve sinir hücrelerinin tahrip olduğunu ortaya çıkarmaktadır. Entelektüel özellikleri alt seviyelere düşen beynin, yaratıcılık, açık uçlu düşünme ve sorgulama yeteneği zaafa uğrar</a:t>
            </a:r>
          </a:p>
          <a:p>
            <a:endParaRPr lang="tr-T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güdülenme</a:t>
            </a:r>
            <a:endParaRPr lang="tr-TR" dirty="0"/>
          </a:p>
        </p:txBody>
      </p:sp>
      <p:sp>
        <p:nvSpPr>
          <p:cNvPr id="3" name="2 İçerik Yer Tutucusu"/>
          <p:cNvSpPr>
            <a:spLocks noGrp="1"/>
          </p:cNvSpPr>
          <p:nvPr>
            <p:ph idx="1"/>
          </p:nvPr>
        </p:nvSpPr>
        <p:spPr/>
        <p:txBody>
          <a:bodyPr/>
          <a:lstStyle/>
          <a:p>
            <a:r>
              <a:rPr lang="tr-TR" dirty="0" smtClean="0"/>
              <a:t>Güdülenme ve ödül öğrenmeyi hızlandırmaktadır.</a:t>
            </a:r>
          </a:p>
          <a:p>
            <a:endParaRPr lang="tr-TR" dirty="0" smtClean="0"/>
          </a:p>
          <a:p>
            <a:endParaRPr lang="tr-TR" dirty="0"/>
          </a:p>
          <a:p>
            <a:r>
              <a:rPr lang="tr-TR" dirty="0" smtClean="0"/>
              <a:t>Peki ya ergenler???</a:t>
            </a:r>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Beslenme su ve uyku</a:t>
            </a:r>
            <a:endParaRPr lang="tr-T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Beyin Gelişimi </a:t>
            </a:r>
            <a:endParaRPr lang="tr-TR" dirty="0"/>
          </a:p>
        </p:txBody>
      </p:sp>
      <p:sp>
        <p:nvSpPr>
          <p:cNvPr id="3" name="İçerik Yer Tutucusu 2"/>
          <p:cNvSpPr>
            <a:spLocks noGrp="1"/>
          </p:cNvSpPr>
          <p:nvPr>
            <p:ph idx="1"/>
          </p:nvPr>
        </p:nvSpPr>
        <p:spPr/>
        <p:txBody>
          <a:bodyPr/>
          <a:lstStyle/>
          <a:p>
            <a:r>
              <a:rPr lang="tr-TR" dirty="0" smtClean="0"/>
              <a:t>Erken çocukluk dönemine kadar ortaya çıkan  önemli gelişmeler</a:t>
            </a:r>
          </a:p>
          <a:p>
            <a:r>
              <a:rPr lang="tr-TR" dirty="0" err="1" smtClean="0"/>
              <a:t>Sinaptogenez</a:t>
            </a:r>
            <a:r>
              <a:rPr lang="tr-TR" dirty="0" smtClean="0"/>
              <a:t>: </a:t>
            </a:r>
            <a:r>
              <a:rPr lang="tr-TR" dirty="0" err="1" smtClean="0"/>
              <a:t>temporal</a:t>
            </a:r>
            <a:r>
              <a:rPr lang="tr-TR" dirty="0" smtClean="0"/>
              <a:t> lobda 3. ay, </a:t>
            </a:r>
            <a:r>
              <a:rPr lang="tr-TR" dirty="0" err="1" smtClean="0"/>
              <a:t>oksipital</a:t>
            </a:r>
            <a:r>
              <a:rPr lang="tr-TR" dirty="0" smtClean="0"/>
              <a:t> lobda 12.ay, </a:t>
            </a:r>
            <a:r>
              <a:rPr lang="tr-TR" dirty="0" err="1" smtClean="0"/>
              <a:t>frontal</a:t>
            </a:r>
            <a:r>
              <a:rPr lang="tr-TR" dirty="0" smtClean="0"/>
              <a:t> </a:t>
            </a:r>
            <a:r>
              <a:rPr lang="tr-TR" dirty="0" err="1" smtClean="0"/>
              <a:t>lobler</a:t>
            </a:r>
            <a:r>
              <a:rPr lang="tr-TR" dirty="0" smtClean="0"/>
              <a:t> 2-3 yaş civarı tepe noktaya erişir </a:t>
            </a:r>
          </a:p>
          <a:p>
            <a:r>
              <a:rPr lang="tr-TR" dirty="0" smtClean="0"/>
              <a:t>Ayrışma:</a:t>
            </a:r>
          </a:p>
          <a:p>
            <a:r>
              <a:rPr lang="tr-TR" dirty="0" err="1" smtClean="0"/>
              <a:t>Sinaptik</a:t>
            </a:r>
            <a:r>
              <a:rPr lang="tr-TR" dirty="0" smtClean="0"/>
              <a:t> budanma</a:t>
            </a:r>
          </a:p>
          <a:p>
            <a:r>
              <a:rPr lang="tr-TR" dirty="0" err="1" smtClean="0"/>
              <a:t>Miyelinizasyon</a:t>
            </a:r>
            <a:r>
              <a:rPr lang="tr-TR" dirty="0" smtClean="0"/>
              <a:t>: doğum öncesi dönemin sonuna doğru başlar, doğumdan sonraki birkaç yıl ise daha kapsamlı bir </a:t>
            </a:r>
            <a:r>
              <a:rPr lang="tr-TR" dirty="0" err="1" smtClean="0"/>
              <a:t>miyelinizasyon</a:t>
            </a:r>
            <a:r>
              <a:rPr lang="tr-TR" dirty="0" smtClean="0"/>
              <a:t> gerçekleşir. </a:t>
            </a:r>
          </a:p>
          <a:p>
            <a:endParaRPr lang="tr-TR" dirty="0"/>
          </a:p>
        </p:txBody>
      </p:sp>
    </p:spTree>
    <p:extLst>
      <p:ext uri="{BB962C8B-B14F-4D97-AF65-F5344CB8AC3E}">
        <p14:creationId xmlns:p14="http://schemas.microsoft.com/office/powerpoint/2010/main" val="1300277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Orta çocukluk, ergenlik ve erişkinlik</a:t>
            </a:r>
          </a:p>
          <a:p>
            <a:r>
              <a:rPr lang="tr-TR" dirty="0" smtClean="0"/>
              <a:t>Beynin özellikle düşünme ve öğrenmeden sorumlu bölümleri; </a:t>
            </a:r>
            <a:r>
              <a:rPr lang="tr-TR" dirty="0" err="1" smtClean="0"/>
              <a:t>frontal</a:t>
            </a:r>
            <a:r>
              <a:rPr lang="tr-TR" dirty="0"/>
              <a:t> </a:t>
            </a:r>
            <a:r>
              <a:rPr lang="tr-TR" dirty="0" smtClean="0"/>
              <a:t>ve </a:t>
            </a:r>
            <a:r>
              <a:rPr lang="tr-TR" dirty="0" err="1" smtClean="0"/>
              <a:t>temporal</a:t>
            </a:r>
            <a:r>
              <a:rPr lang="tr-TR" dirty="0" smtClean="0"/>
              <a:t> lob, </a:t>
            </a:r>
            <a:r>
              <a:rPr lang="tr-TR" dirty="0" err="1" smtClean="0"/>
              <a:t>hipokampüs</a:t>
            </a:r>
            <a:r>
              <a:rPr lang="tr-TR" dirty="0" smtClean="0"/>
              <a:t>, </a:t>
            </a:r>
            <a:r>
              <a:rPr lang="tr-TR" dirty="0" err="1" smtClean="0"/>
              <a:t>amigdala</a:t>
            </a:r>
            <a:r>
              <a:rPr lang="tr-TR" dirty="0" smtClean="0"/>
              <a:t> ve </a:t>
            </a:r>
            <a:r>
              <a:rPr lang="tr-TR" dirty="0" err="1" smtClean="0"/>
              <a:t>corpus</a:t>
            </a:r>
            <a:r>
              <a:rPr lang="tr-TR" dirty="0" smtClean="0"/>
              <a:t> </a:t>
            </a:r>
            <a:r>
              <a:rPr lang="tr-TR" dirty="0" err="1" smtClean="0"/>
              <a:t>kollosumun</a:t>
            </a:r>
            <a:r>
              <a:rPr lang="tr-TR" dirty="0" smtClean="0"/>
              <a:t> boyutlarında orta çocukluktan yetişkinliğe büyük bir artış meydana gelir. </a:t>
            </a:r>
            <a:endParaRPr lang="tr-TR" dirty="0"/>
          </a:p>
        </p:txBody>
      </p:sp>
    </p:spTree>
    <p:extLst>
      <p:ext uri="{BB962C8B-B14F-4D97-AF65-F5344CB8AC3E}">
        <p14:creationId xmlns:p14="http://schemas.microsoft.com/office/powerpoint/2010/main" val="306205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BEYİN</a:t>
            </a:r>
            <a:endParaRPr lang="tr-TR" dirty="0"/>
          </a:p>
        </p:txBody>
      </p:sp>
      <p:pic>
        <p:nvPicPr>
          <p:cNvPr id="4" name="3 İçerik Yer Tutucusu" descr="BEYİN 3.jpg"/>
          <p:cNvPicPr>
            <a:picLocks noGrp="1" noChangeAspect="1"/>
          </p:cNvPicPr>
          <p:nvPr>
            <p:ph idx="1"/>
          </p:nvPr>
        </p:nvPicPr>
        <p:blipFill>
          <a:blip r:embed="rId2" cstate="print"/>
          <a:stretch>
            <a:fillRect/>
          </a:stretch>
        </p:blipFill>
        <p:spPr>
          <a:xfrm>
            <a:off x="1685925" y="2510631"/>
            <a:ext cx="5772150" cy="3238500"/>
          </a:xfr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Ergenlik döneminde beyin ve öğrenme</a:t>
            </a:r>
            <a:endParaRPr lang="tr-TR" dirty="0"/>
          </a:p>
        </p:txBody>
      </p:sp>
      <p:sp>
        <p:nvSpPr>
          <p:cNvPr id="3" name="2 İçerik Yer Tutucusu"/>
          <p:cNvSpPr>
            <a:spLocks noGrp="1"/>
          </p:cNvSpPr>
          <p:nvPr>
            <p:ph idx="1"/>
          </p:nvPr>
        </p:nvSpPr>
        <p:spPr/>
        <p:txBody>
          <a:bodyPr>
            <a:normAutofit/>
          </a:bodyPr>
          <a:lstStyle/>
          <a:p>
            <a:r>
              <a:rPr lang="tr-TR" dirty="0"/>
              <a:t>Yapılan araştırmalar ergenlik döneminde ortaya çıkan beyin olgunlaşması ile davranışsal, duygusal ve bilişsel gelişim arasında bir etkileşim olabileceğini göstermektedir. Ergenlik döneminde beyin hücreleri arasındaki bağlarda (</a:t>
            </a:r>
            <a:r>
              <a:rPr lang="tr-TR" dirty="0" err="1"/>
              <a:t>sinapslarda</a:t>
            </a:r>
            <a:r>
              <a:rPr lang="tr-TR" dirty="0"/>
              <a:t>) oldukça büyük miktarlarda artış meydana gelmektedir. Bununla birlikte beynin bazı bölümlerinde toplam </a:t>
            </a:r>
            <a:r>
              <a:rPr lang="tr-TR" dirty="0" err="1"/>
              <a:t>snaps</a:t>
            </a:r>
            <a:r>
              <a:rPr lang="tr-TR" dirty="0"/>
              <a:t> sayısında azalma da göze çarpmaktadır.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smtClean="0"/>
              <a:t>Bu azalma da (budanma) bazı bilişsel ilerlemelere katkıda bulunmaktadır. Çünkü yaşamın erken yıllarında başarılı bilgi </a:t>
            </a:r>
            <a:r>
              <a:rPr lang="tr-TR" dirty="0" err="1" smtClean="0"/>
              <a:t>işlemleme</a:t>
            </a:r>
            <a:r>
              <a:rPr lang="tr-TR" dirty="0" smtClean="0"/>
              <a:t> için gerekenden fazla </a:t>
            </a:r>
            <a:r>
              <a:rPr lang="tr-TR" dirty="0" err="1" smtClean="0"/>
              <a:t>snaps</a:t>
            </a:r>
            <a:r>
              <a:rPr lang="tr-TR" dirty="0" smtClean="0"/>
              <a:t> üretilmektedir ve bunların içinde gereksiz nöron bağlantıları ergenlik döneminde seçici olarak budanmaktadır. Bu budanma sonucunda ergenlik sonu itibariyle bireylerin “çocukluk dönemlerinden daha az, daha seçici ve daha etkili” </a:t>
            </a:r>
            <a:r>
              <a:rPr lang="tr-TR" dirty="0" err="1" smtClean="0"/>
              <a:t>nöral</a:t>
            </a:r>
            <a:r>
              <a:rPr lang="tr-TR" dirty="0" smtClean="0"/>
              <a:t> bağlantıları olur.bu budama, ergenlerin katılmayı ve katılmamayı seçtikleri etkinliklerle hangi </a:t>
            </a:r>
            <a:r>
              <a:rPr lang="tr-TR" dirty="0" err="1" smtClean="0"/>
              <a:t>nöral</a:t>
            </a:r>
            <a:r>
              <a:rPr lang="tr-TR" dirty="0" smtClean="0"/>
              <a:t> </a:t>
            </a:r>
            <a:r>
              <a:rPr lang="tr-TR" dirty="0" err="1" smtClean="0"/>
              <a:t>bağlanmtıların</a:t>
            </a:r>
            <a:r>
              <a:rPr lang="tr-TR" dirty="0" smtClean="0"/>
              <a:t> güçleneceğini ve hangilerinin kaybolacağını etkilediklerini gösterir</a:t>
            </a:r>
          </a:p>
          <a:p>
            <a:endParaRPr lang="tr-T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Ergenlik döneminde beyindeki en önemli yapısal değişiklikler </a:t>
            </a:r>
            <a:r>
              <a:rPr lang="tr-TR" dirty="0" err="1"/>
              <a:t>korpus</a:t>
            </a:r>
            <a:r>
              <a:rPr lang="tr-TR" dirty="0"/>
              <a:t> </a:t>
            </a:r>
            <a:r>
              <a:rPr lang="tr-TR" dirty="0" err="1"/>
              <a:t>kollosum</a:t>
            </a:r>
            <a:r>
              <a:rPr lang="tr-TR" dirty="0"/>
              <a:t>, </a:t>
            </a:r>
            <a:r>
              <a:rPr lang="tr-TR" dirty="0" err="1"/>
              <a:t>prefrontal</a:t>
            </a:r>
            <a:r>
              <a:rPr lang="tr-TR" dirty="0"/>
              <a:t> korteks ve </a:t>
            </a:r>
            <a:r>
              <a:rPr lang="tr-TR" dirty="0" err="1"/>
              <a:t>limbik</a:t>
            </a:r>
            <a:r>
              <a:rPr lang="tr-TR" dirty="0"/>
              <a:t> sistemde ortaya çıkmaktadır.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Beynin sağ ve sol </a:t>
            </a:r>
            <a:r>
              <a:rPr lang="tr-TR" dirty="0" err="1"/>
              <a:t>hemisferlerini</a:t>
            </a:r>
            <a:r>
              <a:rPr lang="tr-TR" dirty="0"/>
              <a:t> bağlayan büyük bir akson lifi demeti olan </a:t>
            </a:r>
            <a:r>
              <a:rPr lang="tr-TR" dirty="0" err="1"/>
              <a:t>korpus</a:t>
            </a:r>
            <a:r>
              <a:rPr lang="tr-TR" dirty="0"/>
              <a:t> </a:t>
            </a:r>
            <a:r>
              <a:rPr lang="tr-TR" dirty="0" err="1"/>
              <a:t>kollosum</a:t>
            </a:r>
            <a:r>
              <a:rPr lang="tr-TR" dirty="0"/>
              <a:t>, ergenlikte kalınlaşır ve bu kalınlaşma ergenlerin bilgi </a:t>
            </a:r>
            <a:r>
              <a:rPr lang="tr-TR" dirty="0" err="1"/>
              <a:t>işlemleme</a:t>
            </a:r>
            <a:r>
              <a:rPr lang="tr-TR" dirty="0"/>
              <a:t> yeteneklerini iyileştirir.</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a:t>Prefrontal</a:t>
            </a:r>
            <a:r>
              <a:rPr lang="tr-TR" dirty="0"/>
              <a:t> korteks ise ergenlik yılları boyunca ve hatta sonrasında da gelişmeye devam etmektedir. Bu korteks aşağıdakilerden sorumludur; </a:t>
            </a:r>
          </a:p>
          <a:p>
            <a:endParaRPr lang="tr-T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r>
              <a:rPr lang="en-US" dirty="0" err="1"/>
              <a:t>Akıl</a:t>
            </a:r>
            <a:r>
              <a:rPr lang="en-US" dirty="0"/>
              <a:t> </a:t>
            </a:r>
            <a:r>
              <a:rPr lang="en-US" dirty="0" err="1"/>
              <a:t>yürütme</a:t>
            </a:r>
            <a:r>
              <a:rPr lang="en-US" dirty="0"/>
              <a:t> </a:t>
            </a:r>
            <a:r>
              <a:rPr lang="en-US" dirty="0" err="1"/>
              <a:t>becerisi</a:t>
            </a:r>
            <a:r>
              <a:rPr lang="en-US" dirty="0"/>
              <a:t> </a:t>
            </a:r>
            <a:endParaRPr lang="tr-TR" dirty="0"/>
          </a:p>
          <a:p>
            <a:r>
              <a:rPr lang="en-US" dirty="0" err="1"/>
              <a:t>Amaç</a:t>
            </a:r>
            <a:r>
              <a:rPr lang="en-US" dirty="0"/>
              <a:t> </a:t>
            </a:r>
            <a:r>
              <a:rPr lang="en-US" dirty="0" err="1"/>
              <a:t>ve</a:t>
            </a:r>
            <a:r>
              <a:rPr lang="en-US" dirty="0"/>
              <a:t> </a:t>
            </a:r>
            <a:r>
              <a:rPr lang="en-US" dirty="0" err="1"/>
              <a:t>öncelik</a:t>
            </a:r>
            <a:r>
              <a:rPr lang="en-US" dirty="0"/>
              <a:t> </a:t>
            </a:r>
            <a:r>
              <a:rPr lang="en-US" dirty="0" err="1"/>
              <a:t>oluşturma</a:t>
            </a:r>
            <a:r>
              <a:rPr lang="en-US" dirty="0"/>
              <a:t> </a:t>
            </a:r>
            <a:endParaRPr lang="tr-TR" dirty="0"/>
          </a:p>
          <a:p>
            <a:r>
              <a:rPr lang="en-US" dirty="0" err="1"/>
              <a:t>Mantıklı</a:t>
            </a:r>
            <a:r>
              <a:rPr lang="en-US" dirty="0"/>
              <a:t> </a:t>
            </a:r>
            <a:r>
              <a:rPr lang="en-US" dirty="0" err="1"/>
              <a:t>yargılamalar</a:t>
            </a:r>
            <a:r>
              <a:rPr lang="en-US" dirty="0"/>
              <a:t> </a:t>
            </a:r>
            <a:r>
              <a:rPr lang="en-US" dirty="0" err="1"/>
              <a:t>yapabilme</a:t>
            </a:r>
            <a:r>
              <a:rPr lang="en-US" dirty="0"/>
              <a:t> </a:t>
            </a:r>
            <a:endParaRPr lang="tr-TR" dirty="0"/>
          </a:p>
          <a:p>
            <a:r>
              <a:rPr lang="en-US" dirty="0" err="1"/>
              <a:t>Çoklu</a:t>
            </a:r>
            <a:r>
              <a:rPr lang="en-US" dirty="0"/>
              <a:t> </a:t>
            </a:r>
            <a:r>
              <a:rPr lang="en-US" dirty="0" err="1"/>
              <a:t>görevlerin</a:t>
            </a:r>
            <a:r>
              <a:rPr lang="en-US" dirty="0"/>
              <a:t> </a:t>
            </a:r>
            <a:r>
              <a:rPr lang="en-US" dirty="0" err="1"/>
              <a:t>planlanması</a:t>
            </a:r>
            <a:r>
              <a:rPr lang="en-US" dirty="0"/>
              <a:t> </a:t>
            </a:r>
            <a:r>
              <a:rPr lang="en-US" dirty="0" err="1"/>
              <a:t>ve</a:t>
            </a:r>
            <a:r>
              <a:rPr lang="en-US" dirty="0"/>
              <a:t> </a:t>
            </a:r>
            <a:r>
              <a:rPr lang="en-US" dirty="0" err="1"/>
              <a:t>düzenlenmesi</a:t>
            </a:r>
            <a:r>
              <a:rPr lang="en-US" dirty="0"/>
              <a:t> </a:t>
            </a:r>
            <a:endParaRPr lang="tr-TR" dirty="0"/>
          </a:p>
          <a:p>
            <a:r>
              <a:rPr lang="en-US" dirty="0" err="1"/>
              <a:t>Uyaran</a:t>
            </a:r>
            <a:r>
              <a:rPr lang="en-US" dirty="0"/>
              <a:t> </a:t>
            </a:r>
            <a:r>
              <a:rPr lang="en-US" dirty="0" err="1"/>
              <a:t>kontrolu</a:t>
            </a:r>
            <a:r>
              <a:rPr lang="en-US" dirty="0"/>
              <a:t> </a:t>
            </a:r>
            <a:endParaRPr lang="tr-TR" dirty="0"/>
          </a:p>
          <a:p>
            <a:r>
              <a:rPr lang="en-US" dirty="0" err="1"/>
              <a:t>Davranış</a:t>
            </a:r>
            <a:r>
              <a:rPr lang="en-US" dirty="0"/>
              <a:t> </a:t>
            </a:r>
            <a:r>
              <a:rPr lang="en-US" dirty="0" err="1"/>
              <a:t>ve</a:t>
            </a:r>
            <a:r>
              <a:rPr lang="en-US" dirty="0"/>
              <a:t> </a:t>
            </a:r>
            <a:r>
              <a:rPr lang="en-US" dirty="0" err="1"/>
              <a:t>duygusal</a:t>
            </a:r>
            <a:r>
              <a:rPr lang="en-US" dirty="0"/>
              <a:t> </a:t>
            </a:r>
            <a:r>
              <a:rPr lang="en-US" dirty="0" err="1"/>
              <a:t>konrtol</a:t>
            </a:r>
            <a:r>
              <a:rPr lang="en-US" dirty="0"/>
              <a:t>		</a:t>
            </a:r>
            <a:endParaRPr lang="tr-TR" dirty="0"/>
          </a:p>
          <a:p>
            <a:r>
              <a:rPr lang="en-US" dirty="0" err="1"/>
              <a:t>Doğruyu</a:t>
            </a:r>
            <a:r>
              <a:rPr lang="en-US" dirty="0"/>
              <a:t> </a:t>
            </a:r>
            <a:r>
              <a:rPr lang="en-US" dirty="0" err="1"/>
              <a:t>yanlıştan</a:t>
            </a:r>
            <a:r>
              <a:rPr lang="en-US" dirty="0"/>
              <a:t> </a:t>
            </a:r>
            <a:r>
              <a:rPr lang="en-US" dirty="0" err="1"/>
              <a:t>ayırt</a:t>
            </a:r>
            <a:r>
              <a:rPr lang="en-US" dirty="0"/>
              <a:t> </a:t>
            </a:r>
            <a:r>
              <a:rPr lang="en-US" dirty="0" err="1"/>
              <a:t>edebilme</a:t>
            </a:r>
            <a:r>
              <a:rPr lang="en-US" dirty="0"/>
              <a:t> </a:t>
            </a:r>
            <a:endParaRPr lang="tr-TR" dirty="0"/>
          </a:p>
          <a:p>
            <a:r>
              <a:rPr lang="en-US" dirty="0" err="1"/>
              <a:t>Neden</a:t>
            </a:r>
            <a:r>
              <a:rPr lang="en-US" dirty="0"/>
              <a:t> </a:t>
            </a:r>
            <a:r>
              <a:rPr lang="en-US" dirty="0" err="1"/>
              <a:t>sonuç</a:t>
            </a:r>
            <a:r>
              <a:rPr lang="en-US" dirty="0"/>
              <a:t> </a:t>
            </a:r>
            <a:r>
              <a:rPr lang="en-US" dirty="0" err="1"/>
              <a:t>ilişkilerini</a:t>
            </a:r>
            <a:r>
              <a:rPr lang="en-US" dirty="0"/>
              <a:t> </a:t>
            </a:r>
            <a:r>
              <a:rPr lang="en-US" dirty="0" err="1"/>
              <a:t>belirliyebilme</a:t>
            </a:r>
            <a:endParaRPr lang="tr-TR" dirty="0"/>
          </a:p>
          <a:p>
            <a:r>
              <a:rPr lang="en-US" dirty="0" err="1"/>
              <a:t>Amaç</a:t>
            </a:r>
            <a:r>
              <a:rPr lang="en-US" dirty="0"/>
              <a:t> </a:t>
            </a:r>
            <a:r>
              <a:rPr lang="en-US" dirty="0" err="1"/>
              <a:t>ve</a:t>
            </a:r>
            <a:r>
              <a:rPr lang="en-US" dirty="0"/>
              <a:t> </a:t>
            </a:r>
            <a:r>
              <a:rPr lang="en-US" dirty="0" err="1"/>
              <a:t>öncelik</a:t>
            </a:r>
            <a:r>
              <a:rPr lang="en-US" dirty="0"/>
              <a:t> </a:t>
            </a:r>
            <a:r>
              <a:rPr lang="en-US" dirty="0" err="1"/>
              <a:t>oluşturma</a:t>
            </a:r>
            <a:r>
              <a:rPr lang="en-US" dirty="0"/>
              <a:t> </a:t>
            </a:r>
            <a:endParaRPr lang="tr-TR" dirty="0"/>
          </a:p>
          <a:p>
            <a:r>
              <a:rPr lang="en-US" dirty="0" err="1"/>
              <a:t>Mantıklı</a:t>
            </a:r>
            <a:r>
              <a:rPr lang="en-US" dirty="0"/>
              <a:t> </a:t>
            </a:r>
            <a:r>
              <a:rPr lang="en-US" dirty="0" err="1"/>
              <a:t>yargılamalar</a:t>
            </a:r>
            <a:r>
              <a:rPr lang="en-US" dirty="0"/>
              <a:t> </a:t>
            </a:r>
            <a:r>
              <a:rPr lang="en-US" dirty="0" err="1"/>
              <a:t>yapabilme</a:t>
            </a:r>
            <a:r>
              <a:rPr lang="en-US" dirty="0"/>
              <a:t> </a:t>
            </a:r>
            <a:endParaRPr lang="tr-TR" dirty="0"/>
          </a:p>
          <a:p>
            <a:r>
              <a:rPr lang="en-US" dirty="0" err="1"/>
              <a:t>Çoklu</a:t>
            </a:r>
            <a:r>
              <a:rPr lang="en-US" dirty="0"/>
              <a:t> </a:t>
            </a:r>
            <a:r>
              <a:rPr lang="en-US" dirty="0" err="1"/>
              <a:t>görevlerin</a:t>
            </a:r>
            <a:r>
              <a:rPr lang="en-US" dirty="0"/>
              <a:t> </a:t>
            </a:r>
            <a:r>
              <a:rPr lang="en-US" dirty="0" err="1"/>
              <a:t>planlanması</a:t>
            </a:r>
            <a:r>
              <a:rPr lang="en-US" dirty="0"/>
              <a:t> </a:t>
            </a:r>
            <a:r>
              <a:rPr lang="en-US" dirty="0" err="1"/>
              <a:t>ve</a:t>
            </a:r>
            <a:r>
              <a:rPr lang="en-US" dirty="0"/>
              <a:t> </a:t>
            </a:r>
            <a:r>
              <a:rPr lang="en-US" dirty="0" err="1"/>
              <a:t>düzenlenmesi</a:t>
            </a:r>
            <a:r>
              <a:rPr lang="en-US" dirty="0"/>
              <a:t> </a:t>
            </a:r>
            <a:endParaRPr lang="tr-TR" dirty="0"/>
          </a:p>
          <a:p>
            <a:r>
              <a:rPr lang="en-US" dirty="0" err="1"/>
              <a:t>Uyaran</a:t>
            </a:r>
            <a:r>
              <a:rPr lang="en-US" dirty="0"/>
              <a:t> </a:t>
            </a:r>
            <a:r>
              <a:rPr lang="en-US" dirty="0" err="1"/>
              <a:t>kontrolu</a:t>
            </a:r>
            <a:r>
              <a:rPr lang="en-US" dirty="0"/>
              <a:t> </a:t>
            </a:r>
            <a:endParaRPr lang="tr-TR" dirty="0"/>
          </a:p>
          <a:p>
            <a:r>
              <a:rPr lang="en-US" dirty="0" err="1"/>
              <a:t>Davranış</a:t>
            </a:r>
            <a:r>
              <a:rPr lang="en-US" dirty="0"/>
              <a:t> </a:t>
            </a:r>
            <a:r>
              <a:rPr lang="en-US" dirty="0" err="1"/>
              <a:t>ve</a:t>
            </a:r>
            <a:r>
              <a:rPr lang="en-US" dirty="0"/>
              <a:t> </a:t>
            </a:r>
            <a:r>
              <a:rPr lang="en-US" dirty="0" err="1"/>
              <a:t>duygusal</a:t>
            </a:r>
            <a:r>
              <a:rPr lang="en-US" dirty="0"/>
              <a:t> </a:t>
            </a:r>
            <a:r>
              <a:rPr lang="en-US" dirty="0" err="1"/>
              <a:t>konrtol</a:t>
            </a:r>
            <a:r>
              <a:rPr lang="en-US" dirty="0"/>
              <a:t>		</a:t>
            </a:r>
            <a:endParaRPr lang="tr-TR" dirty="0"/>
          </a:p>
          <a:p>
            <a:r>
              <a:rPr lang="en-US" dirty="0" err="1"/>
              <a:t>Doğruyu</a:t>
            </a:r>
            <a:r>
              <a:rPr lang="en-US" dirty="0"/>
              <a:t> </a:t>
            </a:r>
            <a:r>
              <a:rPr lang="en-US" dirty="0" err="1"/>
              <a:t>yanlıştan</a:t>
            </a:r>
            <a:r>
              <a:rPr lang="en-US" dirty="0"/>
              <a:t> </a:t>
            </a:r>
            <a:r>
              <a:rPr lang="en-US" dirty="0" err="1"/>
              <a:t>ayırt</a:t>
            </a:r>
            <a:r>
              <a:rPr lang="en-US" dirty="0"/>
              <a:t> </a:t>
            </a:r>
            <a:r>
              <a:rPr lang="en-US" dirty="0" err="1"/>
              <a:t>edebilme</a:t>
            </a:r>
            <a:r>
              <a:rPr lang="en-US" dirty="0"/>
              <a:t> </a:t>
            </a:r>
            <a:endParaRPr lang="tr-TR" dirty="0"/>
          </a:p>
          <a:p>
            <a:r>
              <a:rPr lang="en-US" dirty="0" err="1"/>
              <a:t>Neden</a:t>
            </a:r>
            <a:r>
              <a:rPr lang="en-US" dirty="0"/>
              <a:t> </a:t>
            </a:r>
            <a:r>
              <a:rPr lang="en-US" dirty="0" err="1"/>
              <a:t>sonuç</a:t>
            </a:r>
            <a:r>
              <a:rPr lang="en-US" dirty="0"/>
              <a:t> </a:t>
            </a:r>
            <a:r>
              <a:rPr lang="en-US" dirty="0" err="1"/>
              <a:t>ilişkilerini</a:t>
            </a:r>
            <a:r>
              <a:rPr lang="en-US" dirty="0"/>
              <a:t> </a:t>
            </a:r>
            <a:r>
              <a:rPr lang="en-US" dirty="0" err="1"/>
              <a:t>belirliyebilme</a:t>
            </a:r>
            <a:endParaRPr lang="tr-TR" dirty="0"/>
          </a:p>
          <a:p>
            <a:r>
              <a:rPr lang="tr-TR" dirty="0"/>
              <a:t> </a:t>
            </a:r>
          </a:p>
          <a:p>
            <a:endParaRPr lang="tr-T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a:t>Limbik</a:t>
            </a:r>
            <a:r>
              <a:rPr lang="tr-TR" dirty="0"/>
              <a:t> sistem şunları düzenler;</a:t>
            </a:r>
          </a:p>
          <a:p>
            <a:pPr>
              <a:buNone/>
            </a:pPr>
            <a:r>
              <a:rPr lang="tr-TR" dirty="0"/>
              <a:t>		*cinsel dürtüler ve duygusal davranışlar</a:t>
            </a:r>
          </a:p>
          <a:p>
            <a:pPr>
              <a:buNone/>
            </a:pPr>
            <a:r>
              <a:rPr lang="tr-TR" dirty="0"/>
              <a:t>		*Motivasyon ve ödül ceza sistemi</a:t>
            </a:r>
          </a:p>
          <a:p>
            <a:pPr>
              <a:buNone/>
            </a:pPr>
            <a:r>
              <a:rPr lang="tr-TR" dirty="0"/>
              <a:t>	</a:t>
            </a:r>
            <a:r>
              <a:rPr lang="tr-TR" dirty="0" smtClean="0"/>
              <a:t>      *</a:t>
            </a:r>
            <a:r>
              <a:rPr lang="tr-TR" dirty="0"/>
              <a:t>vücut ısısı, vücut sıvıları,yeme içme dürtüleri, vücut ağırlığının kontrolü</a:t>
            </a:r>
          </a:p>
          <a:p>
            <a:pPr>
              <a:buNone/>
            </a:pPr>
            <a:r>
              <a:rPr lang="tr-TR" dirty="0"/>
              <a:t>	</a:t>
            </a:r>
            <a:r>
              <a:rPr lang="tr-TR" dirty="0" smtClean="0"/>
              <a:t>    *</a:t>
            </a:r>
            <a:r>
              <a:rPr lang="tr-TR" dirty="0"/>
              <a:t>bellek</a:t>
            </a:r>
          </a:p>
          <a:p>
            <a:endParaRPr lang="tr-T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Duygusal uyaranların </a:t>
            </a:r>
            <a:r>
              <a:rPr lang="tr-TR" dirty="0" err="1"/>
              <a:t>işlemlendiği</a:t>
            </a:r>
            <a:r>
              <a:rPr lang="tr-TR" dirty="0"/>
              <a:t> </a:t>
            </a:r>
            <a:r>
              <a:rPr lang="tr-TR" dirty="0" err="1"/>
              <a:t>limbik</a:t>
            </a:r>
            <a:r>
              <a:rPr lang="tr-TR" dirty="0"/>
              <a:t> sistemde </a:t>
            </a:r>
            <a:r>
              <a:rPr lang="tr-TR" dirty="0" err="1"/>
              <a:t>dopamin</a:t>
            </a:r>
            <a:r>
              <a:rPr lang="tr-TR" dirty="0"/>
              <a:t> ve </a:t>
            </a:r>
            <a:r>
              <a:rPr lang="tr-TR" dirty="0" err="1"/>
              <a:t>seratonin</a:t>
            </a:r>
            <a:r>
              <a:rPr lang="tr-TR" dirty="0"/>
              <a:t> gibi birçok sinir ileticisinin düzeylerinde değişiklik olmaktadır. Bu değişiklikler bireyleri daha duygusal, strese daha tepkili ve aynı zamanda ödüle daha az tepkili hale getirmektedir.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Ödüllere duyarlılığın azalması, ergenlerin daha yüksek düzeyde yenilik ve heyecan alma çabalarına yol açtığı düşünülmektedir.</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Limbik</a:t>
            </a:r>
            <a:r>
              <a:rPr lang="tr-TR" dirty="0" smtClean="0"/>
              <a:t> </a:t>
            </a:r>
            <a:r>
              <a:rPr lang="tr-TR" dirty="0"/>
              <a:t>sistemin bir parçası olan </a:t>
            </a:r>
            <a:r>
              <a:rPr lang="tr-TR" dirty="0" err="1"/>
              <a:t>amigdala</a:t>
            </a:r>
            <a:r>
              <a:rPr lang="tr-TR" dirty="0"/>
              <a:t> kişinin duygusal repertuarının kaynağıdır. Burada önemli bir nokta </a:t>
            </a:r>
            <a:r>
              <a:rPr lang="tr-TR" dirty="0" smtClean="0"/>
              <a:t> </a:t>
            </a:r>
            <a:r>
              <a:rPr lang="tr-TR" dirty="0" err="1" smtClean="0"/>
              <a:t>amigdalanın</a:t>
            </a:r>
            <a:r>
              <a:rPr lang="tr-TR" dirty="0" smtClean="0"/>
              <a:t> </a:t>
            </a:r>
            <a:r>
              <a:rPr lang="tr-TR" dirty="0" err="1"/>
              <a:t>prefrontal</a:t>
            </a:r>
            <a:r>
              <a:rPr lang="tr-TR" dirty="0"/>
              <a:t> korteksten çok daha önce </a:t>
            </a:r>
            <a:r>
              <a:rPr lang="tr-TR" dirty="0" smtClean="0"/>
              <a:t>olgunlaşmasıdır. </a:t>
            </a:r>
          </a:p>
          <a:p>
            <a:r>
              <a:rPr lang="tr-TR" dirty="0" smtClean="0"/>
              <a:t>Bu </a:t>
            </a:r>
            <a:r>
              <a:rPr lang="tr-TR" dirty="0"/>
              <a:t>durum ergenlerde duygusal kararların mantıksal kararlara daha baskın gelmesi ile sonuçlanır.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Sinir sisteminin merkezini oluşturan organ beyindir. İnsan beyninde ortalama 100 milyar </a:t>
            </a:r>
            <a:r>
              <a:rPr lang="tr-TR" dirty="0" smtClean="0"/>
              <a:t>nöron bulunmaktadır</a:t>
            </a:r>
            <a:r>
              <a:rPr lang="tr-TR" dirty="0"/>
              <a:t>. </a:t>
            </a:r>
            <a:r>
              <a:rPr lang="tr-TR" dirty="0" smtClean="0"/>
              <a:t>Geri </a:t>
            </a:r>
            <a:r>
              <a:rPr lang="tr-TR" dirty="0"/>
              <a:t>kalanlar ise </a:t>
            </a:r>
            <a:r>
              <a:rPr lang="tr-TR" dirty="0" err="1"/>
              <a:t>glia</a:t>
            </a:r>
            <a:r>
              <a:rPr lang="tr-TR" dirty="0"/>
              <a:t> adı verilen beslenme ve temizlik gibi işlevler yürüten yardımcı hücrelerdir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a:t>İnsanlar beyin gelişimlerini tamamlayarak dünyaya gelmemektedir. İnsanoğlu nöronların neredeyse tamamına sahip bir şekilde dünyaya gelmektedir. Ancak bu nöronlar arasındaki bağlantıları sağlayan </a:t>
            </a:r>
            <a:r>
              <a:rPr lang="tr-TR" dirty="0" err="1"/>
              <a:t>dentritler</a:t>
            </a:r>
            <a:r>
              <a:rPr lang="tr-TR" dirty="0"/>
              <a:t> (dallar), bu aşamada henüz yeterli düzeyde </a:t>
            </a:r>
            <a:r>
              <a:rPr lang="tr-TR" dirty="0" err="1"/>
              <a:t>sinaps</a:t>
            </a:r>
            <a:r>
              <a:rPr lang="tr-TR" dirty="0"/>
              <a:t> (hücreler arasındaki bağlantı) oluşturmamıştır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Doğumda beyin yetişkin bir insan beyninin beşte biri  büyüklüğündedir.</a:t>
            </a:r>
          </a:p>
          <a:p>
            <a:r>
              <a:rPr lang="tr-TR" dirty="0" smtClean="0"/>
              <a:t>Yaş ile birlikte beyin hem nöronların büyümesi hem de akson, </a:t>
            </a:r>
            <a:r>
              <a:rPr lang="tr-TR" dirty="0" err="1" smtClean="0"/>
              <a:t>dentrit</a:t>
            </a:r>
            <a:r>
              <a:rPr lang="tr-TR" dirty="0" smtClean="0"/>
              <a:t> ve </a:t>
            </a:r>
            <a:r>
              <a:rPr lang="tr-TR" dirty="0" err="1" smtClean="0"/>
              <a:t>snaps</a:t>
            </a:r>
            <a:r>
              <a:rPr lang="tr-TR" dirty="0" smtClean="0"/>
              <a:t> sayısının artması ile büyümektedir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akson dentrit.jpg"/>
          <p:cNvPicPr>
            <a:picLocks noGrp="1" noChangeAspect="1"/>
          </p:cNvPicPr>
          <p:nvPr>
            <p:ph idx="1"/>
          </p:nvPr>
        </p:nvPicPr>
        <p:blipFill>
          <a:blip r:embed="rId2" cstate="print"/>
          <a:stretch>
            <a:fillRect/>
          </a:stretch>
        </p:blipFill>
        <p:spPr>
          <a:xfrm>
            <a:off x="1738312" y="2953544"/>
            <a:ext cx="5667375" cy="2352675"/>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76672"/>
            <a:ext cx="4032448" cy="5904656"/>
          </a:xfrm>
        </p:spPr>
        <p:txBody>
          <a:bodyPr>
            <a:noAutofit/>
          </a:bodyPr>
          <a:lstStyle/>
          <a:p>
            <a:pPr algn="just"/>
            <a:r>
              <a:rPr lang="tr-TR" sz="2800" dirty="0" smtClean="0"/>
              <a:t>Yetişkin bir insanda her bir nöron diğer nöronlarla 15.000 </a:t>
            </a:r>
            <a:r>
              <a:rPr lang="tr-TR" sz="2800" dirty="0" err="1" smtClean="0"/>
              <a:t>sinaptik</a:t>
            </a:r>
            <a:r>
              <a:rPr lang="tr-TR" sz="2800" dirty="0" smtClean="0"/>
              <a:t> bağlantı kurabilmektedir.</a:t>
            </a:r>
            <a:r>
              <a:rPr lang="tr-TR" sz="2800" dirty="0"/>
              <a:t/>
            </a:r>
            <a:br>
              <a:rPr lang="tr-TR" sz="2800" dirty="0"/>
            </a:br>
            <a:r>
              <a:rPr lang="tr-TR" sz="2800" dirty="0" smtClean="0"/>
              <a:t/>
            </a:r>
            <a:br>
              <a:rPr lang="tr-TR" sz="2800" dirty="0" smtClean="0"/>
            </a:br>
            <a:r>
              <a:rPr lang="tr-TR" sz="2800" dirty="0" smtClean="0"/>
              <a:t>İki sinir hücresi arasında </a:t>
            </a:r>
            <a:r>
              <a:rPr lang="tr-TR" sz="2800" dirty="0" err="1" smtClean="0"/>
              <a:t>sinaptik</a:t>
            </a:r>
            <a:r>
              <a:rPr lang="tr-TR" sz="2800" dirty="0" smtClean="0"/>
              <a:t> boşluk olarak adlandırılan küçük boşluklar bulunmaktadır.</a:t>
            </a:r>
            <a:br>
              <a:rPr lang="tr-TR" sz="2800" dirty="0" smtClean="0"/>
            </a:br>
            <a:r>
              <a:rPr lang="tr-TR" sz="2800" dirty="0" smtClean="0"/>
              <a:t/>
            </a:r>
            <a:br>
              <a:rPr lang="tr-TR" sz="2800" dirty="0" smtClean="0"/>
            </a:br>
            <a:r>
              <a:rPr lang="tr-TR" sz="2800" dirty="0" smtClean="0"/>
              <a:t>Vücuda gelen sinyaller bir nörondan diğerine bu boşluklardan geçerek iletilir</a:t>
            </a:r>
            <a:br>
              <a:rPr lang="tr-TR" sz="2800" dirty="0" smtClean="0"/>
            </a:br>
            <a:r>
              <a:rPr lang="tr-TR" sz="2800" dirty="0" smtClean="0"/>
              <a:t/>
            </a:r>
            <a:br>
              <a:rPr lang="tr-TR" sz="2800" dirty="0" smtClean="0"/>
            </a:br>
            <a:endParaRPr lang="tr-TR" sz="2800" dirty="0"/>
          </a:p>
        </p:txBody>
      </p:sp>
      <p:pic>
        <p:nvPicPr>
          <p:cNvPr id="4" name="3 İçerik Yer Tutucusu" descr="sinaps.jpg"/>
          <p:cNvPicPr>
            <a:picLocks noGrp="1" noChangeAspect="1"/>
          </p:cNvPicPr>
          <p:nvPr>
            <p:ph idx="1"/>
          </p:nvPr>
        </p:nvPicPr>
        <p:blipFill>
          <a:blip r:embed="rId2" cstate="print"/>
          <a:stretch>
            <a:fillRect/>
          </a:stretch>
        </p:blipFill>
        <p:spPr>
          <a:xfrm>
            <a:off x="5004048" y="1234281"/>
            <a:ext cx="3704166" cy="4389437"/>
          </a:xfr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622</TotalTime>
  <Words>1491</Words>
  <Application>Microsoft Office PowerPoint</Application>
  <PresentationFormat>Ekran Gösterisi (4:3)</PresentationFormat>
  <Paragraphs>132</Paragraphs>
  <Slides>49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49</vt:i4>
      </vt:variant>
    </vt:vector>
  </HeadingPairs>
  <TitlesOfParts>
    <vt:vector size="54" baseType="lpstr">
      <vt:lpstr>Arial</vt:lpstr>
      <vt:lpstr>Calibri</vt:lpstr>
      <vt:lpstr>Constantia</vt:lpstr>
      <vt:lpstr>Wingdings 2</vt:lpstr>
      <vt:lpstr>Akış</vt:lpstr>
      <vt:lpstr>BEYİN VE ÖĞRENME</vt:lpstr>
      <vt:lpstr>ÖĞRENMEDE BİLİŞSEL YAKLAŞIM</vt:lpstr>
      <vt:lpstr>PowerPoint Sunusu</vt:lpstr>
      <vt:lpstr>BEYİN</vt:lpstr>
      <vt:lpstr>PowerPoint Sunusu</vt:lpstr>
      <vt:lpstr>PowerPoint Sunusu</vt:lpstr>
      <vt:lpstr>PowerPoint Sunusu</vt:lpstr>
      <vt:lpstr>PowerPoint Sunusu</vt:lpstr>
      <vt:lpstr>Yetişkin bir insanda her bir nöron diğer nöronlarla 15.000 sinaptik bağlantı kurabilmektedir.  İki sinir hücresi arasında sinaptik boşluk olarak adlandırılan küçük boşluklar bulunmaktadır.  Vücuda gelen sinyaller bir nörondan diğerine bu boşluklardan geçerek iletilir  </vt:lpstr>
      <vt:lpstr>PowerPoint Sunusu</vt:lpstr>
      <vt:lpstr>Üçlü beyin teorisi</vt:lpstr>
      <vt:lpstr>PowerPoint Sunusu</vt:lpstr>
      <vt:lpstr>PowerPoint Sunusu</vt:lpstr>
      <vt:lpstr>PowerPoint Sunusu</vt:lpstr>
      <vt:lpstr>İlkel beynin davranış örnekleri</vt:lpstr>
      <vt:lpstr>Limbik sistem</vt:lpstr>
      <vt:lpstr>PowerPoint Sunusu</vt:lpstr>
      <vt:lpstr>Neokorteks (yeni memeli beyni)</vt:lpstr>
      <vt:lpstr>Neokorteks 4 lobdan oluşmaktadır  Öğrenilenlerin kalıcı olması için bilgilerin neokorteksin farklı alanlarına kaydedilmesi gerekmektedir. </vt:lpstr>
      <vt:lpstr>ÖĞRENME</vt:lpstr>
      <vt:lpstr>Öğrenmeyi etkileyen temel etmenler</vt:lpstr>
      <vt:lpstr>BELLEK</vt:lpstr>
      <vt:lpstr>ÖRÜNTÜLEME VE ÖRÜNTÜ TANIMA </vt:lpstr>
      <vt:lpstr>PowerPoint Sunusu</vt:lpstr>
      <vt:lpstr>PowerPoint Sunusu</vt:lpstr>
      <vt:lpstr>PowerPoint Sunusu</vt:lpstr>
      <vt:lpstr>PowerPoint Sunusu</vt:lpstr>
      <vt:lpstr>DİKKAT</vt:lpstr>
      <vt:lpstr>dikkat</vt:lpstr>
      <vt:lpstr>çevre</vt:lpstr>
      <vt:lpstr>Duygular</vt:lpstr>
      <vt:lpstr>PowerPoint Sunusu</vt:lpstr>
      <vt:lpstr>PowerPoint Sunusu</vt:lpstr>
      <vt:lpstr>PowerPoint Sunusu</vt:lpstr>
      <vt:lpstr>PowerPoint Sunusu</vt:lpstr>
      <vt:lpstr>güdülenme</vt:lpstr>
      <vt:lpstr>PowerPoint Sunusu</vt:lpstr>
      <vt:lpstr>Beyin Gelişimi </vt:lpstr>
      <vt:lpstr>PowerPoint Sunusu</vt:lpstr>
      <vt:lpstr>Ergenlik döneminde beyin ve öğrenme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BEYİN VE ÖĞRENME</dc:title>
  <dc:creator>Muge ARTAR</dc:creator>
  <cp:lastModifiedBy>EYLEMTURK</cp:lastModifiedBy>
  <cp:revision>42</cp:revision>
  <dcterms:created xsi:type="dcterms:W3CDTF">2013-03-07T11:11:02Z</dcterms:created>
  <dcterms:modified xsi:type="dcterms:W3CDTF">2018-02-28T10:32:54Z</dcterms:modified>
</cp:coreProperties>
</file>