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67" r:id="rId2"/>
    <p:sldId id="268" r:id="rId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706" autoAdjust="0"/>
    <p:restoredTop sz="94660"/>
  </p:normalViewPr>
  <p:slideViewPr>
    <p:cSldViewPr>
      <p:cViewPr varScale="1">
        <p:scale>
          <a:sx n="87" d="100"/>
          <a:sy n="87" d="100"/>
        </p:scale>
        <p:origin x="120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tr-T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7604351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449956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81789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69766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tr-T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749207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160405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05190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73061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810007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tr-T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85493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tr-T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F75050-0E15-4C5B-92B0-66D068882F1F}" type="datetimeFigureOut">
              <a:rPr lang="tr-TR" smtClean="0"/>
              <a:pPr/>
              <a:t>28.11.2017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877576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9F75050-0E15-4C5B-92B0-66D068882F1F}" type="datetimeFigureOut">
              <a:rPr lang="tr-TR" smtClean="0"/>
              <a:pPr/>
              <a:t>28.11.2017</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2844586851"/>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dirty="0" smtClean="0"/>
              <a:t>Anayasanın 127. Maddesi</a:t>
            </a:r>
            <a:br>
              <a:rPr lang="tr-TR" b="1" dirty="0" smtClean="0"/>
            </a:br>
            <a:r>
              <a:rPr lang="tr-TR" b="1" dirty="0"/>
              <a:t>(</a:t>
            </a:r>
            <a:r>
              <a:rPr lang="tr-TR" b="1" dirty="0" smtClean="0"/>
              <a:t>VI. </a:t>
            </a:r>
            <a:r>
              <a:rPr lang="tr-TR" b="1" dirty="0"/>
              <a:t>Hafta)</a:t>
            </a:r>
          </a:p>
        </p:txBody>
      </p:sp>
      <p:sp>
        <p:nvSpPr>
          <p:cNvPr id="3" name="Content Placeholder 2"/>
          <p:cNvSpPr>
            <a:spLocks noGrp="1"/>
          </p:cNvSpPr>
          <p:nvPr>
            <p:ph idx="1"/>
          </p:nvPr>
        </p:nvSpPr>
        <p:spPr/>
        <p:txBody>
          <a:bodyPr>
            <a:normAutofit lnSpcReduction="10000"/>
          </a:bodyPr>
          <a:lstStyle/>
          <a:p>
            <a:r>
              <a:rPr lang="tr-TR" b="1" i="1" dirty="0"/>
              <a:t>2. Mahalli idareler </a:t>
            </a:r>
            <a:r>
              <a:rPr lang="tr-TR" dirty="0"/>
              <a:t/>
            </a:r>
            <a:br>
              <a:rPr lang="tr-TR" dirty="0"/>
            </a:br>
            <a:r>
              <a:rPr lang="tr-TR" b="1" dirty="0"/>
              <a:t>Madde 127 – </a:t>
            </a:r>
            <a:r>
              <a:rPr lang="tr-TR" dirty="0"/>
              <a:t/>
            </a:r>
            <a:br>
              <a:rPr lang="tr-TR" dirty="0"/>
            </a:br>
            <a:r>
              <a:rPr lang="tr-TR" b="1" dirty="0"/>
              <a:t/>
            </a:r>
            <a:br>
              <a:rPr lang="tr-TR" b="1" dirty="0"/>
            </a:br>
            <a:r>
              <a:rPr lang="tr-TR" dirty="0"/>
              <a:t>Mahalli idareler; il, belediye veya köy halkının mahalli müşterek ihtiyaçlarını karşılamak üzere kuruluş esasları kanunla belirtilen ve karar organları, gene kanunda gösterilen, seçmenler tarafından seçilerek oluşturulan kamu tüzelkişileridir. </a:t>
            </a:r>
            <a:br>
              <a:rPr lang="tr-TR" dirty="0"/>
            </a:br>
            <a:r>
              <a:rPr lang="tr-TR" dirty="0"/>
              <a:t/>
            </a:r>
            <a:br>
              <a:rPr lang="tr-TR" dirty="0"/>
            </a:br>
            <a:r>
              <a:rPr lang="tr-TR" dirty="0"/>
              <a:t>Mahalli idarelerin kuruluş ve görevleri ile yetkileri, yerinden yönetim ilkesine uygun olarak kanunla düzenlenir.</a:t>
            </a:r>
            <a:r>
              <a:rPr lang="tr-TR" b="1" dirty="0"/>
              <a:t> </a:t>
            </a:r>
            <a:br>
              <a:rPr lang="tr-TR" b="1" dirty="0"/>
            </a:br>
            <a:r>
              <a:rPr lang="tr-TR" b="1" dirty="0"/>
              <a:t/>
            </a:r>
            <a:br>
              <a:rPr lang="tr-TR" b="1" dirty="0"/>
            </a:br>
            <a:r>
              <a:rPr lang="tr-TR" b="1" dirty="0"/>
              <a:t>(Değişik: 23/7/1995 - 4121/12 md.) </a:t>
            </a:r>
            <a:r>
              <a:rPr lang="tr-TR" dirty="0"/>
              <a:t>Mahalli idarelerin seçimleri, 67 nci maddedeki esaslara göre beş yılda bir yapılır.Kanun, büyük yerleşim merkezleri için özel yönetim biçimleri getirebilir.</a:t>
            </a:r>
            <a:br>
              <a:rPr lang="tr-TR" dirty="0"/>
            </a:br>
            <a:r>
              <a:rPr lang="tr-TR" dirty="0"/>
              <a:t/>
            </a:r>
            <a:br>
              <a:rPr lang="tr-TR" dirty="0"/>
            </a:br>
            <a:endParaRPr lang="tr-TR" dirty="0"/>
          </a:p>
        </p:txBody>
      </p:sp>
    </p:spTree>
    <p:extLst>
      <p:ext uri="{BB962C8B-B14F-4D97-AF65-F5344CB8AC3E}">
        <p14:creationId xmlns:p14="http://schemas.microsoft.com/office/powerpoint/2010/main" val="4322500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dirty="0" smtClean="0"/>
              <a:t>Anayasanın 127. Maddesi</a:t>
            </a:r>
            <a:br>
              <a:rPr lang="tr-TR" b="1" dirty="0" smtClean="0"/>
            </a:br>
            <a:r>
              <a:rPr lang="tr-TR" b="1" dirty="0"/>
              <a:t>(</a:t>
            </a:r>
            <a:r>
              <a:rPr lang="tr-TR" b="1" dirty="0" smtClean="0"/>
              <a:t>VI. </a:t>
            </a:r>
            <a:r>
              <a:rPr lang="tr-TR" b="1" dirty="0"/>
              <a:t>Hafta)</a:t>
            </a:r>
          </a:p>
        </p:txBody>
      </p:sp>
      <p:sp>
        <p:nvSpPr>
          <p:cNvPr id="3" name="Content Placeholder 2"/>
          <p:cNvSpPr>
            <a:spLocks noGrp="1"/>
          </p:cNvSpPr>
          <p:nvPr>
            <p:ph idx="1"/>
          </p:nvPr>
        </p:nvSpPr>
        <p:spPr/>
        <p:txBody>
          <a:bodyPr>
            <a:normAutofit fontScale="92500" lnSpcReduction="10000"/>
          </a:bodyPr>
          <a:lstStyle/>
          <a:p>
            <a:r>
              <a:rPr lang="tr-TR" dirty="0" smtClean="0"/>
              <a:t>Mahalli </a:t>
            </a:r>
            <a:r>
              <a:rPr lang="tr-TR" dirty="0"/>
              <a:t>idarelerin seçilmiş organlarının, organlık sıfatını kazanmalarına ilişkin itirazların çözümü ve kaybetmeleri, konusundaki denetim yargı yolu ile olur. Ancak, görevleri ile ilgili bir suç sebebi ile hakkında soruşturma veya kovuşturma açılan mahalli idare organları veya bu organların üyelerini, İçişleri Bakanı, geçici bir tedbir olarak, kesin hükme kadar uzaklaştırabilir. </a:t>
            </a:r>
            <a:br>
              <a:rPr lang="tr-TR" dirty="0"/>
            </a:br>
            <a:r>
              <a:rPr lang="tr-TR" dirty="0"/>
              <a:t/>
            </a:r>
            <a:br>
              <a:rPr lang="tr-TR" dirty="0"/>
            </a:br>
            <a:r>
              <a:rPr lang="tr-TR" dirty="0"/>
              <a:t>Merkezi idare, mahalli idareler üzerinde, mahalli hizmetlerin idarenin bütünlüğü ilkesine uygun şekilde yürütülmesi, kamu görevlerinde birliğin sağlanması, toplum yararının korunması ve mahalli ihtiyaçların gereği gibi karşılanması amacıyla, kanunda belirtilen esas ve usuller dairesinde idari vesayet yetkisine sahiptir. </a:t>
            </a:r>
            <a:br>
              <a:rPr lang="tr-TR" dirty="0"/>
            </a:br>
            <a:endParaRPr lang="tr-TR" dirty="0"/>
          </a:p>
          <a:p>
            <a:r>
              <a:rPr lang="tr-TR" dirty="0"/>
              <a:t>Mahalli idarelerin belirli kamu hizmetlerinin görülmesi amacı ile, kendi aralarında </a:t>
            </a:r>
            <a:r>
              <a:rPr lang="tr-TR" b="1" dirty="0"/>
              <a:t>Cumhurbaşkanının</a:t>
            </a:r>
            <a:r>
              <a:rPr lang="tr-TR" dirty="0"/>
              <a:t> izni ile birlik kurmaları, görevleri, yetkileri, maliye ve kolluk işleri ve merkezi idare ile karşılıklı bağ ve ilgileri kanunla düzenlenir. Bu idarelere, görevleri ile orantılı gelir kaynakları sağlanır.</a:t>
            </a:r>
          </a:p>
          <a:p>
            <a:endParaRPr lang="tr-TR" dirty="0"/>
          </a:p>
        </p:txBody>
      </p:sp>
    </p:spTree>
    <p:extLst>
      <p:ext uri="{BB962C8B-B14F-4D97-AF65-F5344CB8AC3E}">
        <p14:creationId xmlns:p14="http://schemas.microsoft.com/office/powerpoint/2010/main" val="33948455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371</TotalTime>
  <Words>68</Words>
  <Application>Microsoft Office PowerPoint</Application>
  <PresentationFormat>Ekran Gösterisi (4:3)</PresentationFormat>
  <Paragraphs>5</Paragraphs>
  <Slides>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vt:i4>
      </vt:variant>
    </vt:vector>
  </HeadingPairs>
  <TitlesOfParts>
    <vt:vector size="6" baseType="lpstr">
      <vt:lpstr>Arial</vt:lpstr>
      <vt:lpstr>Calibri</vt:lpstr>
      <vt:lpstr>Calibri Light</vt:lpstr>
      <vt:lpstr>Office Theme</vt:lpstr>
      <vt:lpstr>Anayasanın 127. Maddesi (VI. Hafta)</vt:lpstr>
      <vt:lpstr>Anayasanın 127. Maddesi (VI. Hafta)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Temel kavramlar </dc:title>
  <dc:creator>AYSEGUL MENGI</dc:creator>
  <cp:lastModifiedBy>CAN GIRAY OZGUL</cp:lastModifiedBy>
  <cp:revision>85</cp:revision>
  <dcterms:created xsi:type="dcterms:W3CDTF">2017-11-06T08:31:13Z</dcterms:created>
  <dcterms:modified xsi:type="dcterms:W3CDTF">2017-11-28T08:15:26Z</dcterms:modified>
</cp:coreProperties>
</file>