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4" r:id="rId3"/>
    <p:sldId id="265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9" r:id="rId16"/>
    <p:sldId id="29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2123" autoAdjust="0"/>
  </p:normalViewPr>
  <p:slideViewPr>
    <p:cSldViewPr snapToGrid="0">
      <p:cViewPr varScale="1">
        <p:scale>
          <a:sx n="59" d="100"/>
          <a:sy n="59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B7CC-1901-413B-963C-2021EC7CC1B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25C3-A12D-41A3-9CA4-50DAE6C08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1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2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6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0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1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7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teachings of Jesus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himself are difficult to put into a single philosophical system; but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God's purpose in sending him, the existence of the pagan deities,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position of Christianity in the state, and such topics were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discussed, by the attackers and the defenders of Christianity, 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philosophical basis.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3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6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5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25C3-A12D-41A3-9CA4-50DAE6C08E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7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44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9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7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4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6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61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6F4E43E-B3E3-4581-BF19-8E81CE2259A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6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009FF49-0A5B-4A97-9570-80819F049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02B770-9771-497D-81B8-A54511BAC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EEA2F279-5550-4D0A-B23F-C9FF80DC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671DC7B2-0476-4F6B-936F-E6B489937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AF49FAC0-B423-489D-A400-D7A0DA9C9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A3E0A-443A-4CBC-B2EA-C869FED2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23" y="1746483"/>
            <a:ext cx="3241382" cy="20467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b="1" dirty="0"/>
              <a:t>Journey of texts and fragments</a:t>
            </a:r>
            <a:r>
              <a:rPr lang="en-US" sz="3900" dirty="0"/>
              <a:t>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18B8AB-3E5D-493E-9149-78DD1C84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6">
            <a:extLst>
              <a:ext uri="{FF2B5EF4-FFF2-40B4-BE49-F238E27FC236}">
                <a16:creationId xmlns:a16="http://schemas.microsoft.com/office/drawing/2014/main" id="{5D4452DD-E351-4ABD-B05D-06C696A7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7665" y="-8283"/>
            <a:ext cx="5494196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F359EA4A-9DB6-4F93-8250-297086F1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820" y="693372"/>
            <a:ext cx="10856204" cy="5494195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0D95FAA7-0A17-4C50-AA21-4F7B44C3F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823" y="1308487"/>
            <a:ext cx="5632801" cy="4285867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E733E654-2F6F-4EEA-8701-86BF713EDB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r="25416"/>
          <a:stretch>
            <a:fillRect/>
          </a:stretch>
        </p:blipFill>
        <p:spPr>
          <a:xfrm>
            <a:off x="5632910" y="1419761"/>
            <a:ext cx="4760977" cy="40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D9B28-D4CE-4960-9CA8-20C433BC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C755812-A347-4BC6-99B0-4F9005146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01C931E-CA16-482B-862A-5CC7FD0E9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B5CF36-88AE-4085-B580-4618B48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50FF14-6377-4F15-A50C-6E804489F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4571D-1D30-4F13-9E11-A1A095E5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191" y="1339586"/>
            <a:ext cx="3877757" cy="4701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9000"/>
              </a:lnSpc>
            </a:pPr>
            <a:r>
              <a:rPr lang="en-GB" dirty="0">
                <a:solidFill>
                  <a:schemeClr val="tx1"/>
                </a:solidFill>
              </a:rPr>
              <a:t>Greek philosophy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3A3A5C02-9E21-4315-9391-21C9E66CB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9" y="1534308"/>
            <a:ext cx="6494910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F8CD0233-5516-47A5-9532-FB2DCB0118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r="18545"/>
          <a:stretch>
            <a:fillRect/>
          </a:stretch>
        </p:blipFill>
        <p:spPr>
          <a:xfrm>
            <a:off x="1724744" y="1865552"/>
            <a:ext cx="4380058" cy="370726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7D375-84C5-4EFB-AF77-DE352BC52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6514" y="2176009"/>
            <a:ext cx="38777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DA2BF-4395-4071-AD15-20E230598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6514" y="2438400"/>
            <a:ext cx="3877757" cy="365150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320040"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Then, a</a:t>
            </a:r>
            <a:r>
              <a:rPr lang="tr-TR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+mj-lt"/>
              </a:rPr>
              <a:t>little later, Greek philosophy was added</a:t>
            </a:r>
            <a:r>
              <a:rPr lang="tr-TR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+mj-lt"/>
              </a:rPr>
              <a:t>to the ecclesiastical texts written in Latin</a:t>
            </a:r>
            <a:r>
              <a:rPr lang="tr-TR" sz="3600" dirty="0">
                <a:solidFill>
                  <a:schemeClr val="tx1"/>
                </a:solidFill>
                <a:latin typeface="+mj-lt"/>
              </a:rPr>
              <a:t>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95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ACA8C-D285-4692-A3D3-61130688A142}"/>
              </a:ext>
            </a:extLst>
          </p:cNvPr>
          <p:cNvSpPr txBox="1"/>
          <p:nvPr/>
        </p:nvSpPr>
        <p:spPr>
          <a:xfrm>
            <a:off x="4974265" y="1837618"/>
            <a:ext cx="697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The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knowledge of Greek in western Europe died out almost completely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in the Dark Ages</a:t>
            </a:r>
            <a:r>
              <a:rPr lang="tr-TR" sz="3200" dirty="0"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Aristotle was read, not in the language he wrote, but in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Latin translations</a:t>
            </a:r>
            <a:r>
              <a:rPr lang="tr-TR" sz="3200" dirty="0">
                <a:latin typeface="+mj-lt"/>
              </a:rPr>
              <a:t>.</a:t>
            </a:r>
            <a:endParaRPr lang="en-GB" sz="3200" dirty="0">
              <a:latin typeface="+mj-lt"/>
            </a:endParaRP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55D71CE-CA74-4418-8E66-5E8C592F0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2" y="1340660"/>
            <a:ext cx="4040905" cy="40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9BCE03C-B7E6-4AC4-97BD-6C046CA2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6C0200D4-F036-449F-93FC-DF7D9EEF2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3CBAE784-2730-4857-9CB0-338381F5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328FE1-BD1A-401B-8AA8-71857B2CC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sitting, laying, water, lying&#10;&#10;Description automatically generated">
            <a:extLst>
              <a:ext uri="{FF2B5EF4-FFF2-40B4-BE49-F238E27FC236}">
                <a16:creationId xmlns:a16="http://schemas.microsoft.com/office/drawing/2014/main" id="{C5229F62-57E9-4F6E-9A3C-905856AABD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6515" b="4508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56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C1BD8-7353-4DB4-93EE-D9129CED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1340338"/>
            <a:ext cx="6233004" cy="835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en-US" sz="4400" cap="all" dirty="0">
                <a:solidFill>
                  <a:schemeClr val="tx1"/>
                </a:solidFill>
              </a:rPr>
              <a:t>the Renaissance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137E21-B89E-4EC8-9BD3-B95B00E454D6}"/>
              </a:ext>
            </a:extLst>
          </p:cNvPr>
          <p:cNvSpPr/>
          <p:nvPr/>
        </p:nvSpPr>
        <p:spPr>
          <a:xfrm>
            <a:off x="1041494" y="2816035"/>
            <a:ext cx="6224118" cy="312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2500" dirty="0">
                <a:latin typeface="+mj-lt"/>
              </a:rPr>
              <a:t>Geographical discoveries enlarged the world.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2500" dirty="0">
                <a:latin typeface="+mj-lt"/>
              </a:rPr>
              <a:t>human body was discovered.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2500" dirty="0">
                <a:latin typeface="+mj-lt"/>
              </a:rPr>
              <a:t>Mechanical inventions and scientific</a:t>
            </a:r>
            <a:r>
              <a:rPr lang="tr-TR" sz="2500" dirty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discoveries made the world more manageable</a:t>
            </a:r>
            <a:r>
              <a:rPr lang="tr-TR" sz="2500" dirty="0">
                <a:latin typeface="+mj-lt"/>
              </a:rPr>
              <a:t>.</a:t>
            </a:r>
          </a:p>
        </p:txBody>
      </p:sp>
      <p:sp>
        <p:nvSpPr>
          <p:cNvPr id="60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00426F-B279-4E51-B6C3-A9AACCBA08CD}"/>
              </a:ext>
            </a:extLst>
          </p:cNvPr>
          <p:cNvSpPr/>
          <p:nvPr/>
        </p:nvSpPr>
        <p:spPr>
          <a:xfrm>
            <a:off x="2757820" y="2245748"/>
            <a:ext cx="8801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the scholars of that time</a:t>
            </a:r>
            <a:r>
              <a:rPr lang="tr-TR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called it </a:t>
            </a:r>
            <a:r>
              <a:rPr lang="en-GB" sz="3200" b="1" cap="all" dirty="0">
                <a:solidFill>
                  <a:srgbClr val="000000"/>
                </a:solidFill>
                <a:latin typeface="+mj-lt"/>
              </a:rPr>
              <a:t>rebirth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.</a:t>
            </a:r>
            <a:endParaRPr lang="tr-TR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Many manuscripts of forgotten Latin books and lost Latin</a:t>
            </a:r>
            <a:r>
              <a:rPr lang="tr-TR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authors were discovered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95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46328A-9E65-44BD-B559-18629D4C56D8}"/>
              </a:ext>
            </a:extLst>
          </p:cNvPr>
          <p:cNvSpPr/>
          <p:nvPr/>
        </p:nvSpPr>
        <p:spPr>
          <a:xfrm>
            <a:off x="3510960" y="2397948"/>
            <a:ext cx="8115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Western scholars learned Greek from Byzantine visitors to Italy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and they rediscovered manuscripts of Greek authors.</a:t>
            </a:r>
          </a:p>
        </p:txBody>
      </p:sp>
    </p:spTree>
    <p:extLst>
      <p:ext uri="{BB962C8B-B14F-4D97-AF65-F5344CB8AC3E}">
        <p14:creationId xmlns:p14="http://schemas.microsoft.com/office/powerpoint/2010/main" val="306807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40A0F5-6D8A-4595-ABB1-A222445855B3}"/>
              </a:ext>
            </a:extLst>
          </p:cNvPr>
          <p:cNvSpPr/>
          <p:nvPr/>
        </p:nvSpPr>
        <p:spPr>
          <a:xfrm>
            <a:off x="3790950" y="2151727"/>
            <a:ext cx="7943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English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also assimilated Greek and Latin words, some directly from the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classics and others from adaptations already made by </a:t>
            </a:r>
            <a:r>
              <a:rPr lang="en-GB" sz="3200" b="1" dirty="0">
                <a:latin typeface="+mj-lt"/>
              </a:rPr>
              <a:t>French and</a:t>
            </a:r>
            <a:r>
              <a:rPr lang="tr-TR" sz="3200" b="1" dirty="0">
                <a:latin typeface="+mj-lt"/>
              </a:rPr>
              <a:t> </a:t>
            </a:r>
            <a:r>
              <a:rPr lang="en-GB" sz="3200" b="1" dirty="0">
                <a:latin typeface="+mj-lt"/>
              </a:rPr>
              <a:t>Italian writers</a:t>
            </a:r>
            <a:r>
              <a:rPr lang="en-GB" sz="3200" dirty="0">
                <a:latin typeface="+mj-lt"/>
              </a:rPr>
              <a:t>.</a:t>
            </a:r>
            <a:r>
              <a:rPr lang="tr-TR" sz="3200" dirty="0">
                <a:latin typeface="+mj-lt"/>
              </a:rPr>
              <a:t>*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98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F5246-F582-4648-A3B6-A6DFC516B08F}"/>
              </a:ext>
            </a:extLst>
          </p:cNvPr>
          <p:cNvSpPr/>
          <p:nvPr/>
        </p:nvSpPr>
        <p:spPr>
          <a:xfrm>
            <a:off x="1158063" y="1196380"/>
            <a:ext cx="10477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+mj-lt"/>
              </a:rPr>
              <a:t>T</a:t>
            </a:r>
            <a:r>
              <a:rPr lang="en-GB" sz="2800" dirty="0">
                <a:latin typeface="+mj-lt"/>
              </a:rPr>
              <a:t>he greatest production of</a:t>
            </a:r>
            <a:r>
              <a:rPr lang="tr-TR" sz="28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masterpieces </a:t>
            </a:r>
            <a:r>
              <a:rPr lang="tr-TR" sz="2800" dirty="0" err="1">
                <a:latin typeface="+mj-lt"/>
              </a:rPr>
              <a:t>stimulated</a:t>
            </a:r>
            <a:r>
              <a:rPr lang="tr-TR" sz="2800" dirty="0">
                <a:latin typeface="+mj-lt"/>
              </a:rPr>
              <a:t> </a:t>
            </a:r>
            <a:r>
              <a:rPr lang="tr-TR" sz="2800" dirty="0" err="1">
                <a:latin typeface="+mj-lt"/>
              </a:rPr>
              <a:t>by</a:t>
            </a:r>
            <a:r>
              <a:rPr lang="tr-TR" sz="28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the Greco-Roman forms of literature :</a:t>
            </a:r>
            <a:endParaRPr lang="tr-TR" sz="2800" dirty="0">
              <a:latin typeface="+mj-lt"/>
            </a:endParaRPr>
          </a:p>
          <a:p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tragedy</a:t>
            </a:r>
            <a:r>
              <a:rPr lang="en-GB" sz="2800" dirty="0">
                <a:latin typeface="+mj-lt"/>
              </a:rPr>
              <a:t> in England, France, and Spain;</a:t>
            </a:r>
            <a:br>
              <a:rPr lang="en-GB" sz="2800" dirty="0">
                <a:latin typeface="+mj-lt"/>
              </a:rPr>
            </a:br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comedy</a:t>
            </a:r>
            <a:r>
              <a:rPr lang="en-GB" sz="2800" dirty="0">
                <a:latin typeface="+mj-lt"/>
              </a:rPr>
              <a:t> in Italy, England, and France;</a:t>
            </a:r>
            <a:br>
              <a:rPr lang="en-GB" sz="2800" dirty="0">
                <a:latin typeface="+mj-lt"/>
              </a:rPr>
            </a:br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epic</a:t>
            </a:r>
            <a:r>
              <a:rPr lang="en-GB" sz="2800" dirty="0">
                <a:latin typeface="+mj-lt"/>
              </a:rPr>
              <a:t> in Italy, England, and Portugal;</a:t>
            </a:r>
            <a:br>
              <a:rPr lang="en-GB" sz="2800" dirty="0">
                <a:latin typeface="+mj-lt"/>
              </a:rPr>
            </a:br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lyric and pastoral </a:t>
            </a:r>
            <a:r>
              <a:rPr lang="en-GB" sz="2800" dirty="0">
                <a:latin typeface="+mj-lt"/>
              </a:rPr>
              <a:t>in Italy, France, England, Spain, and</a:t>
            </a:r>
            <a:r>
              <a:rPr lang="tr-TR" sz="28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Germany;</a:t>
            </a:r>
            <a:br>
              <a:rPr lang="en-GB" sz="2800" dirty="0">
                <a:latin typeface="+mj-lt"/>
              </a:rPr>
            </a:br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satire</a:t>
            </a:r>
            <a:r>
              <a:rPr lang="en-GB" sz="2800" dirty="0">
                <a:latin typeface="+mj-lt"/>
              </a:rPr>
              <a:t> in Italy, France, and England;</a:t>
            </a:r>
            <a:br>
              <a:rPr lang="en-GB" sz="2800" dirty="0">
                <a:latin typeface="+mj-lt"/>
              </a:rPr>
            </a:br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essays and philosophical treatises </a:t>
            </a:r>
            <a:r>
              <a:rPr lang="en-GB" sz="2800" dirty="0">
                <a:latin typeface="+mj-lt"/>
              </a:rPr>
              <a:t>throughout western Europe;</a:t>
            </a:r>
            <a:br>
              <a:rPr lang="en-GB" sz="2800" dirty="0">
                <a:latin typeface="+mj-lt"/>
              </a:rPr>
            </a:br>
            <a:r>
              <a:rPr lang="tr-TR" sz="2800" dirty="0">
                <a:latin typeface="+mj-lt"/>
              </a:rPr>
              <a:t>	</a:t>
            </a:r>
            <a:r>
              <a:rPr lang="en-GB" sz="2800" b="1" dirty="0">
                <a:latin typeface="+mj-lt"/>
              </a:rPr>
              <a:t>oratory</a:t>
            </a:r>
            <a:r>
              <a:rPr lang="en-GB" sz="2800" dirty="0">
                <a:latin typeface="+mj-lt"/>
              </a:rPr>
              <a:t> throughout western Europe</a:t>
            </a:r>
          </a:p>
        </p:txBody>
      </p:sp>
    </p:spTree>
    <p:extLst>
      <p:ext uri="{BB962C8B-B14F-4D97-AF65-F5344CB8AC3E}">
        <p14:creationId xmlns:p14="http://schemas.microsoft.com/office/powerpoint/2010/main" val="408306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5392-9A0B-4B1E-BF60-68BD1599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389" y="873145"/>
            <a:ext cx="3303221" cy="879455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tx1"/>
                </a:solidFill>
              </a:rPr>
              <a:t>Work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DAD5-3EF5-4087-AB71-C1400CF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2129061"/>
            <a:ext cx="10485071" cy="4160594"/>
          </a:xfrm>
        </p:spPr>
        <p:txBody>
          <a:bodyPr>
            <a:normAutofit lnSpcReduction="10000"/>
          </a:bodyPr>
          <a:lstStyle/>
          <a:p>
            <a:r>
              <a:rPr lang="tr-TR" sz="2800" dirty="0" err="1">
                <a:solidFill>
                  <a:schemeClr val="tx1"/>
                </a:solidFill>
                <a:latin typeface="+mj-lt"/>
              </a:rPr>
              <a:t>Chadwick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Munro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 H.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 Nora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Chadwick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GB" sz="2800" i="1" dirty="0">
                <a:solidFill>
                  <a:schemeClr val="tx1"/>
                </a:solidFill>
                <a:latin typeface="+mj-lt"/>
              </a:rPr>
              <a:t>The Growth of Literature Vol 1: The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chemeClr val="tx1"/>
                </a:solidFill>
                <a:latin typeface="+mj-lt"/>
              </a:rPr>
              <a:t>Ancient Literatures of Europe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. Cambridge UP, 1986.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r>
              <a:rPr lang="tr-TR" sz="2800" dirty="0" err="1">
                <a:solidFill>
                  <a:schemeClr val="tx1"/>
                </a:solidFill>
                <a:latin typeface="+mj-lt"/>
              </a:rPr>
              <a:t>Chadwick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tr-TR" sz="2800" dirty="0" err="1">
                <a:solidFill>
                  <a:schemeClr val="tx1"/>
                </a:solidFill>
                <a:latin typeface="+mj-lt"/>
              </a:rPr>
              <a:t>Munro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 H. </a:t>
            </a:r>
            <a:r>
              <a:rPr lang="en-GB" sz="2800" i="1" dirty="0">
                <a:solidFill>
                  <a:schemeClr val="tx1"/>
                </a:solidFill>
                <a:latin typeface="+mj-lt"/>
              </a:rPr>
              <a:t>The Heroic Age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. Cambridge UP, 2010.</a:t>
            </a:r>
          </a:p>
          <a:p>
            <a:r>
              <a:rPr lang="en-GB" sz="2800" dirty="0" err="1">
                <a:solidFill>
                  <a:schemeClr val="tx1"/>
                </a:solidFill>
                <a:latin typeface="+mj-lt"/>
              </a:rPr>
              <a:t>Croally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, Neil and Roy Hyde. </a:t>
            </a:r>
            <a:r>
              <a:rPr lang="en-GB" sz="2800" i="1" dirty="0">
                <a:solidFill>
                  <a:schemeClr val="tx1"/>
                </a:solidFill>
                <a:latin typeface="+mj-lt"/>
              </a:rPr>
              <a:t>Classical Literature: An Introduction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. Routledge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, 2011.</a:t>
            </a:r>
          </a:p>
          <a:p>
            <a:r>
              <a:rPr lang="en-GB" sz="2800" dirty="0" err="1">
                <a:solidFill>
                  <a:schemeClr val="tx1"/>
                </a:solidFill>
                <a:latin typeface="+mj-lt"/>
              </a:rPr>
              <a:t>Highe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, Gilbert. </a:t>
            </a:r>
            <a:r>
              <a:rPr lang="en-GB" sz="2800" i="1" dirty="0">
                <a:solidFill>
                  <a:schemeClr val="tx1"/>
                </a:solidFill>
                <a:latin typeface="+mj-lt"/>
              </a:rPr>
              <a:t>The Classical Tradition: Greek and Roman Influences on Western Literature</a:t>
            </a:r>
            <a:r>
              <a:rPr lang="tr-TR" sz="2800" dirty="0">
                <a:solidFill>
                  <a:schemeClr val="tx1"/>
                </a:solidFill>
                <a:latin typeface="+mj-lt"/>
              </a:rPr>
              <a:t>. Oxford UP, 1985.</a:t>
            </a:r>
          </a:p>
        </p:txBody>
      </p:sp>
    </p:spTree>
    <p:extLst>
      <p:ext uri="{BB962C8B-B14F-4D97-AF65-F5344CB8AC3E}">
        <p14:creationId xmlns:p14="http://schemas.microsoft.com/office/powerpoint/2010/main" val="398420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779E9-77C1-42BE-80BE-A2D00E053263}"/>
              </a:ext>
            </a:extLst>
          </p:cNvPr>
          <p:cNvSpPr txBox="1"/>
          <p:nvPr/>
        </p:nvSpPr>
        <p:spPr>
          <a:xfrm>
            <a:off x="2486939" y="2378953"/>
            <a:ext cx="8337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latin typeface="+mj-lt"/>
              </a:rPr>
              <a:t>Ancient Greek texts were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read, studied, and copied throughout the history of the Byzantine empire. </a:t>
            </a:r>
          </a:p>
        </p:txBody>
      </p:sp>
    </p:spTree>
    <p:extLst>
      <p:ext uri="{BB962C8B-B14F-4D97-AF65-F5344CB8AC3E}">
        <p14:creationId xmlns:p14="http://schemas.microsoft.com/office/powerpoint/2010/main" val="388132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95105-BE20-43B6-933E-73AAA001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0156" y="1536944"/>
            <a:ext cx="4916557" cy="422590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cholars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, with their manuscripts, began to</a:t>
            </a:r>
            <a:br>
              <a:rPr lang="en-GB" sz="2800" dirty="0">
                <a:solidFill>
                  <a:schemeClr val="tx1"/>
                </a:solidFill>
                <a:latin typeface="+mj-lt"/>
              </a:rPr>
            </a:br>
            <a:r>
              <a:rPr lang="en-GB" sz="2800" dirty="0">
                <a:solidFill>
                  <a:schemeClr val="tx1"/>
                </a:solidFill>
                <a:latin typeface="+mj-lt"/>
              </a:rPr>
              <a:t>migrate to western Europe, bringing about the renewed interest in Greek</a:t>
            </a:r>
            <a:br>
              <a:rPr lang="en-GB" sz="2800" dirty="0">
                <a:solidFill>
                  <a:schemeClr val="tx1"/>
                </a:solidFill>
                <a:latin typeface="+mj-lt"/>
              </a:rPr>
            </a:br>
            <a:r>
              <a:rPr lang="en-GB" sz="2800" dirty="0">
                <a:solidFill>
                  <a:schemeClr val="tx1"/>
                </a:solidFill>
                <a:latin typeface="+mj-lt"/>
              </a:rPr>
              <a:t>literature of the renaissance. </a:t>
            </a:r>
          </a:p>
        </p:txBody>
      </p:sp>
      <p:pic>
        <p:nvPicPr>
          <p:cNvPr id="14" name="Picture Placeholder 13" descr="A painting of a person&#10;&#10;Description automatically generated">
            <a:extLst>
              <a:ext uri="{FF2B5EF4-FFF2-40B4-BE49-F238E27FC236}">
                <a16:creationId xmlns:a16="http://schemas.microsoft.com/office/drawing/2014/main" id="{DC93B2DA-45FA-4112-8D6B-09D7F59140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617"/>
          <a:stretch>
            <a:fillRect/>
          </a:stretch>
        </p:blipFill>
        <p:spPr>
          <a:xfrm>
            <a:off x="225287" y="192157"/>
            <a:ext cx="6626086" cy="6473686"/>
          </a:xfrm>
        </p:spPr>
      </p:pic>
    </p:spTree>
    <p:extLst>
      <p:ext uri="{BB962C8B-B14F-4D97-AF65-F5344CB8AC3E}">
        <p14:creationId xmlns:p14="http://schemas.microsoft.com/office/powerpoint/2010/main" val="139788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623799-6B7F-41B1-B7B4-F78C282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67C15C7-3131-4066-AB4E-4836017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64FD385-BAB9-4368-8D28-0D361A9F5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6A741B7-D871-4BE0-AE84-6ABD96DF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" name="Freeform 57">
            <a:extLst>
              <a:ext uri="{FF2B5EF4-FFF2-40B4-BE49-F238E27FC236}">
                <a16:creationId xmlns:a16="http://schemas.microsoft.com/office/drawing/2014/main" id="{9A396EE4-73AE-42F5-B20D-3AC542A5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05887-E135-471E-BF04-F3572A3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2526E7F7-EE92-4AED-8B13-22818008E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EDF5FBA7-23EA-4304-96CB-E695B5B12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D9F16C-94B8-4AD0-8D90-B71DD3F5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4571F-D8C6-4FBC-8661-887F5AE1E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1A8729-C9BC-4D7B-B0E3-3F8BB73E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" y="6615"/>
            <a:ext cx="12187263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70100B-B6D4-4558-A832-946D354B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5BAC5087-B362-46E8-8DF2-F5E7956DD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2D6C871D-F4D8-4FE6-9888-C23B26E6CC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10806" b="-2"/>
          <a:stretch/>
        </p:blipFill>
        <p:spPr>
          <a:xfrm>
            <a:off x="5337548" y="670965"/>
            <a:ext cx="6189620" cy="5516602"/>
          </a:xfrm>
          <a:prstGeom prst="rect">
            <a:avLst/>
          </a:prstGeom>
        </p:spPr>
      </p:pic>
      <p:sp>
        <p:nvSpPr>
          <p:cNvPr id="29" name="Freeform 18">
            <a:extLst>
              <a:ext uri="{FF2B5EF4-FFF2-40B4-BE49-F238E27FC236}">
                <a16:creationId xmlns:a16="http://schemas.microsoft.com/office/drawing/2014/main" id="{A37732D7-C03E-4955-B9D4-35B3BD360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966DF526-D5B1-4408-892B-11BD9F4B1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6946B-6C4D-4BFD-ADA2-88326876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27" y="114837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dirty="0">
                <a:solidFill>
                  <a:schemeClr val="bg2"/>
                </a:solidFill>
              </a:rPr>
              <a:t>GREEK AND ROMAN INFLUENCES ON WESTERN LITERATURE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E03E22-BD2D-4737-87EE-13EE48DE5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87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D9B28-D4CE-4960-9CA8-20C433BC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C755812-A347-4BC6-99B0-4F9005146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01C931E-CA16-482B-862A-5CC7FD0E9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B5CF36-88AE-4085-B580-4618B48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C5F03-C2E3-4CF4-B646-B082957D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43" y="1196995"/>
            <a:ext cx="3851743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en-US" sz="4100" dirty="0">
                <a:solidFill>
                  <a:schemeClr val="tx1"/>
                </a:solidFill>
              </a:rPr>
              <a:t>LITERATURE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5C80DE-79D7-415C-A3B4-EADF65D0E9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/>
          <a:stretch>
            <a:fillRect/>
          </a:stretch>
        </p:blipFill>
        <p:spPr>
          <a:xfrm>
            <a:off x="928045" y="640081"/>
            <a:ext cx="6309925" cy="53407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D9B28-D4CE-4960-9CA8-20C433BC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C755812-A347-4BC6-99B0-4F9005146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01C931E-CA16-482B-862A-5CC7FD0E9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B5CF36-88AE-4085-B580-4618B48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97AB4-105A-44B3-9ABE-285E3EE8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360" y="362425"/>
            <a:ext cx="3851743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tr-TR" sz="4400" b="1" dirty="0">
                <a:solidFill>
                  <a:schemeClr val="tx1"/>
                </a:solidFill>
              </a:rPr>
              <a:t>THE ALPHABET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 descr="Diagram, text, schematic&#10;&#10;Description automatically generated">
            <a:extLst>
              <a:ext uri="{FF2B5EF4-FFF2-40B4-BE49-F238E27FC236}">
                <a16:creationId xmlns:a16="http://schemas.microsoft.com/office/drawing/2014/main" id="{25B1B96E-BAD9-4398-B126-10B45B0A8F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r="19735"/>
          <a:stretch>
            <a:fillRect/>
          </a:stretch>
        </p:blipFill>
        <p:spPr>
          <a:xfrm>
            <a:off x="487729" y="758649"/>
            <a:ext cx="6307760" cy="53407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2A92B-2182-4DF3-8374-BF63EC56B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1084" y="2379698"/>
            <a:ext cx="4485911" cy="3719651"/>
          </a:xfrm>
        </p:spPr>
        <p:txBody>
          <a:bodyPr vert="horz" lIns="91440" tIns="45720" rIns="91440" bIns="45720" rtlCol="0">
            <a:noAutofit/>
          </a:bodyPr>
          <a:lstStyle/>
          <a:p>
            <a:pPr indent="-320040"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tr-TR" sz="2400" dirty="0" err="1">
                <a:solidFill>
                  <a:schemeClr val="tx1"/>
                </a:solidFill>
                <a:latin typeface="+mj-lt"/>
              </a:rPr>
              <a:t>Before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Latin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alphabet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runes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were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common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in Europe.</a:t>
            </a:r>
          </a:p>
          <a:p>
            <a:pPr indent="-320040"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tr-TR" sz="24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word rune means 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«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a secret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»</a:t>
            </a:r>
          </a:p>
          <a:p>
            <a:pPr indent="-320040"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During the Dark Ages—about A.D.600—civilization in the west had dropped back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70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9275A-BA49-4C1B-9089-C89D9DDAE405}"/>
              </a:ext>
            </a:extLst>
          </p:cNvPr>
          <p:cNvSpPr txBox="1"/>
          <p:nvPr/>
        </p:nvSpPr>
        <p:spPr>
          <a:xfrm>
            <a:off x="3052420" y="2222205"/>
            <a:ext cx="843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+mj-lt"/>
              </a:rPr>
              <a:t>A</a:t>
            </a:r>
            <a:r>
              <a:rPr lang="en-GB" sz="3200" dirty="0">
                <a:latin typeface="+mj-lt"/>
              </a:rPr>
              <a:t>t its highest development, the Roman empire was not Latin-speaking but bilingual in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Latin and Greek. </a:t>
            </a:r>
          </a:p>
        </p:txBody>
      </p:sp>
    </p:spTree>
    <p:extLst>
      <p:ext uri="{BB962C8B-B14F-4D97-AF65-F5344CB8AC3E}">
        <p14:creationId xmlns:p14="http://schemas.microsoft.com/office/powerpoint/2010/main" val="51130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93BF8-452F-4FDE-B2C9-22F7008DBE29}"/>
              </a:ext>
            </a:extLst>
          </p:cNvPr>
          <p:cNvSpPr txBox="1"/>
          <p:nvPr/>
        </p:nvSpPr>
        <p:spPr>
          <a:xfrm>
            <a:off x="6281348" y="2212129"/>
            <a:ext cx="5567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Latin survived in the Catholic church.</a:t>
            </a:r>
            <a:endParaRPr lang="tr-TR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+mj-lt"/>
              </a:rPr>
              <a:t>T</a:t>
            </a:r>
            <a:r>
              <a:rPr lang="en-GB" sz="3200" dirty="0">
                <a:latin typeface="+mj-lt"/>
              </a:rPr>
              <a:t>he Bible was translated into this simple Latin.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8AA55B5-3D4D-49CD-B5BE-02C6560D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8" y="1514313"/>
            <a:ext cx="5204496" cy="34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830D0-3FE8-4C73-845E-432EC6BF7967}"/>
              </a:ext>
            </a:extLst>
          </p:cNvPr>
          <p:cNvSpPr txBox="1"/>
          <p:nvPr/>
        </p:nvSpPr>
        <p:spPr>
          <a:xfrm>
            <a:off x="2990851" y="1659285"/>
            <a:ext cx="8629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+mj-lt"/>
              </a:rPr>
              <a:t>T</a:t>
            </a:r>
            <a:r>
              <a:rPr lang="en-GB" sz="3200" dirty="0">
                <a:latin typeface="+mj-lt"/>
              </a:rPr>
              <a:t>he classical Latin language and literature did survive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in church libraries and schools.</a:t>
            </a:r>
            <a:endParaRPr lang="tr-TR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Manuscripts were kept, and were</a:t>
            </a:r>
            <a:r>
              <a:rPr lang="tr-T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copied by the monks as part of the monastic discipline.</a:t>
            </a:r>
          </a:p>
        </p:txBody>
      </p:sp>
    </p:spTree>
    <p:extLst>
      <p:ext uri="{BB962C8B-B14F-4D97-AF65-F5344CB8AC3E}">
        <p14:creationId xmlns:p14="http://schemas.microsoft.com/office/powerpoint/2010/main" val="492946299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551</Words>
  <Application>Microsoft Office PowerPoint</Application>
  <PresentationFormat>Widescreen</PresentationFormat>
  <Paragraphs>46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Corbel</vt:lpstr>
      <vt:lpstr>Wingdings</vt:lpstr>
      <vt:lpstr>Feathered</vt:lpstr>
      <vt:lpstr>Journey of texts and fragments </vt:lpstr>
      <vt:lpstr>PowerPoint Presentation</vt:lpstr>
      <vt:lpstr>PowerPoint Presentation</vt:lpstr>
      <vt:lpstr>GREEK AND ROMAN INFLUENCES ON WESTERN LITERATURE</vt:lpstr>
      <vt:lpstr>LITERATURE</vt:lpstr>
      <vt:lpstr>THE ALPHABET</vt:lpstr>
      <vt:lpstr>PowerPoint Presentation</vt:lpstr>
      <vt:lpstr>PowerPoint Presentation</vt:lpstr>
      <vt:lpstr>PowerPoint Presentation</vt:lpstr>
      <vt:lpstr>Greek philosophy</vt:lpstr>
      <vt:lpstr>PowerPoint Presentation</vt:lpstr>
      <vt:lpstr>the Renaissance </vt:lpstr>
      <vt:lpstr>PowerPoint Presentation</vt:lpstr>
      <vt:lpstr>PowerPoint Presentation</vt:lpstr>
      <vt:lpstr>PowerPoint Presentation</vt:lpstr>
      <vt:lpstr>PowerPoint Presentation</vt:lpstr>
      <vt:lpstr>Work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HEROIC AGE</dc:title>
  <dc:creator>Lecturer</dc:creator>
  <cp:lastModifiedBy>Author</cp:lastModifiedBy>
  <cp:revision>34</cp:revision>
  <dcterms:created xsi:type="dcterms:W3CDTF">2020-10-13T08:37:22Z</dcterms:created>
  <dcterms:modified xsi:type="dcterms:W3CDTF">2022-06-28T18:59:51Z</dcterms:modified>
</cp:coreProperties>
</file>