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6" r:id="rId2"/>
    <p:sldMasterId id="2147483708" r:id="rId3"/>
  </p:sldMasterIdLst>
  <p:notesMasterIdLst>
    <p:notesMasterId r:id="rId18"/>
  </p:notesMasterIdLst>
  <p:sldIdLst>
    <p:sldId id="272" r:id="rId4"/>
    <p:sldId id="284" r:id="rId5"/>
    <p:sldId id="285" r:id="rId6"/>
    <p:sldId id="286" r:id="rId7"/>
    <p:sldId id="287" r:id="rId8"/>
    <p:sldId id="288" r:id="rId9"/>
    <p:sldId id="289" r:id="rId10"/>
    <p:sldId id="290" r:id="rId11"/>
    <p:sldId id="291" r:id="rId12"/>
    <p:sldId id="292" r:id="rId13"/>
    <p:sldId id="293" r:id="rId14"/>
    <p:sldId id="294" r:id="rId15"/>
    <p:sldId id="295" r:id="rId16"/>
    <p:sldId id="296"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4" d="100"/>
          <a:sy n="84" d="100"/>
        </p:scale>
        <p:origin x="1506" y="7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15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6FCCEE-9BB5-4BF6-8B8F-9FEEC12B9D3A}" type="datetimeFigureOut">
              <a:rPr lang="tr-TR" smtClean="0"/>
              <a:t>13.02.2018</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3BE651-6353-4A56-BE42-805E118CBE7C}" type="slidenum">
              <a:rPr lang="tr-TR" smtClean="0"/>
              <a:t>‹#›</a:t>
            </a:fld>
            <a:endParaRPr lang="tr-TR"/>
          </a:p>
        </p:txBody>
      </p:sp>
    </p:spTree>
    <p:extLst>
      <p:ext uri="{BB962C8B-B14F-4D97-AF65-F5344CB8AC3E}">
        <p14:creationId xmlns:p14="http://schemas.microsoft.com/office/powerpoint/2010/main" val="3289315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tr-TR" smtClean="0"/>
              <a:t>Asıl başlık stili için tıklatın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7D60BF5-26D4-4C65-ABBC-42EA997BD1CC}" type="datetimeFigureOut">
              <a:rPr lang="tr-TR" smtClean="0"/>
              <a:t>13.02.2018</a:t>
            </a:fld>
            <a:endParaRPr lang="tr-T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tr-T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5AB3940-1C43-4C5D-B5E0-74B4D13D177A}" type="slidenum">
              <a:rPr lang="tr-TR" smtClean="0"/>
              <a:t>‹#›</a:t>
            </a:fld>
            <a:endParaRPr lang="tr-T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7D60BF5-26D4-4C65-ABBC-42EA997BD1CC}" type="datetimeFigureOut">
              <a:rPr lang="tr-TR" smtClean="0"/>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7D60BF5-26D4-4C65-ABBC-42EA997BD1CC}" type="datetimeFigureOut">
              <a:rPr lang="tr-TR" smtClean="0"/>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solidFill>
                <a:prstClr val="white"/>
              </a:solidFill>
            </a:endParaRPr>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dirty="0">
                <a:solidFill>
                  <a:prstClr val="white"/>
                </a:solidFill>
              </a:endParaRPr>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AE35371C-3A7C-4A93-B349-E244EE0DC34B}" type="datetimeFigureOut">
              <a:rPr lang="tr-TR" smtClean="0"/>
              <a:pPr/>
              <a:t>13.02.2018</a:t>
            </a:fld>
            <a:endParaRPr lang="tr-TR" dirty="0"/>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dirty="0">
              <a:solidFill>
                <a:srgbClr val="2DA2BF">
                  <a:tint val="20000"/>
                </a:srgbClr>
              </a:solidFill>
            </a:endParaRP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7475E31C-68E9-4997-9EE6-C3C6A616E3C6}" type="slidenum">
              <a:rPr lang="tr-TR" smtClean="0"/>
              <a:pPr/>
              <a:t>‹#›</a:t>
            </a:fld>
            <a:endParaRPr lang="tr-TR" dirty="0"/>
          </a:p>
        </p:txBody>
      </p:sp>
    </p:spTree>
    <p:extLst>
      <p:ext uri="{BB962C8B-B14F-4D97-AF65-F5344CB8AC3E}">
        <p14:creationId xmlns:p14="http://schemas.microsoft.com/office/powerpoint/2010/main" val="3070557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5" name="4 Altbilgi Yer Tutucusu"/>
          <p:cNvSpPr>
            <a:spLocks noGrp="1"/>
          </p:cNvSpPr>
          <p:nvPr>
            <p:ph type="ftr" sz="quarter" idx="11"/>
          </p:nvPr>
        </p:nvSpPr>
        <p:spPr/>
        <p:txBody>
          <a:bodyPr/>
          <a:lstStyle>
            <a:extLst/>
          </a:lstStyle>
          <a:p>
            <a:endParaRPr lang="tr-TR" dirty="0">
              <a:solidFill>
                <a:prstClr val="black"/>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721019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5" name="4 Altbilgi Yer Tutucusu"/>
          <p:cNvSpPr>
            <a:spLocks noGrp="1"/>
          </p:cNvSpPr>
          <p:nvPr>
            <p:ph type="ftr" sz="quarter" idx="11"/>
          </p:nvPr>
        </p:nvSpPr>
        <p:spPr/>
        <p:txBody>
          <a:bodyPr/>
          <a:lstStyle>
            <a:extLst/>
          </a:lstStyle>
          <a:p>
            <a:endParaRPr lang="tr-TR" dirty="0">
              <a:solidFill>
                <a:prstClr val="white"/>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white"/>
                </a:solidFill>
              </a:rPr>
              <a:pPr/>
              <a:t>‹#›</a:t>
            </a:fld>
            <a:endParaRPr lang="tr-TR" dirty="0">
              <a:solidFill>
                <a:prstClr val="white"/>
              </a:solidFill>
            </a:endParaRP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Tree>
    <p:extLst>
      <p:ext uri="{BB962C8B-B14F-4D97-AF65-F5344CB8AC3E}">
        <p14:creationId xmlns:p14="http://schemas.microsoft.com/office/powerpoint/2010/main" val="1901045331"/>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6" name="5 Altbilgi Yer Tutucusu"/>
          <p:cNvSpPr>
            <a:spLocks noGrp="1"/>
          </p:cNvSpPr>
          <p:nvPr>
            <p:ph type="ftr" sz="quarter" idx="11"/>
          </p:nvPr>
        </p:nvSpPr>
        <p:spPr/>
        <p:txBody>
          <a:bodyPr/>
          <a:lstStyle>
            <a:extLst/>
          </a:lstStyle>
          <a:p>
            <a:endParaRPr lang="tr-TR" dirty="0">
              <a:solidFill>
                <a:prstClr val="white"/>
              </a:solidFill>
            </a:endParaRPr>
          </a:p>
        </p:txBody>
      </p:sp>
      <p:sp>
        <p:nvSpPr>
          <p:cNvPr id="7" name="6 Slayt Numarası Yer Tutucusu"/>
          <p:cNvSpPr>
            <a:spLocks noGrp="1"/>
          </p:cNvSpPr>
          <p:nvPr>
            <p:ph type="sldNum" sz="quarter" idx="12"/>
          </p:nvPr>
        </p:nvSpPr>
        <p:spPr/>
        <p:txBody>
          <a:bodyPr/>
          <a:lstStyle>
            <a:extLst/>
          </a:lstStyle>
          <a:p>
            <a:fld id="{7475E31C-68E9-4997-9EE6-C3C6A616E3C6}" type="slidenum">
              <a:rPr lang="tr-TR" smtClean="0">
                <a:solidFill>
                  <a:prstClr val="white"/>
                </a:solidFill>
              </a:rPr>
              <a:pPr/>
              <a:t>‹#›</a:t>
            </a:fld>
            <a:endParaRPr lang="tr-TR" dirty="0">
              <a:solidFill>
                <a:prstClr val="white"/>
              </a:solidFill>
            </a:endParaRP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4007798452"/>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8" name="7 Altbilgi Yer Tutucusu"/>
          <p:cNvSpPr>
            <a:spLocks noGrp="1"/>
          </p:cNvSpPr>
          <p:nvPr>
            <p:ph type="ftr" sz="quarter" idx="11"/>
          </p:nvPr>
        </p:nvSpPr>
        <p:spPr/>
        <p:txBody>
          <a:bodyPr/>
          <a:lstStyle>
            <a:extLst/>
          </a:lstStyle>
          <a:p>
            <a:endParaRPr lang="tr-TR" dirty="0">
              <a:solidFill>
                <a:prstClr val="black"/>
              </a:solidFill>
            </a:endParaRPr>
          </a:p>
        </p:txBody>
      </p:sp>
      <p:sp>
        <p:nvSpPr>
          <p:cNvPr id="9" name="8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270282556"/>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4" name="3 Altbilgi Yer Tutucusu"/>
          <p:cNvSpPr>
            <a:spLocks noGrp="1"/>
          </p:cNvSpPr>
          <p:nvPr>
            <p:ph type="ftr" sz="quarter" idx="11"/>
          </p:nvPr>
        </p:nvSpPr>
        <p:spPr/>
        <p:txBody>
          <a:bodyPr/>
          <a:lstStyle>
            <a:extLst/>
          </a:lstStyle>
          <a:p>
            <a:endParaRPr lang="tr-TR" dirty="0">
              <a:solidFill>
                <a:prstClr val="white"/>
              </a:solidFill>
            </a:endParaRPr>
          </a:p>
        </p:txBody>
      </p:sp>
      <p:sp>
        <p:nvSpPr>
          <p:cNvPr id="5" name="4 Slayt Numarası Yer Tutucusu"/>
          <p:cNvSpPr>
            <a:spLocks noGrp="1"/>
          </p:cNvSpPr>
          <p:nvPr>
            <p:ph type="sldNum" sz="quarter" idx="12"/>
          </p:nvPr>
        </p:nvSpPr>
        <p:spPr/>
        <p:txBody>
          <a:bodyPr/>
          <a:lstStyle>
            <a:extLst/>
          </a:lstStyle>
          <a:p>
            <a:fld id="{7475E31C-68E9-4997-9EE6-C3C6A616E3C6}" type="slidenum">
              <a:rPr lang="tr-TR" smtClean="0">
                <a:solidFill>
                  <a:prstClr val="white"/>
                </a:solidFill>
              </a:rPr>
              <a:pPr/>
              <a:t>‹#›</a:t>
            </a:fld>
            <a:endParaRPr lang="tr-TR" dirty="0">
              <a:solidFill>
                <a:prstClr val="white"/>
              </a:solidFill>
            </a:endParaRP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1629118684"/>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3" name="2 Altbilgi Yer Tutucusu"/>
          <p:cNvSpPr>
            <a:spLocks noGrp="1"/>
          </p:cNvSpPr>
          <p:nvPr>
            <p:ph type="ftr" sz="quarter" idx="11"/>
          </p:nvPr>
        </p:nvSpPr>
        <p:spPr/>
        <p:txBody>
          <a:bodyPr/>
          <a:lstStyle>
            <a:extLst/>
          </a:lstStyle>
          <a:p>
            <a:endParaRPr lang="tr-TR" dirty="0">
              <a:solidFill>
                <a:prstClr val="black"/>
              </a:solidFill>
            </a:endParaRPr>
          </a:p>
        </p:txBody>
      </p:sp>
      <p:sp>
        <p:nvSpPr>
          <p:cNvPr id="4" name="3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40477052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6" name="5 Altbilgi Yer Tutucusu"/>
          <p:cNvSpPr>
            <a:spLocks noGrp="1"/>
          </p:cNvSpPr>
          <p:nvPr>
            <p:ph type="ftr" sz="quarter" idx="11"/>
          </p:nvPr>
        </p:nvSpPr>
        <p:spPr/>
        <p:txBody>
          <a:bodyPr/>
          <a:lstStyle>
            <a:extLst/>
          </a:lstStyle>
          <a:p>
            <a:endParaRPr lang="tr-TR" dirty="0">
              <a:solidFill>
                <a:prstClr val="black"/>
              </a:solidFill>
            </a:endParaRPr>
          </a:p>
        </p:txBody>
      </p:sp>
      <p:sp>
        <p:nvSpPr>
          <p:cNvPr id="7" name="6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134451284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7D60BF5-26D4-4C65-ABBC-42EA997BD1CC}" type="datetimeFigureOut">
              <a:rPr lang="tr-TR" smtClean="0"/>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dirty="0"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dirty="0">
              <a:solidFill>
                <a:prstClr val="white"/>
              </a:solidFill>
            </a:endParaRP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7475E31C-68E9-4997-9EE6-C3C6A616E3C6}" type="slidenum">
              <a:rPr lang="tr-TR" smtClean="0">
                <a:solidFill>
                  <a:prstClr val="white"/>
                </a:solidFill>
              </a:rPr>
              <a:pPr/>
              <a:t>‹#›</a:t>
            </a:fld>
            <a:endParaRPr lang="tr-TR" dirty="0">
              <a:solidFill>
                <a:prstClr val="white"/>
              </a:solidFill>
            </a:endParaRP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white"/>
              </a:solidFill>
            </a:endParaRPr>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white"/>
              </a:solidFill>
            </a:endParaRPr>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dirty="0">
              <a:solidFill>
                <a:prstClr val="white"/>
              </a:solidFill>
            </a:endParaRPr>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Tree>
    <p:extLst>
      <p:ext uri="{BB962C8B-B14F-4D97-AF65-F5344CB8AC3E}">
        <p14:creationId xmlns:p14="http://schemas.microsoft.com/office/powerpoint/2010/main" val="2709024079"/>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5" name="4 Altbilgi Yer Tutucusu"/>
          <p:cNvSpPr>
            <a:spLocks noGrp="1"/>
          </p:cNvSpPr>
          <p:nvPr>
            <p:ph type="ftr" sz="quarter" idx="11"/>
          </p:nvPr>
        </p:nvSpPr>
        <p:spPr/>
        <p:txBody>
          <a:bodyPr/>
          <a:lstStyle>
            <a:extLst/>
          </a:lstStyle>
          <a:p>
            <a:endParaRPr lang="tr-TR" dirty="0">
              <a:solidFill>
                <a:prstClr val="black"/>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37267568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5" name="4 Altbilgi Yer Tutucusu"/>
          <p:cNvSpPr>
            <a:spLocks noGrp="1"/>
          </p:cNvSpPr>
          <p:nvPr>
            <p:ph type="ftr" sz="quarter" idx="11"/>
          </p:nvPr>
        </p:nvSpPr>
        <p:spPr/>
        <p:txBody>
          <a:bodyPr/>
          <a:lstStyle>
            <a:extLst/>
          </a:lstStyle>
          <a:p>
            <a:endParaRPr lang="tr-TR" dirty="0">
              <a:solidFill>
                <a:prstClr val="black"/>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15757405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solidFill>
                <a:prstClr val="white"/>
              </a:solidFill>
            </a:endParaRPr>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dirty="0">
                <a:solidFill>
                  <a:prstClr val="white"/>
                </a:solidFill>
              </a:endParaRPr>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AE35371C-3A7C-4A93-B349-E244EE0DC34B}" type="datetimeFigureOut">
              <a:rPr lang="tr-TR" smtClean="0"/>
              <a:pPr/>
              <a:t>13.02.2018</a:t>
            </a:fld>
            <a:endParaRPr lang="tr-TR" dirty="0"/>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dirty="0">
              <a:solidFill>
                <a:srgbClr val="2DA2BF">
                  <a:tint val="20000"/>
                </a:srgbClr>
              </a:solidFill>
            </a:endParaRP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7475E31C-68E9-4997-9EE6-C3C6A616E3C6}" type="slidenum">
              <a:rPr lang="tr-TR" smtClean="0"/>
              <a:pPr/>
              <a:t>‹#›</a:t>
            </a:fld>
            <a:endParaRPr lang="tr-TR" dirty="0"/>
          </a:p>
        </p:txBody>
      </p:sp>
    </p:spTree>
    <p:extLst>
      <p:ext uri="{BB962C8B-B14F-4D97-AF65-F5344CB8AC3E}">
        <p14:creationId xmlns:p14="http://schemas.microsoft.com/office/powerpoint/2010/main" val="14946453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5" name="4 Altbilgi Yer Tutucusu"/>
          <p:cNvSpPr>
            <a:spLocks noGrp="1"/>
          </p:cNvSpPr>
          <p:nvPr>
            <p:ph type="ftr" sz="quarter" idx="11"/>
          </p:nvPr>
        </p:nvSpPr>
        <p:spPr/>
        <p:txBody>
          <a:bodyPr/>
          <a:lstStyle>
            <a:extLst/>
          </a:lstStyle>
          <a:p>
            <a:endParaRPr lang="tr-TR" dirty="0">
              <a:solidFill>
                <a:prstClr val="black"/>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19704716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5" name="4 Altbilgi Yer Tutucusu"/>
          <p:cNvSpPr>
            <a:spLocks noGrp="1"/>
          </p:cNvSpPr>
          <p:nvPr>
            <p:ph type="ftr" sz="quarter" idx="11"/>
          </p:nvPr>
        </p:nvSpPr>
        <p:spPr/>
        <p:txBody>
          <a:bodyPr/>
          <a:lstStyle>
            <a:extLst/>
          </a:lstStyle>
          <a:p>
            <a:endParaRPr lang="tr-TR" dirty="0">
              <a:solidFill>
                <a:prstClr val="white"/>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white"/>
                </a:solidFill>
              </a:rPr>
              <a:pPr/>
              <a:t>‹#›</a:t>
            </a:fld>
            <a:endParaRPr lang="tr-TR" dirty="0">
              <a:solidFill>
                <a:prstClr val="white"/>
              </a:solidFill>
            </a:endParaRP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Tree>
    <p:extLst>
      <p:ext uri="{BB962C8B-B14F-4D97-AF65-F5344CB8AC3E}">
        <p14:creationId xmlns:p14="http://schemas.microsoft.com/office/powerpoint/2010/main" val="3324613568"/>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6" name="5 Altbilgi Yer Tutucusu"/>
          <p:cNvSpPr>
            <a:spLocks noGrp="1"/>
          </p:cNvSpPr>
          <p:nvPr>
            <p:ph type="ftr" sz="quarter" idx="11"/>
          </p:nvPr>
        </p:nvSpPr>
        <p:spPr/>
        <p:txBody>
          <a:bodyPr/>
          <a:lstStyle>
            <a:extLst/>
          </a:lstStyle>
          <a:p>
            <a:endParaRPr lang="tr-TR" dirty="0">
              <a:solidFill>
                <a:prstClr val="white"/>
              </a:solidFill>
            </a:endParaRPr>
          </a:p>
        </p:txBody>
      </p:sp>
      <p:sp>
        <p:nvSpPr>
          <p:cNvPr id="7" name="6 Slayt Numarası Yer Tutucusu"/>
          <p:cNvSpPr>
            <a:spLocks noGrp="1"/>
          </p:cNvSpPr>
          <p:nvPr>
            <p:ph type="sldNum" sz="quarter" idx="12"/>
          </p:nvPr>
        </p:nvSpPr>
        <p:spPr/>
        <p:txBody>
          <a:bodyPr/>
          <a:lstStyle>
            <a:extLst/>
          </a:lstStyle>
          <a:p>
            <a:fld id="{7475E31C-68E9-4997-9EE6-C3C6A616E3C6}" type="slidenum">
              <a:rPr lang="tr-TR" smtClean="0">
                <a:solidFill>
                  <a:prstClr val="white"/>
                </a:solidFill>
              </a:rPr>
              <a:pPr/>
              <a:t>‹#›</a:t>
            </a:fld>
            <a:endParaRPr lang="tr-TR" dirty="0">
              <a:solidFill>
                <a:prstClr val="white"/>
              </a:solidFill>
            </a:endParaRP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2665120992"/>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8" name="7 Altbilgi Yer Tutucusu"/>
          <p:cNvSpPr>
            <a:spLocks noGrp="1"/>
          </p:cNvSpPr>
          <p:nvPr>
            <p:ph type="ftr" sz="quarter" idx="11"/>
          </p:nvPr>
        </p:nvSpPr>
        <p:spPr/>
        <p:txBody>
          <a:bodyPr/>
          <a:lstStyle>
            <a:extLst/>
          </a:lstStyle>
          <a:p>
            <a:endParaRPr lang="tr-TR" dirty="0">
              <a:solidFill>
                <a:prstClr val="black"/>
              </a:solidFill>
            </a:endParaRPr>
          </a:p>
        </p:txBody>
      </p:sp>
      <p:sp>
        <p:nvSpPr>
          <p:cNvPr id="9" name="8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514091293"/>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4" name="3 Altbilgi Yer Tutucusu"/>
          <p:cNvSpPr>
            <a:spLocks noGrp="1"/>
          </p:cNvSpPr>
          <p:nvPr>
            <p:ph type="ftr" sz="quarter" idx="11"/>
          </p:nvPr>
        </p:nvSpPr>
        <p:spPr/>
        <p:txBody>
          <a:bodyPr/>
          <a:lstStyle>
            <a:extLst/>
          </a:lstStyle>
          <a:p>
            <a:endParaRPr lang="tr-TR" dirty="0">
              <a:solidFill>
                <a:prstClr val="white"/>
              </a:solidFill>
            </a:endParaRPr>
          </a:p>
        </p:txBody>
      </p:sp>
      <p:sp>
        <p:nvSpPr>
          <p:cNvPr id="5" name="4 Slayt Numarası Yer Tutucusu"/>
          <p:cNvSpPr>
            <a:spLocks noGrp="1"/>
          </p:cNvSpPr>
          <p:nvPr>
            <p:ph type="sldNum" sz="quarter" idx="12"/>
          </p:nvPr>
        </p:nvSpPr>
        <p:spPr/>
        <p:txBody>
          <a:bodyPr/>
          <a:lstStyle>
            <a:extLst/>
          </a:lstStyle>
          <a:p>
            <a:fld id="{7475E31C-68E9-4997-9EE6-C3C6A616E3C6}" type="slidenum">
              <a:rPr lang="tr-TR" smtClean="0">
                <a:solidFill>
                  <a:prstClr val="white"/>
                </a:solidFill>
              </a:rPr>
              <a:pPr/>
              <a:t>‹#›</a:t>
            </a:fld>
            <a:endParaRPr lang="tr-TR" dirty="0">
              <a:solidFill>
                <a:prstClr val="white"/>
              </a:solidFill>
            </a:endParaRP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extLst>
      <p:ext uri="{BB962C8B-B14F-4D97-AF65-F5344CB8AC3E}">
        <p14:creationId xmlns:p14="http://schemas.microsoft.com/office/powerpoint/2010/main" val="1244368799"/>
      </p:ext>
    </p:extLst>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3" name="2 Altbilgi Yer Tutucusu"/>
          <p:cNvSpPr>
            <a:spLocks noGrp="1"/>
          </p:cNvSpPr>
          <p:nvPr>
            <p:ph type="ftr" sz="quarter" idx="11"/>
          </p:nvPr>
        </p:nvSpPr>
        <p:spPr/>
        <p:txBody>
          <a:bodyPr/>
          <a:lstStyle>
            <a:extLst/>
          </a:lstStyle>
          <a:p>
            <a:endParaRPr lang="tr-TR" dirty="0">
              <a:solidFill>
                <a:prstClr val="black"/>
              </a:solidFill>
            </a:endParaRPr>
          </a:p>
        </p:txBody>
      </p:sp>
      <p:sp>
        <p:nvSpPr>
          <p:cNvPr id="4" name="3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1319169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7D60BF5-26D4-4C65-ABBC-42EA997BD1CC}" type="datetimeFigureOut">
              <a:rPr lang="tr-TR" smtClean="0"/>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6" name="5 Altbilgi Yer Tutucusu"/>
          <p:cNvSpPr>
            <a:spLocks noGrp="1"/>
          </p:cNvSpPr>
          <p:nvPr>
            <p:ph type="ftr" sz="quarter" idx="11"/>
          </p:nvPr>
        </p:nvSpPr>
        <p:spPr/>
        <p:txBody>
          <a:bodyPr/>
          <a:lstStyle>
            <a:extLst/>
          </a:lstStyle>
          <a:p>
            <a:endParaRPr lang="tr-TR" dirty="0">
              <a:solidFill>
                <a:prstClr val="black"/>
              </a:solidFill>
            </a:endParaRPr>
          </a:p>
        </p:txBody>
      </p:sp>
      <p:sp>
        <p:nvSpPr>
          <p:cNvPr id="7" name="6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2287122931"/>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dirty="0"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AE35371C-3A7C-4A93-B349-E244EE0DC34B}" type="datetimeFigureOut">
              <a:rPr lang="tr-TR" smtClean="0">
                <a:solidFill>
                  <a:prstClr val="white"/>
                </a:solidFill>
              </a:rPr>
              <a:pPr/>
              <a:t>13.02.2018</a:t>
            </a:fld>
            <a:endParaRPr lang="tr-TR" dirty="0">
              <a:solidFill>
                <a:prstClr val="white"/>
              </a:solidFill>
            </a:endParaRP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dirty="0">
              <a:solidFill>
                <a:prstClr val="white"/>
              </a:solidFill>
            </a:endParaRP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7475E31C-68E9-4997-9EE6-C3C6A616E3C6}" type="slidenum">
              <a:rPr lang="tr-TR" smtClean="0">
                <a:solidFill>
                  <a:prstClr val="white"/>
                </a:solidFill>
              </a:rPr>
              <a:pPr/>
              <a:t>‹#›</a:t>
            </a:fld>
            <a:endParaRPr lang="tr-TR" dirty="0">
              <a:solidFill>
                <a:prstClr val="white"/>
              </a:solidFill>
            </a:endParaRP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white"/>
              </a:solidFill>
            </a:endParaRPr>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white"/>
              </a:solidFill>
            </a:endParaRPr>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dirty="0">
              <a:solidFill>
                <a:prstClr val="white"/>
              </a:solidFill>
            </a:endParaRPr>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lang="en-US" dirty="0">
              <a:solidFill>
                <a:prstClr val="white"/>
              </a:solidFill>
            </a:endParaRPr>
          </a:p>
        </p:txBody>
      </p:sp>
    </p:spTree>
    <p:extLst>
      <p:ext uri="{BB962C8B-B14F-4D97-AF65-F5344CB8AC3E}">
        <p14:creationId xmlns:p14="http://schemas.microsoft.com/office/powerpoint/2010/main" val="4022426869"/>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5" name="4 Altbilgi Yer Tutucusu"/>
          <p:cNvSpPr>
            <a:spLocks noGrp="1"/>
          </p:cNvSpPr>
          <p:nvPr>
            <p:ph type="ftr" sz="quarter" idx="11"/>
          </p:nvPr>
        </p:nvSpPr>
        <p:spPr/>
        <p:txBody>
          <a:bodyPr/>
          <a:lstStyle>
            <a:extLst/>
          </a:lstStyle>
          <a:p>
            <a:endParaRPr lang="tr-TR" dirty="0">
              <a:solidFill>
                <a:prstClr val="black"/>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36192951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5" name="4 Altbilgi Yer Tutucusu"/>
          <p:cNvSpPr>
            <a:spLocks noGrp="1"/>
          </p:cNvSpPr>
          <p:nvPr>
            <p:ph type="ftr" sz="quarter" idx="11"/>
          </p:nvPr>
        </p:nvSpPr>
        <p:spPr/>
        <p:txBody>
          <a:bodyPr/>
          <a:lstStyle>
            <a:extLst/>
          </a:lstStyle>
          <a:p>
            <a:endParaRPr lang="tr-TR" dirty="0">
              <a:solidFill>
                <a:prstClr val="black"/>
              </a:solidFill>
            </a:endParaRPr>
          </a:p>
        </p:txBody>
      </p:sp>
      <p:sp>
        <p:nvSpPr>
          <p:cNvPr id="6" name="5 Slayt Numarası Yer Tutucusu"/>
          <p:cNvSpPr>
            <a:spLocks noGrp="1"/>
          </p:cNvSpPr>
          <p:nvPr>
            <p:ph type="sldNum" sz="quarter" idx="12"/>
          </p:nvPr>
        </p:nvSpPr>
        <p:spPr/>
        <p:txBody>
          <a:bodyPr/>
          <a:lstStyle>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414254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F7D60BF5-26D4-4C65-ABBC-42EA997BD1CC}" type="datetimeFigureOut">
              <a:rPr lang="tr-TR" smtClean="0"/>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5AB3940-1C43-4C5D-B5E0-74B4D13D177A}" type="slidenum">
              <a:rPr lang="tr-TR" smtClean="0"/>
              <a:t>‹#›</a:t>
            </a:fld>
            <a:endParaRPr lang="tr-TR"/>
          </a:p>
        </p:txBody>
      </p:sp>
      <p:sp>
        <p:nvSpPr>
          <p:cNvPr id="9" name="Content Placeholder 8"/>
          <p:cNvSpPr>
            <a:spLocks noGrp="1"/>
          </p:cNvSpPr>
          <p:nvPr>
            <p:ph sz="quarter" idx="13"/>
          </p:nvPr>
        </p:nvSpPr>
        <p:spPr>
          <a:xfrm>
            <a:off x="1042416" y="2313432"/>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7D60BF5-26D4-4C65-ABBC-42EA997BD1CC}" type="datetimeFigureOut">
              <a:rPr lang="tr-TR" smtClean="0"/>
              <a:t>13.02.2018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F7D60BF5-26D4-4C65-ABBC-42EA997BD1CC}" type="datetimeFigureOut">
              <a:rPr lang="tr-TR" smtClean="0"/>
              <a:t>13.02.2018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D60BF5-26D4-4C65-ABBC-42EA997BD1CC}" type="datetimeFigureOut">
              <a:rPr lang="tr-TR" smtClean="0"/>
              <a:t>13.02.2018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7D60BF5-26D4-4C65-ABBC-42EA997BD1CC}" type="datetimeFigureOut">
              <a:rPr lang="tr-TR" smtClean="0"/>
              <a:t>13.02.2018</a:t>
            </a:fld>
            <a:endParaRPr lang="tr-TR"/>
          </a:p>
        </p:txBody>
      </p:sp>
      <p:sp>
        <p:nvSpPr>
          <p:cNvPr id="7" name="Slide Number Placeholder 6"/>
          <p:cNvSpPr>
            <a:spLocks noGrp="1"/>
          </p:cNvSpPr>
          <p:nvPr>
            <p:ph type="sldNum" sz="quarter" idx="12"/>
          </p:nvPr>
        </p:nvSpPr>
        <p:spPr/>
        <p:txBody>
          <a:bodyPr/>
          <a:lstStyle/>
          <a:p>
            <a:fld id="{D5AB3940-1C43-4C5D-B5E0-74B4D13D177A}" type="slidenum">
              <a:rPr lang="tr-TR" smtClean="0"/>
              <a:t>‹#›</a:t>
            </a:fld>
            <a:endParaRPr lang="tr-T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tr-TR" smtClean="0"/>
              <a:t>Asıl başlık stili için tıklatın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7D60BF5-26D4-4C65-ABBC-42EA997BD1CC}" type="datetimeFigureOut">
              <a:rPr lang="tr-TR" smtClean="0"/>
              <a:t>13.02.2018</a:t>
            </a:fld>
            <a:endParaRPr lang="tr-T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7" name="Slide Number Placeholder 6"/>
          <p:cNvSpPr>
            <a:spLocks noGrp="1"/>
          </p:cNvSpPr>
          <p:nvPr>
            <p:ph type="sldNum" sz="quarter" idx="12"/>
          </p:nvPr>
        </p:nvSpPr>
        <p:spPr/>
        <p:txBody>
          <a:bodyPr/>
          <a:lstStyle/>
          <a:p>
            <a:fld id="{D5AB3940-1C43-4C5D-B5E0-74B4D13D177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7D60BF5-26D4-4C65-ABBC-42EA997BD1CC}" type="datetimeFigureOut">
              <a:rPr lang="tr-TR" smtClean="0"/>
              <a:t>13.02.2018</a:t>
            </a:fld>
            <a:endParaRPr lang="tr-T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tr-T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5AB3940-1C43-4C5D-B5E0-74B4D13D177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dirty="0">
              <a:solidFill>
                <a:prstClr val="white"/>
              </a:solidFill>
            </a:endParaRPr>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dirty="0">
              <a:solidFill>
                <a:prstClr val="black"/>
              </a:solidFill>
            </a:endParaRP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42104398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dirty="0">
              <a:solidFill>
                <a:prstClr val="black"/>
              </a:solidFill>
            </a:endParaRPr>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dirty="0">
              <a:solidFill>
                <a:prstClr val="white"/>
              </a:solidFill>
            </a:endParaRPr>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E35371C-3A7C-4A93-B349-E244EE0DC34B}" type="datetimeFigureOut">
              <a:rPr lang="tr-TR" smtClean="0">
                <a:solidFill>
                  <a:prstClr val="black"/>
                </a:solidFill>
              </a:rPr>
              <a:pPr/>
              <a:t>13.02.2018</a:t>
            </a:fld>
            <a:endParaRPr lang="tr-TR" dirty="0">
              <a:solidFill>
                <a:prstClr val="black"/>
              </a:solidFill>
            </a:endParaRP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dirty="0">
              <a:solidFill>
                <a:prstClr val="black"/>
              </a:solidFill>
            </a:endParaRP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475E31C-68E9-4997-9EE6-C3C6A616E3C6}" type="slidenum">
              <a:rPr lang="tr-TR" smtClean="0">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290569977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55577" y="476672"/>
            <a:ext cx="7632848" cy="5904656"/>
          </a:xfrm>
        </p:spPr>
      </p:pic>
    </p:spTree>
    <p:extLst>
      <p:ext uri="{BB962C8B-B14F-4D97-AF65-F5344CB8AC3E}">
        <p14:creationId xmlns:p14="http://schemas.microsoft.com/office/powerpoint/2010/main" val="40585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1520" y="836712"/>
            <a:ext cx="8640960" cy="830997"/>
          </a:xfrm>
          <a:prstGeom prst="rect">
            <a:avLst/>
          </a:prstGeom>
        </p:spPr>
        <p:txBody>
          <a:bodyPr wrap="square">
            <a:spAutoFit/>
          </a:bodyPr>
          <a:lstStyle/>
          <a:p>
            <a:pPr algn="just" fontAlgn="base">
              <a:spcBef>
                <a:spcPct val="0"/>
              </a:spcBef>
              <a:spcAft>
                <a:spcPct val="0"/>
              </a:spcAft>
            </a:pPr>
            <a:r>
              <a:rPr lang="tr-TR" sz="2400" b="1" dirty="0" smtClean="0">
                <a:solidFill>
                  <a:prstClr val="black"/>
                </a:solidFill>
                <a:latin typeface="Trebuchet MS" pitchFamily="34" charset="0"/>
                <a:ea typeface="Times New Roman" pitchFamily="18" charset="0"/>
                <a:cs typeface="Times New Roman" pitchFamily="18" charset="0"/>
              </a:rPr>
              <a:t>İyi Tarım Uygulamaların da İnsanların T</a:t>
            </a:r>
            <a:r>
              <a:rPr lang="tr-TR" sz="2400" b="1" dirty="0" smtClean="0">
                <a:solidFill>
                  <a:prstClr val="black"/>
                </a:solidFill>
                <a:latin typeface="Calibri"/>
                <a:ea typeface="Times New Roman" pitchFamily="18" charset="0"/>
                <a:cs typeface="Times New Roman" pitchFamily="18" charset="0"/>
              </a:rPr>
              <a:t>ü</a:t>
            </a:r>
            <a:r>
              <a:rPr lang="tr-TR" sz="2400" b="1" dirty="0" smtClean="0">
                <a:solidFill>
                  <a:prstClr val="black"/>
                </a:solidFill>
                <a:latin typeface="Trebuchet MS" pitchFamily="34" charset="0"/>
                <a:ea typeface="Times New Roman" pitchFamily="18" charset="0"/>
                <a:cs typeface="Times New Roman" pitchFamily="18" charset="0"/>
              </a:rPr>
              <a:t>ketebileceği T</a:t>
            </a:r>
            <a:r>
              <a:rPr lang="tr-TR" sz="2400" b="1" dirty="0" smtClean="0">
                <a:solidFill>
                  <a:prstClr val="black"/>
                </a:solidFill>
                <a:latin typeface="Calibri"/>
                <a:ea typeface="Times New Roman" pitchFamily="18" charset="0"/>
                <a:cs typeface="Times New Roman" pitchFamily="18" charset="0"/>
              </a:rPr>
              <a:t>ü</a:t>
            </a:r>
            <a:r>
              <a:rPr lang="tr-TR" sz="2400" b="1" dirty="0" smtClean="0">
                <a:solidFill>
                  <a:prstClr val="black"/>
                </a:solidFill>
                <a:latin typeface="Trebuchet MS" pitchFamily="34" charset="0"/>
                <a:ea typeface="Times New Roman" pitchFamily="18" charset="0"/>
                <a:cs typeface="Times New Roman" pitchFamily="18" charset="0"/>
              </a:rPr>
              <a:t>m </a:t>
            </a:r>
            <a:r>
              <a:rPr lang="tr-TR" sz="2400" b="1" dirty="0" smtClean="0">
                <a:solidFill>
                  <a:prstClr val="black"/>
                </a:solidFill>
                <a:latin typeface="Calibri"/>
                <a:ea typeface="Times New Roman" pitchFamily="18" charset="0"/>
                <a:cs typeface="Times New Roman" pitchFamily="18" charset="0"/>
              </a:rPr>
              <a:t>Ü</a:t>
            </a:r>
            <a:r>
              <a:rPr lang="tr-TR" sz="2400" b="1" dirty="0" smtClean="0">
                <a:solidFill>
                  <a:prstClr val="black"/>
                </a:solidFill>
                <a:latin typeface="Trebuchet MS" pitchFamily="34" charset="0"/>
                <a:ea typeface="Times New Roman" pitchFamily="18" charset="0"/>
                <a:cs typeface="Times New Roman" pitchFamily="18" charset="0"/>
              </a:rPr>
              <a:t>r</a:t>
            </a:r>
            <a:r>
              <a:rPr lang="tr-TR" sz="2400" b="1" dirty="0" smtClean="0">
                <a:solidFill>
                  <a:prstClr val="black"/>
                </a:solidFill>
                <a:latin typeface="Calibri"/>
                <a:ea typeface="Times New Roman" pitchFamily="18" charset="0"/>
                <a:cs typeface="Times New Roman" pitchFamily="18" charset="0"/>
              </a:rPr>
              <a:t>ü</a:t>
            </a:r>
            <a:r>
              <a:rPr lang="tr-TR" sz="2400" b="1" dirty="0" smtClean="0">
                <a:solidFill>
                  <a:prstClr val="black"/>
                </a:solidFill>
                <a:latin typeface="Trebuchet MS" pitchFamily="34" charset="0"/>
                <a:ea typeface="Times New Roman" pitchFamily="18" charset="0"/>
                <a:cs typeface="Times New Roman" pitchFamily="18" charset="0"/>
              </a:rPr>
              <a:t>nleri Belgelendirmek M</a:t>
            </a:r>
            <a:r>
              <a:rPr lang="tr-TR" sz="2400" b="1" dirty="0" smtClean="0">
                <a:solidFill>
                  <a:prstClr val="black"/>
                </a:solidFill>
                <a:latin typeface="Calibri"/>
                <a:ea typeface="Times New Roman" pitchFamily="18" charset="0"/>
                <a:cs typeface="Times New Roman" pitchFamily="18" charset="0"/>
              </a:rPr>
              <a:t>ü</a:t>
            </a:r>
            <a:r>
              <a:rPr lang="tr-TR" sz="2400" b="1" dirty="0" smtClean="0">
                <a:solidFill>
                  <a:prstClr val="black"/>
                </a:solidFill>
                <a:latin typeface="Trebuchet MS" pitchFamily="34" charset="0"/>
                <a:ea typeface="Times New Roman" pitchFamily="18" charset="0"/>
                <a:cs typeface="Times New Roman" pitchFamily="18" charset="0"/>
              </a:rPr>
              <a:t>mk</a:t>
            </a:r>
            <a:r>
              <a:rPr lang="tr-TR" sz="2400" b="1" dirty="0" smtClean="0">
                <a:solidFill>
                  <a:prstClr val="black"/>
                </a:solidFill>
                <a:latin typeface="Calibri"/>
                <a:ea typeface="Times New Roman" pitchFamily="18" charset="0"/>
                <a:cs typeface="Times New Roman" pitchFamily="18" charset="0"/>
              </a:rPr>
              <a:t>ü</a:t>
            </a:r>
            <a:r>
              <a:rPr lang="tr-TR" sz="2400" b="1" dirty="0" smtClean="0">
                <a:solidFill>
                  <a:prstClr val="black"/>
                </a:solidFill>
                <a:latin typeface="Trebuchet MS" pitchFamily="34" charset="0"/>
                <a:ea typeface="Times New Roman" pitchFamily="18" charset="0"/>
                <a:cs typeface="Times New Roman" pitchFamily="18" charset="0"/>
              </a:rPr>
              <a:t>nd</a:t>
            </a:r>
            <a:r>
              <a:rPr lang="tr-TR" sz="2400" b="1" dirty="0" smtClean="0">
                <a:solidFill>
                  <a:prstClr val="black"/>
                </a:solidFill>
                <a:latin typeface="Calibri"/>
                <a:ea typeface="Times New Roman" pitchFamily="18" charset="0"/>
                <a:cs typeface="Times New Roman" pitchFamily="18" charset="0"/>
              </a:rPr>
              <a:t>ü</a:t>
            </a:r>
            <a:r>
              <a:rPr lang="tr-TR" sz="2400" b="1" dirty="0" smtClean="0">
                <a:solidFill>
                  <a:prstClr val="black"/>
                </a:solidFill>
                <a:latin typeface="Trebuchet MS" pitchFamily="34" charset="0"/>
                <a:ea typeface="Times New Roman" pitchFamily="18" charset="0"/>
                <a:cs typeface="Times New Roman" pitchFamily="18" charset="0"/>
              </a:rPr>
              <a:t>r</a:t>
            </a:r>
            <a:r>
              <a:rPr lang="tr-TR" b="1" dirty="0" smtClean="0">
                <a:solidFill>
                  <a:prstClr val="black"/>
                </a:solidFill>
                <a:latin typeface="Trebuchet MS" pitchFamily="34" charset="0"/>
                <a:ea typeface="Times New Roman" pitchFamily="18" charset="0"/>
                <a:cs typeface="Times New Roman" pitchFamily="18" charset="0"/>
              </a:rPr>
              <a:t>.</a:t>
            </a:r>
            <a:endParaRPr lang="tr-TR" b="1" dirty="0" smtClean="0">
              <a:solidFill>
                <a:prstClr val="black"/>
              </a:solidFill>
              <a:latin typeface="Arial" pitchFamily="34" charset="0"/>
              <a:cs typeface="Arial" pitchFamily="34" charset="0"/>
            </a:endParaRPr>
          </a:p>
        </p:txBody>
      </p:sp>
      <p:sp>
        <p:nvSpPr>
          <p:cNvPr id="3" name="2 Dikdörtgen"/>
          <p:cNvSpPr/>
          <p:nvPr/>
        </p:nvSpPr>
        <p:spPr>
          <a:xfrm>
            <a:off x="428596" y="1928802"/>
            <a:ext cx="5256584" cy="3477875"/>
          </a:xfrm>
          <a:prstGeom prst="rect">
            <a:avLst/>
          </a:prstGeom>
        </p:spPr>
        <p:txBody>
          <a:bodyPr wrap="square">
            <a:spAutoFit/>
          </a:bodyPr>
          <a:lstStyle/>
          <a:p>
            <a:pPr algn="just" eaLnBrk="0" fontAlgn="base" hangingPunct="0">
              <a:spcBef>
                <a:spcPct val="0"/>
              </a:spcBef>
              <a:spcAft>
                <a:spcPct val="0"/>
              </a:spcAft>
            </a:pPr>
            <a:r>
              <a:rPr lang="tr-TR" sz="2400" b="1" dirty="0" smtClean="0">
                <a:solidFill>
                  <a:srgbClr val="FF0000"/>
                </a:solidFill>
                <a:latin typeface="Arial" pitchFamily="34" charset="0"/>
                <a:ea typeface="Times New Roman" pitchFamily="18" charset="0"/>
                <a:cs typeface="Arial" pitchFamily="34" charset="0"/>
              </a:rPr>
              <a:t>Belgelendirme Kapsamı:</a:t>
            </a:r>
            <a:endParaRPr lang="tr-TR" sz="2400" b="1" dirty="0" smtClean="0">
              <a:solidFill>
                <a:srgbClr val="FF0000"/>
              </a:solidFill>
              <a:latin typeface="Arial" pitchFamily="34" charset="0"/>
              <a:cs typeface="Arial" pitchFamily="34" charset="0"/>
            </a:endParaRPr>
          </a:p>
          <a:p>
            <a:pPr algn="just" eaLnBrk="0" fontAlgn="base" hangingPunct="0">
              <a:spcBef>
                <a:spcPct val="0"/>
              </a:spcBef>
              <a:spcAft>
                <a:spcPct val="0"/>
              </a:spcAft>
            </a:pPr>
            <a:r>
              <a:rPr lang="tr-TR" sz="2000" b="1" dirty="0" smtClean="0">
                <a:solidFill>
                  <a:prstClr val="black"/>
                </a:solidFill>
                <a:latin typeface="Calibri"/>
                <a:ea typeface="Times New Roman" pitchFamily="18" charset="0"/>
                <a:cs typeface="Times New Roman" pitchFamily="18" charset="0"/>
              </a:rPr>
              <a:t>·</a:t>
            </a:r>
            <a:r>
              <a:rPr lang="tr-TR" sz="2000" b="1" dirty="0" smtClean="0">
                <a:solidFill>
                  <a:prstClr val="black"/>
                </a:solidFill>
                <a:latin typeface="Calibri" pitchFamily="34" charset="0"/>
                <a:ea typeface="Times New Roman" pitchFamily="18" charset="0"/>
                <a:cs typeface="Times New Roman" pitchFamily="18" charset="0"/>
              </a:rPr>
              <a:t>  </a:t>
            </a:r>
            <a:r>
              <a:rPr lang="tr-TR" sz="2800" b="1" dirty="0" smtClean="0">
                <a:solidFill>
                  <a:prstClr val="black"/>
                </a:solidFill>
                <a:latin typeface="Calibri" pitchFamily="34" charset="0"/>
                <a:ea typeface="Times New Roman" pitchFamily="18" charset="0"/>
                <a:cs typeface="Times New Roman" pitchFamily="18" charset="0"/>
              </a:rPr>
              <a:t>Yaş Meyve ve Sebze</a:t>
            </a:r>
            <a:endParaRPr lang="tr-TR" sz="2800" b="1"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tr-TR" sz="2800" b="1" dirty="0" smtClean="0">
                <a:solidFill>
                  <a:prstClr val="black"/>
                </a:solidFill>
                <a:latin typeface="Calibri"/>
                <a:ea typeface="Times New Roman" pitchFamily="18" charset="0"/>
                <a:cs typeface="Times New Roman" pitchFamily="18" charset="0"/>
              </a:rPr>
              <a:t>·</a:t>
            </a:r>
            <a:r>
              <a:rPr lang="tr-TR" sz="2800" b="1" dirty="0" smtClean="0">
                <a:solidFill>
                  <a:prstClr val="black"/>
                </a:solidFill>
                <a:latin typeface="Calibri" pitchFamily="34" charset="0"/>
                <a:ea typeface="Times New Roman" pitchFamily="18" charset="0"/>
                <a:cs typeface="Times New Roman" pitchFamily="18" charset="0"/>
              </a:rPr>
              <a:t>  Tarla Bitkileri</a:t>
            </a:r>
            <a:endParaRPr lang="tr-TR" sz="2800" b="1"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tr-TR" sz="2800" b="1" dirty="0" smtClean="0">
                <a:solidFill>
                  <a:prstClr val="black"/>
                </a:solidFill>
                <a:latin typeface="Calibri"/>
                <a:ea typeface="Times New Roman" pitchFamily="18" charset="0"/>
                <a:cs typeface="Times New Roman" pitchFamily="18" charset="0"/>
              </a:rPr>
              <a:t>·</a:t>
            </a:r>
            <a:r>
              <a:rPr lang="tr-TR" sz="2800" b="1" dirty="0" smtClean="0">
                <a:solidFill>
                  <a:prstClr val="black"/>
                </a:solidFill>
                <a:latin typeface="Calibri" pitchFamily="34" charset="0"/>
                <a:ea typeface="Times New Roman" pitchFamily="18" charset="0"/>
                <a:cs typeface="Times New Roman" pitchFamily="18" charset="0"/>
              </a:rPr>
              <a:t>  Kesme Çiçek ve Süs Bitkileri</a:t>
            </a:r>
            <a:endParaRPr lang="tr-TR" sz="2800" b="1"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tr-TR" sz="2800" b="1" dirty="0" smtClean="0">
                <a:solidFill>
                  <a:prstClr val="black"/>
                </a:solidFill>
                <a:latin typeface="Calibri"/>
                <a:ea typeface="Times New Roman" pitchFamily="18" charset="0"/>
                <a:cs typeface="Times New Roman" pitchFamily="18" charset="0"/>
              </a:rPr>
              <a:t>·</a:t>
            </a:r>
            <a:r>
              <a:rPr lang="tr-TR" sz="2800" b="1" dirty="0" smtClean="0">
                <a:solidFill>
                  <a:prstClr val="black"/>
                </a:solidFill>
                <a:latin typeface="Calibri" pitchFamily="34" charset="0"/>
                <a:ea typeface="Times New Roman" pitchFamily="18" charset="0"/>
                <a:cs typeface="Times New Roman" pitchFamily="18" charset="0"/>
              </a:rPr>
              <a:t>  Fide ve Fidancılık</a:t>
            </a:r>
            <a:endParaRPr lang="tr-TR" sz="2800" b="1"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tr-TR" sz="2800" b="1" dirty="0" smtClean="0">
                <a:solidFill>
                  <a:prstClr val="black"/>
                </a:solidFill>
                <a:latin typeface="Calibri"/>
                <a:ea typeface="Times New Roman" pitchFamily="18" charset="0"/>
                <a:cs typeface="Times New Roman" pitchFamily="18" charset="0"/>
              </a:rPr>
              <a:t>·</a:t>
            </a:r>
            <a:r>
              <a:rPr lang="tr-TR" sz="2800" b="1" dirty="0" smtClean="0">
                <a:solidFill>
                  <a:prstClr val="black"/>
                </a:solidFill>
                <a:latin typeface="Calibri" pitchFamily="34" charset="0"/>
                <a:ea typeface="Times New Roman" pitchFamily="18" charset="0"/>
                <a:cs typeface="Times New Roman" pitchFamily="18" charset="0"/>
              </a:rPr>
              <a:t>  Çay</a:t>
            </a:r>
            <a:endParaRPr lang="tr-TR" sz="2800" b="1"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tr-TR" sz="2800" b="1" dirty="0" smtClean="0">
                <a:solidFill>
                  <a:prstClr val="black"/>
                </a:solidFill>
                <a:latin typeface="Calibri"/>
                <a:ea typeface="Times New Roman" pitchFamily="18" charset="0"/>
                <a:cs typeface="Times New Roman" pitchFamily="18" charset="0"/>
              </a:rPr>
              <a:t>·</a:t>
            </a:r>
            <a:r>
              <a:rPr lang="tr-TR" sz="2800" b="1" dirty="0" smtClean="0">
                <a:solidFill>
                  <a:prstClr val="black"/>
                </a:solidFill>
                <a:latin typeface="Calibri" pitchFamily="34" charset="0"/>
                <a:ea typeface="Times New Roman" pitchFamily="18" charset="0"/>
                <a:cs typeface="Times New Roman" pitchFamily="18" charset="0"/>
              </a:rPr>
              <a:t>  Hayvancılık</a:t>
            </a:r>
            <a:endParaRPr lang="tr-TR" sz="2800" b="1"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tr-TR" sz="2800" b="1" dirty="0" smtClean="0">
                <a:solidFill>
                  <a:prstClr val="black"/>
                </a:solidFill>
                <a:latin typeface="Calibri"/>
                <a:ea typeface="Times New Roman" pitchFamily="18" charset="0"/>
                <a:cs typeface="Times New Roman" pitchFamily="18" charset="0"/>
              </a:rPr>
              <a:t>·</a:t>
            </a:r>
            <a:r>
              <a:rPr lang="tr-TR" sz="2800" b="1" dirty="0" smtClean="0">
                <a:solidFill>
                  <a:prstClr val="black"/>
                </a:solidFill>
                <a:latin typeface="Calibri" pitchFamily="34" charset="0"/>
                <a:ea typeface="Times New Roman" pitchFamily="18" charset="0"/>
                <a:cs typeface="Times New Roman" pitchFamily="18" charset="0"/>
              </a:rPr>
              <a:t>  Su </a:t>
            </a:r>
            <a:r>
              <a:rPr lang="tr-TR" sz="2800" b="1" dirty="0" err="1" smtClean="0">
                <a:solidFill>
                  <a:prstClr val="black"/>
                </a:solidFill>
                <a:latin typeface="Calibri" pitchFamily="34" charset="0"/>
                <a:ea typeface="Times New Roman" pitchFamily="18" charset="0"/>
                <a:cs typeface="Times New Roman" pitchFamily="18" charset="0"/>
              </a:rPr>
              <a:t>ürünleri’dir</a:t>
            </a:r>
            <a:r>
              <a:rPr lang="tr-TR" sz="2800" b="1" dirty="0" smtClean="0">
                <a:solidFill>
                  <a:prstClr val="black"/>
                </a:solidFill>
                <a:latin typeface="Calibri" pitchFamily="34" charset="0"/>
                <a:ea typeface="Times New Roman" pitchFamily="18" charset="0"/>
                <a:cs typeface="Times New Roman" pitchFamily="18" charset="0"/>
              </a:rPr>
              <a:t>.</a:t>
            </a:r>
            <a:endParaRPr lang="tr-TR" sz="2800" b="1"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2697235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62500" lnSpcReduction="20000"/>
          </a:bodyPr>
          <a:lstStyle/>
          <a:p>
            <a:r>
              <a:rPr lang="tr-TR" sz="3600" dirty="0" smtClean="0"/>
              <a:t>Dünya </a:t>
            </a:r>
            <a:r>
              <a:rPr lang="tr-TR" sz="3600" dirty="0"/>
              <a:t>alanında tarımına liderlik yapan milletlerin bu ilerleme araştırmaları, Ülkemizde de milletler arası alanda kabul edilmiş farklı standartların gözlenmesi ve faaliyete geçirilmesini gerekli duruma getirmiştir.Ülkemiz sahip olduğu toprak, iklim ve su şartları ile tarımsal faaliyetler için son derece avantajlı potansiyele </a:t>
            </a:r>
            <a:r>
              <a:rPr lang="tr-TR" sz="3600" dirty="0" smtClean="0"/>
              <a:t>sahiptir.Buna </a:t>
            </a:r>
            <a:r>
              <a:rPr lang="tr-TR" sz="3600" dirty="0"/>
              <a:t>karşılık, üreticilerimizin atalarımızdan kalma üretim metotlarıyla üretimi uygulamaları ve buna bağlı </a:t>
            </a:r>
            <a:r>
              <a:rPr lang="tr-TR" sz="3600" dirty="0" smtClean="0"/>
              <a:t>kalarak da </a:t>
            </a:r>
            <a:r>
              <a:rPr lang="tr-TR" sz="3600" dirty="0"/>
              <a:t>teknik hizmet almak hususundaki isteksizlikleri tarımsal üretimimizde birtakım problemler meydana getirmiştir.Özellikle bilinçsiz zirai ilaç çalışmaları, tarımsal ürün ihracatımızda kalıntı problemi yaşamamıza sebebiyet </a:t>
            </a:r>
            <a:r>
              <a:rPr lang="tr-TR" sz="3600" dirty="0" smtClean="0"/>
              <a:t>vermiştir.</a:t>
            </a:r>
            <a:endParaRPr lang="tr-TR" sz="3600" dirty="0"/>
          </a:p>
        </p:txBody>
      </p:sp>
      <p:sp>
        <p:nvSpPr>
          <p:cNvPr id="2" name="1 Başlık"/>
          <p:cNvSpPr>
            <a:spLocks noGrp="1"/>
          </p:cNvSpPr>
          <p:nvPr>
            <p:ph type="title"/>
          </p:nvPr>
        </p:nvSpPr>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Türkiye’de İyi Tarım Uygulamaları</a:t>
            </a:r>
            <a:endParaRPr lang="tr-TR"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8868969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Resim" descr="asds.PNG"/>
          <p:cNvPicPr>
            <a:picLocks noChangeAspect="1"/>
          </p:cNvPicPr>
          <p:nvPr/>
        </p:nvPicPr>
        <p:blipFill>
          <a:blip r:embed="rId2" cstate="print"/>
          <a:stretch>
            <a:fillRect/>
          </a:stretch>
        </p:blipFill>
        <p:spPr>
          <a:xfrm>
            <a:off x="0" y="0"/>
            <a:ext cx="9144000" cy="5786454"/>
          </a:xfrm>
          <a:prstGeom prst="rect">
            <a:avLst/>
          </a:prstGeom>
        </p:spPr>
      </p:pic>
    </p:spTree>
    <p:extLst>
      <p:ext uri="{BB962C8B-B14F-4D97-AF65-F5344CB8AC3E}">
        <p14:creationId xmlns:p14="http://schemas.microsoft.com/office/powerpoint/2010/main" val="19777646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571612"/>
            <a:ext cx="8229600" cy="4525963"/>
          </a:xfrm>
        </p:spPr>
        <p:txBody>
          <a:bodyPr>
            <a:normAutofit fontScale="92500" lnSpcReduction="20000"/>
          </a:bodyPr>
          <a:lstStyle/>
          <a:p>
            <a:pPr>
              <a:buFont typeface="Wingdings" pitchFamily="2" charset="2"/>
              <a:buChar char="Ø"/>
            </a:pPr>
            <a:r>
              <a:rPr lang="tr-TR" sz="2800" dirty="0" smtClean="0">
                <a:latin typeface="Arial" pitchFamily="34" charset="0"/>
                <a:cs typeface="Arial" pitchFamily="34" charset="0"/>
              </a:rPr>
              <a:t>İ.T.U göre üretim yapan üreticinin ürettiği ürünler sağlık yönünden güvenilir olduğu için, daha kolay müşteri bulur ve daha yüksek fiyatla satılabilir.</a:t>
            </a:r>
          </a:p>
          <a:p>
            <a:pPr>
              <a:buFont typeface="Wingdings" pitchFamily="2" charset="2"/>
              <a:buChar char="Ø"/>
            </a:pPr>
            <a:r>
              <a:rPr lang="tr-TR" sz="2800" dirty="0" smtClean="0">
                <a:latin typeface="Arial" pitchFamily="34" charset="0"/>
                <a:cs typeface="Arial" pitchFamily="34" charset="0"/>
              </a:rPr>
              <a:t>İ.T.U göre üretim yapan üretici, toprağın erozyon ve tuzlanma gibi tehlikelerden korur ve sadece birkaç yıllığına değil sürekli bol ürün alma şansına sahip olur.</a:t>
            </a:r>
          </a:p>
          <a:p>
            <a:pPr>
              <a:buFont typeface="Wingdings" pitchFamily="2" charset="2"/>
              <a:buChar char="Ø"/>
            </a:pPr>
            <a:r>
              <a:rPr lang="tr-TR" sz="2800" dirty="0" smtClean="0">
                <a:latin typeface="Arial" pitchFamily="34" charset="0"/>
                <a:cs typeface="Arial" pitchFamily="34" charset="0"/>
              </a:rPr>
              <a:t> İ.T.U göre üretim yapan üretici,Ziraat Bankası ve Tarım Kredi Kooperatiflerinden alacağı kredilere %60’a varan oranlarda daha düşük faiz ödeme avantajına sahip olur.</a:t>
            </a:r>
          </a:p>
          <a:p>
            <a:pPr>
              <a:buFont typeface="Wingdings" pitchFamily="2" charset="2"/>
              <a:buChar char="Ø"/>
            </a:pPr>
            <a:r>
              <a:rPr lang="tr-TR" sz="2800" dirty="0" smtClean="0">
                <a:latin typeface="Arial" pitchFamily="34" charset="0"/>
                <a:cs typeface="Arial" pitchFamily="34" charset="0"/>
              </a:rPr>
              <a:t>İ.T.U uygulayan üreticiler  ve üretici birlikleri tarımsal desteklemelerden öncelikli olarak faydalandırılır.</a:t>
            </a:r>
          </a:p>
        </p:txBody>
      </p:sp>
      <p:sp>
        <p:nvSpPr>
          <p:cNvPr id="2" name="1 Başlık"/>
          <p:cNvSpPr>
            <a:spLocks noGrp="1"/>
          </p:cNvSpPr>
          <p:nvPr>
            <p:ph type="title"/>
          </p:nvPr>
        </p:nvSpPr>
        <p:spPr>
          <a:xfrm>
            <a:off x="457200" y="274638"/>
            <a:ext cx="8229600" cy="1225536"/>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tr-TR"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tr-TR"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İyi Tarım Uygulamaları Üreticiye Ne Yarar Sağlar?</a:t>
            </a:r>
            <a:br>
              <a:rPr lang="tr-TR"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tr-TR"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487992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smtClean="0"/>
              <a:t>İyi Tarım Uygulamaları kontrol ve denetim altında yapılan bir üretim biçimidir. Bu sisteme göre üretim yapmak isteyen üretici veya işletmeler, yönetmeliğe göre İl ve İlçe Müdürlüklerinin sürekli kontrolünde olurlar. Bunun için; Kontrol ve Sertifikasyon kuruluşları,  Bakanlığa ve İl Müdürlüğüne sertifika düzenlediği üreticiler hakkında bilgi verir.</a:t>
            </a:r>
          </a:p>
          <a:p>
            <a:endParaRPr lang="tr-TR" dirty="0"/>
          </a:p>
        </p:txBody>
      </p:sp>
      <p:sp>
        <p:nvSpPr>
          <p:cNvPr id="2" name="1 Başlık"/>
          <p:cNvSpPr>
            <a:spLocks noGrp="1"/>
          </p:cNvSpPr>
          <p:nvPr>
            <p:ph type="title"/>
          </p:nvPr>
        </p:nvSpPr>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İyi Tarım Uygulamalarına Göre Üretim Nasıl Yapılır?</a:t>
            </a:r>
            <a:endParaRPr lang="tr-TR"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311312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lim\Desktop\94fd6badd4c5bb043d06dbf97c847675.jpg"/>
          <p:cNvPicPr>
            <a:picLocks noChangeAspect="1" noChangeArrowheads="1"/>
          </p:cNvPicPr>
          <p:nvPr/>
        </p:nvPicPr>
        <p:blipFill>
          <a:blip r:embed="rId2" cstate="print"/>
          <a:srcRect/>
          <a:stretch>
            <a:fillRect/>
          </a:stretch>
        </p:blipFill>
        <p:spPr bwMode="auto">
          <a:xfrm>
            <a:off x="0" y="0"/>
            <a:ext cx="9144000" cy="6858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1328429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tülay\Desktop\sunum\6745738_orig.jpg"/>
          <p:cNvPicPr>
            <a:picLocks noChangeAspect="1" noChangeArrowheads="1"/>
          </p:cNvPicPr>
          <p:nvPr/>
        </p:nvPicPr>
        <p:blipFill>
          <a:blip r:embed="rId2" cstate="print"/>
          <a:srcRect/>
          <a:stretch>
            <a:fillRect/>
          </a:stretch>
        </p:blipFill>
        <p:spPr bwMode="auto">
          <a:xfrm>
            <a:off x="0" y="99392"/>
            <a:ext cx="9144000" cy="6858000"/>
          </a:xfrm>
          <a:prstGeom prst="rect">
            <a:avLst/>
          </a:prstGeom>
          <a:noFill/>
        </p:spPr>
      </p:pic>
    </p:spTree>
    <p:extLst>
      <p:ext uri="{BB962C8B-B14F-4D97-AF65-F5344CB8AC3E}">
        <p14:creationId xmlns:p14="http://schemas.microsoft.com/office/powerpoint/2010/main" val="30782170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tr-TR" dirty="0"/>
              <a:t> </a:t>
            </a:r>
            <a:r>
              <a:rPr lang="tr-TR" dirty="0">
                <a:latin typeface="Arial" pitchFamily="34" charset="0"/>
                <a:cs typeface="Arial" pitchFamily="34" charset="0"/>
              </a:rPr>
              <a:t>İnsan sağlığına zararlı maddelerin, fiziksel kalıntılar </a:t>
            </a:r>
            <a:r>
              <a:rPr lang="tr-TR" dirty="0" smtClean="0">
                <a:latin typeface="Arial" pitchFamily="34" charset="0"/>
                <a:cs typeface="Arial" pitchFamily="34" charset="0"/>
              </a:rPr>
              <a:t>barındırmayan,çevreyi </a:t>
            </a:r>
            <a:r>
              <a:rPr lang="tr-TR" dirty="0">
                <a:latin typeface="Arial" pitchFamily="34" charset="0"/>
                <a:cs typeface="Arial" pitchFamily="34" charset="0"/>
              </a:rPr>
              <a:t>olumsuz şekilde etkilemeyen, doğal dengeye zarar vermeden yada çevreyi kirletmeden elde edilen, üretimi esnasında üretimle alakalı insanların yada diğer canlıların refahının olumsuz şekilde etkilenmediği, üretimi esnasında tüketicinin bulunduğu ülkenin tarımsal yasalarına ve ürünün yetiştirildiği ülkenin tarımsal yasalarına uygun şekilde gerçekleştirilen ve tüm bu uygulamaları kayıt altına alınarak inceleyen ve sertifikalandırma faaliyeti </a:t>
            </a:r>
            <a:r>
              <a:rPr lang="tr-TR" dirty="0" smtClean="0">
                <a:latin typeface="Arial" pitchFamily="34" charset="0"/>
                <a:cs typeface="Arial" pitchFamily="34" charset="0"/>
              </a:rPr>
              <a:t>yapılan </a:t>
            </a:r>
            <a:r>
              <a:rPr lang="tr-TR" dirty="0">
                <a:latin typeface="Arial" pitchFamily="34" charset="0"/>
                <a:cs typeface="Arial" pitchFamily="34" charset="0"/>
              </a:rPr>
              <a:t>üretim </a:t>
            </a:r>
            <a:r>
              <a:rPr lang="tr-TR" dirty="0" smtClean="0">
                <a:latin typeface="Arial" pitchFamily="34" charset="0"/>
                <a:cs typeface="Arial" pitchFamily="34" charset="0"/>
              </a:rPr>
              <a:t>şeklidir.</a:t>
            </a:r>
          </a:p>
          <a:p>
            <a:endParaRPr lang="tr-TR" dirty="0">
              <a:latin typeface="Arial" pitchFamily="34" charset="0"/>
              <a:cs typeface="Arial" pitchFamily="34" charset="0"/>
            </a:endParaRPr>
          </a:p>
          <a:p>
            <a:endParaRPr lang="tr-TR" dirty="0">
              <a:latin typeface="Arial" pitchFamily="34" charset="0"/>
              <a:cs typeface="Arial" pitchFamily="34" charset="0"/>
            </a:endParaRPr>
          </a:p>
        </p:txBody>
      </p:sp>
      <p:sp>
        <p:nvSpPr>
          <p:cNvPr id="2" name="1 Başlık"/>
          <p:cNvSpPr>
            <a:spLocks noGrp="1"/>
          </p:cNvSpPr>
          <p:nvPr>
            <p:ph type="title"/>
          </p:nvPr>
        </p:nvSpPr>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tr-TR"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tr-TR" sz="40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İYİ TARIM UYGULAMALARI NEDİR?</a:t>
            </a:r>
            <a:r>
              <a:rPr lang="tr-TR"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tr-TR"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tr-TR"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2845079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r>
              <a:rPr lang="tr-TR" sz="2800" dirty="0">
                <a:latin typeface="Arial" pitchFamily="34" charset="0"/>
                <a:cs typeface="Arial" pitchFamily="34" charset="0"/>
              </a:rPr>
              <a:t> İyi Tarım Uygulamaları (İ.T.U) F.A.O tarafından, tarımsal üretim ağının sosyal bakımdan yaşanabilir, finansal açıdan verimli ve karlı, insan sağlığını muhafaza eden, hayvan refahı  ve sağlık ile çevreye önem veren bir duruma getirmek için yapılması ihtiyacı duyulan işlemler şeklinde açıklanmaktadır.İyi Tarım  Uygulamalarının maksadı çevreye ve insan sağlığına zarar teşkil etmeyecek üretimin gerçekleştirilmesidir.Bunun için İ.T.U,Entegre Ürün Yetiştiriciliği, Zararlılarla Entegre Mücadele metotlarının, üretimde birlikte gerçekleştirilmesi  önermektedir.</a:t>
            </a:r>
            <a:r>
              <a:rPr lang="tr-TR" sz="2800" dirty="0"/>
              <a:t> </a:t>
            </a:r>
            <a:r>
              <a:rPr lang="tr-TR" dirty="0"/>
              <a:t> </a:t>
            </a:r>
          </a:p>
        </p:txBody>
      </p:sp>
      <p:sp>
        <p:nvSpPr>
          <p:cNvPr id="2" name="1 Başlık"/>
          <p:cNvSpPr>
            <a:spLocks noGrp="1"/>
          </p:cNvSpPr>
          <p:nvPr>
            <p:ph type="title"/>
          </p:nvPr>
        </p:nvSpPr>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sz="36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TARIM UYGULAMASININ AMACI</a:t>
            </a:r>
            <a:endParaRPr lang="tr-TR" sz="36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2152310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pPr marL="624078" indent="-514350">
              <a:buFont typeface="Wingdings" pitchFamily="2" charset="2"/>
              <a:buChar char="Ø"/>
            </a:pPr>
            <a:r>
              <a:rPr lang="tr-TR" dirty="0" smtClean="0">
                <a:latin typeface="Arial" pitchFamily="34" charset="0"/>
                <a:cs typeface="Arial" pitchFamily="34" charset="0"/>
              </a:rPr>
              <a:t>İyi tarım uygulama ile yaşadığımız çevreyi koruruz.</a:t>
            </a:r>
          </a:p>
          <a:p>
            <a:pPr marL="624078" indent="-514350">
              <a:buFont typeface="Wingdings" pitchFamily="2" charset="2"/>
              <a:buChar char="Ø"/>
            </a:pPr>
            <a:r>
              <a:rPr lang="tr-TR" dirty="0" smtClean="0">
                <a:latin typeface="Arial" pitchFamily="34" charset="0"/>
                <a:cs typeface="Arial" pitchFamily="34" charset="0"/>
              </a:rPr>
              <a:t>İ.T.U yapan kişi hem kendisinin hem de sunduğu güvenilir tarım ürünleriyle tüketicinin sağlığını korur.</a:t>
            </a:r>
          </a:p>
          <a:p>
            <a:pPr marL="624078" indent="-514350">
              <a:buFont typeface="Wingdings" pitchFamily="2" charset="2"/>
              <a:buChar char="Ø"/>
            </a:pPr>
            <a:r>
              <a:rPr lang="tr-TR" dirty="0" smtClean="0">
                <a:latin typeface="Arial" pitchFamily="34" charset="0"/>
                <a:cs typeface="Arial" pitchFamily="34" charset="0"/>
              </a:rPr>
              <a:t> İyi tarım ürünleri, halkın sağlıklı yaşam ve sağlıklı tüketim yapma bilincini geliştirir.</a:t>
            </a:r>
          </a:p>
          <a:p>
            <a:pPr marL="624078" indent="-514350">
              <a:buFont typeface="Wingdings" pitchFamily="2" charset="2"/>
              <a:buChar char="Ø"/>
            </a:pPr>
            <a:r>
              <a:rPr lang="tr-TR" dirty="0" smtClean="0">
                <a:latin typeface="Arial" pitchFamily="34" charset="0"/>
                <a:cs typeface="Arial" pitchFamily="34" charset="0"/>
              </a:rPr>
              <a:t>İyi tarım uygulamaları ürünün güvenirliğini ve kalitesini artırdığı için dış pazarlara daha kolay ihraç imkanı sunar</a:t>
            </a:r>
          </a:p>
          <a:p>
            <a:pPr marL="624078" indent="-514350">
              <a:buFont typeface="Wingdings" pitchFamily="2" charset="2"/>
              <a:buChar char="Ø"/>
            </a:pPr>
            <a:r>
              <a:rPr lang="tr-TR" dirty="0" smtClean="0">
                <a:latin typeface="Arial" pitchFamily="34" charset="0"/>
                <a:cs typeface="Arial" pitchFamily="34" charset="0"/>
              </a:rPr>
              <a:t> İ.T.U tarımda çalışan işçilerin sosyal haklarında da iyileşme sağlar</a:t>
            </a:r>
            <a:endParaRPr lang="tr-TR" dirty="0">
              <a:latin typeface="Arial" pitchFamily="34" charset="0"/>
              <a:cs typeface="Arial" pitchFamily="34" charset="0"/>
            </a:endParaRPr>
          </a:p>
        </p:txBody>
      </p:sp>
      <p:sp>
        <p:nvSpPr>
          <p:cNvPr id="3" name="2 Başlık"/>
          <p:cNvSpPr>
            <a:spLocks noGrp="1"/>
          </p:cNvSpPr>
          <p:nvPr>
            <p:ph type="title"/>
          </p:nvPr>
        </p:nvSpPr>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lvl="0"/>
            <a:r>
              <a:rPr lang="tr-TR"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pitchFamily="34" charset="0"/>
              </a:rPr>
              <a:t/>
            </a:r>
            <a:br>
              <a:rPr lang="tr-TR"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pitchFamily="34" charset="0"/>
              </a:rPr>
            </a:br>
            <a:r>
              <a:rPr lang="en-US" sz="440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Niçin</a:t>
            </a:r>
            <a:r>
              <a:rPr lang="en-US"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 İyi Tarım Uygulamaları?</a:t>
            </a:r>
            <a:r>
              <a:rPr lang="tr-TR"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pitchFamily="34" charset="0"/>
              </a:rPr>
              <a:t/>
            </a:r>
            <a:br>
              <a:rPr lang="tr-TR" sz="44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cs typeface="Arial" pitchFamily="34" charset="0"/>
              </a:rPr>
            </a:br>
            <a:endParaRPr lang="tr-TR"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1449392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pPr>
              <a:buClr>
                <a:schemeClr val="bg2">
                  <a:lumMod val="50000"/>
                </a:schemeClr>
              </a:buClr>
              <a:buFont typeface="Wingdings" pitchFamily="2" charset="2"/>
              <a:buChar char="Ø"/>
            </a:pPr>
            <a:r>
              <a:rPr lang="en-US" sz="2800" dirty="0" err="1" smtClean="0"/>
              <a:t>Üretim</a:t>
            </a:r>
            <a:r>
              <a:rPr lang="en-US" sz="2800" dirty="0" smtClean="0"/>
              <a:t> </a:t>
            </a:r>
            <a:r>
              <a:rPr lang="en-US" sz="2800" dirty="0" err="1" smtClean="0"/>
              <a:t>sırasında</a:t>
            </a:r>
            <a:r>
              <a:rPr lang="en-US" sz="2800" dirty="0" smtClean="0"/>
              <a:t> </a:t>
            </a:r>
            <a:r>
              <a:rPr lang="en-US" sz="2800" dirty="0" err="1" smtClean="0"/>
              <a:t>yapılan</a:t>
            </a:r>
            <a:r>
              <a:rPr lang="en-US" sz="2800" dirty="0" smtClean="0"/>
              <a:t> </a:t>
            </a:r>
            <a:r>
              <a:rPr lang="en-US" sz="2800" dirty="0" err="1" smtClean="0"/>
              <a:t>bütün</a:t>
            </a:r>
            <a:r>
              <a:rPr lang="en-US" sz="2800" dirty="0" smtClean="0"/>
              <a:t> işlemler </a:t>
            </a:r>
            <a:r>
              <a:rPr lang="en-US" sz="2800" dirty="0" err="1" smtClean="0"/>
              <a:t>çifçiler</a:t>
            </a:r>
            <a:r>
              <a:rPr lang="en-US" sz="2800" dirty="0" smtClean="0"/>
              <a:t> </a:t>
            </a:r>
            <a:r>
              <a:rPr lang="en-US" sz="2800" dirty="0" err="1" smtClean="0"/>
              <a:t>tarafından</a:t>
            </a:r>
            <a:r>
              <a:rPr lang="en-US" sz="2800" dirty="0" smtClean="0"/>
              <a:t> </a:t>
            </a:r>
            <a:r>
              <a:rPr lang="en-US" sz="2800" dirty="0" err="1" smtClean="0"/>
              <a:t>kayıt</a:t>
            </a:r>
            <a:r>
              <a:rPr lang="en-US" sz="2800" dirty="0" smtClean="0"/>
              <a:t> </a:t>
            </a:r>
            <a:r>
              <a:rPr lang="en-US" sz="2800" dirty="0" err="1" smtClean="0"/>
              <a:t>altına</a:t>
            </a:r>
            <a:r>
              <a:rPr lang="en-US" sz="2800" dirty="0" smtClean="0"/>
              <a:t> </a:t>
            </a:r>
            <a:r>
              <a:rPr lang="en-US" sz="2800" dirty="0" err="1" smtClean="0"/>
              <a:t>alınmalı</a:t>
            </a:r>
            <a:r>
              <a:rPr lang="en-US" sz="2800" dirty="0" smtClean="0"/>
              <a:t> ve </a:t>
            </a:r>
            <a:r>
              <a:rPr lang="en-US" sz="2800" dirty="0" err="1" smtClean="0"/>
              <a:t>daha</a:t>
            </a:r>
            <a:r>
              <a:rPr lang="en-US" sz="2800" dirty="0" smtClean="0"/>
              <a:t> </a:t>
            </a:r>
            <a:r>
              <a:rPr lang="en-US" sz="2800" dirty="0" err="1" smtClean="0"/>
              <a:t>sonra</a:t>
            </a:r>
            <a:r>
              <a:rPr lang="en-US" sz="2800" dirty="0" smtClean="0"/>
              <a:t> </a:t>
            </a:r>
            <a:r>
              <a:rPr lang="en-US" sz="2800" dirty="0" err="1" smtClean="0"/>
              <a:t>yapılacak</a:t>
            </a:r>
            <a:r>
              <a:rPr lang="en-US" sz="2800" dirty="0" smtClean="0"/>
              <a:t> </a:t>
            </a:r>
            <a:r>
              <a:rPr lang="en-US" sz="2800" dirty="0" err="1" smtClean="0"/>
              <a:t>kontroller</a:t>
            </a:r>
            <a:r>
              <a:rPr lang="en-US" sz="2800" dirty="0" smtClean="0"/>
              <a:t> </a:t>
            </a:r>
            <a:r>
              <a:rPr lang="en-US" sz="2800" dirty="0" err="1" smtClean="0"/>
              <a:t>için</a:t>
            </a:r>
            <a:r>
              <a:rPr lang="en-US" sz="2800" dirty="0" smtClean="0"/>
              <a:t> </a:t>
            </a:r>
            <a:r>
              <a:rPr lang="en-US" sz="2800" dirty="0" err="1" smtClean="0"/>
              <a:t>saklı</a:t>
            </a:r>
            <a:r>
              <a:rPr lang="en-US" sz="2800" dirty="0" smtClean="0"/>
              <a:t> </a:t>
            </a:r>
            <a:r>
              <a:rPr lang="en-US" sz="2800" dirty="0" err="1" smtClean="0"/>
              <a:t>tutulmalıdır</a:t>
            </a:r>
            <a:r>
              <a:rPr lang="en-US" sz="2800" dirty="0" smtClean="0"/>
              <a:t>.</a:t>
            </a:r>
            <a:endParaRPr lang="tr-TR" sz="2800" dirty="0" smtClean="0"/>
          </a:p>
          <a:p>
            <a:pPr>
              <a:buClr>
                <a:schemeClr val="bg2">
                  <a:lumMod val="50000"/>
                </a:schemeClr>
              </a:buClr>
              <a:buFont typeface="Wingdings" pitchFamily="2" charset="2"/>
              <a:buChar char="Ø"/>
            </a:pPr>
            <a:r>
              <a:rPr lang="en-US" sz="2800" dirty="0" err="1" smtClean="0"/>
              <a:t>Toprağın</a:t>
            </a:r>
            <a:r>
              <a:rPr lang="en-US" sz="2800" dirty="0" smtClean="0"/>
              <a:t> </a:t>
            </a:r>
            <a:r>
              <a:rPr lang="en-US" sz="2800" dirty="0" err="1" smtClean="0"/>
              <a:t>işlenmesinde</a:t>
            </a:r>
            <a:r>
              <a:rPr lang="en-US" sz="2800" dirty="0" smtClean="0"/>
              <a:t>, </a:t>
            </a:r>
            <a:r>
              <a:rPr lang="en-US" sz="2800" dirty="0" err="1" smtClean="0"/>
              <a:t>erozyonu</a:t>
            </a:r>
            <a:r>
              <a:rPr lang="en-US" sz="2800" dirty="0" smtClean="0"/>
              <a:t> </a:t>
            </a:r>
            <a:r>
              <a:rPr lang="en-US" sz="2800" dirty="0" err="1" smtClean="0"/>
              <a:t>azaltacak</a:t>
            </a:r>
            <a:r>
              <a:rPr lang="en-US" sz="2800" dirty="0" smtClean="0"/>
              <a:t> ve </a:t>
            </a:r>
            <a:r>
              <a:rPr lang="en-US" sz="2800" dirty="0" err="1" smtClean="0"/>
              <a:t>toprağın</a:t>
            </a:r>
            <a:r>
              <a:rPr lang="en-US" sz="2800" dirty="0" smtClean="0"/>
              <a:t> </a:t>
            </a:r>
            <a:r>
              <a:rPr lang="en-US" sz="2800" dirty="0" err="1" smtClean="0"/>
              <a:t>fiziksel</a:t>
            </a:r>
            <a:r>
              <a:rPr lang="en-US" sz="2800" dirty="0" smtClean="0"/>
              <a:t> </a:t>
            </a:r>
            <a:r>
              <a:rPr lang="en-US" sz="2800" dirty="0" err="1" smtClean="0"/>
              <a:t>yapısını</a:t>
            </a:r>
            <a:r>
              <a:rPr lang="en-US" sz="2800" dirty="0" smtClean="0"/>
              <a:t> </a:t>
            </a:r>
            <a:r>
              <a:rPr lang="en-US" sz="2800" dirty="0" err="1" smtClean="0"/>
              <a:t>koruyacak</a:t>
            </a:r>
            <a:r>
              <a:rPr lang="en-US" sz="2800" dirty="0" smtClean="0"/>
              <a:t> </a:t>
            </a:r>
            <a:r>
              <a:rPr lang="en-US" sz="2800" dirty="0" err="1" smtClean="0"/>
              <a:t>teknikler</a:t>
            </a:r>
            <a:r>
              <a:rPr lang="en-US" sz="2800" dirty="0" smtClean="0"/>
              <a:t> </a:t>
            </a:r>
            <a:r>
              <a:rPr lang="en-US" sz="2800" dirty="0" err="1" smtClean="0"/>
              <a:t>kullanılmalıdır</a:t>
            </a:r>
            <a:r>
              <a:rPr lang="en-US" sz="2800" dirty="0" smtClean="0"/>
              <a:t>.</a:t>
            </a:r>
            <a:endParaRPr lang="tr-TR" sz="2800" dirty="0" smtClean="0"/>
          </a:p>
          <a:p>
            <a:pPr>
              <a:buClr>
                <a:schemeClr val="bg2">
                  <a:lumMod val="50000"/>
                </a:schemeClr>
              </a:buClr>
              <a:buFont typeface="Wingdings" pitchFamily="2" charset="2"/>
              <a:buChar char="Ø"/>
            </a:pPr>
            <a:r>
              <a:rPr lang="en-US" sz="2800" dirty="0" err="1" smtClean="0"/>
              <a:t>Seçilen</a:t>
            </a:r>
            <a:r>
              <a:rPr lang="en-US" sz="2800" dirty="0" smtClean="0"/>
              <a:t> </a:t>
            </a:r>
            <a:r>
              <a:rPr lang="en-US" sz="2800" dirty="0" err="1" smtClean="0"/>
              <a:t>çeşitler</a:t>
            </a:r>
            <a:r>
              <a:rPr lang="en-US" sz="2800" dirty="0" smtClean="0"/>
              <a:t> </a:t>
            </a:r>
            <a:r>
              <a:rPr lang="en-US" sz="2800" dirty="0" err="1" smtClean="0"/>
              <a:t>virüsten</a:t>
            </a:r>
            <a:r>
              <a:rPr lang="en-US" sz="2800" dirty="0" smtClean="0"/>
              <a:t> </a:t>
            </a:r>
            <a:r>
              <a:rPr lang="en-US" sz="2800" dirty="0" err="1" smtClean="0"/>
              <a:t>ari</a:t>
            </a:r>
            <a:r>
              <a:rPr lang="en-US" sz="2800" dirty="0" smtClean="0"/>
              <a:t>, </a:t>
            </a:r>
            <a:r>
              <a:rPr lang="en-US" sz="2800" dirty="0" err="1" smtClean="0"/>
              <a:t>hastalık</a:t>
            </a:r>
            <a:r>
              <a:rPr lang="en-US" sz="2800" dirty="0" smtClean="0"/>
              <a:t> ve </a:t>
            </a:r>
            <a:r>
              <a:rPr lang="en-US" sz="2800" dirty="0" err="1" smtClean="0"/>
              <a:t>zararlılara</a:t>
            </a:r>
            <a:r>
              <a:rPr lang="en-US" sz="2800" dirty="0" smtClean="0"/>
              <a:t> </a:t>
            </a:r>
            <a:r>
              <a:rPr lang="en-US" sz="2800" dirty="0" err="1" smtClean="0"/>
              <a:t>karşı</a:t>
            </a:r>
            <a:r>
              <a:rPr lang="en-US" sz="2800" dirty="0" smtClean="0"/>
              <a:t> </a:t>
            </a:r>
            <a:r>
              <a:rPr lang="en-US" sz="2800" dirty="0" err="1" smtClean="0"/>
              <a:t>dayanıklı</a:t>
            </a:r>
            <a:r>
              <a:rPr lang="en-US" sz="2800" dirty="0" smtClean="0"/>
              <a:t> </a:t>
            </a:r>
            <a:r>
              <a:rPr lang="en-US" sz="2800" dirty="0" err="1" smtClean="0"/>
              <a:t>olmalı</a:t>
            </a:r>
            <a:r>
              <a:rPr lang="en-US" sz="2800" dirty="0" smtClean="0"/>
              <a:t>, </a:t>
            </a:r>
            <a:r>
              <a:rPr lang="en-US" sz="2800" dirty="0" err="1" smtClean="0"/>
              <a:t>tohum</a:t>
            </a:r>
            <a:r>
              <a:rPr lang="en-US" sz="2800" dirty="0" smtClean="0"/>
              <a:t>, fide </a:t>
            </a:r>
            <a:r>
              <a:rPr lang="en-US" sz="2800" dirty="0" err="1" smtClean="0"/>
              <a:t>veya</a:t>
            </a:r>
            <a:r>
              <a:rPr lang="en-US" sz="2800" dirty="0" smtClean="0"/>
              <a:t> </a:t>
            </a:r>
            <a:r>
              <a:rPr lang="en-US" sz="2800" dirty="0" err="1" smtClean="0"/>
              <a:t>fidan</a:t>
            </a:r>
            <a:r>
              <a:rPr lang="en-US" sz="2800" dirty="0" smtClean="0"/>
              <a:t> </a:t>
            </a:r>
            <a:r>
              <a:rPr lang="en-US" sz="2800" dirty="0" err="1" smtClean="0"/>
              <a:t>kullanılmalıdır</a:t>
            </a:r>
            <a:r>
              <a:rPr lang="en-US" sz="2800" dirty="0" smtClean="0"/>
              <a:t>.</a:t>
            </a:r>
            <a:endParaRPr lang="tr-TR" sz="2800" dirty="0" smtClean="0"/>
          </a:p>
          <a:p>
            <a:pPr>
              <a:buClr>
                <a:schemeClr val="bg2">
                  <a:lumMod val="50000"/>
                </a:schemeClr>
              </a:buClr>
              <a:buFont typeface="Wingdings" pitchFamily="2" charset="2"/>
              <a:buChar char="Ø"/>
            </a:pPr>
            <a:r>
              <a:rPr lang="en-US" sz="2800" dirty="0" err="1" smtClean="0"/>
              <a:t>Uygun</a:t>
            </a:r>
            <a:r>
              <a:rPr lang="en-US" sz="2800" dirty="0" smtClean="0"/>
              <a:t> </a:t>
            </a:r>
            <a:r>
              <a:rPr lang="en-US" sz="2800" dirty="0" err="1" smtClean="0"/>
              <a:t>zamanda</a:t>
            </a:r>
            <a:r>
              <a:rPr lang="en-US" sz="2800" dirty="0" smtClean="0"/>
              <a:t> ve </a:t>
            </a:r>
            <a:r>
              <a:rPr lang="en-US" sz="2800" dirty="0" err="1" smtClean="0"/>
              <a:t>miktarda</a:t>
            </a:r>
            <a:r>
              <a:rPr lang="en-US" sz="2800" dirty="0" smtClean="0"/>
              <a:t> </a:t>
            </a:r>
            <a:r>
              <a:rPr lang="en-US" sz="2800" dirty="0" err="1" smtClean="0"/>
              <a:t>gübre</a:t>
            </a:r>
            <a:r>
              <a:rPr lang="en-US" sz="2800" dirty="0" smtClean="0"/>
              <a:t> </a:t>
            </a:r>
            <a:r>
              <a:rPr lang="en-US" sz="2800" dirty="0" err="1" smtClean="0"/>
              <a:t>kullanımın</a:t>
            </a:r>
            <a:r>
              <a:rPr lang="en-US" sz="2800" dirty="0" smtClean="0"/>
              <a:t> </a:t>
            </a:r>
            <a:r>
              <a:rPr lang="en-US" sz="2800" dirty="0" err="1" smtClean="0"/>
              <a:t>tespiti</a:t>
            </a:r>
            <a:r>
              <a:rPr lang="en-US" sz="2800" dirty="0" smtClean="0"/>
              <a:t> </a:t>
            </a:r>
            <a:r>
              <a:rPr lang="en-US" sz="2800" dirty="0" err="1" smtClean="0"/>
              <a:t>için</a:t>
            </a:r>
            <a:r>
              <a:rPr lang="en-US" sz="2800" dirty="0" smtClean="0"/>
              <a:t> </a:t>
            </a:r>
            <a:r>
              <a:rPr lang="en-US" sz="2800" dirty="0" err="1" smtClean="0"/>
              <a:t>yılda</a:t>
            </a:r>
            <a:r>
              <a:rPr lang="en-US" sz="2800" dirty="0" smtClean="0"/>
              <a:t> en </a:t>
            </a:r>
            <a:r>
              <a:rPr lang="en-US" sz="2800" dirty="0" err="1" smtClean="0"/>
              <a:t>az</a:t>
            </a:r>
            <a:r>
              <a:rPr lang="en-US" sz="2800" dirty="0" smtClean="0"/>
              <a:t> </a:t>
            </a:r>
            <a:r>
              <a:rPr lang="en-US" sz="2800" dirty="0" err="1" smtClean="0"/>
              <a:t>bir</a:t>
            </a:r>
            <a:r>
              <a:rPr lang="en-US" sz="2800" dirty="0" smtClean="0"/>
              <a:t> </a:t>
            </a:r>
            <a:r>
              <a:rPr lang="en-US" sz="2800" dirty="0" err="1" smtClean="0"/>
              <a:t>defa</a:t>
            </a:r>
            <a:r>
              <a:rPr lang="en-US" sz="2800" dirty="0" smtClean="0"/>
              <a:t> </a:t>
            </a:r>
            <a:r>
              <a:rPr lang="en-US" sz="2800" dirty="0" err="1" smtClean="0"/>
              <a:t>toprak</a:t>
            </a:r>
            <a:r>
              <a:rPr lang="en-US" sz="2800" dirty="0" smtClean="0"/>
              <a:t> ve </a:t>
            </a:r>
            <a:r>
              <a:rPr lang="en-US" sz="2800" dirty="0" err="1" smtClean="0"/>
              <a:t>yaprak</a:t>
            </a:r>
            <a:r>
              <a:rPr lang="en-US" sz="2800" dirty="0" smtClean="0"/>
              <a:t> </a:t>
            </a:r>
            <a:r>
              <a:rPr lang="en-US" sz="2800" dirty="0" err="1" smtClean="0"/>
              <a:t>analizleri</a:t>
            </a:r>
            <a:r>
              <a:rPr lang="en-US" sz="2800" dirty="0" smtClean="0"/>
              <a:t> </a:t>
            </a:r>
            <a:r>
              <a:rPr lang="en-US" sz="2800" dirty="0" err="1" smtClean="0"/>
              <a:t>yaptırılmalıdır</a:t>
            </a:r>
            <a:r>
              <a:rPr lang="en-US" sz="2800" dirty="0" smtClean="0"/>
              <a:t>.</a:t>
            </a:r>
            <a:endParaRPr lang="tr-TR" sz="2800" dirty="0" smtClean="0"/>
          </a:p>
          <a:p>
            <a:endParaRPr lang="tr-TR" dirty="0"/>
          </a:p>
        </p:txBody>
      </p:sp>
      <p:sp>
        <p:nvSpPr>
          <p:cNvPr id="5" name="4 Başlık"/>
          <p:cNvSpPr>
            <a:spLocks noGrp="1"/>
          </p:cNvSpPr>
          <p:nvPr>
            <p:ph type="title"/>
          </p:nvPr>
        </p:nvSpPr>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sz="40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GENEL ŞARTLAR</a:t>
            </a:r>
            <a:endParaRPr lang="tr-TR" sz="40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1048573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827584" y="620688"/>
            <a:ext cx="7920880" cy="5262979"/>
          </a:xfrm>
          <a:prstGeom prst="rect">
            <a:avLst/>
          </a:prstGeom>
        </p:spPr>
        <p:txBody>
          <a:bodyPr wrap="square">
            <a:spAutoFit/>
          </a:bodyPr>
          <a:lstStyle/>
          <a:p>
            <a:pPr>
              <a:buClr>
                <a:srgbClr val="DEF5FA">
                  <a:lumMod val="50000"/>
                </a:srgbClr>
              </a:buClr>
              <a:buFont typeface="Wingdings" pitchFamily="2" charset="2"/>
              <a:buChar char="Ø"/>
            </a:pPr>
            <a:r>
              <a:rPr lang="en-US" sz="2400" dirty="0" smtClean="0">
                <a:solidFill>
                  <a:prstClr val="black"/>
                </a:solidFill>
              </a:rPr>
              <a:t>Gübre uygulamaları, analiz sonuçları ve toprak yapısında tespit edilen ihtiyaçlara göre ve doğru zamanda yapılmalıdır.</a:t>
            </a:r>
            <a:endParaRPr lang="tr-TR" sz="2400" dirty="0" smtClean="0">
              <a:solidFill>
                <a:prstClr val="black"/>
              </a:solidFill>
            </a:endParaRPr>
          </a:p>
          <a:p>
            <a:pPr>
              <a:buClr>
                <a:srgbClr val="DEF5FA">
                  <a:lumMod val="50000"/>
                </a:srgbClr>
              </a:buClr>
              <a:buFont typeface="Wingdings" pitchFamily="2" charset="2"/>
              <a:buChar char="Ø"/>
            </a:pPr>
            <a:r>
              <a:rPr lang="en-US" sz="2400" dirty="0" smtClean="0">
                <a:solidFill>
                  <a:prstClr val="black"/>
                </a:solidFill>
              </a:rPr>
              <a:t>Su kaynaklarını en iyi şekilde değerlendirilebilecek ve bitkinin ihtiyaç duyacağı miktarlarda suyu temin edebilecek sulama sistemleri kurulmalıdır. </a:t>
            </a:r>
            <a:r>
              <a:rPr lang="tr-TR" sz="2400" dirty="0" smtClean="0">
                <a:solidFill>
                  <a:prstClr val="black"/>
                </a:solidFill>
              </a:rPr>
              <a:t>~</a:t>
            </a:r>
            <a:r>
              <a:rPr lang="en-US" sz="2400" dirty="0" smtClean="0">
                <a:solidFill>
                  <a:prstClr val="black"/>
                </a:solidFill>
              </a:rPr>
              <a:t>Sulama için asla atık su (kanalizasyon suyu) kullanılmamalıdır.</a:t>
            </a:r>
            <a:endParaRPr lang="tr-TR" sz="2400" dirty="0" smtClean="0">
              <a:solidFill>
                <a:prstClr val="black"/>
              </a:solidFill>
            </a:endParaRPr>
          </a:p>
          <a:p>
            <a:pPr>
              <a:buClr>
                <a:srgbClr val="DEF5FA">
                  <a:lumMod val="50000"/>
                </a:srgbClr>
              </a:buClr>
              <a:buFont typeface="Wingdings" pitchFamily="2" charset="2"/>
              <a:buChar char="Ø"/>
            </a:pPr>
            <a:r>
              <a:rPr lang="en-US" sz="2400" dirty="0" smtClean="0">
                <a:solidFill>
                  <a:prstClr val="black"/>
                </a:solidFill>
              </a:rPr>
              <a:t>Hastalık ve zararlılarla mücadele "Entegre Mücadele Teknik Talimatları" doğrultusunda öncelikle kültürel tedbirler, mekanik mücadele, biyolojik mücadele veya biyoteknik yöntemler uygulanmalı. Son çare olarak kimyasal mücadele yapılmalıdır.</a:t>
            </a:r>
            <a:endParaRPr lang="tr-TR" sz="2400" dirty="0" smtClean="0">
              <a:solidFill>
                <a:prstClr val="black"/>
              </a:solidFill>
            </a:endParaRPr>
          </a:p>
        </p:txBody>
      </p:sp>
    </p:spTree>
    <p:extLst>
      <p:ext uri="{BB962C8B-B14F-4D97-AF65-F5344CB8AC3E}">
        <p14:creationId xmlns:p14="http://schemas.microsoft.com/office/powerpoint/2010/main" val="23054401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tr-TR" sz="2800" dirty="0" smtClean="0">
                <a:latin typeface="Arial" pitchFamily="34" charset="0"/>
                <a:ea typeface="Times New Roman" pitchFamily="18" charset="0"/>
                <a:cs typeface="Arial" pitchFamily="34" charset="0"/>
              </a:rPr>
              <a:t>   </a:t>
            </a:r>
            <a:r>
              <a:rPr lang="en-US" sz="2800" dirty="0" smtClean="0">
                <a:latin typeface="Arial" pitchFamily="34" charset="0"/>
                <a:ea typeface="Times New Roman" pitchFamily="18" charset="0"/>
                <a:cs typeface="Arial" pitchFamily="34" charset="0"/>
              </a:rPr>
              <a:t>İyi Tarım Uygulamaları tarımsal üretimin çevre, insan ve hayvan sağlığına zarar vermeyecek şekilde kontrollü olarak yapıldığı, bu üretimin sonucunda elde edilen ürünün sertifikalandırılarak tüketiciye ulaştırıldığı işlemler zinciri akla gelmektedir.</a:t>
            </a:r>
            <a:r>
              <a:rPr lang="tr-TR" sz="2800" dirty="0" smtClean="0">
                <a:latin typeface="Arial" pitchFamily="34" charset="0"/>
                <a:ea typeface="Times New Roman" pitchFamily="18" charset="0"/>
                <a:cs typeface="Arial" pitchFamily="34" charset="0"/>
              </a:rPr>
              <a:t> Kapsadığı hususlar ise;</a:t>
            </a:r>
          </a:p>
          <a:p>
            <a:pPr marL="0" lvl="0" indent="0" eaLnBrk="0" fontAlgn="base" hangingPunct="0">
              <a:spcBef>
                <a:spcPct val="0"/>
              </a:spcBef>
              <a:spcAft>
                <a:spcPct val="0"/>
              </a:spcAft>
              <a:buClrTx/>
              <a:buSzTx/>
              <a:buFontTx/>
              <a:buChar char="•"/>
              <a:tabLst>
                <a:tab pos="460375" algn="l"/>
              </a:tabLst>
            </a:pPr>
            <a:r>
              <a:rPr lang="tr-TR" sz="2800" dirty="0" smtClean="0">
                <a:latin typeface="Arial" pitchFamily="34" charset="0"/>
                <a:cs typeface="Arial" pitchFamily="34" charset="0"/>
              </a:rPr>
              <a:t>  </a:t>
            </a:r>
            <a:r>
              <a:rPr lang="en-US" sz="2800" dirty="0" smtClean="0">
                <a:latin typeface="Arial" pitchFamily="34" charset="0"/>
                <a:cs typeface="Arial" pitchFamily="34" charset="0"/>
              </a:rPr>
              <a:t>Gıda güvenliğine yönelik tedbirler</a:t>
            </a:r>
            <a:endParaRPr lang="tr-TR" sz="2800" dirty="0" smtClean="0">
              <a:latin typeface="Arial" pitchFamily="34" charset="0"/>
              <a:cs typeface="Arial" pitchFamily="34" charset="0"/>
            </a:endParaRPr>
          </a:p>
          <a:p>
            <a:pPr marL="0" lvl="0" indent="0" eaLnBrk="0" fontAlgn="base" hangingPunct="0">
              <a:spcBef>
                <a:spcPct val="0"/>
              </a:spcBef>
              <a:spcAft>
                <a:spcPct val="0"/>
              </a:spcAft>
              <a:buClrTx/>
              <a:buSzTx/>
              <a:buFontTx/>
              <a:buChar char="•"/>
              <a:tabLst>
                <a:tab pos="460375" algn="l"/>
              </a:tabLst>
            </a:pPr>
            <a:r>
              <a:rPr lang="tr-TR" sz="2800" dirty="0" smtClean="0">
                <a:latin typeface="Arial" pitchFamily="34" charset="0"/>
                <a:cs typeface="Arial" pitchFamily="34" charset="0"/>
              </a:rPr>
              <a:t>  </a:t>
            </a:r>
            <a:r>
              <a:rPr lang="en-US" sz="2800" dirty="0" smtClean="0">
                <a:latin typeface="Arial" pitchFamily="34" charset="0"/>
                <a:cs typeface="Arial" pitchFamily="34" charset="0"/>
              </a:rPr>
              <a:t>Çevreyi ve toprağı korumaya yönelik tedbirler</a:t>
            </a:r>
            <a:endParaRPr lang="tr-TR" sz="2800" dirty="0" smtClean="0">
              <a:latin typeface="Arial" pitchFamily="34" charset="0"/>
              <a:cs typeface="Arial" pitchFamily="34" charset="0"/>
            </a:endParaRPr>
          </a:p>
          <a:p>
            <a:pPr marL="0" lvl="0" indent="0" eaLnBrk="0" fontAlgn="base" hangingPunct="0">
              <a:spcBef>
                <a:spcPct val="0"/>
              </a:spcBef>
              <a:spcAft>
                <a:spcPct val="0"/>
              </a:spcAft>
              <a:buClrTx/>
              <a:buSzTx/>
              <a:buFontTx/>
              <a:buChar char="•"/>
              <a:tabLst>
                <a:tab pos="460375" algn="l"/>
              </a:tabLst>
            </a:pPr>
            <a:r>
              <a:rPr lang="tr-TR" sz="2800" dirty="0" smtClean="0">
                <a:latin typeface="Arial" pitchFamily="34" charset="0"/>
                <a:cs typeface="Arial" pitchFamily="34" charset="0"/>
              </a:rPr>
              <a:t>  </a:t>
            </a:r>
            <a:r>
              <a:rPr lang="en-US" sz="2800" dirty="0" smtClean="0">
                <a:latin typeface="Arial" pitchFamily="34" charset="0"/>
                <a:cs typeface="Arial" pitchFamily="34" charset="0"/>
              </a:rPr>
              <a:t>Üreticilerin ve tarım işçilerinin sağlık, güvenlik ve refahına yönelik tedbirler</a:t>
            </a:r>
            <a:r>
              <a:rPr lang="tr-TR" sz="2800" dirty="0" smtClean="0">
                <a:latin typeface="Arial" pitchFamily="34" charset="0"/>
                <a:cs typeface="Arial" pitchFamily="34" charset="0"/>
              </a:rPr>
              <a:t>.</a:t>
            </a:r>
            <a:endParaRPr lang="tr-TR" sz="2800" dirty="0" smtClean="0">
              <a:latin typeface="Arial" pitchFamily="34" charset="0"/>
              <a:ea typeface="Times New Roman" pitchFamily="18" charset="0"/>
              <a:cs typeface="Arial" pitchFamily="34" charset="0"/>
            </a:endParaRPr>
          </a:p>
          <a:p>
            <a:pPr>
              <a:buNone/>
            </a:pPr>
            <a:r>
              <a:rPr lang="tr-TR" dirty="0" smtClean="0"/>
              <a:t>   </a:t>
            </a:r>
            <a:endParaRPr lang="tr-TR" dirty="0"/>
          </a:p>
        </p:txBody>
      </p:sp>
      <p:sp>
        <p:nvSpPr>
          <p:cNvPr id="3" name="2 Başlık"/>
          <p:cNvSpPr>
            <a:spLocks noGrp="1"/>
          </p:cNvSpPr>
          <p:nvPr>
            <p:ph type="title"/>
          </p:nvPr>
        </p:nvSpPr>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sz="360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rPr>
              <a:t>İyi tarım uygulamaları neleri kapsar?</a:t>
            </a:r>
            <a:endParaRPr lang="tr-TR" sz="360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itchFamily="34" charset="0"/>
              <a:cs typeface="Arial" pitchFamily="34" charset="0"/>
            </a:endParaRPr>
          </a:p>
        </p:txBody>
      </p:sp>
    </p:spTree>
    <p:extLst>
      <p:ext uri="{BB962C8B-B14F-4D97-AF65-F5344CB8AC3E}">
        <p14:creationId xmlns:p14="http://schemas.microsoft.com/office/powerpoint/2010/main" val="33015353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2_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150</TotalTime>
  <Words>547</Words>
  <Application>Microsoft Office PowerPoint</Application>
  <PresentationFormat>Ekran Gösterisi (4:3)</PresentationFormat>
  <Paragraphs>42</Paragraphs>
  <Slides>14</Slides>
  <Notes>0</Notes>
  <HiddenSlides>0</HiddenSlides>
  <MMClips>0</MMClips>
  <ScaleCrop>false</ScaleCrop>
  <HeadingPairs>
    <vt:vector size="6" baseType="variant">
      <vt:variant>
        <vt:lpstr>Kullanılan Yazı Tipleri</vt:lpstr>
      </vt:variant>
      <vt:variant>
        <vt:i4>10</vt:i4>
      </vt:variant>
      <vt:variant>
        <vt:lpstr>Tema</vt:lpstr>
      </vt:variant>
      <vt:variant>
        <vt:i4>3</vt:i4>
      </vt:variant>
      <vt:variant>
        <vt:lpstr>Slayt Başlıkları</vt:lpstr>
      </vt:variant>
      <vt:variant>
        <vt:i4>14</vt:i4>
      </vt:variant>
    </vt:vector>
  </HeadingPairs>
  <TitlesOfParts>
    <vt:vector size="27" baseType="lpstr">
      <vt:lpstr>Arial</vt:lpstr>
      <vt:lpstr>Calibri</vt:lpstr>
      <vt:lpstr>Lucida Sans Unicode</vt:lpstr>
      <vt:lpstr>Rockwell</vt:lpstr>
      <vt:lpstr>Times New Roman</vt:lpstr>
      <vt:lpstr>Trebuchet MS</vt:lpstr>
      <vt:lpstr>Verdana</vt:lpstr>
      <vt:lpstr>Wingdings</vt:lpstr>
      <vt:lpstr>Wingdings 2</vt:lpstr>
      <vt:lpstr>Wingdings 3</vt:lpstr>
      <vt:lpstr>Austin</vt:lpstr>
      <vt:lpstr>2_Kalabalık</vt:lpstr>
      <vt:lpstr>Kalabalık</vt:lpstr>
      <vt:lpstr>PowerPoint Sunusu</vt:lpstr>
      <vt:lpstr>PowerPoint Sunusu</vt:lpstr>
      <vt:lpstr>PowerPoint Sunusu</vt:lpstr>
      <vt:lpstr> İYİ TARIM UYGULAMALARI NEDİR? </vt:lpstr>
      <vt:lpstr>TARIM UYGULAMASININ AMACI</vt:lpstr>
      <vt:lpstr> Niçin İyi Tarım Uygulamaları? </vt:lpstr>
      <vt:lpstr>GENEL ŞARTLAR</vt:lpstr>
      <vt:lpstr>PowerPoint Sunusu</vt:lpstr>
      <vt:lpstr>İyi tarım uygulamaları neleri kapsar?</vt:lpstr>
      <vt:lpstr>PowerPoint Sunusu</vt:lpstr>
      <vt:lpstr>Türkiye’de İyi Tarım Uygulamaları</vt:lpstr>
      <vt:lpstr>PowerPoint Sunusu</vt:lpstr>
      <vt:lpstr> İyi Tarım Uygulamaları Üreticiye Ne Yarar Sağlar? </vt:lpstr>
      <vt:lpstr>İyi Tarım Uygulamalarına Göre Üretim Nasıl Yapılır?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ORGANİK TARIMIN TARİHİ</dc:title>
  <dc:creator>melikeincetekin</dc:creator>
  <cp:lastModifiedBy>Dilek</cp:lastModifiedBy>
  <cp:revision>16</cp:revision>
  <dcterms:created xsi:type="dcterms:W3CDTF">2016-11-13T12:42:54Z</dcterms:created>
  <dcterms:modified xsi:type="dcterms:W3CDTF">2018-02-13T09:20:41Z</dcterms:modified>
</cp:coreProperties>
</file>