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672" y="-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E5460634-F9A0-482A-BD2E-AE74470715CF}"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1609621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E5460634-F9A0-482A-BD2E-AE74470715CF}"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433453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E5460634-F9A0-482A-BD2E-AE74470715CF}"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2182117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E5460634-F9A0-482A-BD2E-AE74470715CF}"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821854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5460634-F9A0-482A-BD2E-AE74470715CF}"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3466500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E5460634-F9A0-482A-BD2E-AE74470715CF}"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326622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E5460634-F9A0-482A-BD2E-AE74470715CF}"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1072117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E5460634-F9A0-482A-BD2E-AE74470715CF}"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1910248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460634-F9A0-482A-BD2E-AE74470715CF}"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3412427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460634-F9A0-482A-BD2E-AE74470715CF}"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3527890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460634-F9A0-482A-BD2E-AE74470715CF}"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B882AA3-DF4F-471E-BF2B-31B341828EB5}" type="slidenum">
              <a:rPr lang="en-GB" smtClean="0"/>
              <a:t>‹#›</a:t>
            </a:fld>
            <a:endParaRPr lang="en-GB"/>
          </a:p>
        </p:txBody>
      </p:sp>
    </p:spTree>
    <p:extLst>
      <p:ext uri="{BB962C8B-B14F-4D97-AF65-F5344CB8AC3E}">
        <p14:creationId xmlns:p14="http://schemas.microsoft.com/office/powerpoint/2010/main" val="902895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460634-F9A0-482A-BD2E-AE74470715CF}"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882AA3-DF4F-471E-BF2B-31B341828EB5}" type="slidenum">
              <a:rPr lang="en-GB" smtClean="0"/>
              <a:t>‹#›</a:t>
            </a:fld>
            <a:endParaRPr lang="en-GB"/>
          </a:p>
        </p:txBody>
      </p:sp>
    </p:spTree>
    <p:extLst>
      <p:ext uri="{BB962C8B-B14F-4D97-AF65-F5344CB8AC3E}">
        <p14:creationId xmlns:p14="http://schemas.microsoft.com/office/powerpoint/2010/main" val="420082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981200" y="274638"/>
            <a:ext cx="8305800" cy="5516562"/>
          </a:xfrm>
          <a:ln>
            <a:solidFill>
              <a:srgbClr val="FF0000"/>
            </a:solidFill>
            <a:miter lim="800000"/>
            <a:headEnd/>
            <a:tailEnd/>
          </a:ln>
        </p:spPr>
        <p:txBody>
          <a:bodyPr/>
          <a:lstStyle/>
          <a:p>
            <a:pPr algn="ctr" eaLnBrk="1" hangingPunct="1"/>
            <a:r>
              <a:rPr lang="tr-TR" altLang="tr-TR" sz="8000" b="1" dirty="0">
                <a:solidFill>
                  <a:srgbClr val="FF0000"/>
                </a:solidFill>
              </a:rPr>
              <a:t>SATRANÇ TAHTASINI TANIYALIM</a:t>
            </a:r>
          </a:p>
        </p:txBody>
      </p:sp>
    </p:spTree>
    <p:extLst>
      <p:ext uri="{BB962C8B-B14F-4D97-AF65-F5344CB8AC3E}">
        <p14:creationId xmlns:p14="http://schemas.microsoft.com/office/powerpoint/2010/main" val="1371262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464426" y="188914"/>
            <a:ext cx="3203575" cy="6669087"/>
          </a:xfrm>
          <a:ln>
            <a:headEnd/>
            <a:tailEnd/>
          </a:ln>
        </p:spPr>
        <p:style>
          <a:lnRef idx="2">
            <a:schemeClr val="dk1"/>
          </a:lnRef>
          <a:fillRef idx="1">
            <a:schemeClr val="lt1"/>
          </a:fillRef>
          <a:effectRef idx="0">
            <a:schemeClr val="dk1"/>
          </a:effectRef>
          <a:fontRef idx="minor">
            <a:schemeClr val="dk1"/>
          </a:fontRef>
        </p:style>
        <p:txBody>
          <a:bodyPr/>
          <a:lstStyle/>
          <a:p>
            <a:pPr algn="l" eaLnBrk="1" hangingPunct="1">
              <a:lnSpc>
                <a:spcPct val="110000"/>
              </a:lnSpc>
            </a:pPr>
            <a:r>
              <a:rPr lang="tr-TR" altLang="tr-TR" sz="2000" dirty="0"/>
              <a:t>Şah dışında uzun boylu iki taş daha vardır.</a:t>
            </a:r>
            <a:br>
              <a:rPr lang="tr-TR" altLang="tr-TR" sz="2000" dirty="0"/>
            </a:br>
            <a:r>
              <a:rPr lang="tr-TR" altLang="tr-TR" sz="2000" dirty="0"/>
              <a:t/>
            </a:r>
            <a:br>
              <a:rPr lang="tr-TR" altLang="tr-TR" sz="2000" dirty="0"/>
            </a:br>
            <a:r>
              <a:rPr lang="tr-TR" altLang="tr-TR" sz="2000" dirty="0"/>
              <a:t>Tepelerinde taç benzeri bir şekil vardır.</a:t>
            </a:r>
            <a:br>
              <a:rPr lang="tr-TR" altLang="tr-TR" sz="2000" dirty="0"/>
            </a:br>
            <a:r>
              <a:rPr lang="tr-TR" altLang="tr-TR" sz="2000" dirty="0"/>
              <a:t/>
            </a:r>
            <a:br>
              <a:rPr lang="tr-TR" altLang="tr-TR" sz="2000" dirty="0"/>
            </a:br>
            <a:r>
              <a:rPr lang="tr-TR" altLang="tr-TR" sz="2000" dirty="0"/>
              <a:t>Buna</a:t>
            </a:r>
            <a:r>
              <a:rPr lang="tr-TR" altLang="tr-TR" sz="2000" dirty="0">
                <a:solidFill>
                  <a:srgbClr val="FF0000"/>
                </a:solidFill>
              </a:rPr>
              <a:t> </a:t>
            </a:r>
            <a:r>
              <a:rPr lang="tr-TR" altLang="tr-TR" sz="2000" b="1" dirty="0">
                <a:solidFill>
                  <a:srgbClr val="FF0000"/>
                </a:solidFill>
              </a:rPr>
              <a:t>VEZİR</a:t>
            </a:r>
            <a:r>
              <a:rPr lang="tr-TR" altLang="tr-TR" sz="2000" dirty="0"/>
              <a:t> denir.</a:t>
            </a:r>
            <a:br>
              <a:rPr lang="tr-TR" altLang="tr-TR" sz="2000" dirty="0"/>
            </a:br>
            <a:r>
              <a:rPr lang="tr-TR" altLang="tr-TR" sz="2000" dirty="0"/>
              <a:t/>
            </a:r>
            <a:br>
              <a:rPr lang="tr-TR" altLang="tr-TR" sz="2000" dirty="0"/>
            </a:br>
            <a:r>
              <a:rPr lang="tr-TR" altLang="tr-TR" sz="2000" dirty="0"/>
              <a:t>Fil ile Şah arasına yerleştirilirler.</a:t>
            </a:r>
            <a:br>
              <a:rPr lang="tr-TR" altLang="tr-TR" sz="2000" dirty="0"/>
            </a:br>
            <a:r>
              <a:rPr lang="tr-TR" altLang="tr-TR" sz="2000" dirty="0"/>
              <a:t/>
            </a:r>
            <a:br>
              <a:rPr lang="tr-TR" altLang="tr-TR" sz="2000" dirty="0"/>
            </a:br>
            <a:r>
              <a:rPr lang="tr-TR" altLang="tr-TR" sz="2000" b="1" dirty="0"/>
              <a:t>BEYAZ VEZİR</a:t>
            </a:r>
            <a:r>
              <a:rPr lang="tr-TR" altLang="tr-TR" sz="2000" dirty="0"/>
              <a:t> oyuna </a:t>
            </a:r>
            <a:r>
              <a:rPr lang="tr-TR" altLang="tr-TR" sz="2000" b="1" dirty="0">
                <a:solidFill>
                  <a:srgbClr val="FF0000"/>
                </a:solidFill>
              </a:rPr>
              <a:t>BEYAZ KAREDE</a:t>
            </a:r>
            <a:r>
              <a:rPr lang="tr-TR" altLang="tr-TR" sz="2000" dirty="0"/>
              <a:t> başlar.</a:t>
            </a:r>
            <a:br>
              <a:rPr lang="tr-TR" altLang="tr-TR" sz="2000" dirty="0"/>
            </a:br>
            <a:r>
              <a:rPr lang="tr-TR" altLang="tr-TR" sz="2000" dirty="0"/>
              <a:t/>
            </a:r>
            <a:br>
              <a:rPr lang="tr-TR" altLang="tr-TR" sz="2000" dirty="0"/>
            </a:br>
            <a:r>
              <a:rPr lang="tr-TR" altLang="tr-TR" sz="2000" b="1" dirty="0">
                <a:solidFill>
                  <a:srgbClr val="FF0000"/>
                </a:solidFill>
              </a:rPr>
              <a:t>SİYAH VEZİR</a:t>
            </a:r>
            <a:r>
              <a:rPr lang="tr-TR" altLang="tr-TR" sz="2000" dirty="0">
                <a:solidFill>
                  <a:srgbClr val="FF0000"/>
                </a:solidFill>
              </a:rPr>
              <a:t> </a:t>
            </a:r>
            <a:r>
              <a:rPr lang="tr-TR" altLang="tr-TR" sz="2000" dirty="0"/>
              <a:t>oyuna </a:t>
            </a:r>
            <a:r>
              <a:rPr lang="tr-TR" altLang="tr-TR" sz="2000" b="1" dirty="0">
                <a:solidFill>
                  <a:srgbClr val="FF0000"/>
                </a:solidFill>
              </a:rPr>
              <a:t>SİYAH KAREDE</a:t>
            </a:r>
            <a:r>
              <a:rPr lang="tr-TR" altLang="tr-TR" sz="2000" dirty="0"/>
              <a:t> başlar </a:t>
            </a:r>
          </a:p>
        </p:txBody>
      </p:sp>
      <p:pic>
        <p:nvPicPr>
          <p:cNvPr id="12291" name="Picture 5" descr="anim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97025" y="187326"/>
            <a:ext cx="5722938" cy="583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4588802"/>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title"/>
          </p:nvPr>
        </p:nvSpPr>
        <p:spPr>
          <a:xfrm>
            <a:off x="1676400" y="228600"/>
            <a:ext cx="3124200" cy="5867400"/>
          </a:xfrm>
          <a:ln>
            <a:headEnd/>
            <a:tailEnd/>
          </a:ln>
        </p:spPr>
        <p:style>
          <a:lnRef idx="2">
            <a:schemeClr val="dk1"/>
          </a:lnRef>
          <a:fillRef idx="1">
            <a:schemeClr val="lt1"/>
          </a:fillRef>
          <a:effectRef idx="0">
            <a:schemeClr val="dk1"/>
          </a:effectRef>
          <a:fontRef idx="minor">
            <a:schemeClr val="dk1"/>
          </a:fontRef>
        </p:style>
        <p:txBody>
          <a:bodyPr/>
          <a:lstStyle/>
          <a:p>
            <a:pPr algn="l" eaLnBrk="1" hangingPunct="1">
              <a:lnSpc>
                <a:spcPct val="120000"/>
              </a:lnSpc>
            </a:pPr>
            <a:r>
              <a:rPr lang="tr-TR" altLang="tr-TR" sz="2800" dirty="0"/>
              <a:t>Bu bir satranç tahtasıdır.</a:t>
            </a:r>
            <a:br>
              <a:rPr lang="tr-TR" altLang="tr-TR" sz="2800" dirty="0"/>
            </a:br>
            <a:r>
              <a:rPr lang="tr-TR" altLang="tr-TR" sz="2800" dirty="0"/>
              <a:t/>
            </a:r>
            <a:br>
              <a:rPr lang="tr-TR" altLang="tr-TR" sz="2800" dirty="0"/>
            </a:br>
            <a:r>
              <a:rPr lang="tr-TR" altLang="tr-TR" sz="2800" dirty="0"/>
              <a:t>Üzerinde 8'er kareden oluşan 8 yatay ve 8 dikey vardır.</a:t>
            </a:r>
            <a:br>
              <a:rPr lang="tr-TR" altLang="tr-TR" sz="2800" dirty="0"/>
            </a:br>
            <a:r>
              <a:rPr lang="tr-TR" altLang="tr-TR" sz="2800" dirty="0"/>
              <a:t/>
            </a:r>
            <a:br>
              <a:rPr lang="tr-TR" altLang="tr-TR" sz="2800" dirty="0"/>
            </a:br>
            <a:r>
              <a:rPr lang="tr-TR" altLang="tr-TR" sz="2800" dirty="0"/>
              <a:t>Hepsi toplam 64 karedir. </a:t>
            </a:r>
          </a:p>
        </p:txBody>
      </p:sp>
      <p:pic>
        <p:nvPicPr>
          <p:cNvPr id="4099" name="Picture 5" descr="empbd"/>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5195888" y="260350"/>
            <a:ext cx="5472112" cy="5761038"/>
          </a:xfrm>
          <a:noFill/>
          <a:ln w="57150" cmpd="thickThin">
            <a:solidFill>
              <a:srgbClr val="FF0000"/>
            </a:solidFill>
            <a:miter lim="800000"/>
            <a:headEnd/>
            <a:tailEnd/>
          </a:ln>
        </p:spPr>
      </p:pic>
    </p:spTree>
    <p:extLst>
      <p:ext uri="{BB962C8B-B14F-4D97-AF65-F5344CB8AC3E}">
        <p14:creationId xmlns:p14="http://schemas.microsoft.com/office/powerpoint/2010/main" val="3187000204"/>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8"/>
          <p:cNvSpPr>
            <a:spLocks noGrp="1" noChangeArrowheads="1"/>
          </p:cNvSpPr>
          <p:nvPr>
            <p:ph type="title"/>
          </p:nvPr>
        </p:nvSpPr>
        <p:spPr>
          <a:xfrm>
            <a:off x="1631951" y="115889"/>
            <a:ext cx="2663825" cy="5976937"/>
          </a:xfrm>
          <a:ln>
            <a:headEnd/>
            <a:tailEnd/>
          </a:ln>
        </p:spPr>
        <p:style>
          <a:lnRef idx="2">
            <a:schemeClr val="dk1"/>
          </a:lnRef>
          <a:fillRef idx="1">
            <a:schemeClr val="lt1"/>
          </a:fillRef>
          <a:effectRef idx="0">
            <a:schemeClr val="dk1"/>
          </a:effectRef>
          <a:fontRef idx="minor">
            <a:schemeClr val="dk1"/>
          </a:fontRef>
        </p:style>
        <p:txBody>
          <a:bodyPr/>
          <a:lstStyle/>
          <a:p>
            <a:pPr algn="l" eaLnBrk="1" hangingPunct="1">
              <a:lnSpc>
                <a:spcPct val="120000"/>
              </a:lnSpc>
            </a:pPr>
            <a:r>
              <a:rPr lang="tr-TR" altLang="tr-TR" sz="2000" dirty="0"/>
              <a:t>Karelerin yarısı bu tahtada gridir.</a:t>
            </a:r>
            <a:br>
              <a:rPr lang="tr-TR" altLang="tr-TR" sz="2000" dirty="0"/>
            </a:br>
            <a:r>
              <a:rPr lang="tr-TR" altLang="tr-TR" sz="2000" dirty="0"/>
              <a:t/>
            </a:r>
            <a:br>
              <a:rPr lang="tr-TR" altLang="tr-TR" sz="2000" dirty="0"/>
            </a:br>
            <a:r>
              <a:rPr lang="tr-TR" altLang="tr-TR" sz="2000" dirty="0"/>
              <a:t>Tahtada daha açık renkte olan karelere </a:t>
            </a:r>
            <a:r>
              <a:rPr lang="tr-TR" altLang="tr-TR" sz="2000" b="1" dirty="0">
                <a:solidFill>
                  <a:srgbClr val="FF0000"/>
                </a:solidFill>
              </a:rPr>
              <a:t>BEYAZ KARELER</a:t>
            </a:r>
            <a:r>
              <a:rPr lang="tr-TR" altLang="tr-TR" sz="2000" dirty="0"/>
              <a:t> denir. </a:t>
            </a:r>
            <a:br>
              <a:rPr lang="tr-TR" altLang="tr-TR" sz="2000" dirty="0"/>
            </a:br>
            <a:r>
              <a:rPr lang="tr-TR" altLang="tr-TR" sz="2000" dirty="0"/>
              <a:t/>
            </a:r>
            <a:br>
              <a:rPr lang="tr-TR" altLang="tr-TR" sz="2000" dirty="0"/>
            </a:br>
            <a:r>
              <a:rPr lang="tr-TR" altLang="tr-TR" sz="2000" dirty="0"/>
              <a:t>Karelerin diğer yarısı bu tahtada yeşildir.</a:t>
            </a:r>
            <a:br>
              <a:rPr lang="tr-TR" altLang="tr-TR" sz="2000" dirty="0"/>
            </a:br>
            <a:r>
              <a:rPr lang="tr-TR" altLang="tr-TR" sz="2000" dirty="0"/>
              <a:t/>
            </a:r>
            <a:br>
              <a:rPr lang="tr-TR" altLang="tr-TR" sz="2000" dirty="0"/>
            </a:br>
            <a:r>
              <a:rPr lang="tr-TR" altLang="tr-TR" sz="2000" dirty="0"/>
              <a:t>Tahtada daha koyu renkte olan karelere </a:t>
            </a:r>
            <a:r>
              <a:rPr lang="tr-TR" altLang="tr-TR" sz="2000" b="1" dirty="0">
                <a:solidFill>
                  <a:srgbClr val="FF0000"/>
                </a:solidFill>
              </a:rPr>
              <a:t>SİYAH KARELER</a:t>
            </a:r>
            <a:r>
              <a:rPr lang="tr-TR" altLang="tr-TR" sz="2000" dirty="0"/>
              <a:t> denir. </a:t>
            </a:r>
          </a:p>
        </p:txBody>
      </p:sp>
      <p:pic>
        <p:nvPicPr>
          <p:cNvPr id="5123" name="Picture 7" descr="empbd"/>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11675" y="115888"/>
            <a:ext cx="6013450" cy="6013450"/>
          </a:xfrm>
          <a:noFill/>
          <a:ln w="57150" cmpd="thinThick">
            <a:solidFill>
              <a:srgbClr val="FF0000"/>
            </a:solidFill>
            <a:miter lim="800000"/>
            <a:headEnd/>
            <a:tailEnd/>
          </a:ln>
        </p:spPr>
      </p:pic>
    </p:spTree>
    <p:extLst>
      <p:ext uri="{BB962C8B-B14F-4D97-AF65-F5344CB8AC3E}">
        <p14:creationId xmlns:p14="http://schemas.microsoft.com/office/powerpoint/2010/main" val="1117554457"/>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543800" y="115888"/>
            <a:ext cx="3124200" cy="6513512"/>
          </a:xfrm>
          <a:ln>
            <a:headEnd/>
            <a:tailEnd/>
          </a:ln>
        </p:spPr>
        <p:style>
          <a:lnRef idx="2">
            <a:schemeClr val="dk1"/>
          </a:lnRef>
          <a:fillRef idx="1">
            <a:schemeClr val="lt1"/>
          </a:fillRef>
          <a:effectRef idx="0">
            <a:schemeClr val="dk1"/>
          </a:effectRef>
          <a:fontRef idx="minor">
            <a:schemeClr val="dk1"/>
          </a:fontRef>
        </p:style>
        <p:txBody>
          <a:bodyPr/>
          <a:lstStyle/>
          <a:p>
            <a:pPr algn="l" eaLnBrk="1" hangingPunct="1">
              <a:lnSpc>
                <a:spcPct val="180000"/>
              </a:lnSpc>
            </a:pPr>
            <a:r>
              <a:rPr lang="tr-TR" altLang="tr-TR" sz="2800"/>
              <a:t>Bu tahta doğru biçimde yerleştirilmiştir.</a:t>
            </a:r>
            <a:br>
              <a:rPr lang="tr-TR" altLang="tr-TR" sz="2800"/>
            </a:br>
            <a:r>
              <a:rPr lang="tr-TR" altLang="tr-TR" sz="2800" b="1">
                <a:solidFill>
                  <a:srgbClr val="FF0000"/>
                </a:solidFill>
              </a:rPr>
              <a:t>Sağ alt köşede beyaz kare</a:t>
            </a:r>
            <a:r>
              <a:rPr lang="tr-TR" altLang="tr-TR" sz="2800"/>
              <a:t> vardır. </a:t>
            </a:r>
          </a:p>
        </p:txBody>
      </p:sp>
      <p:pic>
        <p:nvPicPr>
          <p:cNvPr id="6147" name="Picture 5" descr="empb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1" y="115888"/>
            <a:ext cx="5940425" cy="6361112"/>
          </a:xfrm>
          <a:prstGeom prst="rect">
            <a:avLst/>
          </a:prstGeom>
          <a:noFill/>
          <a:ln w="57150" cmpd="thinThick">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2950195"/>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24001" y="187326"/>
            <a:ext cx="2987675" cy="6442075"/>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lnSpc>
                <a:spcPct val="120000"/>
              </a:lnSpc>
            </a:pPr>
            <a:r>
              <a:rPr lang="tr-TR" altLang="tr-TR" sz="1800" dirty="0"/>
              <a:t>Bir satranç oyuncusu bir ordunun komutanı gibidir.</a:t>
            </a:r>
            <a:br>
              <a:rPr lang="tr-TR" altLang="tr-TR" sz="1800" dirty="0"/>
            </a:br>
            <a:r>
              <a:rPr lang="tr-TR" altLang="tr-TR" sz="1800" dirty="0"/>
              <a:t/>
            </a:r>
            <a:br>
              <a:rPr lang="tr-TR" altLang="tr-TR" sz="1800" dirty="0"/>
            </a:br>
            <a:r>
              <a:rPr lang="tr-TR" altLang="tr-TR" sz="1800" dirty="0"/>
              <a:t>Herkesin </a:t>
            </a:r>
            <a:r>
              <a:rPr lang="tr-TR" altLang="tr-TR" sz="1800" dirty="0">
                <a:solidFill>
                  <a:srgbClr val="FF0000"/>
                </a:solidFill>
              </a:rPr>
              <a:t>16 askeri vardır.</a:t>
            </a:r>
            <a:br>
              <a:rPr lang="tr-TR" altLang="tr-TR" sz="1800" dirty="0">
                <a:solidFill>
                  <a:srgbClr val="FF0000"/>
                </a:solidFill>
              </a:rPr>
            </a:br>
            <a:r>
              <a:rPr lang="tr-TR" altLang="tr-TR" sz="1800" dirty="0"/>
              <a:t/>
            </a:r>
            <a:br>
              <a:rPr lang="tr-TR" altLang="tr-TR" sz="1800" dirty="0"/>
            </a:br>
            <a:r>
              <a:rPr lang="tr-TR" altLang="tr-TR" sz="1800" dirty="0"/>
              <a:t>Bir oyuncu Beyaz taşların komutanıdır.</a:t>
            </a:r>
            <a:br>
              <a:rPr lang="tr-TR" altLang="tr-TR" sz="1800" dirty="0"/>
            </a:br>
            <a:r>
              <a:rPr lang="tr-TR" altLang="tr-TR" sz="1800" dirty="0"/>
              <a:t/>
            </a:r>
            <a:br>
              <a:rPr lang="tr-TR" altLang="tr-TR" sz="1800" dirty="0"/>
            </a:br>
            <a:r>
              <a:rPr lang="tr-TR" altLang="tr-TR" sz="1800" dirty="0"/>
              <a:t>Diğer oyuncu da siyah taşların komutanıdır. </a:t>
            </a:r>
            <a:br>
              <a:rPr lang="tr-TR" altLang="tr-TR" sz="1800" dirty="0"/>
            </a:br>
            <a:r>
              <a:rPr lang="tr-TR" altLang="tr-TR" sz="800" dirty="0"/>
              <a:t/>
            </a:r>
            <a:br>
              <a:rPr lang="tr-TR" altLang="tr-TR" sz="800" dirty="0"/>
            </a:br>
            <a:r>
              <a:rPr lang="tr-TR" altLang="tr-TR" sz="1800" dirty="0"/>
              <a:t>Satranç oyunu sırayla oynanan bir oyundur.</a:t>
            </a:r>
            <a:br>
              <a:rPr lang="tr-TR" altLang="tr-TR" sz="1800" dirty="0"/>
            </a:br>
            <a:r>
              <a:rPr lang="tr-TR" altLang="tr-TR" sz="1800" dirty="0"/>
              <a:t/>
            </a:r>
            <a:br>
              <a:rPr lang="tr-TR" altLang="tr-TR" sz="1800" dirty="0"/>
            </a:br>
            <a:r>
              <a:rPr lang="tr-TR" altLang="tr-TR" sz="2400" b="1" dirty="0">
                <a:solidFill>
                  <a:srgbClr val="FF0000"/>
                </a:solidFill>
              </a:rPr>
              <a:t>İLK HAMLEYİ HEP BEYAZLAR YAPAR.</a:t>
            </a:r>
            <a:r>
              <a:rPr lang="tr-TR" altLang="tr-TR" sz="1800" dirty="0"/>
              <a:t> </a:t>
            </a:r>
          </a:p>
        </p:txBody>
      </p:sp>
      <p:pic>
        <p:nvPicPr>
          <p:cNvPr id="7171" name="Picture 5" descr="empb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6139" y="188914"/>
            <a:ext cx="5832475" cy="5832475"/>
          </a:xfrm>
          <a:prstGeom prst="rect">
            <a:avLst/>
          </a:prstGeom>
          <a:noFill/>
          <a:ln w="57150" cmpd="thickThin">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6578650"/>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535864" y="188914"/>
            <a:ext cx="3024187" cy="5832475"/>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10000"/>
              </a:lnSpc>
            </a:pPr>
            <a:r>
              <a:rPr lang="tr-TR" altLang="tr-TR" sz="2400"/>
              <a:t>Satranç takımındaki kısa boylu, şişman taşlara </a:t>
            </a:r>
            <a:r>
              <a:rPr lang="tr-TR" altLang="tr-TR" sz="2400" b="1">
                <a:solidFill>
                  <a:srgbClr val="FF0000"/>
                </a:solidFill>
              </a:rPr>
              <a:t>KALE</a:t>
            </a:r>
            <a:r>
              <a:rPr lang="tr-TR" altLang="tr-TR" sz="2400">
                <a:solidFill>
                  <a:srgbClr val="FF0000"/>
                </a:solidFill>
              </a:rPr>
              <a:t> </a:t>
            </a:r>
            <a:r>
              <a:rPr lang="tr-TR" altLang="tr-TR" sz="2400"/>
              <a:t>ismi verilir.</a:t>
            </a:r>
            <a:br>
              <a:rPr lang="tr-TR" altLang="tr-TR" sz="2400"/>
            </a:br>
            <a:r>
              <a:rPr lang="tr-TR" altLang="tr-TR" sz="2400"/>
              <a:t/>
            </a:r>
            <a:br>
              <a:rPr lang="tr-TR" altLang="tr-TR" sz="2400"/>
            </a:br>
            <a:r>
              <a:rPr lang="tr-TR" altLang="tr-TR" sz="2400"/>
              <a:t>Her oyuncunun </a:t>
            </a:r>
            <a:r>
              <a:rPr lang="tr-TR" altLang="tr-TR" sz="2400" b="1">
                <a:solidFill>
                  <a:srgbClr val="FF0000"/>
                </a:solidFill>
              </a:rPr>
              <a:t>İKİ KALESİ</a:t>
            </a:r>
            <a:r>
              <a:rPr lang="tr-TR" altLang="tr-TR" sz="2400"/>
              <a:t> vardır.</a:t>
            </a:r>
            <a:br>
              <a:rPr lang="tr-TR" altLang="tr-TR" sz="2400"/>
            </a:br>
            <a:r>
              <a:rPr lang="tr-TR" altLang="tr-TR" sz="2400"/>
              <a:t/>
            </a:r>
            <a:br>
              <a:rPr lang="tr-TR" altLang="tr-TR" sz="2400"/>
            </a:br>
            <a:r>
              <a:rPr lang="tr-TR" altLang="tr-TR" sz="2400"/>
              <a:t>Kalelerin oyuna başlangıç kareleri köşelerdir. </a:t>
            </a:r>
          </a:p>
        </p:txBody>
      </p:sp>
      <p:pic>
        <p:nvPicPr>
          <p:cNvPr id="8195" name="Picture 7" descr="animn"/>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631950" y="188914"/>
            <a:ext cx="5759450" cy="583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9932783"/>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703389" y="188914"/>
            <a:ext cx="3024187" cy="5832475"/>
          </a:xfrm>
          <a:ln>
            <a:headEnd/>
            <a:tailEnd/>
          </a:ln>
        </p:spPr>
        <p:style>
          <a:lnRef idx="2">
            <a:schemeClr val="accent4"/>
          </a:lnRef>
          <a:fillRef idx="1">
            <a:schemeClr val="lt1"/>
          </a:fillRef>
          <a:effectRef idx="0">
            <a:schemeClr val="accent4"/>
          </a:effectRef>
          <a:fontRef idx="minor">
            <a:schemeClr val="dk1"/>
          </a:fontRef>
        </p:style>
        <p:txBody>
          <a:bodyPr/>
          <a:lstStyle/>
          <a:p>
            <a:pPr algn="l" eaLnBrk="1" hangingPunct="1">
              <a:lnSpc>
                <a:spcPct val="110000"/>
              </a:lnSpc>
            </a:pPr>
            <a:r>
              <a:rPr lang="tr-TR" altLang="tr-TR" sz="2800"/>
              <a:t>At başlarına benzeyen taşlar ise </a:t>
            </a:r>
            <a:r>
              <a:rPr lang="tr-TR" altLang="tr-TR" sz="2800" b="1"/>
              <a:t>AT </a:t>
            </a:r>
            <a:r>
              <a:rPr lang="tr-TR" altLang="tr-TR" sz="2800"/>
              <a:t>ismini alır.</a:t>
            </a:r>
            <a:br>
              <a:rPr lang="tr-TR" altLang="tr-TR" sz="2800"/>
            </a:br>
            <a:r>
              <a:rPr lang="tr-TR" altLang="tr-TR" sz="2800"/>
              <a:t/>
            </a:r>
            <a:br>
              <a:rPr lang="tr-TR" altLang="tr-TR" sz="2800"/>
            </a:br>
            <a:r>
              <a:rPr lang="tr-TR" altLang="tr-TR" sz="2800"/>
              <a:t>Gene iki beyaz ve iki siyah at vardır.</a:t>
            </a:r>
            <a:br>
              <a:rPr lang="tr-TR" altLang="tr-TR" sz="2800"/>
            </a:br>
            <a:r>
              <a:rPr lang="tr-TR" altLang="tr-TR" sz="2800"/>
              <a:t/>
            </a:r>
            <a:br>
              <a:rPr lang="tr-TR" altLang="tr-TR" sz="2800"/>
            </a:br>
            <a:r>
              <a:rPr lang="tr-TR" altLang="tr-TR" sz="2800"/>
              <a:t>Oyuna Kalenin yanında başlarlar. </a:t>
            </a:r>
          </a:p>
        </p:txBody>
      </p:sp>
      <p:pic>
        <p:nvPicPr>
          <p:cNvPr id="9219" name="Picture 15" descr="animb"/>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72038" y="188914"/>
            <a:ext cx="5688012" cy="583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7544785"/>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315200" y="188913"/>
            <a:ext cx="3244850" cy="5903912"/>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20000"/>
              </a:lnSpc>
            </a:pPr>
            <a:r>
              <a:rPr lang="tr-TR" altLang="tr-TR" sz="3600" dirty="0"/>
              <a:t>Sivri uçlu attan biraz uzun taşlar </a:t>
            </a:r>
            <a:r>
              <a:rPr lang="tr-TR" altLang="tr-TR" sz="3600" b="1" dirty="0">
                <a:solidFill>
                  <a:srgbClr val="FF0000"/>
                </a:solidFill>
              </a:rPr>
              <a:t>FİLLERDİR</a:t>
            </a:r>
            <a:r>
              <a:rPr lang="tr-TR" altLang="tr-TR" sz="3600" dirty="0"/>
              <a:t>.</a:t>
            </a:r>
            <a:br>
              <a:rPr lang="tr-TR" altLang="tr-TR" sz="3600" dirty="0"/>
            </a:br>
            <a:r>
              <a:rPr lang="tr-TR" altLang="tr-TR" sz="3600" dirty="0"/>
              <a:t/>
            </a:r>
            <a:br>
              <a:rPr lang="tr-TR" altLang="tr-TR" sz="3600" dirty="0"/>
            </a:br>
            <a:r>
              <a:rPr lang="tr-TR" altLang="tr-TR" sz="3600" dirty="0"/>
              <a:t>İki beyaz iki de siyah fil vardır. </a:t>
            </a:r>
          </a:p>
        </p:txBody>
      </p:sp>
      <p:pic>
        <p:nvPicPr>
          <p:cNvPr id="10243" name="Picture 5" descr="animk"/>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188913"/>
            <a:ext cx="5545137" cy="590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9826410"/>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703388" y="115888"/>
            <a:ext cx="3021012" cy="6513512"/>
          </a:xfrm>
          <a:ln>
            <a:headEnd/>
            <a:tailEnd/>
          </a:ln>
        </p:spPr>
        <p:style>
          <a:lnRef idx="2">
            <a:schemeClr val="dk1"/>
          </a:lnRef>
          <a:fillRef idx="1">
            <a:schemeClr val="lt1"/>
          </a:fillRef>
          <a:effectRef idx="0">
            <a:schemeClr val="dk1"/>
          </a:effectRef>
          <a:fontRef idx="minor">
            <a:schemeClr val="dk1"/>
          </a:fontRef>
        </p:style>
        <p:txBody>
          <a:bodyPr/>
          <a:lstStyle/>
          <a:p>
            <a:pPr algn="l" eaLnBrk="1" hangingPunct="1">
              <a:lnSpc>
                <a:spcPct val="120000"/>
              </a:lnSpc>
            </a:pPr>
            <a:r>
              <a:rPr lang="tr-TR" altLang="tr-TR" sz="2000" dirty="0"/>
              <a:t>Üzerinde artı işareti bulunan taşlar </a:t>
            </a:r>
            <a:r>
              <a:rPr lang="tr-TR" altLang="tr-TR" sz="2000" b="1" dirty="0">
                <a:solidFill>
                  <a:srgbClr val="FF0000"/>
                </a:solidFill>
              </a:rPr>
              <a:t>ŞAHTIR.</a:t>
            </a:r>
            <a:r>
              <a:rPr lang="tr-TR" altLang="tr-TR" sz="2000" dirty="0"/>
              <a:t> </a:t>
            </a:r>
            <a:br>
              <a:rPr lang="tr-TR" altLang="tr-TR" sz="2000" dirty="0"/>
            </a:br>
            <a:r>
              <a:rPr lang="tr-TR" altLang="tr-TR" sz="2000" dirty="0"/>
              <a:t>Uzun boyludurlar.</a:t>
            </a:r>
            <a:br>
              <a:rPr lang="tr-TR" altLang="tr-TR" sz="2000" dirty="0"/>
            </a:br>
            <a:r>
              <a:rPr lang="tr-TR" altLang="tr-TR" sz="2000" dirty="0"/>
              <a:t/>
            </a:r>
            <a:br>
              <a:rPr lang="tr-TR" altLang="tr-TR" sz="2000" dirty="0"/>
            </a:br>
            <a:r>
              <a:rPr lang="tr-TR" altLang="tr-TR" sz="2000" dirty="0"/>
              <a:t>Bir beyaz bir de siyah Şah vardır. </a:t>
            </a:r>
            <a:br>
              <a:rPr lang="tr-TR" altLang="tr-TR" sz="2000" dirty="0"/>
            </a:br>
            <a:r>
              <a:rPr lang="tr-TR" altLang="tr-TR" sz="2000" dirty="0"/>
              <a:t/>
            </a:r>
            <a:br>
              <a:rPr lang="tr-TR" altLang="tr-TR" sz="2000" dirty="0"/>
            </a:br>
            <a:r>
              <a:rPr lang="tr-TR" altLang="tr-TR" sz="2000" dirty="0"/>
              <a:t>Beyaz Şah, Filin yanındaki </a:t>
            </a:r>
            <a:r>
              <a:rPr lang="tr-TR" altLang="tr-TR" sz="2000" b="1" dirty="0">
                <a:solidFill>
                  <a:srgbClr val="FF0000"/>
                </a:solidFill>
              </a:rPr>
              <a:t>SİYAH KAREDE</a:t>
            </a:r>
            <a:r>
              <a:rPr lang="tr-TR" altLang="tr-TR" sz="2000" dirty="0"/>
              <a:t> oyuna başlar.</a:t>
            </a:r>
            <a:br>
              <a:rPr lang="tr-TR" altLang="tr-TR" sz="2000" dirty="0"/>
            </a:br>
            <a:r>
              <a:rPr lang="tr-TR" altLang="tr-TR" sz="2000" dirty="0"/>
              <a:t/>
            </a:r>
            <a:br>
              <a:rPr lang="tr-TR" altLang="tr-TR" sz="2000" dirty="0"/>
            </a:br>
            <a:r>
              <a:rPr lang="tr-TR" altLang="tr-TR" sz="2000" dirty="0"/>
              <a:t>Siyah Şah Filin yanındaki </a:t>
            </a:r>
            <a:r>
              <a:rPr lang="tr-TR" altLang="tr-TR" sz="2000" b="1" dirty="0">
                <a:solidFill>
                  <a:srgbClr val="FF0000"/>
                </a:solidFill>
              </a:rPr>
              <a:t>BEYAZ KAREDE</a:t>
            </a:r>
            <a:r>
              <a:rPr lang="tr-TR" altLang="tr-TR" sz="2000" dirty="0"/>
              <a:t> oyuna başlar.</a:t>
            </a:r>
          </a:p>
        </p:txBody>
      </p:sp>
      <p:pic>
        <p:nvPicPr>
          <p:cNvPr id="11267" name="Picture 5" descr="animq"/>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873625" y="115888"/>
            <a:ext cx="5759450" cy="583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WordArt 6"/>
          <p:cNvSpPr>
            <a:spLocks noChangeArrowheads="1" noChangeShapeType="1" noTextEdit="1"/>
          </p:cNvSpPr>
          <p:nvPr/>
        </p:nvSpPr>
        <p:spPr bwMode="auto">
          <a:xfrm>
            <a:off x="7823200" y="1052514"/>
            <a:ext cx="433388" cy="288925"/>
          </a:xfrm>
          <a:prstGeom prst="rect">
            <a:avLst/>
          </a:prstGeom>
        </p:spPr>
        <p:txBody>
          <a:bodyPr wrap="none" fromWordArt="1">
            <a:prstTxWarp prst="textPlain">
              <a:avLst>
                <a:gd name="adj" fmla="val 50000"/>
              </a:avLst>
            </a:prstTxWarp>
          </a:bodyPr>
          <a:lstStyle/>
          <a:p>
            <a:pPr algn="ctr"/>
            <a:r>
              <a:rPr lang="en-GB" sz="3600" kern="10">
                <a:ln w="9525">
                  <a:solidFill>
                    <a:srgbClr val="0000FF"/>
                  </a:solidFill>
                  <a:round/>
                  <a:headEnd/>
                  <a:tailEnd/>
                </a:ln>
                <a:solidFill>
                  <a:srgbClr val="FF0000"/>
                </a:solidFill>
                <a:latin typeface="Arial Black" panose="020B0A04020102020204" pitchFamily="34" charset="0"/>
              </a:rPr>
              <a:t>ŞAH</a:t>
            </a:r>
          </a:p>
        </p:txBody>
      </p:sp>
      <p:sp>
        <p:nvSpPr>
          <p:cNvPr id="11269" name="WordArt 7"/>
          <p:cNvSpPr>
            <a:spLocks noChangeArrowheads="1" noChangeShapeType="1" noTextEdit="1"/>
          </p:cNvSpPr>
          <p:nvPr/>
        </p:nvSpPr>
        <p:spPr bwMode="auto">
          <a:xfrm>
            <a:off x="8580439" y="1052514"/>
            <a:ext cx="395287"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800000"/>
                </a:solidFill>
                <a:latin typeface="Arial Black" panose="020B0A04020102020204" pitchFamily="34" charset="0"/>
              </a:rPr>
              <a:t>FİL</a:t>
            </a:r>
          </a:p>
        </p:txBody>
      </p:sp>
      <p:sp>
        <p:nvSpPr>
          <p:cNvPr id="11270" name="WordArt 8"/>
          <p:cNvSpPr>
            <a:spLocks noChangeArrowheads="1" noChangeShapeType="1" noTextEdit="1"/>
          </p:cNvSpPr>
          <p:nvPr/>
        </p:nvSpPr>
        <p:spPr bwMode="auto">
          <a:xfrm>
            <a:off x="9282113" y="1052514"/>
            <a:ext cx="342900"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0000"/>
                </a:solidFill>
                <a:latin typeface="Arial Black" panose="020B0A04020102020204" pitchFamily="34" charset="0"/>
              </a:rPr>
              <a:t>AT</a:t>
            </a:r>
          </a:p>
        </p:txBody>
      </p:sp>
      <p:sp>
        <p:nvSpPr>
          <p:cNvPr id="11271" name="WordArt 9"/>
          <p:cNvSpPr>
            <a:spLocks noChangeArrowheads="1" noChangeShapeType="1" noTextEdit="1"/>
          </p:cNvSpPr>
          <p:nvPr/>
        </p:nvSpPr>
        <p:spPr bwMode="auto">
          <a:xfrm>
            <a:off x="9983789" y="1052514"/>
            <a:ext cx="504825" cy="287337"/>
          </a:xfrm>
          <a:prstGeom prst="rect">
            <a:avLst/>
          </a:prstGeom>
        </p:spPr>
        <p:txBody>
          <a:bodyPr wrap="none" fromWordArt="1">
            <a:prstTxWarp prst="textPlain">
              <a:avLst>
                <a:gd name="adj" fmla="val 50000"/>
              </a:avLst>
            </a:prstTxWarp>
          </a:bodyPr>
          <a:lstStyle/>
          <a:p>
            <a:pPr algn="ctr"/>
            <a:r>
              <a:rPr lang="en-GB" sz="2400" kern="10">
                <a:ln w="9525">
                  <a:solidFill>
                    <a:srgbClr val="0000FF"/>
                  </a:solidFill>
                  <a:round/>
                  <a:headEnd/>
                  <a:tailEnd/>
                </a:ln>
                <a:solidFill>
                  <a:srgbClr val="FF0000"/>
                </a:solidFill>
                <a:latin typeface="Arial Black" panose="020B0A04020102020204" pitchFamily="34" charset="0"/>
              </a:rPr>
              <a:t>KALE</a:t>
            </a:r>
          </a:p>
        </p:txBody>
      </p:sp>
      <p:sp>
        <p:nvSpPr>
          <p:cNvPr id="11272" name="WordArt 10"/>
          <p:cNvSpPr>
            <a:spLocks noChangeArrowheads="1" noChangeShapeType="1" noTextEdit="1"/>
          </p:cNvSpPr>
          <p:nvPr/>
        </p:nvSpPr>
        <p:spPr bwMode="auto">
          <a:xfrm>
            <a:off x="7823200" y="4795839"/>
            <a:ext cx="433388" cy="288925"/>
          </a:xfrm>
          <a:prstGeom prst="rect">
            <a:avLst/>
          </a:prstGeom>
        </p:spPr>
        <p:txBody>
          <a:bodyPr wrap="none" fromWordArt="1">
            <a:prstTxWarp prst="textPlain">
              <a:avLst>
                <a:gd name="adj" fmla="val 50000"/>
              </a:avLst>
            </a:prstTxWarp>
          </a:bodyPr>
          <a:lstStyle/>
          <a:p>
            <a:pPr algn="ctr"/>
            <a:r>
              <a:rPr lang="en-GB" sz="3600" kern="10">
                <a:ln w="9525">
                  <a:solidFill>
                    <a:srgbClr val="0000FF"/>
                  </a:solidFill>
                  <a:round/>
                  <a:headEnd/>
                  <a:tailEnd/>
                </a:ln>
                <a:solidFill>
                  <a:srgbClr val="FF0000"/>
                </a:solidFill>
                <a:latin typeface="Arial Black" panose="020B0A04020102020204" pitchFamily="34" charset="0"/>
              </a:rPr>
              <a:t>ŞAH</a:t>
            </a:r>
          </a:p>
        </p:txBody>
      </p:sp>
      <p:sp>
        <p:nvSpPr>
          <p:cNvPr id="11273" name="WordArt 14"/>
          <p:cNvSpPr>
            <a:spLocks noChangeArrowheads="1" noChangeShapeType="1" noTextEdit="1"/>
          </p:cNvSpPr>
          <p:nvPr/>
        </p:nvSpPr>
        <p:spPr bwMode="auto">
          <a:xfrm>
            <a:off x="9282113" y="4757739"/>
            <a:ext cx="342900"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0000"/>
                </a:solidFill>
                <a:latin typeface="Arial Black" panose="020B0A04020102020204" pitchFamily="34" charset="0"/>
              </a:rPr>
              <a:t>AT</a:t>
            </a:r>
          </a:p>
        </p:txBody>
      </p:sp>
      <p:sp>
        <p:nvSpPr>
          <p:cNvPr id="11274" name="WordArt 15"/>
          <p:cNvSpPr>
            <a:spLocks noChangeArrowheads="1" noChangeShapeType="1" noTextEdit="1"/>
          </p:cNvSpPr>
          <p:nvPr/>
        </p:nvSpPr>
        <p:spPr bwMode="auto">
          <a:xfrm>
            <a:off x="9983789" y="4725989"/>
            <a:ext cx="504825" cy="287337"/>
          </a:xfrm>
          <a:prstGeom prst="rect">
            <a:avLst/>
          </a:prstGeom>
        </p:spPr>
        <p:txBody>
          <a:bodyPr wrap="none" fromWordArt="1">
            <a:prstTxWarp prst="textPlain">
              <a:avLst>
                <a:gd name="adj" fmla="val 50000"/>
              </a:avLst>
            </a:prstTxWarp>
          </a:bodyPr>
          <a:lstStyle/>
          <a:p>
            <a:pPr algn="ctr"/>
            <a:r>
              <a:rPr lang="en-GB" sz="2400" kern="10">
                <a:ln w="9525">
                  <a:solidFill>
                    <a:srgbClr val="0000FF"/>
                  </a:solidFill>
                  <a:round/>
                  <a:headEnd/>
                  <a:tailEnd/>
                </a:ln>
                <a:solidFill>
                  <a:srgbClr val="FF0000"/>
                </a:solidFill>
                <a:latin typeface="Arial Black" panose="020B0A04020102020204" pitchFamily="34" charset="0"/>
              </a:rPr>
              <a:t>KALE</a:t>
            </a:r>
          </a:p>
        </p:txBody>
      </p:sp>
      <p:sp>
        <p:nvSpPr>
          <p:cNvPr id="11275" name="WordArt 16"/>
          <p:cNvSpPr>
            <a:spLocks noChangeArrowheads="1" noChangeShapeType="1" noTextEdit="1"/>
          </p:cNvSpPr>
          <p:nvPr/>
        </p:nvSpPr>
        <p:spPr bwMode="auto">
          <a:xfrm>
            <a:off x="8580439" y="4757739"/>
            <a:ext cx="395287"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800000"/>
                </a:solidFill>
                <a:latin typeface="Arial Black" panose="020B0A04020102020204" pitchFamily="34" charset="0"/>
              </a:rPr>
              <a:t>FİL</a:t>
            </a:r>
          </a:p>
        </p:txBody>
      </p:sp>
      <p:sp>
        <p:nvSpPr>
          <p:cNvPr id="11276" name="WordArt 17"/>
          <p:cNvSpPr>
            <a:spLocks noChangeArrowheads="1" noChangeShapeType="1" noTextEdit="1"/>
          </p:cNvSpPr>
          <p:nvPr/>
        </p:nvSpPr>
        <p:spPr bwMode="auto">
          <a:xfrm>
            <a:off x="6492875" y="1052514"/>
            <a:ext cx="395288"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800000"/>
                </a:solidFill>
                <a:latin typeface="Arial Black" panose="020B0A04020102020204" pitchFamily="34" charset="0"/>
              </a:rPr>
              <a:t>FİL</a:t>
            </a:r>
          </a:p>
        </p:txBody>
      </p:sp>
      <p:sp>
        <p:nvSpPr>
          <p:cNvPr id="11277" name="WordArt 18"/>
          <p:cNvSpPr>
            <a:spLocks noChangeArrowheads="1" noChangeShapeType="1" noTextEdit="1"/>
          </p:cNvSpPr>
          <p:nvPr/>
        </p:nvSpPr>
        <p:spPr bwMode="auto">
          <a:xfrm>
            <a:off x="6421439" y="4757739"/>
            <a:ext cx="395287"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800000"/>
                </a:solidFill>
                <a:latin typeface="Arial Black" panose="020B0A04020102020204" pitchFamily="34" charset="0"/>
              </a:rPr>
              <a:t>FİL</a:t>
            </a:r>
          </a:p>
        </p:txBody>
      </p:sp>
      <p:sp>
        <p:nvSpPr>
          <p:cNvPr id="11278" name="WordArt 21"/>
          <p:cNvSpPr>
            <a:spLocks noChangeArrowheads="1" noChangeShapeType="1" noTextEdit="1"/>
          </p:cNvSpPr>
          <p:nvPr/>
        </p:nvSpPr>
        <p:spPr bwMode="auto">
          <a:xfrm>
            <a:off x="5753100" y="1052514"/>
            <a:ext cx="342900"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0000"/>
                </a:solidFill>
                <a:latin typeface="Arial Black" panose="020B0A04020102020204" pitchFamily="34" charset="0"/>
              </a:rPr>
              <a:t>AT</a:t>
            </a:r>
          </a:p>
        </p:txBody>
      </p:sp>
      <p:sp>
        <p:nvSpPr>
          <p:cNvPr id="11279" name="WordArt 22"/>
          <p:cNvSpPr>
            <a:spLocks noChangeArrowheads="1" noChangeShapeType="1" noTextEdit="1"/>
          </p:cNvSpPr>
          <p:nvPr/>
        </p:nvSpPr>
        <p:spPr bwMode="auto">
          <a:xfrm>
            <a:off x="5753100" y="4757739"/>
            <a:ext cx="342900" cy="327025"/>
          </a:xfrm>
          <a:prstGeom prst="rect">
            <a:avLst/>
          </a:prstGeom>
        </p:spPr>
        <p:txBody>
          <a:bodyPr wrap="none" fromWordArt="1">
            <a:prstTxWarp prst="textPlain">
              <a:avLst>
                <a:gd name="adj" fmla="val 50000"/>
              </a:avLst>
            </a:prstTxWarp>
          </a:bodyPr>
          <a:lstStyle/>
          <a:p>
            <a:pPr algn="ctr"/>
            <a:r>
              <a:rPr lang="en-GB" sz="3600" kern="10">
                <a:ln w="9525">
                  <a:solidFill>
                    <a:srgbClr val="000000"/>
                  </a:solidFill>
                  <a:round/>
                  <a:headEnd/>
                  <a:tailEnd/>
                </a:ln>
                <a:solidFill>
                  <a:srgbClr val="FF0000"/>
                </a:solidFill>
                <a:latin typeface="Arial Black" panose="020B0A04020102020204" pitchFamily="34" charset="0"/>
              </a:rPr>
              <a:t>AT</a:t>
            </a:r>
          </a:p>
        </p:txBody>
      </p:sp>
      <p:sp>
        <p:nvSpPr>
          <p:cNvPr id="11280" name="WordArt 23"/>
          <p:cNvSpPr>
            <a:spLocks noChangeArrowheads="1" noChangeShapeType="1" noTextEdit="1"/>
          </p:cNvSpPr>
          <p:nvPr/>
        </p:nvSpPr>
        <p:spPr bwMode="auto">
          <a:xfrm>
            <a:off x="4943476" y="1052514"/>
            <a:ext cx="504825" cy="287337"/>
          </a:xfrm>
          <a:prstGeom prst="rect">
            <a:avLst/>
          </a:prstGeom>
        </p:spPr>
        <p:txBody>
          <a:bodyPr wrap="none" fromWordArt="1">
            <a:prstTxWarp prst="textPlain">
              <a:avLst>
                <a:gd name="adj" fmla="val 50000"/>
              </a:avLst>
            </a:prstTxWarp>
          </a:bodyPr>
          <a:lstStyle/>
          <a:p>
            <a:pPr algn="ctr"/>
            <a:r>
              <a:rPr lang="en-GB" sz="2400" kern="10">
                <a:ln w="9525">
                  <a:solidFill>
                    <a:srgbClr val="0000FF"/>
                  </a:solidFill>
                  <a:round/>
                  <a:headEnd/>
                  <a:tailEnd/>
                </a:ln>
                <a:solidFill>
                  <a:srgbClr val="FF0000"/>
                </a:solidFill>
                <a:latin typeface="Arial Black" panose="020B0A04020102020204" pitchFamily="34" charset="0"/>
              </a:rPr>
              <a:t>KALE</a:t>
            </a:r>
          </a:p>
        </p:txBody>
      </p:sp>
      <p:sp>
        <p:nvSpPr>
          <p:cNvPr id="11281" name="WordArt 24"/>
          <p:cNvSpPr>
            <a:spLocks noChangeArrowheads="1" noChangeShapeType="1" noTextEdit="1"/>
          </p:cNvSpPr>
          <p:nvPr/>
        </p:nvSpPr>
        <p:spPr bwMode="auto">
          <a:xfrm>
            <a:off x="4943476" y="4725989"/>
            <a:ext cx="504825" cy="287337"/>
          </a:xfrm>
          <a:prstGeom prst="rect">
            <a:avLst/>
          </a:prstGeom>
        </p:spPr>
        <p:txBody>
          <a:bodyPr wrap="none" fromWordArt="1">
            <a:prstTxWarp prst="textPlain">
              <a:avLst>
                <a:gd name="adj" fmla="val 50000"/>
              </a:avLst>
            </a:prstTxWarp>
          </a:bodyPr>
          <a:lstStyle/>
          <a:p>
            <a:pPr algn="ctr"/>
            <a:r>
              <a:rPr lang="en-GB" sz="2400" kern="10">
                <a:ln w="9525">
                  <a:solidFill>
                    <a:srgbClr val="0000FF"/>
                  </a:solidFill>
                  <a:round/>
                  <a:headEnd/>
                  <a:tailEnd/>
                </a:ln>
                <a:solidFill>
                  <a:srgbClr val="FF0000"/>
                </a:solidFill>
                <a:latin typeface="Arial Black" panose="020B0A04020102020204" pitchFamily="34" charset="0"/>
              </a:rPr>
              <a:t>KALE</a:t>
            </a:r>
          </a:p>
        </p:txBody>
      </p:sp>
    </p:spTree>
    <p:extLst>
      <p:ext uri="{BB962C8B-B14F-4D97-AF65-F5344CB8AC3E}">
        <p14:creationId xmlns:p14="http://schemas.microsoft.com/office/powerpoint/2010/main" val="2091749443"/>
      </p:ext>
    </p:extLst>
  </p:cSld>
  <p:clrMapOvr>
    <a:masterClrMapping/>
  </p:clrMapOvr>
  <p:transition spd="slow">
    <p:fade/>
    <p:sndAc>
      <p:stSnd>
        <p:snd r:embed="rId2" name="chimes.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Words>
  <Application>Microsoft Office PowerPoint</Application>
  <PresentationFormat>Özel</PresentationFormat>
  <Paragraphs>24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SATRANÇ TAHTASINI TANIYALIM</vt:lpstr>
      <vt:lpstr>Bu bir satranç tahtasıdır.  Üzerinde 8'er kareden oluşan 8 yatay ve 8 dikey vardır.  Hepsi toplam 64 karedir. </vt:lpstr>
      <vt:lpstr>Karelerin yarısı bu tahtada gridir.  Tahtada daha açık renkte olan karelere BEYAZ KARELER denir.   Karelerin diğer yarısı bu tahtada yeşildir.  Tahtada daha koyu renkte olan karelere SİYAH KARELER denir. </vt:lpstr>
      <vt:lpstr>Bu tahta doğru biçimde yerleştirilmiştir. Sağ alt köşede beyaz kare vardır. </vt:lpstr>
      <vt:lpstr>Bir satranç oyuncusu bir ordunun komutanı gibidir.  Herkesin 16 askeri vardır.  Bir oyuncu Beyaz taşların komutanıdır.  Diğer oyuncu da siyah taşların komutanıdır.   Satranç oyunu sırayla oynanan bir oyundur.  İLK HAMLEYİ HEP BEYAZLAR YAPAR. </vt:lpstr>
      <vt:lpstr>Satranç takımındaki kısa boylu, şişman taşlara KALE ismi verilir.  Her oyuncunun İKİ KALESİ vardır.  Kalelerin oyuna başlangıç kareleri köşelerdir. </vt:lpstr>
      <vt:lpstr>At başlarına benzeyen taşlar ise AT ismini alır.  Gene iki beyaz ve iki siyah at vardır.  Oyuna Kalenin yanında başlarlar. </vt:lpstr>
      <vt:lpstr>Sivri uçlu attan biraz uzun taşlar FİLLERDİR.  İki beyaz iki de siyah fil vardır. </vt:lpstr>
      <vt:lpstr>Üzerinde artı işareti bulunan taşlar ŞAHTIR.  Uzun boyludurlar.  Bir beyaz bir de siyah Şah vardır.   Beyaz Şah, Filin yanındaki SİYAH KAREDE oyuna başlar.  Siyah Şah Filin yanındaki BEYAZ KAREDE oyuna başlar.</vt:lpstr>
      <vt:lpstr>Şah dışında uzun boylu iki taş daha vardır.  Tepelerinde taç benzeri bir şekil vardır.  Buna VEZİR denir.  Fil ile Şah arasına yerleştirilirler.  BEYAZ VEZİR oyuna BEYAZ KAREDE başlar.  SİYAH VEZİR oyuna SİYAH KAREDE başlar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SATRANÇ TAHTASINI TANIYALIM</dc:title>
  <dc:creator>user</dc:creator>
  <cp:lastModifiedBy>user</cp:lastModifiedBy>
  <cp:revision>3</cp:revision>
  <dcterms:created xsi:type="dcterms:W3CDTF">2020-04-27T08:11:48Z</dcterms:created>
  <dcterms:modified xsi:type="dcterms:W3CDTF">2020-05-03T13:07:40Z</dcterms:modified>
</cp:coreProperties>
</file>