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4" r:id="rId4"/>
    <p:sldId id="263" r:id="rId5"/>
    <p:sldId id="262" r:id="rId6"/>
    <p:sldId id="261" r:id="rId7"/>
    <p:sldId id="260" r:id="rId8"/>
    <p:sldId id="259" r:id="rId9"/>
    <p:sldId id="258" r:id="rId10"/>
    <p:sldId id="266" r:id="rId11"/>
    <p:sldId id="265"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52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7F3249-58DF-4C22-9BAC-F33D620C68D8}" type="datetimeFigureOut">
              <a:rPr lang="tr-TR" smtClean="0"/>
              <a:t>4.06.2020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1FE8F6-1781-430A-B8D4-C6F205D606E2}" type="slidenum">
              <a:rPr lang="tr-TR" smtClean="0"/>
              <a:t>‹#›</a:t>
            </a:fld>
            <a:endParaRPr lang="tr-TR"/>
          </a:p>
        </p:txBody>
      </p:sp>
    </p:spTree>
    <p:extLst>
      <p:ext uri="{BB962C8B-B14F-4D97-AF65-F5344CB8AC3E}">
        <p14:creationId xmlns:p14="http://schemas.microsoft.com/office/powerpoint/2010/main" val="2736945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1</a:t>
            </a:fld>
            <a:endParaRPr lang="en-US"/>
          </a:p>
        </p:txBody>
      </p:sp>
    </p:spTree>
    <p:extLst>
      <p:ext uri="{BB962C8B-B14F-4D97-AF65-F5344CB8AC3E}">
        <p14:creationId xmlns:p14="http://schemas.microsoft.com/office/powerpoint/2010/main" val="22560640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10</a:t>
            </a:fld>
            <a:endParaRPr lang="en-US"/>
          </a:p>
        </p:txBody>
      </p:sp>
    </p:spTree>
    <p:extLst>
      <p:ext uri="{BB962C8B-B14F-4D97-AF65-F5344CB8AC3E}">
        <p14:creationId xmlns:p14="http://schemas.microsoft.com/office/powerpoint/2010/main" val="3624305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11</a:t>
            </a:fld>
            <a:endParaRPr lang="en-US"/>
          </a:p>
        </p:txBody>
      </p:sp>
    </p:spTree>
    <p:extLst>
      <p:ext uri="{BB962C8B-B14F-4D97-AF65-F5344CB8AC3E}">
        <p14:creationId xmlns:p14="http://schemas.microsoft.com/office/powerpoint/2010/main" val="2263568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2</a:t>
            </a:fld>
            <a:endParaRPr lang="en-US"/>
          </a:p>
        </p:txBody>
      </p:sp>
    </p:spTree>
    <p:extLst>
      <p:ext uri="{BB962C8B-B14F-4D97-AF65-F5344CB8AC3E}">
        <p14:creationId xmlns:p14="http://schemas.microsoft.com/office/powerpoint/2010/main" val="2840815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3</a:t>
            </a:fld>
            <a:endParaRPr lang="en-US"/>
          </a:p>
        </p:txBody>
      </p:sp>
    </p:spTree>
    <p:extLst>
      <p:ext uri="{BB962C8B-B14F-4D97-AF65-F5344CB8AC3E}">
        <p14:creationId xmlns:p14="http://schemas.microsoft.com/office/powerpoint/2010/main" val="2158078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4</a:t>
            </a:fld>
            <a:endParaRPr lang="en-US"/>
          </a:p>
        </p:txBody>
      </p:sp>
    </p:spTree>
    <p:extLst>
      <p:ext uri="{BB962C8B-B14F-4D97-AF65-F5344CB8AC3E}">
        <p14:creationId xmlns:p14="http://schemas.microsoft.com/office/powerpoint/2010/main" val="1292608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5</a:t>
            </a:fld>
            <a:endParaRPr lang="en-US"/>
          </a:p>
        </p:txBody>
      </p:sp>
    </p:spTree>
    <p:extLst>
      <p:ext uri="{BB962C8B-B14F-4D97-AF65-F5344CB8AC3E}">
        <p14:creationId xmlns:p14="http://schemas.microsoft.com/office/powerpoint/2010/main" val="1712686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6</a:t>
            </a:fld>
            <a:endParaRPr lang="en-US"/>
          </a:p>
        </p:txBody>
      </p:sp>
    </p:spTree>
    <p:extLst>
      <p:ext uri="{BB962C8B-B14F-4D97-AF65-F5344CB8AC3E}">
        <p14:creationId xmlns:p14="http://schemas.microsoft.com/office/powerpoint/2010/main" val="499034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7</a:t>
            </a:fld>
            <a:endParaRPr lang="en-US"/>
          </a:p>
        </p:txBody>
      </p:sp>
    </p:spTree>
    <p:extLst>
      <p:ext uri="{BB962C8B-B14F-4D97-AF65-F5344CB8AC3E}">
        <p14:creationId xmlns:p14="http://schemas.microsoft.com/office/powerpoint/2010/main" val="1518483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8</a:t>
            </a:fld>
            <a:endParaRPr lang="en-US"/>
          </a:p>
        </p:txBody>
      </p:sp>
    </p:spTree>
    <p:extLst>
      <p:ext uri="{BB962C8B-B14F-4D97-AF65-F5344CB8AC3E}">
        <p14:creationId xmlns:p14="http://schemas.microsoft.com/office/powerpoint/2010/main" val="2290660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9</a:t>
            </a:fld>
            <a:endParaRPr lang="en-US"/>
          </a:p>
        </p:txBody>
      </p:sp>
    </p:spTree>
    <p:extLst>
      <p:ext uri="{BB962C8B-B14F-4D97-AF65-F5344CB8AC3E}">
        <p14:creationId xmlns:p14="http://schemas.microsoft.com/office/powerpoint/2010/main" val="2144871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77C2366-BAFD-41DE-9FFB-7B1986D81C53}" type="datetimeFigureOut">
              <a:rPr lang="tr-TR" smtClean="0"/>
              <a:t>4.06.2020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367204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7C2366-BAFD-41DE-9FFB-7B1986D81C53}" type="datetimeFigureOut">
              <a:rPr lang="tr-TR" smtClean="0"/>
              <a:t>4.06.2020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3864649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7C2366-BAFD-41DE-9FFB-7B1986D81C53}" type="datetimeFigureOut">
              <a:rPr lang="tr-TR" smtClean="0"/>
              <a:t>4.06.2020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589173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7C2366-BAFD-41DE-9FFB-7B1986D81C53}" type="datetimeFigureOut">
              <a:rPr lang="tr-TR" smtClean="0"/>
              <a:t>4.06.2020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757043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77C2366-BAFD-41DE-9FFB-7B1986D81C53}" type="datetimeFigureOut">
              <a:rPr lang="tr-TR" smtClean="0"/>
              <a:t>4.06.2020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2313424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77C2366-BAFD-41DE-9FFB-7B1986D81C53}" type="datetimeFigureOut">
              <a:rPr lang="tr-TR" smtClean="0"/>
              <a:t>4.06.2020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3895405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77C2366-BAFD-41DE-9FFB-7B1986D81C53}" type="datetimeFigureOut">
              <a:rPr lang="tr-TR" smtClean="0"/>
              <a:t>4.06.2020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1928175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77C2366-BAFD-41DE-9FFB-7B1986D81C53}" type="datetimeFigureOut">
              <a:rPr lang="tr-TR" smtClean="0"/>
              <a:t>4.06.2020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1240682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77C2366-BAFD-41DE-9FFB-7B1986D81C53}" type="datetimeFigureOut">
              <a:rPr lang="tr-TR" smtClean="0"/>
              <a:t>4.06.2020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4270232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77C2366-BAFD-41DE-9FFB-7B1986D81C53}" type="datetimeFigureOut">
              <a:rPr lang="tr-TR" smtClean="0"/>
              <a:t>4.06.2020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196305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77C2366-BAFD-41DE-9FFB-7B1986D81C53}" type="datetimeFigureOut">
              <a:rPr lang="tr-TR" smtClean="0"/>
              <a:t>4.06.2020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2885756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7C2366-BAFD-41DE-9FFB-7B1986D81C53}" type="datetimeFigureOut">
              <a:rPr lang="tr-TR" smtClean="0"/>
              <a:t>4.06.2020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663C1-DB0D-4CC3-833B-A60990948D37}" type="slidenum">
              <a:rPr lang="tr-TR" smtClean="0"/>
              <a:t>‹#›</a:t>
            </a:fld>
            <a:endParaRPr lang="tr-TR"/>
          </a:p>
        </p:txBody>
      </p:sp>
    </p:spTree>
    <p:extLst>
      <p:ext uri="{BB962C8B-B14F-4D97-AF65-F5344CB8AC3E}">
        <p14:creationId xmlns:p14="http://schemas.microsoft.com/office/powerpoint/2010/main" val="1209709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1477818" y="2059709"/>
            <a:ext cx="7924800" cy="2123658"/>
          </a:xfrm>
          <a:prstGeom prst="rect">
            <a:avLst/>
          </a:prstGeom>
        </p:spPr>
        <p:txBody>
          <a:bodyPr wrap="square">
            <a:spAutoFit/>
          </a:bodyPr>
          <a:lstStyle/>
          <a:p>
            <a:pPr algn="ctr"/>
            <a:r>
              <a:rPr lang="tr-TR" sz="3600" b="1" dirty="0"/>
              <a:t>500 DOĞA </a:t>
            </a:r>
            <a:r>
              <a:rPr lang="tr-TR" sz="3600" b="1" dirty="0" smtClean="0"/>
              <a:t>BİLİMLERİ</a:t>
            </a:r>
          </a:p>
          <a:p>
            <a:pPr algn="ctr"/>
            <a:r>
              <a:rPr lang="tr-TR" sz="3200" i="1" dirty="0" smtClean="0"/>
              <a:t>Doğa </a:t>
            </a:r>
            <a:r>
              <a:rPr lang="tr-TR" sz="3200" i="1" dirty="0"/>
              <a:t>bilimleri: Madde ve enerjiyle ya da doğada gözlenebilen nesneler ve süreçlerle ilgilenen bilimler</a:t>
            </a:r>
            <a:endParaRPr lang="tr-TR" sz="3200" dirty="0"/>
          </a:p>
        </p:txBody>
      </p:sp>
    </p:spTree>
    <p:extLst>
      <p:ext uri="{BB962C8B-B14F-4D97-AF65-F5344CB8AC3E}">
        <p14:creationId xmlns:p14="http://schemas.microsoft.com/office/powerpoint/2010/main" val="24929216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341745" y="365124"/>
            <a:ext cx="8802255" cy="1000274"/>
          </a:xfrm>
          <a:prstGeom prst="rect">
            <a:avLst/>
          </a:prstGeom>
        </p:spPr>
        <p:txBody>
          <a:bodyPr wrap="square">
            <a:spAutoFit/>
          </a:bodyPr>
          <a:lstStyle/>
          <a:p>
            <a:pPr algn="ctr">
              <a:lnSpc>
                <a:spcPct val="105000"/>
              </a:lnSpc>
              <a:spcAft>
                <a:spcPts val="0"/>
              </a:spcAft>
              <a:tabLst>
                <a:tab pos="474980" algn="l"/>
                <a:tab pos="2493645" algn="l"/>
              </a:tabLst>
            </a:pPr>
            <a:r>
              <a:rPr lang="tr-TR" sz="2000" b="1" dirty="0">
                <a:latin typeface="Times New Roman" panose="02020603050405020304" pitchFamily="18" charset="0"/>
                <a:ea typeface="Times New Roman" panose="02020603050405020304" pitchFamily="18" charset="0"/>
              </a:rPr>
              <a:t>580 BİTKİ (BOTANİK) BİLİMLERİ</a:t>
            </a:r>
            <a:endParaRPr lang="tr-TR" sz="3200" dirty="0">
              <a:latin typeface="Times New Roman" panose="02020603050405020304" pitchFamily="18" charset="0"/>
              <a:ea typeface="Times New Roman" panose="02020603050405020304" pitchFamily="18" charset="0"/>
            </a:endParaRPr>
          </a:p>
          <a:p>
            <a:pPr>
              <a:spcAft>
                <a:spcPts val="0"/>
              </a:spcAft>
            </a:pPr>
            <a:r>
              <a:rPr lang="tr-TR" i="1" dirty="0">
                <a:solidFill>
                  <a:srgbClr val="606060"/>
                </a:solidFill>
                <a:latin typeface="Times New Roman" panose="02020603050405020304" pitchFamily="18" charset="0"/>
                <a:ea typeface="Times New Roman" panose="02020603050405020304" pitchFamily="18" charset="0"/>
              </a:rPr>
              <a:t>580'i sadece </a:t>
            </a:r>
            <a:r>
              <a:rPr lang="tr-TR" i="1" dirty="0" err="1">
                <a:solidFill>
                  <a:srgbClr val="606060"/>
                </a:solidFill>
                <a:latin typeface="Times New Roman" panose="02020603050405020304" pitchFamily="18" charset="0"/>
                <a:ea typeface="Times New Roman" panose="02020603050405020304" pitchFamily="18" charset="0"/>
              </a:rPr>
              <a:t>paelobotaniği</a:t>
            </a:r>
            <a:r>
              <a:rPr lang="tr-TR" i="1" dirty="0">
                <a:solidFill>
                  <a:srgbClr val="606060"/>
                </a:solidFill>
                <a:latin typeface="Times New Roman" panose="02020603050405020304" pitchFamily="18" charset="0"/>
                <a:ea typeface="Times New Roman" panose="02020603050405020304" pitchFamily="18" charset="0"/>
              </a:rPr>
              <a:t> geniş olarak ele alan eserler için kullanın. Genel bitkibilim (botanik) için 58l'i kullanın</a:t>
            </a:r>
            <a:r>
              <a:rPr lang="tr-TR" sz="2000" b="1" dirty="0">
                <a:latin typeface="Times New Roman" panose="02020603050405020304" pitchFamily="18" charset="0"/>
                <a:ea typeface="Times New Roman" panose="02020603050405020304" pitchFamily="18" charset="0"/>
              </a:rPr>
              <a:t> </a:t>
            </a:r>
            <a:endParaRPr lang="tr-TR" sz="3200" dirty="0">
              <a:effectLst/>
              <a:latin typeface="Times New Roman" panose="02020603050405020304" pitchFamily="18" charset="0"/>
              <a:ea typeface="Times New Roman" panose="02020603050405020304" pitchFamily="18" charset="0"/>
            </a:endParaRPr>
          </a:p>
        </p:txBody>
      </p:sp>
      <p:graphicFrame>
        <p:nvGraphicFramePr>
          <p:cNvPr id="6" name="Tablo 5"/>
          <p:cNvGraphicFramePr>
            <a:graphicFrameLocks noGrp="1"/>
          </p:cNvGraphicFramePr>
          <p:nvPr>
            <p:extLst>
              <p:ext uri="{D42A27DB-BD31-4B8C-83A1-F6EECF244321}">
                <p14:modId xmlns:p14="http://schemas.microsoft.com/office/powerpoint/2010/main" val="1876901300"/>
              </p:ext>
            </p:extLst>
          </p:nvPr>
        </p:nvGraphicFramePr>
        <p:xfrm>
          <a:off x="526473" y="1514764"/>
          <a:ext cx="11074399" cy="5332502"/>
        </p:xfrm>
        <a:graphic>
          <a:graphicData uri="http://schemas.openxmlformats.org/drawingml/2006/table">
            <a:tbl>
              <a:tblPr firstRow="1" firstCol="1" bandRow="1">
                <a:tableStyleId>{5C22544A-7EE6-4342-B048-85BDC9FD1C3A}</a:tableStyleId>
              </a:tblPr>
              <a:tblGrid>
                <a:gridCol w="1115225">
                  <a:extLst>
                    <a:ext uri="{9D8B030D-6E8A-4147-A177-3AD203B41FA5}">
                      <a16:colId xmlns:a16="http://schemas.microsoft.com/office/drawing/2014/main" val="887775941"/>
                    </a:ext>
                  </a:extLst>
                </a:gridCol>
                <a:gridCol w="5525432">
                  <a:extLst>
                    <a:ext uri="{9D8B030D-6E8A-4147-A177-3AD203B41FA5}">
                      <a16:colId xmlns:a16="http://schemas.microsoft.com/office/drawing/2014/main" val="4139200673"/>
                    </a:ext>
                  </a:extLst>
                </a:gridCol>
                <a:gridCol w="4433742">
                  <a:extLst>
                    <a:ext uri="{9D8B030D-6E8A-4147-A177-3AD203B41FA5}">
                      <a16:colId xmlns:a16="http://schemas.microsoft.com/office/drawing/2014/main" val="4004971877"/>
                    </a:ext>
                  </a:extLst>
                </a:gridCol>
              </a:tblGrid>
              <a:tr h="1404959">
                <a:tc>
                  <a:txBody>
                    <a:bodyPr/>
                    <a:lstStyle/>
                    <a:p>
                      <a:pPr>
                        <a:lnSpc>
                          <a:spcPct val="105000"/>
                        </a:lnSpc>
                        <a:spcAft>
                          <a:spcPts val="0"/>
                        </a:spcAft>
                        <a:tabLst>
                          <a:tab pos="2493645" algn="l"/>
                          <a:tab pos="2849880" algn="l"/>
                        </a:tabLst>
                      </a:pPr>
                      <a:r>
                        <a:rPr lang="tr-TR" sz="1800">
                          <a:effectLst/>
                        </a:rPr>
                        <a:t>581</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dirty="0">
                          <a:effectLst/>
                        </a:rPr>
                        <a:t>Bitki bilimi (Botanik) </a:t>
                      </a:r>
                    </a:p>
                    <a:p>
                      <a:pPr>
                        <a:spcAft>
                          <a:spcPts val="0"/>
                        </a:spcAft>
                      </a:pPr>
                      <a:r>
                        <a:rPr lang="tr-TR" sz="1800" dirty="0">
                          <a:effectLst/>
                        </a:rPr>
                        <a:t>Belirli bir bitki ya da bitki grubuyla ilgili belirli bir süreç ya da sistemle ilgili çalışmalar, süreç ya da sistemle değil, bitki ya da grupla birlikte sınıflanır. Örneğin bezelyelerin genetiği, 583'de sınıflanır</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Bitki bilimi; Botanik</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835566981"/>
                  </a:ext>
                </a:extLst>
              </a:tr>
              <a:tr h="863186">
                <a:tc>
                  <a:txBody>
                    <a:bodyPr/>
                    <a:lstStyle/>
                    <a:p>
                      <a:pPr>
                        <a:lnSpc>
                          <a:spcPct val="105000"/>
                        </a:lnSpc>
                        <a:spcAft>
                          <a:spcPts val="0"/>
                        </a:spcAft>
                        <a:tabLst>
                          <a:tab pos="2493645" algn="l"/>
                          <a:tab pos="2849880" algn="l"/>
                        </a:tabLst>
                      </a:pPr>
                      <a:r>
                        <a:rPr lang="tr-TR" sz="1800">
                          <a:effectLst/>
                        </a:rPr>
                        <a:t>582</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Tohumlu bitkiler</a:t>
                      </a:r>
                    </a:p>
                    <a:p>
                      <a:pPr>
                        <a:lnSpc>
                          <a:spcPct val="105000"/>
                        </a:lnSpc>
                        <a:spcAft>
                          <a:spcPts val="0"/>
                        </a:spcAft>
                        <a:tabLst>
                          <a:tab pos="2493645" algn="l"/>
                          <a:tab pos="2849880" algn="l"/>
                        </a:tabLst>
                      </a:pPr>
                      <a:r>
                        <a:rPr lang="tr-TR" sz="1800">
                          <a:effectLst/>
                        </a:rPr>
                        <a:t>Kapalıtohumlular (Angiospermae) için 583-584'e;açıktohumlular (Gymnospermae) için 585'e bkz</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Bitkiler - Tohumlular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01636946"/>
                  </a:ext>
                </a:extLst>
              </a:tr>
              <a:tr h="261666">
                <a:tc>
                  <a:txBody>
                    <a:bodyPr/>
                    <a:lstStyle/>
                    <a:p>
                      <a:pPr>
                        <a:lnSpc>
                          <a:spcPct val="105000"/>
                        </a:lnSpc>
                        <a:spcAft>
                          <a:spcPts val="0"/>
                        </a:spcAft>
                        <a:tabLst>
                          <a:tab pos="2493645" algn="l"/>
                          <a:tab pos="2849880" algn="l"/>
                        </a:tabLst>
                      </a:pPr>
                      <a:r>
                        <a:rPr lang="tr-TR" sz="1800">
                          <a:effectLst/>
                        </a:rPr>
                        <a:t>583</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Çift çenekliler</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Bitkiler - Çift çenekliler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878972229"/>
                  </a:ext>
                </a:extLst>
              </a:tr>
              <a:tr h="261666">
                <a:tc>
                  <a:txBody>
                    <a:bodyPr/>
                    <a:lstStyle/>
                    <a:p>
                      <a:pPr>
                        <a:lnSpc>
                          <a:spcPct val="105000"/>
                        </a:lnSpc>
                        <a:spcAft>
                          <a:spcPts val="0"/>
                        </a:spcAft>
                        <a:tabLst>
                          <a:tab pos="2493645" algn="l"/>
                          <a:tab pos="2849880" algn="l"/>
                        </a:tabLst>
                      </a:pPr>
                      <a:r>
                        <a:rPr lang="tr-TR" sz="1800">
                          <a:effectLst/>
                        </a:rPr>
                        <a:t>584</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Tek çenekliler</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Bitkiler - Tek çenekliler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929191655"/>
                  </a:ext>
                </a:extLst>
              </a:tr>
              <a:tr h="451846">
                <a:tc>
                  <a:txBody>
                    <a:bodyPr/>
                    <a:lstStyle/>
                    <a:p>
                      <a:pPr>
                        <a:lnSpc>
                          <a:spcPct val="105000"/>
                        </a:lnSpc>
                        <a:spcAft>
                          <a:spcPts val="0"/>
                        </a:spcAft>
                        <a:tabLst>
                          <a:tab pos="2493645" algn="l"/>
                          <a:tab pos="2849880" algn="l"/>
                        </a:tabLst>
                      </a:pPr>
                      <a:r>
                        <a:rPr lang="tr-TR" sz="1800">
                          <a:effectLst/>
                        </a:rPr>
                        <a:t>585</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Gymnosparmea (Pynophyta) </a:t>
                      </a:r>
                    </a:p>
                    <a:p>
                      <a:pPr>
                        <a:spcAft>
                          <a:spcPts val="0"/>
                        </a:spcAft>
                      </a:pPr>
                      <a:r>
                        <a:rPr lang="tr-TR" sz="1800">
                          <a:effectLst/>
                        </a:rPr>
                        <a:t>Bilinen adı: Açıktohumlular</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Gymnsparmea; Pynophyta</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236499841"/>
                  </a:ext>
                </a:extLst>
              </a:tr>
              <a:tr h="261666">
                <a:tc>
                  <a:txBody>
                    <a:bodyPr/>
                    <a:lstStyle/>
                    <a:p>
                      <a:pPr>
                        <a:lnSpc>
                          <a:spcPct val="105000"/>
                        </a:lnSpc>
                        <a:spcAft>
                          <a:spcPts val="0"/>
                        </a:spcAft>
                        <a:tabLst>
                          <a:tab pos="2493645" algn="l"/>
                          <a:tab pos="2849880" algn="l"/>
                        </a:tabLst>
                      </a:pPr>
                      <a:r>
                        <a:rPr lang="tr-TR" sz="1800">
                          <a:effectLst/>
                        </a:rPr>
                        <a:t> </a:t>
                      </a:r>
                      <a:endParaRPr lang="tr-TR" sz="1800">
                        <a:effectLst/>
                        <a:latin typeface="Times New Roman" panose="02020603050405020304" pitchFamily="18" charset="0"/>
                        <a:ea typeface="Times New Roman" panose="02020603050405020304" pitchFamily="18" charset="0"/>
                      </a:endParaRPr>
                    </a:p>
                  </a:txBody>
                  <a:tcPr marL="17780" marR="17780" marT="17780" marB="17780" anchor="b"/>
                </a:tc>
                <a:tc>
                  <a:txBody>
                    <a:bodyPr/>
                    <a:lstStyle/>
                    <a:p>
                      <a:pPr algn="ctr">
                        <a:lnSpc>
                          <a:spcPct val="105000"/>
                        </a:lnSpc>
                        <a:spcAft>
                          <a:spcPts val="0"/>
                        </a:spcAft>
                        <a:tabLst>
                          <a:tab pos="2493645" algn="l"/>
                          <a:tab pos="2849880" algn="l"/>
                        </a:tabLst>
                      </a:pPr>
                      <a:r>
                        <a:rPr lang="tr-TR" sz="1800">
                          <a:effectLst/>
                        </a:rPr>
                        <a:t> </a:t>
                      </a:r>
                      <a:endParaRPr lang="tr-TR" sz="1800">
                        <a:effectLst/>
                        <a:latin typeface="Times New Roman" panose="02020603050405020304" pitchFamily="18" charset="0"/>
                        <a:ea typeface="Times New Roman" panose="02020603050405020304" pitchFamily="18" charset="0"/>
                      </a:endParaRPr>
                    </a:p>
                  </a:txBody>
                  <a:tcPr marL="17780" marR="17780" marT="17780" marB="17780" anchor="b"/>
                </a:tc>
                <a:tc>
                  <a:txBody>
                    <a:bodyPr/>
                    <a:lstStyle/>
                    <a:p>
                      <a:pPr algn="ctr">
                        <a:lnSpc>
                          <a:spcPct val="105000"/>
                        </a:lnSpc>
                        <a:spcAft>
                          <a:spcPts val="0"/>
                        </a:spcAft>
                        <a:tabLst>
                          <a:tab pos="2493645" algn="l"/>
                          <a:tab pos="2849880" algn="l"/>
                        </a:tabLst>
                      </a:pPr>
                      <a:r>
                        <a:rPr lang="tr-TR" sz="1800">
                          <a:effectLst/>
                        </a:rPr>
                        <a:t> </a:t>
                      </a:r>
                      <a:endParaRPr lang="tr-TR" sz="1800">
                        <a:effectLst/>
                        <a:latin typeface="Times New Roman" panose="02020603050405020304" pitchFamily="18" charset="0"/>
                        <a:ea typeface="Times New Roman" panose="02020603050405020304" pitchFamily="18" charset="0"/>
                      </a:endParaRPr>
                    </a:p>
                  </a:txBody>
                  <a:tcPr marL="17780" marR="17780" marT="17780" marB="17780" anchor="b"/>
                </a:tc>
                <a:extLst>
                  <a:ext uri="{0D108BD9-81ED-4DB2-BD59-A6C34878D82A}">
                    <a16:rowId xmlns:a16="http://schemas.microsoft.com/office/drawing/2014/main" val="2656071673"/>
                  </a:ext>
                </a:extLst>
              </a:tr>
              <a:tr h="484058">
                <a:tc>
                  <a:txBody>
                    <a:bodyPr/>
                    <a:lstStyle/>
                    <a:p>
                      <a:pPr>
                        <a:lnSpc>
                          <a:spcPct val="105000"/>
                        </a:lnSpc>
                        <a:spcAft>
                          <a:spcPts val="0"/>
                        </a:spcAft>
                        <a:tabLst>
                          <a:tab pos="2493645" algn="l"/>
                          <a:tab pos="2849880" algn="l"/>
                        </a:tabLst>
                      </a:pPr>
                      <a:r>
                        <a:rPr lang="tr-TR" sz="1800">
                          <a:effectLst/>
                        </a:rPr>
                        <a:t>587</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Damarlı tohumsuzlar</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Bitkiler - Damarlı tohumsuzlar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137468188"/>
                  </a:ext>
                </a:extLst>
              </a:tr>
              <a:tr h="261666">
                <a:tc>
                  <a:txBody>
                    <a:bodyPr/>
                    <a:lstStyle/>
                    <a:p>
                      <a:pPr>
                        <a:lnSpc>
                          <a:spcPct val="105000"/>
                        </a:lnSpc>
                        <a:spcAft>
                          <a:spcPts val="0"/>
                        </a:spcAft>
                        <a:tabLst>
                          <a:tab pos="2493645" algn="l"/>
                          <a:tab pos="2849880" algn="l"/>
                        </a:tabLst>
                      </a:pPr>
                      <a:r>
                        <a:rPr lang="tr-TR" sz="1800">
                          <a:effectLst/>
                        </a:rPr>
                        <a:t>588</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Bryophyta</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Briyophyta</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59124145"/>
                  </a:ext>
                </a:extLst>
              </a:tr>
              <a:tr h="663032">
                <a:tc>
                  <a:txBody>
                    <a:bodyPr/>
                    <a:lstStyle/>
                    <a:p>
                      <a:pPr>
                        <a:lnSpc>
                          <a:spcPct val="105000"/>
                        </a:lnSpc>
                        <a:spcAft>
                          <a:spcPts val="0"/>
                        </a:spcAft>
                        <a:tabLst>
                          <a:tab pos="2493645" algn="l"/>
                          <a:tab pos="2849880" algn="l"/>
                        </a:tabLst>
                      </a:pPr>
                      <a:r>
                        <a:rPr lang="tr-TR" sz="1800">
                          <a:effectLst/>
                        </a:rPr>
                        <a:t>589</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Thollobionta ve Prokaryotae Mikroorganizmalar ile ilgili kapsamlı eserleri 576'da sınıflayın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dirty="0" err="1">
                          <a:effectLst/>
                        </a:rPr>
                        <a:t>Thallobionta</a:t>
                      </a:r>
                      <a:r>
                        <a:rPr lang="tr-TR" sz="1800" dirty="0">
                          <a:effectLst/>
                        </a:rPr>
                        <a:t>; </a:t>
                      </a:r>
                      <a:r>
                        <a:rPr lang="tr-TR" sz="1800" dirty="0" err="1">
                          <a:effectLst/>
                        </a:rPr>
                        <a:t>Prokkaryotae</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152264900"/>
                  </a:ext>
                </a:extLst>
              </a:tr>
            </a:tbl>
          </a:graphicData>
        </a:graphic>
      </p:graphicFrame>
    </p:spTree>
    <p:extLst>
      <p:ext uri="{BB962C8B-B14F-4D97-AF65-F5344CB8AC3E}">
        <p14:creationId xmlns:p14="http://schemas.microsoft.com/office/powerpoint/2010/main" val="31491238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258618" y="258618"/>
            <a:ext cx="10815782" cy="692497"/>
          </a:xfrm>
          <a:prstGeom prst="rect">
            <a:avLst/>
          </a:prstGeom>
        </p:spPr>
        <p:txBody>
          <a:bodyPr wrap="square">
            <a:spAutoFit/>
          </a:bodyPr>
          <a:lstStyle/>
          <a:p>
            <a:pPr algn="ctr">
              <a:lnSpc>
                <a:spcPct val="105000"/>
              </a:lnSpc>
              <a:spcAft>
                <a:spcPts val="0"/>
              </a:spcAft>
              <a:tabLst>
                <a:tab pos="474980" algn="l"/>
                <a:tab pos="2493645" algn="l"/>
              </a:tabLst>
            </a:pPr>
            <a:r>
              <a:rPr lang="tr-TR" sz="2000" b="1" dirty="0">
                <a:latin typeface="Times New Roman" panose="02020603050405020304" pitchFamily="18" charset="0"/>
                <a:ea typeface="Times New Roman" panose="02020603050405020304" pitchFamily="18" charset="0"/>
              </a:rPr>
              <a:t>590 HAYVAN (ZOOLOJİ) BİLİMLERİ</a:t>
            </a:r>
            <a:endParaRPr lang="tr-TR" sz="3200" dirty="0">
              <a:latin typeface="Times New Roman" panose="02020603050405020304" pitchFamily="18" charset="0"/>
              <a:ea typeface="Times New Roman" panose="02020603050405020304" pitchFamily="18" charset="0"/>
            </a:endParaRPr>
          </a:p>
          <a:p>
            <a:pPr>
              <a:spcAft>
                <a:spcPts val="0"/>
              </a:spcAft>
            </a:pPr>
            <a:r>
              <a:rPr lang="tr-TR" i="1" dirty="0">
                <a:solidFill>
                  <a:srgbClr val="606060"/>
                </a:solidFill>
                <a:latin typeface="Times New Roman" panose="02020603050405020304" pitchFamily="18" charset="0"/>
                <a:ea typeface="Times New Roman" panose="02020603050405020304" pitchFamily="18" charset="0"/>
              </a:rPr>
              <a:t>590'ı sadece </a:t>
            </a:r>
            <a:r>
              <a:rPr lang="tr-TR" i="1" dirty="0" err="1">
                <a:solidFill>
                  <a:srgbClr val="606060"/>
                </a:solidFill>
                <a:latin typeface="Times New Roman" panose="02020603050405020304" pitchFamily="18" charset="0"/>
                <a:ea typeface="Times New Roman" panose="02020603050405020304" pitchFamily="18" charset="0"/>
              </a:rPr>
              <a:t>paleozoolojiyi</a:t>
            </a:r>
            <a:r>
              <a:rPr lang="tr-TR" i="1" dirty="0">
                <a:solidFill>
                  <a:srgbClr val="606060"/>
                </a:solidFill>
                <a:latin typeface="Times New Roman" panose="02020603050405020304" pitchFamily="18" charset="0"/>
                <a:ea typeface="Times New Roman" panose="02020603050405020304" pitchFamily="18" charset="0"/>
              </a:rPr>
              <a:t> geniş olarak ele alan eserler için kullanın. Genel zooloji için 59l'i kullanın</a:t>
            </a:r>
            <a:endParaRPr lang="tr-TR" sz="3200" dirty="0">
              <a:effectLst/>
              <a:latin typeface="Times New Roman" panose="02020603050405020304" pitchFamily="18" charset="0"/>
              <a:ea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628955318"/>
              </p:ext>
            </p:extLst>
          </p:nvPr>
        </p:nvGraphicFramePr>
        <p:xfrm>
          <a:off x="424873" y="1157291"/>
          <a:ext cx="10815782" cy="5559670"/>
        </p:xfrm>
        <a:graphic>
          <a:graphicData uri="http://schemas.openxmlformats.org/drawingml/2006/table">
            <a:tbl>
              <a:tblPr firstRow="1" firstCol="1" bandRow="1">
                <a:tableStyleId>{5C22544A-7EE6-4342-B048-85BDC9FD1C3A}</a:tableStyleId>
              </a:tblPr>
              <a:tblGrid>
                <a:gridCol w="1089181">
                  <a:extLst>
                    <a:ext uri="{9D8B030D-6E8A-4147-A177-3AD203B41FA5}">
                      <a16:colId xmlns:a16="http://schemas.microsoft.com/office/drawing/2014/main" val="3490519614"/>
                    </a:ext>
                  </a:extLst>
                </a:gridCol>
                <a:gridCol w="5396398">
                  <a:extLst>
                    <a:ext uri="{9D8B030D-6E8A-4147-A177-3AD203B41FA5}">
                      <a16:colId xmlns:a16="http://schemas.microsoft.com/office/drawing/2014/main" val="1998727124"/>
                    </a:ext>
                  </a:extLst>
                </a:gridCol>
                <a:gridCol w="4330203">
                  <a:extLst>
                    <a:ext uri="{9D8B030D-6E8A-4147-A177-3AD203B41FA5}">
                      <a16:colId xmlns:a16="http://schemas.microsoft.com/office/drawing/2014/main" val="3619430509"/>
                    </a:ext>
                  </a:extLst>
                </a:gridCol>
              </a:tblGrid>
              <a:tr h="772904">
                <a:tc>
                  <a:txBody>
                    <a:bodyPr/>
                    <a:lstStyle/>
                    <a:p>
                      <a:pPr>
                        <a:lnSpc>
                          <a:spcPct val="105000"/>
                        </a:lnSpc>
                        <a:spcAft>
                          <a:spcPts val="0"/>
                        </a:spcAft>
                        <a:tabLst>
                          <a:tab pos="2493645" algn="l"/>
                          <a:tab pos="2849880" algn="l"/>
                        </a:tabLst>
                      </a:pPr>
                      <a:r>
                        <a:rPr lang="tr-TR" sz="1600">
                          <a:effectLst/>
                        </a:rPr>
                        <a:t>591</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600">
                          <a:effectLst/>
                        </a:rPr>
                        <a:t>Hayvan bilimi (Zooloji) Hayvanın türüne bakmaksızın mikroskopiyi 578'de,zoolojik örneklerin toplanması ve korunmasını 579'da sınıflayın</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Hayvan bilimi; Zooloji</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643826853"/>
                  </a:ext>
                </a:extLst>
              </a:tr>
              <a:tr h="1232525">
                <a:tc>
                  <a:txBody>
                    <a:bodyPr/>
                    <a:lstStyle/>
                    <a:p>
                      <a:pPr>
                        <a:lnSpc>
                          <a:spcPct val="105000"/>
                        </a:lnSpc>
                        <a:spcAft>
                          <a:spcPts val="0"/>
                        </a:spcAft>
                        <a:tabLst>
                          <a:tab pos="2493645" algn="l"/>
                          <a:tab pos="2849880" algn="l"/>
                        </a:tabLst>
                      </a:pPr>
                      <a:r>
                        <a:rPr lang="tr-TR" sz="1600">
                          <a:effectLst/>
                        </a:rPr>
                        <a:t>592</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600" dirty="0">
                          <a:effectLst/>
                        </a:rPr>
                        <a:t>Omurgasızlar </a:t>
                      </a:r>
                    </a:p>
                    <a:p>
                      <a:pPr>
                        <a:spcAft>
                          <a:spcPts val="0"/>
                        </a:spcAft>
                      </a:pPr>
                      <a:r>
                        <a:rPr lang="tr-TR" sz="1600" dirty="0" err="1">
                          <a:effectLst/>
                        </a:rPr>
                        <a:t>Protozoa</a:t>
                      </a:r>
                      <a:r>
                        <a:rPr lang="tr-TR" sz="1600" dirty="0">
                          <a:effectLst/>
                        </a:rPr>
                        <a:t>, </a:t>
                      </a:r>
                      <a:r>
                        <a:rPr lang="tr-TR" sz="1600" dirty="0" err="1">
                          <a:effectLst/>
                        </a:rPr>
                        <a:t>Parazoa</a:t>
                      </a:r>
                      <a:r>
                        <a:rPr lang="tr-TR" sz="1600" dirty="0">
                          <a:effectLst/>
                        </a:rPr>
                        <a:t>, </a:t>
                      </a:r>
                      <a:r>
                        <a:rPr lang="tr-TR" sz="1600" dirty="0" err="1">
                          <a:effectLst/>
                        </a:rPr>
                        <a:t>Coelenterata</a:t>
                      </a:r>
                      <a:r>
                        <a:rPr lang="tr-TR" sz="1600" dirty="0">
                          <a:effectLst/>
                        </a:rPr>
                        <a:t>, </a:t>
                      </a:r>
                      <a:r>
                        <a:rPr lang="tr-TR" sz="1600" dirty="0" err="1">
                          <a:effectLst/>
                        </a:rPr>
                        <a:t>Echinodermata</a:t>
                      </a:r>
                      <a:r>
                        <a:rPr lang="tr-TR" sz="1600" dirty="0">
                          <a:effectLst/>
                        </a:rPr>
                        <a:t>, ilgili takımlar için 593'e; </a:t>
                      </a:r>
                      <a:r>
                        <a:rPr lang="tr-TR" sz="1600" dirty="0" err="1">
                          <a:effectLst/>
                        </a:rPr>
                        <a:t>Mollusca</a:t>
                      </a:r>
                      <a:r>
                        <a:rPr lang="tr-TR" sz="1600" dirty="0">
                          <a:effectLst/>
                        </a:rPr>
                        <a:t> ve </a:t>
                      </a:r>
                      <a:r>
                        <a:rPr lang="tr-TR" sz="1600" dirty="0" err="1">
                          <a:effectLst/>
                        </a:rPr>
                        <a:t>Molluscoidea</a:t>
                      </a:r>
                      <a:r>
                        <a:rPr lang="tr-TR" sz="1600" dirty="0">
                          <a:effectLst/>
                        </a:rPr>
                        <a:t> için 594'e; diğer omurgasızlar için 595'e bkz.</a:t>
                      </a:r>
                    </a:p>
                    <a:p>
                      <a:pPr>
                        <a:lnSpc>
                          <a:spcPct val="105000"/>
                        </a:lnSpc>
                        <a:spcAft>
                          <a:spcPts val="0"/>
                        </a:spcAft>
                        <a:tabLst>
                          <a:tab pos="2493645" algn="l"/>
                          <a:tab pos="2849880" algn="l"/>
                        </a:tabLst>
                      </a:pPr>
                      <a:r>
                        <a:rPr lang="tr-TR" sz="1600" dirty="0">
                          <a:effectLst/>
                        </a:rPr>
                        <a:t> </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Omurgasızlar</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20055469"/>
                  </a:ext>
                </a:extLst>
              </a:tr>
              <a:tr h="458503">
                <a:tc>
                  <a:txBody>
                    <a:bodyPr/>
                    <a:lstStyle/>
                    <a:p>
                      <a:pPr>
                        <a:lnSpc>
                          <a:spcPct val="105000"/>
                        </a:lnSpc>
                        <a:spcAft>
                          <a:spcPts val="0"/>
                        </a:spcAft>
                        <a:tabLst>
                          <a:tab pos="2493645" algn="l"/>
                          <a:tab pos="2849880" algn="l"/>
                        </a:tabLst>
                      </a:pPr>
                      <a:r>
                        <a:rPr lang="tr-TR" sz="1600">
                          <a:effectLst/>
                        </a:rPr>
                        <a:t>593</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Prorozoa, Echinodermata ile ilgili takımlar</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Echinodernata; Protozoa</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227422330"/>
                  </a:ext>
                </a:extLst>
              </a:tr>
              <a:tr h="513760">
                <a:tc>
                  <a:txBody>
                    <a:bodyPr/>
                    <a:lstStyle/>
                    <a:p>
                      <a:pPr>
                        <a:lnSpc>
                          <a:spcPct val="105000"/>
                        </a:lnSpc>
                        <a:spcAft>
                          <a:spcPts val="0"/>
                        </a:spcAft>
                        <a:tabLst>
                          <a:tab pos="2493645" algn="l"/>
                          <a:tab pos="2849880" algn="l"/>
                        </a:tabLst>
                      </a:pPr>
                      <a:r>
                        <a:rPr lang="tr-TR" sz="1600">
                          <a:effectLst/>
                        </a:rPr>
                        <a:t>594</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600">
                          <a:effectLst/>
                        </a:rPr>
                        <a:t>Mollusca ve Molluscoidea </a:t>
                      </a:r>
                    </a:p>
                    <a:p>
                      <a:pPr>
                        <a:spcAft>
                          <a:spcPts val="0"/>
                        </a:spcAft>
                      </a:pPr>
                      <a:r>
                        <a:rPr lang="tr-TR" sz="1600">
                          <a:effectLst/>
                        </a:rPr>
                        <a:t>Örnek: Aplacophora, Monoplacophora</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Mollusca; Molluscoidea</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647362142"/>
                  </a:ext>
                </a:extLst>
              </a:tr>
              <a:tr h="274837">
                <a:tc>
                  <a:txBody>
                    <a:bodyPr/>
                    <a:lstStyle/>
                    <a:p>
                      <a:pPr>
                        <a:lnSpc>
                          <a:spcPct val="105000"/>
                        </a:lnSpc>
                        <a:spcAft>
                          <a:spcPts val="0"/>
                        </a:spcAft>
                        <a:tabLst>
                          <a:tab pos="2493645" algn="l"/>
                          <a:tab pos="2849880" algn="l"/>
                        </a:tabLst>
                      </a:pPr>
                      <a:r>
                        <a:rPr lang="tr-TR" sz="1600">
                          <a:effectLst/>
                        </a:rPr>
                        <a:t>595</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Başka omurgasızlar</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01172604"/>
                  </a:ext>
                </a:extLst>
              </a:tr>
              <a:tr h="419203">
                <a:tc>
                  <a:txBody>
                    <a:bodyPr/>
                    <a:lstStyle/>
                    <a:p>
                      <a:pPr>
                        <a:lnSpc>
                          <a:spcPct val="105000"/>
                        </a:lnSpc>
                        <a:spcAft>
                          <a:spcPts val="0"/>
                        </a:spcAft>
                        <a:tabLst>
                          <a:tab pos="2493645" algn="l"/>
                          <a:tab pos="2849880" algn="l"/>
                        </a:tabLst>
                      </a:pPr>
                      <a:r>
                        <a:rPr lang="tr-TR" sz="1600">
                          <a:effectLst/>
                        </a:rPr>
                        <a:t>596</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600">
                          <a:effectLst/>
                        </a:rPr>
                        <a:t>Vertebrata (Craniata, Omurgalılar) Chordata'yı burada sınıflayın</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Vertebrata; Omurgalılar</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451598508"/>
                  </a:ext>
                </a:extLst>
              </a:tr>
              <a:tr h="525731">
                <a:tc>
                  <a:txBody>
                    <a:bodyPr/>
                    <a:lstStyle/>
                    <a:p>
                      <a:pPr>
                        <a:lnSpc>
                          <a:spcPct val="105000"/>
                        </a:lnSpc>
                        <a:spcAft>
                          <a:spcPts val="0"/>
                        </a:spcAft>
                        <a:tabLst>
                          <a:tab pos="2493645" algn="l"/>
                          <a:tab pos="2849880" algn="l"/>
                        </a:tabLst>
                      </a:pPr>
                      <a:r>
                        <a:rPr lang="tr-TR" sz="1600">
                          <a:effectLst/>
                        </a:rPr>
                        <a:t>597</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Soğukkanlı omurgalılar. Balıklar</a:t>
                      </a:r>
                    </a:p>
                    <a:p>
                      <a:pPr>
                        <a:spcAft>
                          <a:spcPts val="0"/>
                        </a:spcAft>
                      </a:pPr>
                      <a:r>
                        <a:rPr lang="tr-TR" sz="1600">
                          <a:effectLst/>
                        </a:rPr>
                        <a:t>İktiyolojiyi (balıkbilim) burada sınıflayın</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Soğukkanlı omurgalılar; Balıklar</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388575307"/>
                  </a:ext>
                </a:extLst>
              </a:tr>
              <a:tr h="525731">
                <a:tc>
                  <a:txBody>
                    <a:bodyPr/>
                    <a:lstStyle/>
                    <a:p>
                      <a:pPr>
                        <a:lnSpc>
                          <a:spcPct val="105000"/>
                        </a:lnSpc>
                        <a:spcAft>
                          <a:spcPts val="0"/>
                        </a:spcAft>
                        <a:tabLst>
                          <a:tab pos="2493645" algn="l"/>
                          <a:tab pos="2849880" algn="l"/>
                        </a:tabLst>
                      </a:pPr>
                      <a:r>
                        <a:rPr lang="tr-TR" sz="1600">
                          <a:effectLst/>
                        </a:rPr>
                        <a:t>598</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Kuşlar</a:t>
                      </a:r>
                    </a:p>
                    <a:p>
                      <a:pPr>
                        <a:spcAft>
                          <a:spcPts val="0"/>
                        </a:spcAft>
                      </a:pPr>
                      <a:r>
                        <a:rPr lang="tr-TR" sz="1600">
                          <a:effectLst/>
                        </a:rPr>
                        <a:t>Ornitolojiyi (kuşbilim) burada sınıflayın</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Kuşlar</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206860968"/>
                  </a:ext>
                </a:extLst>
              </a:tr>
              <a:tr h="765652">
                <a:tc>
                  <a:txBody>
                    <a:bodyPr/>
                    <a:lstStyle/>
                    <a:p>
                      <a:pPr>
                        <a:lnSpc>
                          <a:spcPct val="105000"/>
                        </a:lnSpc>
                        <a:spcAft>
                          <a:spcPts val="0"/>
                        </a:spcAft>
                        <a:tabLst>
                          <a:tab pos="2493645" algn="l"/>
                          <a:tab pos="2849880" algn="l"/>
                        </a:tabLst>
                      </a:pPr>
                      <a:r>
                        <a:rPr lang="tr-TR" sz="1600">
                          <a:effectLst/>
                        </a:rPr>
                        <a:t>599</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Memeliler</a:t>
                      </a:r>
                    </a:p>
                    <a:p>
                      <a:pPr>
                        <a:spcAft>
                          <a:spcPts val="0"/>
                        </a:spcAft>
                      </a:pPr>
                      <a:r>
                        <a:rPr lang="tr-TR" sz="1600">
                          <a:effectLst/>
                        </a:rPr>
                        <a:t>Sıcak kanlı omurgalıları burada sınıflayın</a:t>
                      </a:r>
                    </a:p>
                    <a:p>
                      <a:pPr>
                        <a:lnSpc>
                          <a:spcPct val="105000"/>
                        </a:lnSpc>
                        <a:spcAft>
                          <a:spcPts val="0"/>
                        </a:spcAft>
                        <a:tabLst>
                          <a:tab pos="2493645" algn="l"/>
                          <a:tab pos="2849880" algn="l"/>
                        </a:tabLst>
                      </a:pPr>
                      <a:r>
                        <a:rPr lang="tr-TR" sz="1600">
                          <a:effectLst/>
                        </a:rPr>
                        <a:t> </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dirty="0">
                          <a:effectLst/>
                        </a:rPr>
                        <a:t>Memeliler</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297847429"/>
                  </a:ext>
                </a:extLst>
              </a:tr>
            </a:tbl>
          </a:graphicData>
        </a:graphic>
      </p:graphicFrame>
    </p:spTree>
    <p:extLst>
      <p:ext uri="{BB962C8B-B14F-4D97-AF65-F5344CB8AC3E}">
        <p14:creationId xmlns:p14="http://schemas.microsoft.com/office/powerpoint/2010/main" val="1961308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4223195651"/>
              </p:ext>
            </p:extLst>
          </p:nvPr>
        </p:nvGraphicFramePr>
        <p:xfrm>
          <a:off x="120075" y="711200"/>
          <a:ext cx="11369961" cy="5412508"/>
        </p:xfrm>
        <a:graphic>
          <a:graphicData uri="http://schemas.openxmlformats.org/drawingml/2006/table">
            <a:tbl>
              <a:tblPr firstRow="1" firstCol="1" bandRow="1">
                <a:tableStyleId>{5C22544A-7EE6-4342-B048-85BDC9FD1C3A}</a:tableStyleId>
              </a:tblPr>
              <a:tblGrid>
                <a:gridCol w="1144988">
                  <a:extLst>
                    <a:ext uri="{9D8B030D-6E8A-4147-A177-3AD203B41FA5}">
                      <a16:colId xmlns:a16="http://schemas.microsoft.com/office/drawing/2014/main" val="3301440713"/>
                    </a:ext>
                  </a:extLst>
                </a:gridCol>
                <a:gridCol w="5672899">
                  <a:extLst>
                    <a:ext uri="{9D8B030D-6E8A-4147-A177-3AD203B41FA5}">
                      <a16:colId xmlns:a16="http://schemas.microsoft.com/office/drawing/2014/main" val="286979888"/>
                    </a:ext>
                  </a:extLst>
                </a:gridCol>
                <a:gridCol w="4552074">
                  <a:extLst>
                    <a:ext uri="{9D8B030D-6E8A-4147-A177-3AD203B41FA5}">
                      <a16:colId xmlns:a16="http://schemas.microsoft.com/office/drawing/2014/main" val="878031065"/>
                    </a:ext>
                  </a:extLst>
                </a:gridCol>
              </a:tblGrid>
              <a:tr h="1496309">
                <a:tc>
                  <a:txBody>
                    <a:bodyPr/>
                    <a:lstStyle/>
                    <a:p>
                      <a:pPr>
                        <a:lnSpc>
                          <a:spcPct val="105000"/>
                        </a:lnSpc>
                        <a:spcAft>
                          <a:spcPts val="0"/>
                        </a:spcAft>
                        <a:tabLst>
                          <a:tab pos="2493645" algn="l"/>
                          <a:tab pos="2849880" algn="l"/>
                        </a:tabLst>
                      </a:pPr>
                      <a:r>
                        <a:rPr lang="tr-TR" sz="1800" dirty="0">
                          <a:effectLst/>
                        </a:rPr>
                        <a:t>501</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Felsefe ve kuram </a:t>
                      </a:r>
                    </a:p>
                    <a:p>
                      <a:pPr>
                        <a:spcAft>
                          <a:spcPts val="0"/>
                        </a:spcAft>
                      </a:pPr>
                      <a:r>
                        <a:rPr lang="tr-TR" sz="1800">
                          <a:effectLst/>
                        </a:rPr>
                        <a:t>Genel bir araştırma tekniği olarak bilimsel yöntemi 001'de, doğa bilimlerinde uygulanan bilimsel yöntemi 507’'de sınıflayın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Doğra Bilimleri - Felsefe; Doğa bilimleri - Kuram</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50537865"/>
                  </a:ext>
                </a:extLst>
              </a:tr>
              <a:tr h="397296">
                <a:tc>
                  <a:txBody>
                    <a:bodyPr/>
                    <a:lstStyle/>
                    <a:p>
                      <a:pPr>
                        <a:lnSpc>
                          <a:spcPct val="105000"/>
                        </a:lnSpc>
                        <a:spcAft>
                          <a:spcPts val="0"/>
                        </a:spcAft>
                        <a:tabLst>
                          <a:tab pos="2493645" algn="l"/>
                          <a:tab pos="2849880" algn="l"/>
                        </a:tabLst>
                      </a:pPr>
                      <a:r>
                        <a:rPr lang="tr-TR" sz="1800">
                          <a:effectLst/>
                        </a:rPr>
                        <a:t>502</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Çeşitli</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218225397"/>
                  </a:ext>
                </a:extLst>
              </a:tr>
              <a:tr h="722355">
                <a:tc>
                  <a:txBody>
                    <a:bodyPr/>
                    <a:lstStyle/>
                    <a:p>
                      <a:pPr>
                        <a:lnSpc>
                          <a:spcPct val="105000"/>
                        </a:lnSpc>
                        <a:spcAft>
                          <a:spcPts val="0"/>
                        </a:spcAft>
                        <a:tabLst>
                          <a:tab pos="2493645" algn="l"/>
                          <a:tab pos="2849880" algn="l"/>
                        </a:tabLst>
                      </a:pPr>
                      <a:r>
                        <a:rPr lang="tr-TR" sz="1800">
                          <a:effectLst/>
                        </a:rPr>
                        <a:t>503</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Sözlükler ve ansiklopediler</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Doğa bilimleri - Ansiklopedi </a:t>
                      </a:r>
                    </a:p>
                    <a:p>
                      <a:pPr>
                        <a:lnSpc>
                          <a:spcPct val="105000"/>
                        </a:lnSpc>
                        <a:spcAft>
                          <a:spcPts val="0"/>
                        </a:spcAft>
                        <a:tabLst>
                          <a:tab pos="2493645" algn="l"/>
                          <a:tab pos="2849880" algn="l"/>
                        </a:tabLst>
                      </a:pPr>
                      <a:r>
                        <a:rPr lang="tr-TR" sz="1800">
                          <a:effectLst/>
                        </a:rPr>
                        <a:t>Doğa bilimler - Sözlükler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291836159"/>
                  </a:ext>
                </a:extLst>
              </a:tr>
              <a:tr h="722355">
                <a:tc>
                  <a:txBody>
                    <a:bodyPr/>
                    <a:lstStyle/>
                    <a:p>
                      <a:pPr>
                        <a:lnSpc>
                          <a:spcPct val="105000"/>
                        </a:lnSpc>
                        <a:spcAft>
                          <a:spcPts val="0"/>
                        </a:spcAft>
                        <a:tabLst>
                          <a:tab pos="2493645" algn="l"/>
                          <a:tab pos="2849880" algn="l"/>
                        </a:tabLst>
                      </a:pPr>
                      <a:r>
                        <a:rPr lang="tr-TR" sz="1800">
                          <a:effectLst/>
                        </a:rPr>
                        <a:t>506</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Kuruluşlar ve yönetim</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Doğa bilimleri - Kuruluşlar ve yönetim</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962053118"/>
                  </a:ext>
                </a:extLst>
              </a:tr>
              <a:tr h="722355">
                <a:tc>
                  <a:txBody>
                    <a:bodyPr/>
                    <a:lstStyle/>
                    <a:p>
                      <a:pPr>
                        <a:lnSpc>
                          <a:spcPct val="105000"/>
                        </a:lnSpc>
                        <a:spcAft>
                          <a:spcPts val="0"/>
                        </a:spcAft>
                        <a:tabLst>
                          <a:tab pos="2493645" algn="l"/>
                          <a:tab pos="2849880" algn="l"/>
                        </a:tabLst>
                      </a:pPr>
                      <a:r>
                        <a:rPr lang="tr-TR" sz="1800">
                          <a:effectLst/>
                        </a:rPr>
                        <a:t>507</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Eğitim, araştırma, ilgili konular</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Doğa bilimleri - Eğitim </a:t>
                      </a:r>
                    </a:p>
                    <a:p>
                      <a:pPr>
                        <a:lnSpc>
                          <a:spcPct val="105000"/>
                        </a:lnSpc>
                        <a:spcAft>
                          <a:spcPts val="0"/>
                        </a:spcAft>
                        <a:tabLst>
                          <a:tab pos="2493645" algn="l"/>
                          <a:tab pos="2849880" algn="l"/>
                        </a:tabLst>
                      </a:pPr>
                      <a:r>
                        <a:rPr lang="tr-TR" sz="1800">
                          <a:effectLst/>
                        </a:rPr>
                        <a:t>Doğa bilimleri - Araştırma.</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696530434"/>
                  </a:ext>
                </a:extLst>
              </a:tr>
              <a:tr h="954542">
                <a:tc>
                  <a:txBody>
                    <a:bodyPr/>
                    <a:lstStyle/>
                    <a:p>
                      <a:pPr>
                        <a:lnSpc>
                          <a:spcPct val="105000"/>
                        </a:lnSpc>
                        <a:spcAft>
                          <a:spcPts val="0"/>
                        </a:spcAft>
                        <a:tabLst>
                          <a:tab pos="2493645" algn="l"/>
                          <a:tab pos="2849880" algn="l"/>
                        </a:tabLst>
                      </a:pPr>
                      <a:r>
                        <a:rPr lang="tr-TR" sz="1800">
                          <a:effectLst/>
                        </a:rPr>
                        <a:t>508</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Doğa tarihi</a:t>
                      </a:r>
                    </a:p>
                    <a:p>
                      <a:pPr>
                        <a:spcAft>
                          <a:spcPts val="0"/>
                        </a:spcAft>
                      </a:pPr>
                      <a:r>
                        <a:rPr lang="tr-TR" sz="1800">
                          <a:effectLst/>
                        </a:rPr>
                        <a:t>Doğadaki olguların tanımını ve araştırılmasını burada sınıflayın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Doğa bilimleri - Tarih</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937754405"/>
                  </a:ext>
                </a:extLst>
              </a:tr>
              <a:tr h="397296">
                <a:tc>
                  <a:txBody>
                    <a:bodyPr/>
                    <a:lstStyle/>
                    <a:p>
                      <a:pPr>
                        <a:lnSpc>
                          <a:spcPct val="105000"/>
                        </a:lnSpc>
                        <a:spcAft>
                          <a:spcPts val="0"/>
                        </a:spcAft>
                        <a:tabLst>
                          <a:tab pos="2493645" algn="l"/>
                          <a:tab pos="2849880" algn="l"/>
                        </a:tabLst>
                      </a:pPr>
                      <a:r>
                        <a:rPr lang="tr-TR" sz="1800">
                          <a:effectLst/>
                        </a:rPr>
                        <a:t>509</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Tarih, coğrafya, kişilere göre ele alış</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dirty="0">
                          <a:effectLst/>
                        </a:rPr>
                        <a:t>---</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521362667"/>
                  </a:ext>
                </a:extLst>
              </a:tr>
            </a:tbl>
          </a:graphicData>
        </a:graphic>
      </p:graphicFrame>
    </p:spTree>
    <p:extLst>
      <p:ext uri="{BB962C8B-B14F-4D97-AF65-F5344CB8AC3E}">
        <p14:creationId xmlns:p14="http://schemas.microsoft.com/office/powerpoint/2010/main" val="2076403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397164" y="365124"/>
            <a:ext cx="8746836" cy="692497"/>
          </a:xfrm>
          <a:prstGeom prst="rect">
            <a:avLst/>
          </a:prstGeom>
        </p:spPr>
        <p:txBody>
          <a:bodyPr wrap="square">
            <a:spAutoFit/>
          </a:bodyPr>
          <a:lstStyle/>
          <a:p>
            <a:pPr algn="ctr">
              <a:lnSpc>
                <a:spcPct val="105000"/>
              </a:lnSpc>
              <a:spcAft>
                <a:spcPts val="0"/>
              </a:spcAft>
              <a:tabLst>
                <a:tab pos="474980" algn="l"/>
                <a:tab pos="2493645" algn="l"/>
              </a:tabLst>
            </a:pPr>
            <a:r>
              <a:rPr lang="tr-TR" sz="2000" b="1" dirty="0">
                <a:latin typeface="Times New Roman" panose="02020603050405020304" pitchFamily="18" charset="0"/>
                <a:ea typeface="Times New Roman" panose="02020603050405020304" pitchFamily="18" charset="0"/>
              </a:rPr>
              <a:t>510 MATEMATİK</a:t>
            </a:r>
            <a:endParaRPr lang="tr-TR" sz="3200" dirty="0">
              <a:latin typeface="Times New Roman" panose="02020603050405020304" pitchFamily="18" charset="0"/>
              <a:ea typeface="Times New Roman" panose="02020603050405020304" pitchFamily="18" charset="0"/>
            </a:endParaRPr>
          </a:p>
          <a:p>
            <a:pPr algn="ctr">
              <a:spcAft>
                <a:spcPts val="0"/>
              </a:spcAft>
            </a:pPr>
            <a:r>
              <a:rPr lang="tr-TR" i="1" dirty="0">
                <a:solidFill>
                  <a:srgbClr val="606060"/>
                </a:solidFill>
                <a:latin typeface="Times New Roman" panose="02020603050405020304" pitchFamily="18" charset="0"/>
                <a:ea typeface="Times New Roman" panose="02020603050405020304" pitchFamily="18" charset="0"/>
              </a:rPr>
              <a:t>Sonlu matematiği burada sınıflayın</a:t>
            </a:r>
            <a:endParaRPr lang="tr-TR" sz="3200" dirty="0">
              <a:effectLst/>
              <a:latin typeface="Times New Roman" panose="02020603050405020304" pitchFamily="18" charset="0"/>
              <a:ea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254058914"/>
              </p:ext>
            </p:extLst>
          </p:nvPr>
        </p:nvGraphicFramePr>
        <p:xfrm>
          <a:off x="120075" y="1311564"/>
          <a:ext cx="9153234" cy="5879240"/>
        </p:xfrm>
        <a:graphic>
          <a:graphicData uri="http://schemas.openxmlformats.org/drawingml/2006/table">
            <a:tbl>
              <a:tblPr firstRow="1" firstCol="1" bandRow="1">
                <a:tableStyleId>{5C22544A-7EE6-4342-B048-85BDC9FD1C3A}</a:tableStyleId>
              </a:tblPr>
              <a:tblGrid>
                <a:gridCol w="921757">
                  <a:extLst>
                    <a:ext uri="{9D8B030D-6E8A-4147-A177-3AD203B41FA5}">
                      <a16:colId xmlns:a16="http://schemas.microsoft.com/office/drawing/2014/main" val="3188178377"/>
                    </a:ext>
                  </a:extLst>
                </a:gridCol>
                <a:gridCol w="4566891">
                  <a:extLst>
                    <a:ext uri="{9D8B030D-6E8A-4147-A177-3AD203B41FA5}">
                      <a16:colId xmlns:a16="http://schemas.microsoft.com/office/drawing/2014/main" val="2612215451"/>
                    </a:ext>
                  </a:extLst>
                </a:gridCol>
                <a:gridCol w="3664586">
                  <a:extLst>
                    <a:ext uri="{9D8B030D-6E8A-4147-A177-3AD203B41FA5}">
                      <a16:colId xmlns:a16="http://schemas.microsoft.com/office/drawing/2014/main" val="706648091"/>
                    </a:ext>
                  </a:extLst>
                </a:gridCol>
              </a:tblGrid>
              <a:tr h="1442527">
                <a:tc>
                  <a:txBody>
                    <a:bodyPr/>
                    <a:lstStyle/>
                    <a:p>
                      <a:pPr>
                        <a:lnSpc>
                          <a:spcPct val="105000"/>
                        </a:lnSpc>
                        <a:spcAft>
                          <a:spcPts val="0"/>
                        </a:spcAft>
                        <a:tabLst>
                          <a:tab pos="2493645" algn="l"/>
                          <a:tab pos="2849880" algn="l"/>
                        </a:tabLst>
                      </a:pPr>
                      <a:r>
                        <a:rPr lang="tr-TR" sz="1800">
                          <a:effectLst/>
                        </a:rPr>
                        <a:t>511</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Genel ilkeler</a:t>
                      </a:r>
                    </a:p>
                    <a:p>
                      <a:pPr>
                        <a:spcAft>
                          <a:spcPts val="0"/>
                        </a:spcAft>
                      </a:pPr>
                      <a:r>
                        <a:rPr lang="tr-TR" sz="1800">
                          <a:effectLst/>
                        </a:rPr>
                        <a:t>Buradaki konuların matematiğin belirli bir dalma uygulanmasını sözkonusu dalla birlikte sınıflayın. Örneğin aritmetik yaklaşıklık 513</a:t>
                      </a:r>
                    </a:p>
                    <a:p>
                      <a:pPr>
                        <a:lnSpc>
                          <a:spcPct val="105000"/>
                        </a:lnSpc>
                        <a:spcAft>
                          <a:spcPts val="0"/>
                        </a:spcAft>
                        <a:tabLst>
                          <a:tab pos="2493645" algn="l"/>
                          <a:tab pos="2849880" algn="l"/>
                        </a:tabLst>
                      </a:pPr>
                      <a:r>
                        <a:rPr lang="tr-TR" sz="1800">
                          <a:effectLst/>
                        </a:rPr>
                        <a:t> </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Matematik - Genel ilkeler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648515584"/>
                  </a:ext>
                </a:extLst>
              </a:tr>
              <a:tr h="567286">
                <a:tc>
                  <a:txBody>
                    <a:bodyPr/>
                    <a:lstStyle/>
                    <a:p>
                      <a:pPr>
                        <a:lnSpc>
                          <a:spcPct val="105000"/>
                        </a:lnSpc>
                        <a:spcAft>
                          <a:spcPts val="0"/>
                        </a:spcAft>
                        <a:tabLst>
                          <a:tab pos="2493645" algn="l"/>
                          <a:tab pos="2849880" algn="l"/>
                        </a:tabLst>
                      </a:pPr>
                      <a:r>
                        <a:rPr lang="tr-TR" sz="1800">
                          <a:effectLst/>
                        </a:rPr>
                        <a:t>512</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dirty="0">
                          <a:effectLst/>
                        </a:rPr>
                        <a:t>Cebir ve sayı kuramı</a:t>
                      </a:r>
                    </a:p>
                    <a:p>
                      <a:pPr>
                        <a:lnSpc>
                          <a:spcPct val="105000"/>
                        </a:lnSpc>
                        <a:spcAft>
                          <a:spcPts val="0"/>
                        </a:spcAft>
                        <a:tabLst>
                          <a:tab pos="2493645" algn="l"/>
                          <a:tab pos="2849880" algn="l"/>
                        </a:tabLst>
                      </a:pPr>
                      <a:r>
                        <a:rPr lang="tr-TR" sz="1800" dirty="0">
                          <a:effectLst/>
                        </a:rPr>
                        <a:t>Sayısal cebir dahil</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Matematik - Cebir; Matematik - Sayı kuramı</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2945690"/>
                  </a:ext>
                </a:extLst>
              </a:tr>
              <a:tr h="518662">
                <a:tc>
                  <a:txBody>
                    <a:bodyPr/>
                    <a:lstStyle/>
                    <a:p>
                      <a:pPr>
                        <a:lnSpc>
                          <a:spcPct val="105000"/>
                        </a:lnSpc>
                        <a:spcAft>
                          <a:spcPts val="0"/>
                        </a:spcAft>
                        <a:tabLst>
                          <a:tab pos="2493645" algn="l"/>
                          <a:tab pos="2849880" algn="l"/>
                        </a:tabLst>
                      </a:pPr>
                      <a:r>
                        <a:rPr lang="tr-TR" sz="1800">
                          <a:effectLst/>
                        </a:rPr>
                        <a:t>513</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Aritmetik </a:t>
                      </a:r>
                    </a:p>
                    <a:p>
                      <a:pPr>
                        <a:spcAft>
                          <a:spcPts val="0"/>
                        </a:spcAft>
                      </a:pPr>
                      <a:r>
                        <a:rPr lang="tr-TR" sz="1800">
                          <a:effectLst/>
                        </a:rPr>
                        <a:t>hesaplama kabiliyeti dahil</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Aritmetik</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345261573"/>
                  </a:ext>
                </a:extLst>
              </a:tr>
              <a:tr h="737472">
                <a:tc>
                  <a:txBody>
                    <a:bodyPr/>
                    <a:lstStyle/>
                    <a:p>
                      <a:pPr>
                        <a:lnSpc>
                          <a:spcPct val="105000"/>
                        </a:lnSpc>
                        <a:spcAft>
                          <a:spcPts val="0"/>
                        </a:spcAft>
                        <a:tabLst>
                          <a:tab pos="2493645" algn="l"/>
                          <a:tab pos="2849880" algn="l"/>
                        </a:tabLst>
                      </a:pPr>
                      <a:r>
                        <a:rPr lang="tr-TR" sz="1800">
                          <a:effectLst/>
                        </a:rPr>
                        <a:t>514</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Topoloji</a:t>
                      </a:r>
                    </a:p>
                    <a:p>
                      <a:pPr>
                        <a:spcAft>
                          <a:spcPts val="0"/>
                        </a:spcAft>
                      </a:pPr>
                      <a:r>
                        <a:rPr lang="tr-TR" sz="1800">
                          <a:effectLst/>
                        </a:rPr>
                        <a:t>Çözümleme, türdeş (homojen) uzaylar, harita yapmayı burada sınıflayın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Topoloji</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286842250"/>
                  </a:ext>
                </a:extLst>
              </a:tr>
              <a:tr h="737472">
                <a:tc>
                  <a:txBody>
                    <a:bodyPr/>
                    <a:lstStyle/>
                    <a:p>
                      <a:pPr>
                        <a:lnSpc>
                          <a:spcPct val="105000"/>
                        </a:lnSpc>
                        <a:spcAft>
                          <a:spcPts val="0"/>
                        </a:spcAft>
                        <a:tabLst>
                          <a:tab pos="2493645" algn="l"/>
                          <a:tab pos="2849880" algn="l"/>
                        </a:tabLst>
                      </a:pPr>
                      <a:r>
                        <a:rPr lang="tr-TR" sz="1800">
                          <a:effectLst/>
                        </a:rPr>
                        <a:t>515</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Çözümleme </a:t>
                      </a:r>
                    </a:p>
                    <a:p>
                      <a:pPr>
                        <a:spcAft>
                          <a:spcPts val="0"/>
                        </a:spcAft>
                      </a:pPr>
                      <a:r>
                        <a:rPr lang="tr-TR" sz="1800">
                          <a:effectLst/>
                        </a:rPr>
                        <a:t>Global çözümleme ile ilgili kapsamlı eserler dahil</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Matematik - Çözümleme</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4065858746"/>
                  </a:ext>
                </a:extLst>
              </a:tr>
              <a:tr h="771509">
                <a:tc>
                  <a:txBody>
                    <a:bodyPr/>
                    <a:lstStyle/>
                    <a:p>
                      <a:pPr>
                        <a:lnSpc>
                          <a:spcPct val="105000"/>
                        </a:lnSpc>
                        <a:spcAft>
                          <a:spcPts val="0"/>
                        </a:spcAft>
                        <a:tabLst>
                          <a:tab pos="2493645" algn="l"/>
                          <a:tab pos="2849880" algn="l"/>
                        </a:tabLst>
                      </a:pPr>
                      <a:r>
                        <a:rPr lang="tr-TR" sz="1800">
                          <a:effectLst/>
                        </a:rPr>
                        <a:t>516</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Geometri </a:t>
                      </a:r>
                    </a:p>
                    <a:p>
                      <a:pPr>
                        <a:lnSpc>
                          <a:spcPct val="105000"/>
                        </a:lnSpc>
                        <a:spcAft>
                          <a:spcPts val="0"/>
                        </a:spcAft>
                        <a:tabLst>
                          <a:tab pos="2493645" algn="l"/>
                          <a:tab pos="2849880" algn="l"/>
                        </a:tabLst>
                      </a:pPr>
                      <a:r>
                        <a:rPr lang="tr-TR" sz="1800">
                          <a:effectLst/>
                        </a:rPr>
                        <a:t>Topoloji ile birleştirilmiş geometriyi burada sınıflayın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Geometri</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973422958"/>
                  </a:ext>
                </a:extLst>
              </a:tr>
              <a:tr h="771509">
                <a:tc>
                  <a:txBody>
                    <a:bodyPr/>
                    <a:lstStyle/>
                    <a:p>
                      <a:pPr>
                        <a:lnSpc>
                          <a:spcPct val="105000"/>
                        </a:lnSpc>
                        <a:spcAft>
                          <a:spcPts val="0"/>
                        </a:spcAft>
                        <a:tabLst>
                          <a:tab pos="2493645" algn="l"/>
                          <a:tab pos="2849880" algn="l"/>
                        </a:tabLst>
                      </a:pPr>
                      <a:r>
                        <a:rPr lang="tr-TR" sz="1800">
                          <a:effectLst/>
                        </a:rPr>
                        <a:t>519</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Uygulamalı matematik </a:t>
                      </a:r>
                    </a:p>
                    <a:p>
                      <a:pPr>
                        <a:lnSpc>
                          <a:spcPct val="105000"/>
                        </a:lnSpc>
                        <a:spcAft>
                          <a:spcPts val="0"/>
                        </a:spcAft>
                        <a:tabLst>
                          <a:tab pos="2493645" algn="l"/>
                          <a:tab pos="2849880" algn="l"/>
                        </a:tabLst>
                      </a:pPr>
                      <a:r>
                        <a:rPr lang="tr-TR" sz="1800">
                          <a:effectLst/>
                        </a:rPr>
                        <a:t>Belirli bir uygulamayı konuyla birlikte sınıflayın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dirty="0">
                          <a:effectLst/>
                        </a:rPr>
                        <a:t>Matematik - Uygulamalı</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836442597"/>
                  </a:ext>
                </a:extLst>
              </a:tr>
            </a:tbl>
          </a:graphicData>
        </a:graphic>
      </p:graphicFrame>
    </p:spTree>
    <p:extLst>
      <p:ext uri="{BB962C8B-B14F-4D97-AF65-F5344CB8AC3E}">
        <p14:creationId xmlns:p14="http://schemas.microsoft.com/office/powerpoint/2010/main" val="1321147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147783" y="365124"/>
            <a:ext cx="8124486" cy="383182"/>
          </a:xfrm>
          <a:prstGeom prst="rect">
            <a:avLst/>
          </a:prstGeom>
        </p:spPr>
        <p:txBody>
          <a:bodyPr wrap="square">
            <a:spAutoFit/>
          </a:bodyPr>
          <a:lstStyle/>
          <a:p>
            <a:pPr algn="ctr">
              <a:lnSpc>
                <a:spcPct val="105000"/>
              </a:lnSpc>
              <a:spcAft>
                <a:spcPts val="0"/>
              </a:spcAft>
              <a:tabLst>
                <a:tab pos="474980" algn="l"/>
                <a:tab pos="2493645" algn="l"/>
              </a:tabLst>
            </a:pPr>
            <a:r>
              <a:rPr lang="tr-TR" b="1" dirty="0">
                <a:latin typeface="Times New Roman" panose="02020603050405020304" pitchFamily="18" charset="0"/>
                <a:ea typeface="Times New Roman" panose="02020603050405020304" pitchFamily="18" charset="0"/>
              </a:rPr>
              <a:t>520 ASTRONOMİ ve İLGİLİ BİLİMLER</a:t>
            </a:r>
            <a:endParaRPr lang="tr-TR" sz="2800" dirty="0">
              <a:effectLst/>
              <a:latin typeface="Times New Roman" panose="02020603050405020304" pitchFamily="18" charset="0"/>
              <a:ea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1065562917"/>
              </p:ext>
            </p:extLst>
          </p:nvPr>
        </p:nvGraphicFramePr>
        <p:xfrm>
          <a:off x="711200" y="1006762"/>
          <a:ext cx="10123055" cy="5529000"/>
        </p:xfrm>
        <a:graphic>
          <a:graphicData uri="http://schemas.openxmlformats.org/drawingml/2006/table">
            <a:tbl>
              <a:tblPr firstRow="1" firstCol="1" bandRow="1">
                <a:tableStyleId>{5C22544A-7EE6-4342-B048-85BDC9FD1C3A}</a:tableStyleId>
              </a:tblPr>
              <a:tblGrid>
                <a:gridCol w="1019421">
                  <a:extLst>
                    <a:ext uri="{9D8B030D-6E8A-4147-A177-3AD203B41FA5}">
                      <a16:colId xmlns:a16="http://schemas.microsoft.com/office/drawing/2014/main" val="3402738831"/>
                    </a:ext>
                  </a:extLst>
                </a:gridCol>
                <a:gridCol w="5050771">
                  <a:extLst>
                    <a:ext uri="{9D8B030D-6E8A-4147-A177-3AD203B41FA5}">
                      <a16:colId xmlns:a16="http://schemas.microsoft.com/office/drawing/2014/main" val="1272612442"/>
                    </a:ext>
                  </a:extLst>
                </a:gridCol>
                <a:gridCol w="4052863">
                  <a:extLst>
                    <a:ext uri="{9D8B030D-6E8A-4147-A177-3AD203B41FA5}">
                      <a16:colId xmlns:a16="http://schemas.microsoft.com/office/drawing/2014/main" val="2307359140"/>
                    </a:ext>
                  </a:extLst>
                </a:gridCol>
              </a:tblGrid>
              <a:tr h="560764">
                <a:tc>
                  <a:txBody>
                    <a:bodyPr/>
                    <a:lstStyle/>
                    <a:p>
                      <a:pPr>
                        <a:lnSpc>
                          <a:spcPct val="105000"/>
                        </a:lnSpc>
                        <a:spcAft>
                          <a:spcPts val="0"/>
                        </a:spcAft>
                        <a:tabLst>
                          <a:tab pos="2493645" algn="l"/>
                          <a:tab pos="2849880" algn="l"/>
                        </a:tabLst>
                      </a:pPr>
                      <a:r>
                        <a:rPr lang="tr-TR" sz="1800">
                          <a:effectLst/>
                        </a:rPr>
                        <a:t>521</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Gök mekaniği </a:t>
                      </a:r>
                    </a:p>
                    <a:p>
                      <a:pPr>
                        <a:spcAft>
                          <a:spcPts val="0"/>
                        </a:spcAft>
                      </a:pPr>
                      <a:r>
                        <a:rPr lang="tr-TR" sz="1800">
                          <a:effectLst/>
                        </a:rPr>
                        <a:t>Denge, Hareketi burada sınıflayın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Gök mekaniği</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827442673"/>
                  </a:ext>
                </a:extLst>
              </a:tr>
              <a:tr h="797337">
                <a:tc>
                  <a:txBody>
                    <a:bodyPr/>
                    <a:lstStyle/>
                    <a:p>
                      <a:pPr>
                        <a:lnSpc>
                          <a:spcPct val="105000"/>
                        </a:lnSpc>
                        <a:spcAft>
                          <a:spcPts val="0"/>
                        </a:spcAft>
                        <a:tabLst>
                          <a:tab pos="2493645" algn="l"/>
                          <a:tab pos="2849880" algn="l"/>
                        </a:tabLst>
                      </a:pPr>
                      <a:r>
                        <a:rPr lang="tr-TR" sz="1800">
                          <a:effectLst/>
                        </a:rPr>
                        <a:t>522</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Teknikler, gereçler </a:t>
                      </a:r>
                    </a:p>
                    <a:p>
                      <a:pPr>
                        <a:spcAft>
                          <a:spcPts val="0"/>
                        </a:spcAft>
                      </a:pPr>
                      <a:r>
                        <a:rPr lang="tr-TR" sz="1800">
                          <a:effectLst/>
                        </a:rPr>
                        <a:t>Pratik astronomiyi, hesaplamaları burada sınıflayın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Astronomi - Teknikler,</a:t>
                      </a:r>
                    </a:p>
                    <a:p>
                      <a:pPr>
                        <a:lnSpc>
                          <a:spcPct val="105000"/>
                        </a:lnSpc>
                        <a:spcAft>
                          <a:spcPts val="0"/>
                        </a:spcAft>
                        <a:tabLst>
                          <a:tab pos="2493645" algn="l"/>
                          <a:tab pos="2849880" algn="l"/>
                        </a:tabLst>
                      </a:pPr>
                      <a:r>
                        <a:rPr lang="tr-TR" sz="1800">
                          <a:effectLst/>
                        </a:rPr>
                        <a:t>Astronomi - Gereçler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110112686"/>
                  </a:ext>
                </a:extLst>
              </a:tr>
              <a:tr h="560764">
                <a:tc>
                  <a:txBody>
                    <a:bodyPr/>
                    <a:lstStyle/>
                    <a:p>
                      <a:pPr>
                        <a:lnSpc>
                          <a:spcPct val="105000"/>
                        </a:lnSpc>
                        <a:spcAft>
                          <a:spcPts val="0"/>
                        </a:spcAft>
                        <a:tabLst>
                          <a:tab pos="2493645" algn="l"/>
                          <a:tab pos="2849880" algn="l"/>
                        </a:tabLst>
                      </a:pPr>
                      <a:r>
                        <a:rPr lang="tr-TR" sz="1800">
                          <a:effectLst/>
                        </a:rPr>
                        <a:t>523</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Belirli gök cisimleri</a:t>
                      </a:r>
                    </a:p>
                    <a:p>
                      <a:pPr>
                        <a:spcAft>
                          <a:spcPts val="0"/>
                        </a:spcAft>
                      </a:pPr>
                      <a:r>
                        <a:rPr lang="tr-TR" sz="1800">
                          <a:effectLst/>
                        </a:rPr>
                        <a:t>Zodyak dâhil</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Astronomi - Gök cisimleri</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860036480"/>
                  </a:ext>
                </a:extLst>
              </a:tr>
              <a:tr h="587051">
                <a:tc>
                  <a:txBody>
                    <a:bodyPr/>
                    <a:lstStyle/>
                    <a:p>
                      <a:pPr>
                        <a:spcAft>
                          <a:spcPts val="0"/>
                        </a:spcAft>
                        <a:tabLst>
                          <a:tab pos="2493645" algn="l"/>
                          <a:tab pos="2849880" algn="l"/>
                        </a:tabLst>
                      </a:pPr>
                      <a:r>
                        <a:rPr lang="tr-TR" sz="1800">
                          <a:effectLst/>
                        </a:rPr>
                        <a:t>525</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800">
                          <a:effectLst/>
                        </a:rPr>
                        <a:t>Yerküre (Astronomik coğrafya)</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800">
                          <a:effectLst/>
                        </a:rPr>
                        <a:t>Yerküre; Astronomik coğrafya</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024239223"/>
                  </a:ext>
                </a:extLst>
              </a:tr>
              <a:tr h="560764">
                <a:tc>
                  <a:txBody>
                    <a:bodyPr/>
                    <a:lstStyle/>
                    <a:p>
                      <a:pPr>
                        <a:spcAft>
                          <a:spcPts val="0"/>
                        </a:spcAft>
                        <a:tabLst>
                          <a:tab pos="2493645" algn="l"/>
                          <a:tab pos="2849880" algn="l"/>
                        </a:tabLst>
                      </a:pPr>
                      <a:r>
                        <a:rPr lang="tr-TR" sz="1800">
                          <a:effectLst/>
                        </a:rPr>
                        <a:t>526</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Matematiksel coğrafya </a:t>
                      </a:r>
                    </a:p>
                    <a:p>
                      <a:pPr>
                        <a:spcAft>
                          <a:spcPts val="0"/>
                        </a:spcAft>
                      </a:pPr>
                      <a:r>
                        <a:rPr lang="tr-TR" sz="1800">
                          <a:effectLst/>
                        </a:rPr>
                        <a:t>Kartografiyi (haritacılık) burada sınıflayın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800">
                          <a:effectLst/>
                        </a:rPr>
                        <a:t>Coğrafya - Matematiksel</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804618627"/>
                  </a:ext>
                </a:extLst>
              </a:tr>
              <a:tr h="1033910">
                <a:tc>
                  <a:txBody>
                    <a:bodyPr/>
                    <a:lstStyle/>
                    <a:p>
                      <a:pPr>
                        <a:spcAft>
                          <a:spcPts val="0"/>
                        </a:spcAft>
                        <a:tabLst>
                          <a:tab pos="2493645" algn="l"/>
                          <a:tab pos="2849880" algn="l"/>
                        </a:tabLst>
                      </a:pPr>
                      <a:r>
                        <a:rPr lang="tr-TR" sz="1800">
                          <a:effectLst/>
                        </a:rPr>
                        <a:t>527</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Gökyüzünde seyir</a:t>
                      </a:r>
                    </a:p>
                    <a:p>
                      <a:pPr>
                        <a:spcAft>
                          <a:spcPts val="0"/>
                        </a:spcAft>
                      </a:pPr>
                      <a:r>
                        <a:rPr lang="tr-TR" sz="1800">
                          <a:effectLst/>
                        </a:rPr>
                        <a:t>Belirli bir aracın gökyüzünde seyretmesini konuyla birlikte sınıflayın. Örneğin deniz taşıtları 623</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800">
                          <a:effectLst/>
                        </a:rPr>
                        <a:t>Gökyüzü</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269165220"/>
                  </a:ext>
                </a:extLst>
              </a:tr>
              <a:tr h="1033910">
                <a:tc>
                  <a:txBody>
                    <a:bodyPr/>
                    <a:lstStyle/>
                    <a:p>
                      <a:pPr>
                        <a:spcAft>
                          <a:spcPts val="0"/>
                        </a:spcAft>
                        <a:tabLst>
                          <a:tab pos="2493645" algn="l"/>
                          <a:tab pos="2849880" algn="l"/>
                        </a:tabLst>
                      </a:pPr>
                      <a:r>
                        <a:rPr lang="tr-TR" sz="1800">
                          <a:effectLst/>
                        </a:rPr>
                        <a:t>528</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Efemeridler </a:t>
                      </a:r>
                    </a:p>
                    <a:p>
                      <a:pPr>
                        <a:spcAft>
                          <a:spcPts val="0"/>
                        </a:spcAft>
                      </a:pPr>
                      <a:r>
                        <a:rPr lang="tr-TR" sz="1800">
                          <a:effectLst/>
                        </a:rPr>
                        <a:t>Astronomik almanaklar, denizcilik almanakları Belirli gök cisimlerine ait tabloları 523'de sınıflayın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800">
                          <a:effectLst/>
                        </a:rPr>
                        <a:t>Efemeridler; Almanak-Astronomi</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564544649"/>
                  </a:ext>
                </a:extLst>
              </a:tr>
              <a:tr h="324192">
                <a:tc>
                  <a:txBody>
                    <a:bodyPr/>
                    <a:lstStyle/>
                    <a:p>
                      <a:pPr>
                        <a:spcAft>
                          <a:spcPts val="0"/>
                        </a:spcAft>
                        <a:tabLst>
                          <a:tab pos="2493645" algn="l"/>
                          <a:tab pos="2849880" algn="l"/>
                        </a:tabLst>
                      </a:pPr>
                      <a:r>
                        <a:rPr lang="tr-TR" sz="1800">
                          <a:effectLst/>
                        </a:rPr>
                        <a:t>529</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800">
                          <a:effectLst/>
                        </a:rPr>
                        <a:t>Zaman bilimi. Kronoloji</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800" dirty="0">
                          <a:effectLst/>
                        </a:rPr>
                        <a:t>Zaman bilimi; Kronoloji</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831487053"/>
                  </a:ext>
                </a:extLst>
              </a:tr>
            </a:tbl>
          </a:graphicData>
        </a:graphic>
      </p:graphicFrame>
    </p:spTree>
    <p:extLst>
      <p:ext uri="{BB962C8B-B14F-4D97-AF65-F5344CB8AC3E}">
        <p14:creationId xmlns:p14="http://schemas.microsoft.com/office/powerpoint/2010/main" val="1102770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387927" y="365125"/>
            <a:ext cx="8756073" cy="954107"/>
          </a:xfrm>
          <a:prstGeom prst="rect">
            <a:avLst/>
          </a:prstGeom>
        </p:spPr>
        <p:txBody>
          <a:bodyPr wrap="square">
            <a:spAutoFit/>
          </a:bodyPr>
          <a:lstStyle/>
          <a:p>
            <a:pPr algn="ctr">
              <a:spcAft>
                <a:spcPts val="0"/>
              </a:spcAft>
              <a:tabLst>
                <a:tab pos="474980" algn="l"/>
                <a:tab pos="2493645" algn="l"/>
              </a:tabLst>
            </a:pPr>
            <a:r>
              <a:rPr lang="tr-TR" sz="2000" b="1">
                <a:latin typeface="Times New Roman" panose="02020603050405020304" pitchFamily="18" charset="0"/>
                <a:ea typeface="Times New Roman" panose="02020603050405020304" pitchFamily="18" charset="0"/>
              </a:rPr>
              <a:t>530 FİZİK</a:t>
            </a:r>
            <a:r>
              <a:rPr lang="tr-TR" i="1">
                <a:solidFill>
                  <a:srgbClr val="494949"/>
                </a:solidFill>
                <a:latin typeface="Times New Roman" panose="02020603050405020304" pitchFamily="18" charset="0"/>
                <a:ea typeface="Times New Roman" panose="02020603050405020304" pitchFamily="18" charset="0"/>
              </a:rPr>
              <a:t> </a:t>
            </a:r>
            <a:endParaRPr lang="tr-TR" sz="3200">
              <a:latin typeface="Times New Roman" panose="02020603050405020304" pitchFamily="18" charset="0"/>
              <a:ea typeface="Times New Roman" panose="02020603050405020304" pitchFamily="18" charset="0"/>
            </a:endParaRPr>
          </a:p>
          <a:p>
            <a:pPr>
              <a:spcAft>
                <a:spcPts val="0"/>
              </a:spcAft>
            </a:pPr>
            <a:r>
              <a:rPr lang="tr-TR" i="1" dirty="0">
                <a:solidFill>
                  <a:srgbClr val="606060"/>
                </a:solidFill>
                <a:latin typeface="Times New Roman" panose="02020603050405020304" pitchFamily="18" charset="0"/>
                <a:ea typeface="Times New Roman" panose="02020603050405020304" pitchFamily="18" charset="0"/>
              </a:rPr>
              <a:t>Madde ve karşıt maddeyi, enerjiyi, klasik ve kuantum mekaniği ile ilgili kapsamlı eserleri burada sınıflayın</a:t>
            </a:r>
            <a:endParaRPr lang="tr-TR" sz="3200" dirty="0">
              <a:effectLst/>
              <a:latin typeface="Times New Roman" panose="02020603050405020304" pitchFamily="18" charset="0"/>
              <a:ea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1359979714"/>
              </p:ext>
            </p:extLst>
          </p:nvPr>
        </p:nvGraphicFramePr>
        <p:xfrm>
          <a:off x="526473" y="1671784"/>
          <a:ext cx="9661235" cy="5105911"/>
        </p:xfrm>
        <a:graphic>
          <a:graphicData uri="http://schemas.openxmlformats.org/drawingml/2006/table">
            <a:tbl>
              <a:tblPr firstRow="1" firstCol="1" bandRow="1">
                <a:tableStyleId>{5C22544A-7EE6-4342-B048-85BDC9FD1C3A}</a:tableStyleId>
              </a:tblPr>
              <a:tblGrid>
                <a:gridCol w="983971">
                  <a:extLst>
                    <a:ext uri="{9D8B030D-6E8A-4147-A177-3AD203B41FA5}">
                      <a16:colId xmlns:a16="http://schemas.microsoft.com/office/drawing/2014/main" val="2261673474"/>
                    </a:ext>
                  </a:extLst>
                </a:gridCol>
                <a:gridCol w="4814034">
                  <a:extLst>
                    <a:ext uri="{9D8B030D-6E8A-4147-A177-3AD203B41FA5}">
                      <a16:colId xmlns:a16="http://schemas.microsoft.com/office/drawing/2014/main" val="2716888007"/>
                    </a:ext>
                  </a:extLst>
                </a:gridCol>
                <a:gridCol w="3863230">
                  <a:extLst>
                    <a:ext uri="{9D8B030D-6E8A-4147-A177-3AD203B41FA5}">
                      <a16:colId xmlns:a16="http://schemas.microsoft.com/office/drawing/2014/main" val="692634378"/>
                    </a:ext>
                  </a:extLst>
                </a:gridCol>
              </a:tblGrid>
              <a:tr h="648717">
                <a:tc>
                  <a:txBody>
                    <a:bodyPr/>
                    <a:lstStyle/>
                    <a:p>
                      <a:pPr>
                        <a:spcAft>
                          <a:spcPts val="0"/>
                        </a:spcAft>
                        <a:tabLst>
                          <a:tab pos="2493645" algn="l"/>
                          <a:tab pos="2849880" algn="l"/>
                        </a:tabLst>
                      </a:pPr>
                      <a:r>
                        <a:rPr lang="tr-TR" sz="1800">
                          <a:effectLst/>
                        </a:rPr>
                        <a:t>531</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dirty="0">
                          <a:effectLst/>
                        </a:rPr>
                        <a:t>Klasik mekanik. Katı mekaniği Klasik mekaniğin diğer adlan: Mekanik, süreklilik mekaniği</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800">
                          <a:effectLst/>
                        </a:rPr>
                        <a:t>Mekanik - Klasik; </a:t>
                      </a:r>
                    </a:p>
                    <a:p>
                      <a:pPr>
                        <a:spcAft>
                          <a:spcPts val="0"/>
                        </a:spcAft>
                        <a:tabLst>
                          <a:tab pos="2493645" algn="l"/>
                          <a:tab pos="2849880" algn="l"/>
                        </a:tabLst>
                      </a:pPr>
                      <a:r>
                        <a:rPr lang="tr-TR" sz="1800">
                          <a:effectLst/>
                        </a:rPr>
                        <a:t>Mekanik - Katı</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210843072"/>
                  </a:ext>
                </a:extLst>
              </a:tr>
              <a:tr h="648717">
                <a:tc>
                  <a:txBody>
                    <a:bodyPr/>
                    <a:lstStyle/>
                    <a:p>
                      <a:pPr>
                        <a:spcAft>
                          <a:spcPts val="0"/>
                        </a:spcAft>
                        <a:tabLst>
                          <a:tab pos="2493645" algn="l"/>
                          <a:tab pos="2849880" algn="l"/>
                        </a:tabLst>
                      </a:pPr>
                      <a:r>
                        <a:rPr lang="tr-TR" sz="1800">
                          <a:effectLst/>
                        </a:rPr>
                        <a:t>532</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Akışkanlar mekaniği, Sıvı mekaniği Sıvı mekaniğinin diğer adlan; Hidrolik, hidromekanik</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800">
                          <a:effectLst/>
                        </a:rPr>
                        <a:t>Mekanik - Akışkanlar; </a:t>
                      </a:r>
                    </a:p>
                    <a:p>
                      <a:pPr>
                        <a:spcAft>
                          <a:spcPts val="0"/>
                        </a:spcAft>
                        <a:tabLst>
                          <a:tab pos="2493645" algn="l"/>
                          <a:tab pos="2849880" algn="l"/>
                        </a:tabLst>
                      </a:pPr>
                      <a:r>
                        <a:rPr lang="tr-TR" sz="1800">
                          <a:effectLst/>
                        </a:rPr>
                        <a:t>Mekanik - Sıvı</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126665922"/>
                  </a:ext>
                </a:extLst>
              </a:tr>
              <a:tr h="841195">
                <a:tc>
                  <a:txBody>
                    <a:bodyPr/>
                    <a:lstStyle/>
                    <a:p>
                      <a:pPr>
                        <a:spcAft>
                          <a:spcPts val="0"/>
                        </a:spcAft>
                        <a:tabLst>
                          <a:tab pos="2493645" algn="l"/>
                          <a:tab pos="2849880" algn="l"/>
                        </a:tabLst>
                      </a:pPr>
                      <a:r>
                        <a:rPr lang="tr-TR" sz="1800">
                          <a:effectLst/>
                        </a:rPr>
                        <a:t>534</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Gaz mekaniği </a:t>
                      </a:r>
                    </a:p>
                    <a:p>
                      <a:pPr>
                        <a:spcAft>
                          <a:spcPts val="0"/>
                        </a:spcAft>
                      </a:pPr>
                      <a:r>
                        <a:rPr lang="tr-TR" sz="1800">
                          <a:effectLst/>
                        </a:rPr>
                        <a:t>Maddenin durumlarına ilişkin özellikler olarak ses ve ilgili titreşimleri 530'da sınıflayın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800">
                          <a:effectLst/>
                        </a:rPr>
                        <a:t>Mekanik - Gazlar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341059620"/>
                  </a:ext>
                </a:extLst>
              </a:tr>
              <a:tr h="813966">
                <a:tc>
                  <a:txBody>
                    <a:bodyPr/>
                    <a:lstStyle/>
                    <a:p>
                      <a:pPr>
                        <a:spcAft>
                          <a:spcPts val="0"/>
                        </a:spcAft>
                        <a:tabLst>
                          <a:tab pos="2493645" algn="l"/>
                          <a:tab pos="2849880" algn="l"/>
                        </a:tabLst>
                      </a:pPr>
                      <a:r>
                        <a:rPr lang="tr-TR" sz="1800">
                          <a:effectLst/>
                        </a:rPr>
                        <a:t>536</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Isı </a:t>
                      </a:r>
                    </a:p>
                    <a:p>
                      <a:pPr>
                        <a:spcAft>
                          <a:spcPts val="0"/>
                        </a:spcAft>
                      </a:pPr>
                      <a:r>
                        <a:rPr lang="tr-TR" sz="1800">
                          <a:effectLst/>
                        </a:rPr>
                        <a:t>Maddenin durumuna ilişkin bir özellik olarak ısıyı 530'da sınıflayın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800">
                          <a:effectLst/>
                        </a:rPr>
                        <a:t>Isı</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466291295"/>
                  </a:ext>
                </a:extLst>
              </a:tr>
              <a:tr h="553882">
                <a:tc>
                  <a:txBody>
                    <a:bodyPr/>
                    <a:lstStyle/>
                    <a:p>
                      <a:pPr>
                        <a:spcAft>
                          <a:spcPts val="0"/>
                        </a:spcAft>
                        <a:tabLst>
                          <a:tab pos="2493645" algn="l"/>
                          <a:tab pos="2849880" algn="l"/>
                        </a:tabLst>
                      </a:pPr>
                      <a:r>
                        <a:rPr lang="tr-TR" sz="1800">
                          <a:effectLst/>
                        </a:rPr>
                        <a:t>537</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Elektrik ve elektronik Elektromanyetizmayı burada sınıflayın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800">
                          <a:effectLst/>
                        </a:rPr>
                        <a:t>Elektrik; Elektronik</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70585107"/>
                  </a:ext>
                </a:extLst>
              </a:tr>
              <a:tr h="648717">
                <a:tc>
                  <a:txBody>
                    <a:bodyPr/>
                    <a:lstStyle/>
                    <a:p>
                      <a:pPr>
                        <a:spcAft>
                          <a:spcPts val="0"/>
                        </a:spcAft>
                        <a:tabLst>
                          <a:tab pos="2493645" algn="l"/>
                          <a:tab pos="2849880" algn="l"/>
                        </a:tabLst>
                      </a:pPr>
                      <a:r>
                        <a:rPr lang="tr-TR" sz="1800">
                          <a:effectLst/>
                        </a:rPr>
                        <a:t>538</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Manyetizma Maddenin durumuna ait bir özellik olarak manyetizmayı 530’da sınıflayın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800">
                          <a:effectLst/>
                        </a:rPr>
                        <a:t>Manyetizma</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40045360"/>
                  </a:ext>
                </a:extLst>
              </a:tr>
              <a:tr h="813966">
                <a:tc>
                  <a:txBody>
                    <a:bodyPr/>
                    <a:lstStyle/>
                    <a:p>
                      <a:pPr>
                        <a:spcAft>
                          <a:spcPts val="0"/>
                        </a:spcAft>
                        <a:tabLst>
                          <a:tab pos="2493645" algn="l"/>
                          <a:tab pos="2849880" algn="l"/>
                        </a:tabLst>
                      </a:pPr>
                      <a:r>
                        <a:rPr lang="tr-TR" sz="1800">
                          <a:effectLst/>
                        </a:rPr>
                        <a:t>539</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Modern fizik Kuantum fiziğini, kimyasal fiziği burada sınıflayın</a:t>
                      </a:r>
                    </a:p>
                    <a:p>
                      <a:pPr>
                        <a:spcAft>
                          <a:spcPts val="0"/>
                        </a:spcAft>
                        <a:tabLst>
                          <a:tab pos="2493645" algn="l"/>
                          <a:tab pos="2849880" algn="l"/>
                        </a:tabLst>
                      </a:pPr>
                      <a:r>
                        <a:rPr lang="tr-TR" sz="1800">
                          <a:effectLst/>
                        </a:rPr>
                        <a:t> </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800" dirty="0">
                          <a:effectLst/>
                        </a:rPr>
                        <a:t>Fizik - Çağdaş</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530299740"/>
                  </a:ext>
                </a:extLst>
              </a:tr>
            </a:tbl>
          </a:graphicData>
        </a:graphic>
      </p:graphicFrame>
    </p:spTree>
    <p:extLst>
      <p:ext uri="{BB962C8B-B14F-4D97-AF65-F5344CB8AC3E}">
        <p14:creationId xmlns:p14="http://schemas.microsoft.com/office/powerpoint/2010/main" val="2610595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332509" y="267855"/>
            <a:ext cx="8811491" cy="677108"/>
          </a:xfrm>
          <a:prstGeom prst="rect">
            <a:avLst/>
          </a:prstGeom>
        </p:spPr>
        <p:txBody>
          <a:bodyPr wrap="square">
            <a:spAutoFit/>
          </a:bodyPr>
          <a:lstStyle/>
          <a:p>
            <a:pPr algn="ctr">
              <a:spcAft>
                <a:spcPts val="0"/>
              </a:spcAft>
              <a:tabLst>
                <a:tab pos="474980" algn="l"/>
                <a:tab pos="2493645" algn="l"/>
              </a:tabLst>
            </a:pPr>
            <a:r>
              <a:rPr lang="tr-TR" sz="2000" b="1" dirty="0">
                <a:latin typeface="Times New Roman" panose="02020603050405020304" pitchFamily="18" charset="0"/>
                <a:ea typeface="Times New Roman" panose="02020603050405020304" pitchFamily="18" charset="0"/>
              </a:rPr>
              <a:t>540 KİMYA ve İLGİLİ BİLİMLER</a:t>
            </a:r>
            <a:endParaRPr lang="tr-TR" sz="3200" dirty="0">
              <a:latin typeface="Times New Roman" panose="02020603050405020304" pitchFamily="18" charset="0"/>
              <a:ea typeface="Times New Roman" panose="02020603050405020304" pitchFamily="18" charset="0"/>
            </a:endParaRPr>
          </a:p>
          <a:p>
            <a:r>
              <a:rPr lang="tr-TR" i="1" dirty="0">
                <a:solidFill>
                  <a:srgbClr val="606060"/>
                </a:solidFill>
                <a:latin typeface="Times New Roman" panose="02020603050405020304" pitchFamily="18" charset="0"/>
                <a:ea typeface="Times New Roman" panose="02020603050405020304" pitchFamily="18" charset="0"/>
              </a:rPr>
              <a:t>Uzay kimyasını (</a:t>
            </a:r>
            <a:r>
              <a:rPr lang="tr-TR" i="1" dirty="0" err="1">
                <a:solidFill>
                  <a:srgbClr val="606060"/>
                </a:solidFill>
                <a:latin typeface="Times New Roman" panose="02020603050405020304" pitchFamily="18" charset="0"/>
                <a:ea typeface="Times New Roman" panose="02020603050405020304" pitchFamily="18" charset="0"/>
              </a:rPr>
              <a:t>kozmokimya</a:t>
            </a:r>
            <a:r>
              <a:rPr lang="tr-TR" i="1" dirty="0">
                <a:solidFill>
                  <a:srgbClr val="606060"/>
                </a:solidFill>
                <a:latin typeface="Times New Roman" panose="02020603050405020304" pitchFamily="18" charset="0"/>
                <a:ea typeface="Times New Roman" panose="02020603050405020304" pitchFamily="18" charset="0"/>
              </a:rPr>
              <a:t>) 523'de sınıflayın</a:t>
            </a:r>
            <a:endParaRPr lang="tr-TR" dirty="0"/>
          </a:p>
        </p:txBody>
      </p:sp>
      <p:graphicFrame>
        <p:nvGraphicFramePr>
          <p:cNvPr id="5" name="Tablo 4"/>
          <p:cNvGraphicFramePr>
            <a:graphicFrameLocks noGrp="1"/>
          </p:cNvGraphicFramePr>
          <p:nvPr>
            <p:extLst>
              <p:ext uri="{D42A27DB-BD31-4B8C-83A1-F6EECF244321}">
                <p14:modId xmlns:p14="http://schemas.microsoft.com/office/powerpoint/2010/main" val="2758251907"/>
              </p:ext>
            </p:extLst>
          </p:nvPr>
        </p:nvGraphicFramePr>
        <p:xfrm>
          <a:off x="192505" y="1251285"/>
          <a:ext cx="11685069" cy="5524898"/>
        </p:xfrm>
        <a:graphic>
          <a:graphicData uri="http://schemas.openxmlformats.org/drawingml/2006/table">
            <a:tbl>
              <a:tblPr firstRow="1" firstCol="1" bandRow="1">
                <a:tableStyleId>{5C22544A-7EE6-4342-B048-85BDC9FD1C3A}</a:tableStyleId>
              </a:tblPr>
              <a:tblGrid>
                <a:gridCol w="1190093">
                  <a:extLst>
                    <a:ext uri="{9D8B030D-6E8A-4147-A177-3AD203B41FA5}">
                      <a16:colId xmlns:a16="http://schemas.microsoft.com/office/drawing/2014/main" val="678028899"/>
                    </a:ext>
                  </a:extLst>
                </a:gridCol>
                <a:gridCol w="5822477">
                  <a:extLst>
                    <a:ext uri="{9D8B030D-6E8A-4147-A177-3AD203B41FA5}">
                      <a16:colId xmlns:a16="http://schemas.microsoft.com/office/drawing/2014/main" val="3382740230"/>
                    </a:ext>
                  </a:extLst>
                </a:gridCol>
                <a:gridCol w="4672499">
                  <a:extLst>
                    <a:ext uri="{9D8B030D-6E8A-4147-A177-3AD203B41FA5}">
                      <a16:colId xmlns:a16="http://schemas.microsoft.com/office/drawing/2014/main" val="1141899670"/>
                    </a:ext>
                  </a:extLst>
                </a:gridCol>
              </a:tblGrid>
              <a:tr h="877033">
                <a:tc>
                  <a:txBody>
                    <a:bodyPr/>
                    <a:lstStyle/>
                    <a:p>
                      <a:pPr>
                        <a:spcAft>
                          <a:spcPts val="0"/>
                        </a:spcAft>
                        <a:tabLst>
                          <a:tab pos="2493645" algn="l"/>
                          <a:tab pos="2849880" algn="l"/>
                        </a:tabLst>
                      </a:pPr>
                      <a:r>
                        <a:rPr lang="tr-TR" sz="1200">
                          <a:effectLst/>
                        </a:rPr>
                        <a:t>541</a:t>
                      </a:r>
                      <a:endParaRPr lang="tr-TR" sz="1200">
                        <a:effectLst/>
                        <a:latin typeface="Times New Roman" panose="02020603050405020304" pitchFamily="18" charset="0"/>
                        <a:ea typeface="Times New Roman" panose="02020603050405020304" pitchFamily="18" charset="0"/>
                      </a:endParaRPr>
                    </a:p>
                  </a:txBody>
                  <a:tcPr marL="15981" marR="15981" marT="15981" marB="15981"/>
                </a:tc>
                <a:tc>
                  <a:txBody>
                    <a:bodyPr/>
                    <a:lstStyle/>
                    <a:p>
                      <a:pPr>
                        <a:spcAft>
                          <a:spcPts val="0"/>
                        </a:spcAft>
                        <a:tabLst>
                          <a:tab pos="2493645" algn="l"/>
                          <a:tab pos="2849880" algn="l"/>
                        </a:tabLst>
                      </a:pPr>
                      <a:r>
                        <a:rPr lang="tr-TR" sz="1200">
                          <a:effectLst/>
                        </a:rPr>
                        <a:t>Fiziksel ve kuramsal kimya</a:t>
                      </a:r>
                    </a:p>
                    <a:p>
                      <a:pPr>
                        <a:spcAft>
                          <a:spcPts val="0"/>
                        </a:spcAft>
                      </a:pPr>
                      <a:r>
                        <a:rPr lang="tr-TR" sz="1200">
                          <a:effectLst/>
                        </a:rPr>
                        <a:t>Belirli elementlerin, bileşiklerin, karışımların, grupların fiziksel ve kuramsal kimyasını 546'da; kristallerin fiziksel ve kuramsal konularını 548'de sınıflayın</a:t>
                      </a:r>
                      <a:endParaRPr lang="tr-TR" sz="1200">
                        <a:effectLst/>
                        <a:latin typeface="Times New Roman" panose="02020603050405020304" pitchFamily="18" charset="0"/>
                        <a:ea typeface="Times New Roman" panose="02020603050405020304" pitchFamily="18" charset="0"/>
                      </a:endParaRPr>
                    </a:p>
                  </a:txBody>
                  <a:tcPr marL="15981" marR="15981" marT="15981" marB="15981"/>
                </a:tc>
                <a:tc>
                  <a:txBody>
                    <a:bodyPr/>
                    <a:lstStyle/>
                    <a:p>
                      <a:pPr>
                        <a:spcAft>
                          <a:spcPts val="0"/>
                        </a:spcAft>
                        <a:tabLst>
                          <a:tab pos="2493645" algn="l"/>
                          <a:tab pos="2849880" algn="l"/>
                        </a:tabLst>
                      </a:pPr>
                      <a:r>
                        <a:rPr lang="tr-TR" sz="1200">
                          <a:effectLst/>
                        </a:rPr>
                        <a:t>Kimya - Fiziksel; </a:t>
                      </a:r>
                    </a:p>
                    <a:p>
                      <a:pPr>
                        <a:spcAft>
                          <a:spcPts val="0"/>
                        </a:spcAft>
                        <a:tabLst>
                          <a:tab pos="2493645" algn="l"/>
                          <a:tab pos="2849880" algn="l"/>
                        </a:tabLst>
                      </a:pPr>
                      <a:r>
                        <a:rPr lang="tr-TR" sz="1200">
                          <a:effectLst/>
                        </a:rPr>
                        <a:t>Kimya - Kuramsal</a:t>
                      </a:r>
                      <a:endParaRPr lang="tr-TR" sz="1200">
                        <a:effectLst/>
                        <a:latin typeface="Times New Roman" panose="02020603050405020304" pitchFamily="18" charset="0"/>
                        <a:ea typeface="Times New Roman" panose="02020603050405020304" pitchFamily="18" charset="0"/>
                      </a:endParaRPr>
                    </a:p>
                  </a:txBody>
                  <a:tcPr marL="15981" marR="15981" marT="15981" marB="15981"/>
                </a:tc>
                <a:extLst>
                  <a:ext uri="{0D108BD9-81ED-4DB2-BD59-A6C34878D82A}">
                    <a16:rowId xmlns:a16="http://schemas.microsoft.com/office/drawing/2014/main" val="2102502094"/>
                  </a:ext>
                </a:extLst>
              </a:tr>
              <a:tr h="450928">
                <a:tc>
                  <a:txBody>
                    <a:bodyPr/>
                    <a:lstStyle/>
                    <a:p>
                      <a:pPr>
                        <a:spcAft>
                          <a:spcPts val="0"/>
                        </a:spcAft>
                        <a:tabLst>
                          <a:tab pos="2493645" algn="l"/>
                          <a:tab pos="2849880" algn="l"/>
                        </a:tabLst>
                      </a:pPr>
                      <a:r>
                        <a:rPr lang="tr-TR" sz="1200">
                          <a:effectLst/>
                        </a:rPr>
                        <a:t>542</a:t>
                      </a:r>
                      <a:endParaRPr lang="tr-TR" sz="1200">
                        <a:effectLst/>
                        <a:latin typeface="Times New Roman" panose="02020603050405020304" pitchFamily="18" charset="0"/>
                        <a:ea typeface="Times New Roman" panose="02020603050405020304" pitchFamily="18" charset="0"/>
                      </a:endParaRPr>
                    </a:p>
                  </a:txBody>
                  <a:tcPr marL="15981" marR="15981" marT="15981" marB="15981"/>
                </a:tc>
                <a:tc>
                  <a:txBody>
                    <a:bodyPr/>
                    <a:lstStyle/>
                    <a:p>
                      <a:pPr>
                        <a:spcAft>
                          <a:spcPts val="0"/>
                        </a:spcAft>
                        <a:tabLst>
                          <a:tab pos="2493645" algn="l"/>
                          <a:tab pos="2849880" algn="l"/>
                        </a:tabLst>
                      </a:pPr>
                      <a:r>
                        <a:rPr lang="tr-TR" sz="1200">
                          <a:effectLst/>
                        </a:rPr>
                        <a:t>Teknikler, gereçler</a:t>
                      </a:r>
                      <a:endParaRPr lang="tr-TR" sz="1200">
                        <a:effectLst/>
                        <a:latin typeface="Times New Roman" panose="02020603050405020304" pitchFamily="18" charset="0"/>
                        <a:ea typeface="Times New Roman" panose="02020603050405020304" pitchFamily="18" charset="0"/>
                      </a:endParaRPr>
                    </a:p>
                  </a:txBody>
                  <a:tcPr marL="15981" marR="15981" marT="15981" marB="15981"/>
                </a:tc>
                <a:tc>
                  <a:txBody>
                    <a:bodyPr/>
                    <a:lstStyle/>
                    <a:p>
                      <a:pPr>
                        <a:spcAft>
                          <a:spcPts val="0"/>
                        </a:spcAft>
                        <a:tabLst>
                          <a:tab pos="2493645" algn="l"/>
                          <a:tab pos="2849880" algn="l"/>
                        </a:tabLst>
                      </a:pPr>
                      <a:r>
                        <a:rPr lang="tr-TR" sz="1200">
                          <a:effectLst/>
                        </a:rPr>
                        <a:t>Kimya - Teknikler; </a:t>
                      </a:r>
                    </a:p>
                    <a:p>
                      <a:pPr>
                        <a:spcAft>
                          <a:spcPts val="0"/>
                        </a:spcAft>
                        <a:tabLst>
                          <a:tab pos="2493645" algn="l"/>
                          <a:tab pos="2849880" algn="l"/>
                        </a:tabLst>
                      </a:pPr>
                      <a:r>
                        <a:rPr lang="tr-TR" sz="1200">
                          <a:effectLst/>
                        </a:rPr>
                        <a:t>Kimya - Gereçler</a:t>
                      </a:r>
                      <a:endParaRPr lang="tr-TR" sz="1200">
                        <a:effectLst/>
                        <a:latin typeface="Times New Roman" panose="02020603050405020304" pitchFamily="18" charset="0"/>
                        <a:ea typeface="Times New Roman" panose="02020603050405020304" pitchFamily="18" charset="0"/>
                      </a:endParaRPr>
                    </a:p>
                  </a:txBody>
                  <a:tcPr marL="15981" marR="15981" marT="15981" marB="15981"/>
                </a:tc>
                <a:extLst>
                  <a:ext uri="{0D108BD9-81ED-4DB2-BD59-A6C34878D82A}">
                    <a16:rowId xmlns:a16="http://schemas.microsoft.com/office/drawing/2014/main" val="913372038"/>
                  </a:ext>
                </a:extLst>
              </a:tr>
              <a:tr h="450928">
                <a:tc>
                  <a:txBody>
                    <a:bodyPr/>
                    <a:lstStyle/>
                    <a:p>
                      <a:pPr>
                        <a:spcAft>
                          <a:spcPts val="0"/>
                        </a:spcAft>
                        <a:tabLst>
                          <a:tab pos="2493645" algn="l"/>
                          <a:tab pos="2849880" algn="l"/>
                        </a:tabLst>
                      </a:pPr>
                      <a:r>
                        <a:rPr lang="tr-TR" sz="1200">
                          <a:effectLst/>
                        </a:rPr>
                        <a:t>543</a:t>
                      </a:r>
                      <a:endParaRPr lang="tr-TR" sz="1200">
                        <a:effectLst/>
                        <a:latin typeface="Times New Roman" panose="02020603050405020304" pitchFamily="18" charset="0"/>
                        <a:ea typeface="Times New Roman" panose="02020603050405020304" pitchFamily="18" charset="0"/>
                      </a:endParaRPr>
                    </a:p>
                  </a:txBody>
                  <a:tcPr marL="15981" marR="15981" marT="15981" marB="15981"/>
                </a:tc>
                <a:tc>
                  <a:txBody>
                    <a:bodyPr/>
                    <a:lstStyle/>
                    <a:p>
                      <a:pPr>
                        <a:spcAft>
                          <a:spcPts val="0"/>
                        </a:spcAft>
                        <a:tabLst>
                          <a:tab pos="2493645" algn="l"/>
                          <a:tab pos="2849880" algn="l"/>
                        </a:tabLst>
                      </a:pPr>
                      <a:r>
                        <a:rPr lang="tr-TR" sz="1200" dirty="0">
                          <a:effectLst/>
                        </a:rPr>
                        <a:t>Analitik kimya</a:t>
                      </a:r>
                      <a:endParaRPr lang="tr-TR" sz="1200" dirty="0">
                        <a:effectLst/>
                        <a:latin typeface="Times New Roman" panose="02020603050405020304" pitchFamily="18" charset="0"/>
                        <a:ea typeface="Times New Roman" panose="02020603050405020304" pitchFamily="18" charset="0"/>
                      </a:endParaRPr>
                    </a:p>
                  </a:txBody>
                  <a:tcPr marL="15981" marR="15981" marT="15981" marB="15981"/>
                </a:tc>
                <a:tc>
                  <a:txBody>
                    <a:bodyPr/>
                    <a:lstStyle/>
                    <a:p>
                      <a:pPr>
                        <a:spcAft>
                          <a:spcPts val="0"/>
                        </a:spcAft>
                        <a:tabLst>
                          <a:tab pos="2493645" algn="l"/>
                          <a:tab pos="2849880" algn="l"/>
                        </a:tabLst>
                      </a:pPr>
                      <a:r>
                        <a:rPr lang="tr-TR" sz="1200">
                          <a:effectLst/>
                        </a:rPr>
                        <a:t>Kimya - Çözümlemeli;</a:t>
                      </a:r>
                    </a:p>
                    <a:p>
                      <a:pPr>
                        <a:spcAft>
                          <a:spcPts val="0"/>
                        </a:spcAft>
                        <a:tabLst>
                          <a:tab pos="2493645" algn="l"/>
                          <a:tab pos="2849880" algn="l"/>
                        </a:tabLst>
                      </a:pPr>
                      <a:r>
                        <a:rPr lang="tr-TR" sz="1200">
                          <a:effectLst/>
                        </a:rPr>
                        <a:t>Kimya - Analitik</a:t>
                      </a:r>
                      <a:endParaRPr lang="tr-TR" sz="1200">
                        <a:effectLst/>
                        <a:latin typeface="Times New Roman" panose="02020603050405020304" pitchFamily="18" charset="0"/>
                        <a:ea typeface="Times New Roman" panose="02020603050405020304" pitchFamily="18" charset="0"/>
                      </a:endParaRPr>
                    </a:p>
                  </a:txBody>
                  <a:tcPr marL="15981" marR="15981" marT="15981" marB="15981"/>
                </a:tc>
                <a:extLst>
                  <a:ext uri="{0D108BD9-81ED-4DB2-BD59-A6C34878D82A}">
                    <a16:rowId xmlns:a16="http://schemas.microsoft.com/office/drawing/2014/main" val="644167792"/>
                  </a:ext>
                </a:extLst>
              </a:tr>
              <a:tr h="237876">
                <a:tc>
                  <a:txBody>
                    <a:bodyPr/>
                    <a:lstStyle/>
                    <a:p>
                      <a:pPr>
                        <a:spcAft>
                          <a:spcPts val="0"/>
                        </a:spcAft>
                        <a:tabLst>
                          <a:tab pos="2493645" algn="l"/>
                          <a:tab pos="2849880" algn="l"/>
                        </a:tabLst>
                      </a:pPr>
                      <a:r>
                        <a:rPr lang="tr-TR" sz="1200">
                          <a:effectLst/>
                        </a:rPr>
                        <a:t>544</a:t>
                      </a:r>
                      <a:endParaRPr lang="tr-TR" sz="1200">
                        <a:effectLst/>
                        <a:latin typeface="Times New Roman" panose="02020603050405020304" pitchFamily="18" charset="0"/>
                        <a:ea typeface="Times New Roman" panose="02020603050405020304" pitchFamily="18" charset="0"/>
                      </a:endParaRPr>
                    </a:p>
                  </a:txBody>
                  <a:tcPr marL="15981" marR="15981" marT="15981" marB="15981"/>
                </a:tc>
                <a:tc>
                  <a:txBody>
                    <a:bodyPr/>
                    <a:lstStyle/>
                    <a:p>
                      <a:pPr>
                        <a:spcAft>
                          <a:spcPts val="0"/>
                        </a:spcAft>
                        <a:tabLst>
                          <a:tab pos="2493645" algn="l"/>
                          <a:tab pos="2849880" algn="l"/>
                        </a:tabLst>
                      </a:pPr>
                      <a:r>
                        <a:rPr lang="tr-TR" sz="1200">
                          <a:effectLst/>
                        </a:rPr>
                        <a:t>Nitel analiz</a:t>
                      </a:r>
                      <a:endParaRPr lang="tr-TR" sz="1200">
                        <a:effectLst/>
                        <a:latin typeface="Times New Roman" panose="02020603050405020304" pitchFamily="18" charset="0"/>
                        <a:ea typeface="Times New Roman" panose="02020603050405020304" pitchFamily="18" charset="0"/>
                      </a:endParaRPr>
                    </a:p>
                  </a:txBody>
                  <a:tcPr marL="15981" marR="15981" marT="15981" marB="15981"/>
                </a:tc>
                <a:tc>
                  <a:txBody>
                    <a:bodyPr/>
                    <a:lstStyle/>
                    <a:p>
                      <a:pPr>
                        <a:spcAft>
                          <a:spcPts val="0"/>
                        </a:spcAft>
                        <a:tabLst>
                          <a:tab pos="2493645" algn="l"/>
                          <a:tab pos="2849880" algn="l"/>
                        </a:tabLst>
                      </a:pPr>
                      <a:r>
                        <a:rPr lang="tr-TR" sz="1200">
                          <a:effectLst/>
                        </a:rPr>
                        <a:t>Analiz - Nitel</a:t>
                      </a:r>
                      <a:endParaRPr lang="tr-TR" sz="1200">
                        <a:effectLst/>
                        <a:latin typeface="Times New Roman" panose="02020603050405020304" pitchFamily="18" charset="0"/>
                        <a:ea typeface="Times New Roman" panose="02020603050405020304" pitchFamily="18" charset="0"/>
                      </a:endParaRPr>
                    </a:p>
                  </a:txBody>
                  <a:tcPr marL="15981" marR="15981" marT="15981" marB="15981"/>
                </a:tc>
                <a:extLst>
                  <a:ext uri="{0D108BD9-81ED-4DB2-BD59-A6C34878D82A}">
                    <a16:rowId xmlns:a16="http://schemas.microsoft.com/office/drawing/2014/main" val="4055367895"/>
                  </a:ext>
                </a:extLst>
              </a:tr>
              <a:tr h="237876">
                <a:tc>
                  <a:txBody>
                    <a:bodyPr/>
                    <a:lstStyle/>
                    <a:p>
                      <a:pPr>
                        <a:spcAft>
                          <a:spcPts val="0"/>
                        </a:spcAft>
                        <a:tabLst>
                          <a:tab pos="2493645" algn="l"/>
                          <a:tab pos="2849880" algn="l"/>
                        </a:tabLst>
                      </a:pPr>
                      <a:r>
                        <a:rPr lang="tr-TR" sz="1200">
                          <a:effectLst/>
                        </a:rPr>
                        <a:t>545</a:t>
                      </a:r>
                      <a:endParaRPr lang="tr-TR" sz="1200">
                        <a:effectLst/>
                        <a:latin typeface="Times New Roman" panose="02020603050405020304" pitchFamily="18" charset="0"/>
                        <a:ea typeface="Times New Roman" panose="02020603050405020304" pitchFamily="18" charset="0"/>
                      </a:endParaRPr>
                    </a:p>
                  </a:txBody>
                  <a:tcPr marL="15981" marR="15981" marT="15981" marB="15981"/>
                </a:tc>
                <a:tc>
                  <a:txBody>
                    <a:bodyPr/>
                    <a:lstStyle/>
                    <a:p>
                      <a:pPr>
                        <a:spcAft>
                          <a:spcPts val="0"/>
                        </a:spcAft>
                        <a:tabLst>
                          <a:tab pos="2493645" algn="l"/>
                          <a:tab pos="2849880" algn="l"/>
                        </a:tabLst>
                      </a:pPr>
                      <a:r>
                        <a:rPr lang="tr-TR" sz="1200">
                          <a:effectLst/>
                        </a:rPr>
                        <a:t>Nicel analiz</a:t>
                      </a:r>
                      <a:endParaRPr lang="tr-TR" sz="1200">
                        <a:effectLst/>
                        <a:latin typeface="Times New Roman" panose="02020603050405020304" pitchFamily="18" charset="0"/>
                        <a:ea typeface="Times New Roman" panose="02020603050405020304" pitchFamily="18" charset="0"/>
                      </a:endParaRPr>
                    </a:p>
                  </a:txBody>
                  <a:tcPr marL="15981" marR="15981" marT="15981" marB="15981"/>
                </a:tc>
                <a:tc>
                  <a:txBody>
                    <a:bodyPr/>
                    <a:lstStyle/>
                    <a:p>
                      <a:pPr>
                        <a:spcAft>
                          <a:spcPts val="0"/>
                        </a:spcAft>
                        <a:tabLst>
                          <a:tab pos="2493645" algn="l"/>
                          <a:tab pos="2849880" algn="l"/>
                        </a:tabLst>
                      </a:pPr>
                      <a:r>
                        <a:rPr lang="tr-TR" sz="1200">
                          <a:effectLst/>
                        </a:rPr>
                        <a:t>Analiz - Nicel</a:t>
                      </a:r>
                      <a:endParaRPr lang="tr-TR" sz="1200">
                        <a:effectLst/>
                        <a:latin typeface="Times New Roman" panose="02020603050405020304" pitchFamily="18" charset="0"/>
                        <a:ea typeface="Times New Roman" panose="02020603050405020304" pitchFamily="18" charset="0"/>
                      </a:endParaRPr>
                    </a:p>
                  </a:txBody>
                  <a:tcPr marL="15981" marR="15981" marT="15981" marB="15981"/>
                </a:tc>
                <a:extLst>
                  <a:ext uri="{0D108BD9-81ED-4DB2-BD59-A6C34878D82A}">
                    <a16:rowId xmlns:a16="http://schemas.microsoft.com/office/drawing/2014/main" val="3943641063"/>
                  </a:ext>
                </a:extLst>
              </a:tr>
              <a:tr h="1516191">
                <a:tc>
                  <a:txBody>
                    <a:bodyPr/>
                    <a:lstStyle/>
                    <a:p>
                      <a:pPr>
                        <a:spcAft>
                          <a:spcPts val="0"/>
                        </a:spcAft>
                        <a:tabLst>
                          <a:tab pos="2493645" algn="l"/>
                          <a:tab pos="2849880" algn="l"/>
                        </a:tabLst>
                      </a:pPr>
                      <a:r>
                        <a:rPr lang="tr-TR" sz="1200">
                          <a:effectLst/>
                        </a:rPr>
                        <a:t>546</a:t>
                      </a:r>
                      <a:endParaRPr lang="tr-TR" sz="1200">
                        <a:effectLst/>
                        <a:latin typeface="Times New Roman" panose="02020603050405020304" pitchFamily="18" charset="0"/>
                        <a:ea typeface="Times New Roman" panose="02020603050405020304" pitchFamily="18" charset="0"/>
                      </a:endParaRPr>
                    </a:p>
                  </a:txBody>
                  <a:tcPr marL="15981" marR="15981" marT="15981" marB="15981"/>
                </a:tc>
                <a:tc>
                  <a:txBody>
                    <a:bodyPr/>
                    <a:lstStyle/>
                    <a:p>
                      <a:pPr>
                        <a:spcAft>
                          <a:spcPts val="0"/>
                        </a:spcAft>
                        <a:tabLst>
                          <a:tab pos="2493645" algn="l"/>
                          <a:tab pos="2849880" algn="l"/>
                        </a:tabLst>
                      </a:pPr>
                      <a:r>
                        <a:rPr lang="tr-TR" sz="1200" dirty="0">
                          <a:effectLst/>
                        </a:rPr>
                        <a:t>İnorganik Kimya</a:t>
                      </a:r>
                    </a:p>
                    <a:p>
                      <a:pPr>
                        <a:spcAft>
                          <a:spcPts val="0"/>
                        </a:spcAft>
                      </a:pPr>
                      <a:r>
                        <a:rPr lang="tr-TR" sz="1200" dirty="0">
                          <a:effectLst/>
                        </a:rPr>
                        <a:t>Belirli elementlerin, bileşiklerin, karışımların, grupların fiziksel ve kuramsal kimyasını, analitik kimyasını; belirli elementlerin, bileşiklerin, karışımların, grupların inorganik ve organik kimyası ile ilgili kapsamlı eserleri burada sınıflayın</a:t>
                      </a:r>
                    </a:p>
                    <a:p>
                      <a:pPr>
                        <a:spcAft>
                          <a:spcPts val="0"/>
                        </a:spcAft>
                      </a:pPr>
                      <a:r>
                        <a:rPr lang="tr-TR" sz="1200" dirty="0">
                          <a:effectLst/>
                        </a:rPr>
                        <a:t> </a:t>
                      </a:r>
                    </a:p>
                    <a:p>
                      <a:pPr>
                        <a:spcAft>
                          <a:spcPts val="0"/>
                        </a:spcAft>
                      </a:pPr>
                      <a:r>
                        <a:rPr lang="tr-TR" sz="1200" dirty="0">
                          <a:effectLst/>
                        </a:rPr>
                        <a:t> </a:t>
                      </a:r>
                      <a:endParaRPr lang="tr-TR" sz="1200" dirty="0">
                        <a:effectLst/>
                        <a:latin typeface="Times New Roman" panose="02020603050405020304" pitchFamily="18" charset="0"/>
                        <a:ea typeface="Times New Roman" panose="02020603050405020304" pitchFamily="18" charset="0"/>
                      </a:endParaRPr>
                    </a:p>
                  </a:txBody>
                  <a:tcPr marL="15981" marR="15981" marT="15981" marB="15981"/>
                </a:tc>
                <a:tc>
                  <a:txBody>
                    <a:bodyPr/>
                    <a:lstStyle/>
                    <a:p>
                      <a:pPr>
                        <a:spcAft>
                          <a:spcPts val="0"/>
                        </a:spcAft>
                        <a:tabLst>
                          <a:tab pos="2493645" algn="l"/>
                          <a:tab pos="2849880" algn="l"/>
                        </a:tabLst>
                      </a:pPr>
                      <a:r>
                        <a:rPr lang="tr-TR" sz="1200">
                          <a:effectLst/>
                        </a:rPr>
                        <a:t>Kimya - İnorganik</a:t>
                      </a:r>
                      <a:endParaRPr lang="tr-TR" sz="1200">
                        <a:effectLst/>
                        <a:latin typeface="Times New Roman" panose="02020603050405020304" pitchFamily="18" charset="0"/>
                        <a:ea typeface="Times New Roman" panose="02020603050405020304" pitchFamily="18" charset="0"/>
                      </a:endParaRPr>
                    </a:p>
                  </a:txBody>
                  <a:tcPr marL="15981" marR="15981" marT="15981" marB="15981"/>
                </a:tc>
                <a:extLst>
                  <a:ext uri="{0D108BD9-81ED-4DB2-BD59-A6C34878D82A}">
                    <a16:rowId xmlns:a16="http://schemas.microsoft.com/office/drawing/2014/main" val="1190068222"/>
                  </a:ext>
                </a:extLst>
              </a:tr>
              <a:tr h="877033">
                <a:tc>
                  <a:txBody>
                    <a:bodyPr/>
                    <a:lstStyle/>
                    <a:p>
                      <a:pPr>
                        <a:spcAft>
                          <a:spcPts val="0"/>
                        </a:spcAft>
                        <a:tabLst>
                          <a:tab pos="2493645" algn="l"/>
                          <a:tab pos="2849880" algn="l"/>
                        </a:tabLst>
                      </a:pPr>
                      <a:r>
                        <a:rPr lang="tr-TR" sz="1200">
                          <a:effectLst/>
                        </a:rPr>
                        <a:t>548</a:t>
                      </a:r>
                      <a:endParaRPr lang="tr-TR" sz="1200">
                        <a:effectLst/>
                        <a:latin typeface="Times New Roman" panose="02020603050405020304" pitchFamily="18" charset="0"/>
                        <a:ea typeface="Times New Roman" panose="02020603050405020304" pitchFamily="18" charset="0"/>
                      </a:endParaRPr>
                    </a:p>
                  </a:txBody>
                  <a:tcPr marL="15981" marR="15981" marT="15981" marB="15981"/>
                </a:tc>
                <a:tc>
                  <a:txBody>
                    <a:bodyPr/>
                    <a:lstStyle/>
                    <a:p>
                      <a:pPr>
                        <a:spcAft>
                          <a:spcPts val="0"/>
                        </a:spcAft>
                        <a:tabLst>
                          <a:tab pos="2493645" algn="l"/>
                          <a:tab pos="2849880" algn="l"/>
                        </a:tabLst>
                      </a:pPr>
                      <a:r>
                        <a:rPr lang="tr-TR" sz="1200">
                          <a:effectLst/>
                        </a:rPr>
                        <a:t>Kristalografi</a:t>
                      </a:r>
                    </a:p>
                    <a:p>
                      <a:pPr>
                        <a:spcAft>
                          <a:spcPts val="0"/>
                        </a:spcAft>
                      </a:pPr>
                      <a:r>
                        <a:rPr lang="tr-TR" sz="1200">
                          <a:effectLst/>
                        </a:rPr>
                        <a:t>Katı hal fiziği ile ilgili kapsamlı eserleri 530'da, kristalografık mineralojiyi 549'da sınıflayın</a:t>
                      </a:r>
                    </a:p>
                    <a:p>
                      <a:pPr>
                        <a:spcAft>
                          <a:spcPts val="0"/>
                        </a:spcAft>
                        <a:tabLst>
                          <a:tab pos="2493645" algn="l"/>
                          <a:tab pos="2849880" algn="l"/>
                        </a:tabLst>
                      </a:pPr>
                      <a:r>
                        <a:rPr lang="tr-TR" sz="1200">
                          <a:effectLst/>
                        </a:rPr>
                        <a:t> </a:t>
                      </a:r>
                      <a:endParaRPr lang="tr-TR" sz="1200">
                        <a:effectLst/>
                        <a:latin typeface="Times New Roman" panose="02020603050405020304" pitchFamily="18" charset="0"/>
                        <a:ea typeface="Times New Roman" panose="02020603050405020304" pitchFamily="18" charset="0"/>
                      </a:endParaRPr>
                    </a:p>
                  </a:txBody>
                  <a:tcPr marL="15981" marR="15981" marT="15981" marB="15981"/>
                </a:tc>
                <a:tc>
                  <a:txBody>
                    <a:bodyPr/>
                    <a:lstStyle/>
                    <a:p>
                      <a:pPr>
                        <a:spcAft>
                          <a:spcPts val="0"/>
                        </a:spcAft>
                        <a:tabLst>
                          <a:tab pos="2493645" algn="l"/>
                          <a:tab pos="2849880" algn="l"/>
                        </a:tabLst>
                      </a:pPr>
                      <a:r>
                        <a:rPr lang="tr-TR" sz="1200">
                          <a:effectLst/>
                        </a:rPr>
                        <a:t>Kristalografi</a:t>
                      </a:r>
                      <a:endParaRPr lang="tr-TR" sz="1200">
                        <a:effectLst/>
                        <a:latin typeface="Times New Roman" panose="02020603050405020304" pitchFamily="18" charset="0"/>
                        <a:ea typeface="Times New Roman" panose="02020603050405020304" pitchFamily="18" charset="0"/>
                      </a:endParaRPr>
                    </a:p>
                  </a:txBody>
                  <a:tcPr marL="15981" marR="15981" marT="15981" marB="15981"/>
                </a:tc>
                <a:extLst>
                  <a:ext uri="{0D108BD9-81ED-4DB2-BD59-A6C34878D82A}">
                    <a16:rowId xmlns:a16="http://schemas.microsoft.com/office/drawing/2014/main" val="1970534080"/>
                  </a:ext>
                </a:extLst>
              </a:tr>
              <a:tr h="877033">
                <a:tc>
                  <a:txBody>
                    <a:bodyPr/>
                    <a:lstStyle/>
                    <a:p>
                      <a:pPr>
                        <a:spcAft>
                          <a:spcPts val="0"/>
                        </a:spcAft>
                        <a:tabLst>
                          <a:tab pos="2493645" algn="l"/>
                          <a:tab pos="2849880" algn="l"/>
                        </a:tabLst>
                      </a:pPr>
                      <a:r>
                        <a:rPr lang="tr-TR" sz="1200">
                          <a:effectLst/>
                        </a:rPr>
                        <a:t>549</a:t>
                      </a:r>
                      <a:endParaRPr lang="tr-TR" sz="1200">
                        <a:effectLst/>
                        <a:latin typeface="Times New Roman" panose="02020603050405020304" pitchFamily="18" charset="0"/>
                        <a:ea typeface="Times New Roman" panose="02020603050405020304" pitchFamily="18" charset="0"/>
                      </a:endParaRPr>
                    </a:p>
                  </a:txBody>
                  <a:tcPr marL="15981" marR="15981" marT="15981" marB="15981"/>
                </a:tc>
                <a:tc>
                  <a:txBody>
                    <a:bodyPr/>
                    <a:lstStyle/>
                    <a:p>
                      <a:pPr>
                        <a:spcAft>
                          <a:spcPts val="0"/>
                        </a:spcAft>
                        <a:tabLst>
                          <a:tab pos="2493645" algn="l"/>
                          <a:tab pos="2849880" algn="l"/>
                        </a:tabLst>
                      </a:pPr>
                      <a:r>
                        <a:rPr lang="tr-TR" sz="1200">
                          <a:effectLst/>
                        </a:rPr>
                        <a:t>Mineraloji (Maden bilimi)</a:t>
                      </a:r>
                    </a:p>
                    <a:p>
                      <a:pPr>
                        <a:spcAft>
                          <a:spcPts val="0"/>
                        </a:spcAft>
                      </a:pPr>
                      <a:r>
                        <a:rPr lang="tr-TR" sz="1200">
                          <a:effectLst/>
                        </a:rPr>
                        <a:t>Doğal olarak oluşan minerallerin oluşumu, betimlenmesi, sınıflanması, tanımı Kristalografi’yi 548'de, ekonomik jeolojiyi 553'de sınıflayın </a:t>
                      </a:r>
                      <a:endParaRPr lang="tr-TR" sz="1200">
                        <a:effectLst/>
                        <a:latin typeface="Times New Roman" panose="02020603050405020304" pitchFamily="18" charset="0"/>
                        <a:ea typeface="Times New Roman" panose="02020603050405020304" pitchFamily="18" charset="0"/>
                      </a:endParaRPr>
                    </a:p>
                  </a:txBody>
                  <a:tcPr marL="15981" marR="15981" marT="15981" marB="15981"/>
                </a:tc>
                <a:tc>
                  <a:txBody>
                    <a:bodyPr/>
                    <a:lstStyle/>
                    <a:p>
                      <a:pPr>
                        <a:spcAft>
                          <a:spcPts val="0"/>
                        </a:spcAft>
                        <a:tabLst>
                          <a:tab pos="2493645" algn="l"/>
                          <a:tab pos="2849880" algn="l"/>
                        </a:tabLst>
                      </a:pPr>
                      <a:r>
                        <a:rPr lang="tr-TR" sz="1200" dirty="0">
                          <a:effectLst/>
                        </a:rPr>
                        <a:t>Mineraloji; Maden Bilimi</a:t>
                      </a:r>
                      <a:endParaRPr lang="tr-TR" sz="1200" dirty="0">
                        <a:effectLst/>
                        <a:latin typeface="Times New Roman" panose="02020603050405020304" pitchFamily="18" charset="0"/>
                        <a:ea typeface="Times New Roman" panose="02020603050405020304" pitchFamily="18" charset="0"/>
                      </a:endParaRPr>
                    </a:p>
                  </a:txBody>
                  <a:tcPr marL="15981" marR="15981" marT="15981" marB="15981"/>
                </a:tc>
                <a:extLst>
                  <a:ext uri="{0D108BD9-81ED-4DB2-BD59-A6C34878D82A}">
                    <a16:rowId xmlns:a16="http://schemas.microsoft.com/office/drawing/2014/main" val="4178585869"/>
                  </a:ext>
                </a:extLst>
              </a:tr>
            </a:tbl>
          </a:graphicData>
        </a:graphic>
      </p:graphicFrame>
      <p:sp>
        <p:nvSpPr>
          <p:cNvPr id="6" name="Rectangle 1"/>
          <p:cNvSpPr>
            <a:spLocks noChangeArrowheads="1"/>
          </p:cNvSpPr>
          <p:nvPr/>
        </p:nvSpPr>
        <p:spPr bwMode="auto">
          <a:xfrm>
            <a:off x="4349750" y="18256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1pPr>
            <a:lvl2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2pPr>
            <a:lvl3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3pPr>
            <a:lvl4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4pPr>
            <a:lvl5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5pPr>
            <a:lvl6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6pPr>
            <a:lvl7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7pPr>
            <a:lvl8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8pPr>
            <a:lvl9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74663" algn="l"/>
                <a:tab pos="2493963" algn="l"/>
              </a:tabLst>
            </a:pPr>
            <a:r>
              <a:rPr kumimoji="0" lang="tr-TR" altLang="tr-TR" sz="1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66509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600364" y="365124"/>
            <a:ext cx="8543636" cy="969496"/>
          </a:xfrm>
          <a:prstGeom prst="rect">
            <a:avLst/>
          </a:prstGeom>
        </p:spPr>
        <p:txBody>
          <a:bodyPr wrap="square">
            <a:spAutoFit/>
          </a:bodyPr>
          <a:lstStyle/>
          <a:p>
            <a:pPr algn="ctr">
              <a:lnSpc>
                <a:spcPct val="105000"/>
              </a:lnSpc>
              <a:spcAft>
                <a:spcPts val="0"/>
              </a:spcAft>
              <a:tabLst>
                <a:tab pos="474980" algn="l"/>
                <a:tab pos="2493645" algn="l"/>
              </a:tabLst>
            </a:pPr>
            <a:r>
              <a:rPr lang="tr-TR" sz="2000" b="1" dirty="0">
                <a:latin typeface="Times New Roman" panose="02020603050405020304" pitchFamily="18" charset="0"/>
                <a:ea typeface="Times New Roman" panose="02020603050405020304" pitchFamily="18" charset="0"/>
              </a:rPr>
              <a:t>550 YER BİLİMLERİ</a:t>
            </a:r>
            <a:endParaRPr lang="tr-TR" sz="3200" dirty="0">
              <a:latin typeface="Times New Roman" panose="02020603050405020304" pitchFamily="18" charset="0"/>
              <a:ea typeface="Times New Roman" panose="02020603050405020304" pitchFamily="18" charset="0"/>
            </a:endParaRPr>
          </a:p>
          <a:p>
            <a:pPr>
              <a:spcAft>
                <a:spcPts val="0"/>
              </a:spcAft>
            </a:pPr>
            <a:r>
              <a:rPr lang="tr-TR" i="1" dirty="0">
                <a:solidFill>
                  <a:srgbClr val="606060"/>
                </a:solidFill>
                <a:latin typeface="Times New Roman" panose="02020603050405020304" pitchFamily="18" charset="0"/>
                <a:ea typeface="Times New Roman" panose="02020603050405020304" pitchFamily="18" charset="0"/>
              </a:rPr>
              <a:t>Jeofiziği; gök cisimlerinin olaylarını burada sınıflayın. Örneğin </a:t>
            </a:r>
            <a:r>
              <a:rPr lang="tr-TR" i="1" dirty="0" err="1">
                <a:solidFill>
                  <a:srgbClr val="606060"/>
                </a:solidFill>
                <a:latin typeface="Times New Roman" panose="02020603050405020304" pitchFamily="18" charset="0"/>
                <a:ea typeface="Times New Roman" panose="02020603050405020304" pitchFamily="18" charset="0"/>
              </a:rPr>
              <a:t>Mars'daki</a:t>
            </a:r>
            <a:r>
              <a:rPr lang="tr-TR" i="1" dirty="0">
                <a:solidFill>
                  <a:srgbClr val="606060"/>
                </a:solidFill>
                <a:latin typeface="Times New Roman" panose="02020603050405020304" pitchFamily="18" charset="0"/>
                <a:ea typeface="Times New Roman" panose="02020603050405020304" pitchFamily="18" charset="0"/>
              </a:rPr>
              <a:t> volkanik etkinlikler 551</a:t>
            </a:r>
            <a:endParaRPr lang="tr-TR" sz="3200" dirty="0">
              <a:effectLst/>
              <a:latin typeface="Times New Roman" panose="02020603050405020304" pitchFamily="18" charset="0"/>
              <a:ea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2777917731"/>
              </p:ext>
            </p:extLst>
          </p:nvPr>
        </p:nvGraphicFramePr>
        <p:xfrm>
          <a:off x="415636" y="1422403"/>
          <a:ext cx="11259128" cy="5292360"/>
        </p:xfrm>
        <a:graphic>
          <a:graphicData uri="http://schemas.openxmlformats.org/drawingml/2006/table">
            <a:tbl>
              <a:tblPr firstRow="1" firstCol="1" bandRow="1">
                <a:tableStyleId>{5C22544A-7EE6-4342-B048-85BDC9FD1C3A}</a:tableStyleId>
              </a:tblPr>
              <a:tblGrid>
                <a:gridCol w="1133827">
                  <a:extLst>
                    <a:ext uri="{9D8B030D-6E8A-4147-A177-3AD203B41FA5}">
                      <a16:colId xmlns:a16="http://schemas.microsoft.com/office/drawing/2014/main" val="3062255098"/>
                    </a:ext>
                  </a:extLst>
                </a:gridCol>
                <a:gridCol w="5617600">
                  <a:extLst>
                    <a:ext uri="{9D8B030D-6E8A-4147-A177-3AD203B41FA5}">
                      <a16:colId xmlns:a16="http://schemas.microsoft.com/office/drawing/2014/main" val="3918217024"/>
                    </a:ext>
                  </a:extLst>
                </a:gridCol>
                <a:gridCol w="4507701">
                  <a:extLst>
                    <a:ext uri="{9D8B030D-6E8A-4147-A177-3AD203B41FA5}">
                      <a16:colId xmlns:a16="http://schemas.microsoft.com/office/drawing/2014/main" val="939468521"/>
                    </a:ext>
                  </a:extLst>
                </a:gridCol>
              </a:tblGrid>
              <a:tr h="872229">
                <a:tc>
                  <a:txBody>
                    <a:bodyPr/>
                    <a:lstStyle/>
                    <a:p>
                      <a:pPr>
                        <a:lnSpc>
                          <a:spcPct val="105000"/>
                        </a:lnSpc>
                        <a:spcAft>
                          <a:spcPts val="0"/>
                        </a:spcAft>
                        <a:tabLst>
                          <a:tab pos="2493645" algn="l"/>
                          <a:tab pos="2849880" algn="l"/>
                        </a:tabLst>
                      </a:pPr>
                      <a:r>
                        <a:rPr lang="tr-TR" sz="1800">
                          <a:effectLst/>
                        </a:rPr>
                        <a:t>551</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Jeoloji, hidroloji, meteoroloji </a:t>
                      </a:r>
                    </a:p>
                    <a:p>
                      <a:pPr>
                        <a:lnSpc>
                          <a:spcPct val="105000"/>
                        </a:lnSpc>
                        <a:spcAft>
                          <a:spcPts val="0"/>
                        </a:spcAft>
                        <a:tabLst>
                          <a:tab pos="2493645" algn="l"/>
                          <a:tab pos="2849880" algn="l"/>
                        </a:tabLst>
                      </a:pPr>
                      <a:r>
                        <a:rPr lang="tr-TR" sz="1800">
                          <a:effectLst/>
                        </a:rPr>
                        <a:t>Jeoloji: Litosfer in özellikleri ve buradaki olaylarla ilgilenen bilim</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Jeoloji; Hidroloji; Meteoroloji; Su bilim</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457867983"/>
                  </a:ext>
                </a:extLst>
              </a:tr>
              <a:tr h="845178">
                <a:tc>
                  <a:txBody>
                    <a:bodyPr/>
                    <a:lstStyle/>
                    <a:p>
                      <a:pPr>
                        <a:lnSpc>
                          <a:spcPct val="105000"/>
                        </a:lnSpc>
                        <a:spcAft>
                          <a:spcPts val="0"/>
                        </a:spcAft>
                        <a:tabLst>
                          <a:tab pos="2493645" algn="l"/>
                          <a:tab pos="2849880" algn="l"/>
                        </a:tabLst>
                      </a:pPr>
                      <a:r>
                        <a:rPr lang="tr-TR" sz="1800">
                          <a:effectLst/>
                        </a:rPr>
                        <a:t>552</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Kayaç bilimi (Petroloji) </a:t>
                      </a:r>
                    </a:p>
                    <a:p>
                      <a:pPr>
                        <a:spcAft>
                          <a:spcPts val="0"/>
                        </a:spcAft>
                      </a:pPr>
                      <a:r>
                        <a:rPr lang="tr-TR" sz="1800">
                          <a:effectLst/>
                        </a:rPr>
                        <a:t>Petrografi, taş bilimi, kayaçları burada sınıflayın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Kayaç bilimi; Petroloji</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620213932"/>
                  </a:ext>
                </a:extLst>
              </a:tr>
              <a:tr h="845178">
                <a:tc>
                  <a:txBody>
                    <a:bodyPr/>
                    <a:lstStyle/>
                    <a:p>
                      <a:pPr>
                        <a:lnSpc>
                          <a:spcPct val="105000"/>
                        </a:lnSpc>
                        <a:spcAft>
                          <a:spcPts val="0"/>
                        </a:spcAft>
                        <a:tabLst>
                          <a:tab pos="2493645" algn="l"/>
                          <a:tab pos="2849880" algn="l"/>
                        </a:tabLst>
                      </a:pPr>
                      <a:r>
                        <a:rPr lang="tr-TR" sz="1800">
                          <a:effectLst/>
                        </a:rPr>
                        <a:t>553</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Ekonomik jeoloji </a:t>
                      </a:r>
                    </a:p>
                    <a:p>
                      <a:pPr>
                        <a:spcAft>
                          <a:spcPts val="0"/>
                        </a:spcAft>
                      </a:pPr>
                      <a:r>
                        <a:rPr lang="tr-TR" sz="1800">
                          <a:effectLst/>
                        </a:rPr>
                        <a:t>Ekonomik yaran olan jeolojik maddelerin miktar olarak varlığı ve dağılımı</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Ekonomik jeoloji</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281383031"/>
                  </a:ext>
                </a:extLst>
              </a:tr>
              <a:tr h="344225">
                <a:tc>
                  <a:txBody>
                    <a:bodyPr/>
                    <a:lstStyle/>
                    <a:p>
                      <a:pPr>
                        <a:lnSpc>
                          <a:spcPct val="105000"/>
                        </a:lnSpc>
                        <a:spcAft>
                          <a:spcPts val="0"/>
                        </a:spcAft>
                        <a:tabLst>
                          <a:tab pos="2493645" algn="l"/>
                          <a:tab pos="2849880" algn="l"/>
                        </a:tabLst>
                      </a:pPr>
                      <a:r>
                        <a:rPr lang="tr-TR" sz="1800">
                          <a:effectLst/>
                        </a:rPr>
                        <a:t>554</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Avrupa yerbilimleri</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Yer bilimleri - Avrupa</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389925465"/>
                  </a:ext>
                </a:extLst>
              </a:tr>
              <a:tr h="344225">
                <a:tc>
                  <a:txBody>
                    <a:bodyPr/>
                    <a:lstStyle/>
                    <a:p>
                      <a:pPr>
                        <a:lnSpc>
                          <a:spcPct val="105000"/>
                        </a:lnSpc>
                        <a:spcAft>
                          <a:spcPts val="0"/>
                        </a:spcAft>
                        <a:tabLst>
                          <a:tab pos="2493645" algn="l"/>
                          <a:tab pos="2849880" algn="l"/>
                        </a:tabLst>
                      </a:pPr>
                      <a:r>
                        <a:rPr lang="tr-TR" sz="1800">
                          <a:effectLst/>
                        </a:rPr>
                        <a:t>555</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Asya yerbilimleri</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Yer bilimleri - Asya</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867206775"/>
                  </a:ext>
                </a:extLst>
              </a:tr>
              <a:tr h="636788">
                <a:tc>
                  <a:txBody>
                    <a:bodyPr/>
                    <a:lstStyle/>
                    <a:p>
                      <a:pPr>
                        <a:lnSpc>
                          <a:spcPct val="105000"/>
                        </a:lnSpc>
                        <a:spcAft>
                          <a:spcPts val="0"/>
                        </a:spcAft>
                        <a:tabLst>
                          <a:tab pos="2493645" algn="l"/>
                          <a:tab pos="2849880" algn="l"/>
                        </a:tabLst>
                      </a:pPr>
                      <a:r>
                        <a:rPr lang="tr-TR" sz="1800">
                          <a:effectLst/>
                        </a:rPr>
                        <a:t>555.6</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Türkiye yerbilimleri</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Yerbilimleri - Türkiye</a:t>
                      </a:r>
                    </a:p>
                    <a:p>
                      <a:pPr>
                        <a:lnSpc>
                          <a:spcPct val="105000"/>
                        </a:lnSpc>
                        <a:spcAft>
                          <a:spcPts val="0"/>
                        </a:spcAft>
                        <a:tabLst>
                          <a:tab pos="2493645" algn="l"/>
                          <a:tab pos="2849880" algn="l"/>
                        </a:tabLst>
                      </a:pPr>
                      <a:r>
                        <a:rPr lang="tr-TR" sz="1800">
                          <a:effectLst/>
                        </a:rPr>
                        <a:t>Türkiye - Yerbilimleri</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4130803310"/>
                  </a:ext>
                </a:extLst>
              </a:tr>
              <a:tr h="344225">
                <a:tc>
                  <a:txBody>
                    <a:bodyPr/>
                    <a:lstStyle/>
                    <a:p>
                      <a:pPr>
                        <a:lnSpc>
                          <a:spcPct val="105000"/>
                        </a:lnSpc>
                        <a:spcAft>
                          <a:spcPts val="0"/>
                        </a:spcAft>
                        <a:tabLst>
                          <a:tab pos="2493645" algn="l"/>
                          <a:tab pos="2849880" algn="l"/>
                        </a:tabLst>
                      </a:pPr>
                      <a:r>
                        <a:rPr lang="tr-TR" sz="1800">
                          <a:effectLst/>
                        </a:rPr>
                        <a:t>556</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Afrika yerbilimleri</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Yer bilimleri - Afrika</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106893778"/>
                  </a:ext>
                </a:extLst>
              </a:tr>
              <a:tr h="344225">
                <a:tc>
                  <a:txBody>
                    <a:bodyPr/>
                    <a:lstStyle/>
                    <a:p>
                      <a:pPr>
                        <a:lnSpc>
                          <a:spcPct val="105000"/>
                        </a:lnSpc>
                        <a:spcAft>
                          <a:spcPts val="0"/>
                        </a:spcAft>
                        <a:tabLst>
                          <a:tab pos="2493645" algn="l"/>
                          <a:tab pos="2849880" algn="l"/>
                        </a:tabLst>
                      </a:pPr>
                      <a:r>
                        <a:rPr lang="tr-TR" sz="1800">
                          <a:effectLst/>
                        </a:rPr>
                        <a:t>557</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Kuzey Amerika yerbilimleri</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Yer bilimleri - Kuzey Amerika</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294097782"/>
                  </a:ext>
                </a:extLst>
              </a:tr>
              <a:tr h="344225">
                <a:tc>
                  <a:txBody>
                    <a:bodyPr/>
                    <a:lstStyle/>
                    <a:p>
                      <a:pPr>
                        <a:lnSpc>
                          <a:spcPct val="105000"/>
                        </a:lnSpc>
                        <a:spcAft>
                          <a:spcPts val="0"/>
                        </a:spcAft>
                        <a:tabLst>
                          <a:tab pos="2493645" algn="l"/>
                          <a:tab pos="2849880" algn="l"/>
                        </a:tabLst>
                      </a:pPr>
                      <a:r>
                        <a:rPr lang="tr-TR" sz="1800">
                          <a:effectLst/>
                        </a:rPr>
                        <a:t>558</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Güney Amerika yerbilimleri</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Yer bilimleri - Güney Amerika</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060139217"/>
                  </a:ext>
                </a:extLst>
              </a:tr>
              <a:tr h="344225">
                <a:tc>
                  <a:txBody>
                    <a:bodyPr/>
                    <a:lstStyle/>
                    <a:p>
                      <a:pPr>
                        <a:lnSpc>
                          <a:spcPct val="105000"/>
                        </a:lnSpc>
                        <a:spcAft>
                          <a:spcPts val="0"/>
                        </a:spcAft>
                        <a:tabLst>
                          <a:tab pos="2493645" algn="l"/>
                          <a:tab pos="2849880" algn="l"/>
                        </a:tabLst>
                      </a:pPr>
                      <a:r>
                        <a:rPr lang="tr-TR" sz="1800">
                          <a:effectLst/>
                        </a:rPr>
                        <a:t>559</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Başka bölgeler ve yerbilimleri</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dirty="0">
                          <a:effectLst/>
                        </a:rPr>
                        <a:t>-- --</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401101120"/>
                  </a:ext>
                </a:extLst>
              </a:tr>
            </a:tbl>
          </a:graphicData>
        </a:graphic>
      </p:graphicFrame>
    </p:spTree>
    <p:extLst>
      <p:ext uri="{BB962C8B-B14F-4D97-AF65-F5344CB8AC3E}">
        <p14:creationId xmlns:p14="http://schemas.microsoft.com/office/powerpoint/2010/main" val="1696270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240145" y="203200"/>
            <a:ext cx="8112273" cy="383182"/>
          </a:xfrm>
          <a:prstGeom prst="rect">
            <a:avLst/>
          </a:prstGeom>
        </p:spPr>
        <p:txBody>
          <a:bodyPr wrap="square">
            <a:spAutoFit/>
          </a:bodyPr>
          <a:lstStyle/>
          <a:p>
            <a:pPr algn="ctr">
              <a:lnSpc>
                <a:spcPct val="105000"/>
              </a:lnSpc>
              <a:spcAft>
                <a:spcPts val="0"/>
              </a:spcAft>
              <a:tabLst>
                <a:tab pos="474980" algn="l"/>
                <a:tab pos="2493645" algn="l"/>
              </a:tabLst>
            </a:pPr>
            <a:r>
              <a:rPr lang="tr-TR" b="1" dirty="0">
                <a:latin typeface="Times New Roman" panose="02020603050405020304" pitchFamily="18" charset="0"/>
                <a:ea typeface="Times New Roman" panose="02020603050405020304" pitchFamily="18" charset="0"/>
              </a:rPr>
              <a:t>560 PALEONTOLOJİ. PALEONZOOLOJİ</a:t>
            </a:r>
            <a:endParaRPr lang="tr-TR" sz="2800" dirty="0">
              <a:effectLst/>
              <a:latin typeface="Times New Roman" panose="02020603050405020304" pitchFamily="18" charset="0"/>
              <a:ea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2996237022"/>
              </p:ext>
            </p:extLst>
          </p:nvPr>
        </p:nvGraphicFramePr>
        <p:xfrm>
          <a:off x="406398" y="748305"/>
          <a:ext cx="11222183" cy="5976417"/>
        </p:xfrm>
        <a:graphic>
          <a:graphicData uri="http://schemas.openxmlformats.org/drawingml/2006/table">
            <a:tbl>
              <a:tblPr firstRow="1" firstCol="1" bandRow="1">
                <a:tableStyleId>{5C22544A-7EE6-4342-B048-85BDC9FD1C3A}</a:tableStyleId>
              </a:tblPr>
              <a:tblGrid>
                <a:gridCol w="1130108">
                  <a:extLst>
                    <a:ext uri="{9D8B030D-6E8A-4147-A177-3AD203B41FA5}">
                      <a16:colId xmlns:a16="http://schemas.microsoft.com/office/drawing/2014/main" val="1087707753"/>
                    </a:ext>
                  </a:extLst>
                </a:gridCol>
                <a:gridCol w="5599166">
                  <a:extLst>
                    <a:ext uri="{9D8B030D-6E8A-4147-A177-3AD203B41FA5}">
                      <a16:colId xmlns:a16="http://schemas.microsoft.com/office/drawing/2014/main" val="3328532749"/>
                    </a:ext>
                  </a:extLst>
                </a:gridCol>
                <a:gridCol w="4492909">
                  <a:extLst>
                    <a:ext uri="{9D8B030D-6E8A-4147-A177-3AD203B41FA5}">
                      <a16:colId xmlns:a16="http://schemas.microsoft.com/office/drawing/2014/main" val="2781016544"/>
                    </a:ext>
                  </a:extLst>
                </a:gridCol>
              </a:tblGrid>
              <a:tr h="1014045">
                <a:tc>
                  <a:txBody>
                    <a:bodyPr/>
                    <a:lstStyle/>
                    <a:p>
                      <a:pPr>
                        <a:lnSpc>
                          <a:spcPct val="105000"/>
                        </a:lnSpc>
                        <a:spcAft>
                          <a:spcPts val="0"/>
                        </a:spcAft>
                        <a:tabLst>
                          <a:tab pos="2493645" algn="l"/>
                          <a:tab pos="2849880" algn="l"/>
                        </a:tabLst>
                      </a:pPr>
                      <a:r>
                        <a:rPr lang="tr-TR" sz="1800">
                          <a:effectLst/>
                        </a:rPr>
                        <a:t>561</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Paleobotanik</a:t>
                      </a:r>
                    </a:p>
                    <a:p>
                      <a:pPr>
                        <a:spcAft>
                          <a:spcPts val="0"/>
                        </a:spcAft>
                      </a:pPr>
                      <a:r>
                        <a:rPr lang="tr-TR" sz="1800">
                          <a:effectLst/>
                        </a:rPr>
                        <a:t>561'i, taksonomik konumu kesin olmayan eğrelti benzeri fosilleri için kullanın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Paleobotanik</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605204038"/>
                  </a:ext>
                </a:extLst>
              </a:tr>
              <a:tr h="575771">
                <a:tc>
                  <a:txBody>
                    <a:bodyPr/>
                    <a:lstStyle/>
                    <a:p>
                      <a:pPr>
                        <a:lnSpc>
                          <a:spcPct val="105000"/>
                        </a:lnSpc>
                        <a:spcAft>
                          <a:spcPts val="0"/>
                        </a:spcAft>
                        <a:tabLst>
                          <a:tab pos="2493645" algn="l"/>
                          <a:tab pos="2849880" algn="l"/>
                        </a:tabLst>
                      </a:pPr>
                      <a:r>
                        <a:rPr lang="tr-TR" sz="1800">
                          <a:effectLst/>
                        </a:rPr>
                        <a:t>562</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Omurgasızların fosilleri</a:t>
                      </a:r>
                    </a:p>
                    <a:p>
                      <a:pPr>
                        <a:spcAft>
                          <a:spcPts val="0"/>
                        </a:spcAft>
                      </a:pPr>
                      <a:r>
                        <a:rPr lang="tr-TR" sz="1800">
                          <a:effectLst/>
                        </a:rPr>
                        <a:t>Hayvan plankton ve neustonları dahil</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Omurgasızlar - Fosiller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164766121"/>
                  </a:ext>
                </a:extLst>
              </a:tr>
              <a:tr h="601552">
                <a:tc>
                  <a:txBody>
                    <a:bodyPr/>
                    <a:lstStyle/>
                    <a:p>
                      <a:pPr>
                        <a:lnSpc>
                          <a:spcPct val="105000"/>
                        </a:lnSpc>
                        <a:spcAft>
                          <a:spcPts val="0"/>
                        </a:spcAft>
                        <a:tabLst>
                          <a:tab pos="2493645" algn="l"/>
                          <a:tab pos="2849880" algn="l"/>
                        </a:tabLst>
                      </a:pPr>
                      <a:r>
                        <a:rPr lang="tr-TR" sz="1800">
                          <a:effectLst/>
                        </a:rPr>
                        <a:t>563</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dirty="0">
                          <a:effectLst/>
                        </a:rPr>
                        <a:t>İlkel hayvan ve bitki fosilleri </a:t>
                      </a:r>
                    </a:p>
                    <a:p>
                      <a:pPr>
                        <a:lnSpc>
                          <a:spcPct val="105000"/>
                        </a:lnSpc>
                        <a:spcAft>
                          <a:spcPts val="0"/>
                        </a:spcAft>
                        <a:tabLst>
                          <a:tab pos="2493645" algn="l"/>
                          <a:tab pos="2849880" algn="l"/>
                        </a:tabLst>
                      </a:pPr>
                      <a:r>
                        <a:rPr lang="tr-TR" sz="1800" dirty="0">
                          <a:effectLst/>
                        </a:rPr>
                        <a:t>Örnek: </a:t>
                      </a:r>
                      <a:r>
                        <a:rPr lang="tr-TR" sz="1800" dirty="0" err="1">
                          <a:effectLst/>
                        </a:rPr>
                        <a:t>Apolacophora</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İlkel hayvanlar - Fosiller;</a:t>
                      </a:r>
                    </a:p>
                    <a:p>
                      <a:pPr>
                        <a:lnSpc>
                          <a:spcPct val="105000"/>
                        </a:lnSpc>
                        <a:spcAft>
                          <a:spcPts val="0"/>
                        </a:spcAft>
                        <a:tabLst>
                          <a:tab pos="2493645" algn="l"/>
                          <a:tab pos="2849880" algn="l"/>
                        </a:tabLst>
                      </a:pPr>
                      <a:r>
                        <a:rPr lang="tr-TR" sz="1800">
                          <a:effectLst/>
                        </a:rPr>
                        <a:t>İlkel bitkiler - Fosiller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698048166"/>
                  </a:ext>
                </a:extLst>
              </a:tr>
              <a:tr h="601552">
                <a:tc>
                  <a:txBody>
                    <a:bodyPr/>
                    <a:lstStyle/>
                    <a:p>
                      <a:pPr>
                        <a:lnSpc>
                          <a:spcPct val="105000"/>
                        </a:lnSpc>
                        <a:spcAft>
                          <a:spcPts val="0"/>
                        </a:spcAft>
                        <a:tabLst>
                          <a:tab pos="2493645" algn="l"/>
                          <a:tab pos="2849880" algn="l"/>
                        </a:tabLst>
                      </a:pPr>
                      <a:r>
                        <a:rPr lang="tr-TR" sz="1800">
                          <a:effectLst/>
                        </a:rPr>
                        <a:t>564</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Fosil Mollusca ve Molluscolden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Fosil Molluscolden; </a:t>
                      </a:r>
                    </a:p>
                    <a:p>
                      <a:pPr>
                        <a:lnSpc>
                          <a:spcPct val="105000"/>
                        </a:lnSpc>
                        <a:spcAft>
                          <a:spcPts val="0"/>
                        </a:spcAft>
                        <a:tabLst>
                          <a:tab pos="2493645" algn="l"/>
                          <a:tab pos="2849880" algn="l"/>
                        </a:tabLst>
                      </a:pPr>
                      <a:r>
                        <a:rPr lang="tr-TR" sz="1800">
                          <a:effectLst/>
                        </a:rPr>
                        <a:t>Fosil - Mollusca</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969513033"/>
                  </a:ext>
                </a:extLst>
              </a:tr>
              <a:tr h="330854">
                <a:tc>
                  <a:txBody>
                    <a:bodyPr/>
                    <a:lstStyle/>
                    <a:p>
                      <a:pPr>
                        <a:lnSpc>
                          <a:spcPct val="105000"/>
                        </a:lnSpc>
                        <a:spcAft>
                          <a:spcPts val="0"/>
                        </a:spcAft>
                        <a:tabLst>
                          <a:tab pos="2493645" algn="l"/>
                          <a:tab pos="2849880" algn="l"/>
                        </a:tabLst>
                      </a:pPr>
                      <a:r>
                        <a:rPr lang="tr-TR" sz="1800">
                          <a:effectLst/>
                        </a:rPr>
                        <a:t>565</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Başka omurgasızların fosilleri</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76315595"/>
                  </a:ext>
                </a:extLst>
              </a:tr>
              <a:tr h="782018">
                <a:tc>
                  <a:txBody>
                    <a:bodyPr/>
                    <a:lstStyle/>
                    <a:p>
                      <a:pPr>
                        <a:lnSpc>
                          <a:spcPct val="105000"/>
                        </a:lnSpc>
                        <a:spcAft>
                          <a:spcPts val="0"/>
                        </a:spcAft>
                        <a:tabLst>
                          <a:tab pos="2493645" algn="l"/>
                          <a:tab pos="2849880" algn="l"/>
                        </a:tabLst>
                      </a:pPr>
                      <a:r>
                        <a:rPr lang="tr-TR" sz="1800">
                          <a:effectLst/>
                        </a:rPr>
                        <a:t>566</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Omurgalı fosiller </a:t>
                      </a:r>
                    </a:p>
                    <a:p>
                      <a:pPr>
                        <a:spcAft>
                          <a:spcPts val="0"/>
                        </a:spcAft>
                      </a:pPr>
                      <a:r>
                        <a:rPr lang="tr-TR" sz="1800">
                          <a:effectLst/>
                        </a:rPr>
                        <a:t>Örnek: Cephalochordata, Urochordata Tunicata</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Omurgalılar - Fosiller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18650647"/>
                  </a:ext>
                </a:extLst>
              </a:tr>
              <a:tr h="601552">
                <a:tc>
                  <a:txBody>
                    <a:bodyPr/>
                    <a:lstStyle/>
                    <a:p>
                      <a:pPr>
                        <a:lnSpc>
                          <a:spcPct val="105000"/>
                        </a:lnSpc>
                        <a:spcAft>
                          <a:spcPts val="0"/>
                        </a:spcAft>
                        <a:tabLst>
                          <a:tab pos="2493645" algn="l"/>
                          <a:tab pos="2849880" algn="l"/>
                        </a:tabLst>
                      </a:pPr>
                      <a:r>
                        <a:rPr lang="tr-TR" sz="1800">
                          <a:effectLst/>
                        </a:rPr>
                        <a:t>567</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Soğukkanlı omurgalıların fosilleri</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Soğukkanlı omurgalılar - Fosiller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592068074"/>
                  </a:ext>
                </a:extLst>
              </a:tr>
              <a:tr h="820689">
                <a:tc>
                  <a:txBody>
                    <a:bodyPr/>
                    <a:lstStyle/>
                    <a:p>
                      <a:pPr>
                        <a:lnSpc>
                          <a:spcPct val="105000"/>
                        </a:lnSpc>
                        <a:spcAft>
                          <a:spcPts val="0"/>
                        </a:spcAft>
                        <a:tabLst>
                          <a:tab pos="2493645" algn="l"/>
                          <a:tab pos="2849880" algn="l"/>
                        </a:tabLst>
                      </a:pPr>
                      <a:r>
                        <a:rPr lang="tr-TR" sz="1800">
                          <a:effectLst/>
                        </a:rPr>
                        <a:t>568</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Kuş fosiller (Fosil aves) </a:t>
                      </a:r>
                    </a:p>
                    <a:p>
                      <a:pPr>
                        <a:spcAft>
                          <a:spcPts val="0"/>
                        </a:spcAft>
                      </a:pPr>
                      <a:r>
                        <a:rPr lang="tr-TR" sz="1800">
                          <a:effectLst/>
                        </a:rPr>
                        <a:t>Neornithes'i burada sınıflayın</a:t>
                      </a:r>
                    </a:p>
                    <a:p>
                      <a:pPr>
                        <a:lnSpc>
                          <a:spcPct val="105000"/>
                        </a:lnSpc>
                        <a:spcAft>
                          <a:spcPts val="0"/>
                        </a:spcAft>
                        <a:tabLst>
                          <a:tab pos="2493645" algn="l"/>
                          <a:tab pos="2849880" algn="l"/>
                        </a:tabLst>
                      </a:pPr>
                      <a:r>
                        <a:rPr lang="tr-TR" sz="1800">
                          <a:effectLst/>
                        </a:rPr>
                        <a:t> </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Kuşlar - Fosiller; Fosiller - Kuşlar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199534795"/>
                  </a:ext>
                </a:extLst>
              </a:tr>
              <a:tr h="601552">
                <a:tc>
                  <a:txBody>
                    <a:bodyPr/>
                    <a:lstStyle/>
                    <a:p>
                      <a:pPr>
                        <a:lnSpc>
                          <a:spcPct val="105000"/>
                        </a:lnSpc>
                        <a:spcAft>
                          <a:spcPts val="0"/>
                        </a:spcAft>
                        <a:tabLst>
                          <a:tab pos="2493645" algn="l"/>
                          <a:tab pos="2849880" algn="l"/>
                        </a:tabLst>
                      </a:pPr>
                      <a:r>
                        <a:rPr lang="tr-TR" sz="1800">
                          <a:effectLst/>
                        </a:rPr>
                        <a:t>569</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Memelilerin fosilleri</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dirty="0">
                          <a:effectLst/>
                        </a:rPr>
                        <a:t>Memeliler - Fosiller; </a:t>
                      </a:r>
                    </a:p>
                    <a:p>
                      <a:pPr>
                        <a:lnSpc>
                          <a:spcPct val="105000"/>
                        </a:lnSpc>
                        <a:spcAft>
                          <a:spcPts val="0"/>
                        </a:spcAft>
                        <a:tabLst>
                          <a:tab pos="2493645" algn="l"/>
                          <a:tab pos="2849880" algn="l"/>
                        </a:tabLst>
                      </a:pPr>
                      <a:r>
                        <a:rPr lang="tr-TR" sz="1800" dirty="0">
                          <a:effectLst/>
                        </a:rPr>
                        <a:t>Fosiller - Memeliler</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917277343"/>
                  </a:ext>
                </a:extLst>
              </a:tr>
            </a:tbl>
          </a:graphicData>
        </a:graphic>
      </p:graphicFrame>
    </p:spTree>
    <p:extLst>
      <p:ext uri="{BB962C8B-B14F-4D97-AF65-F5344CB8AC3E}">
        <p14:creationId xmlns:p14="http://schemas.microsoft.com/office/powerpoint/2010/main" val="437048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129309" y="230909"/>
            <a:ext cx="9014691" cy="969496"/>
          </a:xfrm>
          <a:prstGeom prst="rect">
            <a:avLst/>
          </a:prstGeom>
        </p:spPr>
        <p:txBody>
          <a:bodyPr wrap="square">
            <a:spAutoFit/>
          </a:bodyPr>
          <a:lstStyle/>
          <a:p>
            <a:pPr algn="ctr">
              <a:lnSpc>
                <a:spcPct val="105000"/>
              </a:lnSpc>
              <a:spcAft>
                <a:spcPts val="0"/>
              </a:spcAft>
              <a:tabLst>
                <a:tab pos="474980" algn="l"/>
                <a:tab pos="2493645" algn="l"/>
              </a:tabLst>
            </a:pPr>
            <a:r>
              <a:rPr lang="tr-TR" sz="2000" b="1" dirty="0">
                <a:latin typeface="Times New Roman" panose="02020603050405020304" pitchFamily="18" charset="0"/>
                <a:ea typeface="Times New Roman" panose="02020603050405020304" pitchFamily="18" charset="0"/>
              </a:rPr>
              <a:t>570 YAŞAMA BİLİMLERİ</a:t>
            </a:r>
            <a:endParaRPr lang="tr-TR" sz="3200" dirty="0">
              <a:latin typeface="Times New Roman" panose="02020603050405020304" pitchFamily="18" charset="0"/>
              <a:ea typeface="Times New Roman" panose="02020603050405020304" pitchFamily="18" charset="0"/>
            </a:endParaRPr>
          </a:p>
          <a:p>
            <a:pPr>
              <a:spcAft>
                <a:spcPts val="0"/>
              </a:spcAft>
            </a:pPr>
            <a:r>
              <a:rPr lang="tr-TR" i="1" dirty="0">
                <a:solidFill>
                  <a:srgbClr val="606060"/>
                </a:solidFill>
                <a:latin typeface="Times New Roman" panose="02020603050405020304" pitchFamily="18" charset="0"/>
                <a:ea typeface="Times New Roman" panose="02020603050405020304" pitchFamily="18" charset="0"/>
              </a:rPr>
              <a:t>570'i, kendi başına sadece paleontolojinin geniş çaplı olarak ele alındığı eserler için kullanın; genel biyoloji için 574'ü kullanın</a:t>
            </a:r>
            <a:endParaRPr lang="tr-TR" sz="3200" dirty="0">
              <a:effectLst/>
              <a:latin typeface="Times New Roman" panose="02020603050405020304" pitchFamily="18" charset="0"/>
              <a:ea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2052032291"/>
              </p:ext>
            </p:extLst>
          </p:nvPr>
        </p:nvGraphicFramePr>
        <p:xfrm>
          <a:off x="452582" y="1422401"/>
          <a:ext cx="10797309" cy="5242793"/>
        </p:xfrm>
        <a:graphic>
          <a:graphicData uri="http://schemas.openxmlformats.org/drawingml/2006/table">
            <a:tbl>
              <a:tblPr firstRow="1" firstCol="1" bandRow="1">
                <a:tableStyleId>{5C22544A-7EE6-4342-B048-85BDC9FD1C3A}</a:tableStyleId>
              </a:tblPr>
              <a:tblGrid>
                <a:gridCol w="1099676">
                  <a:extLst>
                    <a:ext uri="{9D8B030D-6E8A-4147-A177-3AD203B41FA5}">
                      <a16:colId xmlns:a16="http://schemas.microsoft.com/office/drawing/2014/main" val="3710732489"/>
                    </a:ext>
                  </a:extLst>
                </a:gridCol>
                <a:gridCol w="5380121">
                  <a:extLst>
                    <a:ext uri="{9D8B030D-6E8A-4147-A177-3AD203B41FA5}">
                      <a16:colId xmlns:a16="http://schemas.microsoft.com/office/drawing/2014/main" val="3632308808"/>
                    </a:ext>
                  </a:extLst>
                </a:gridCol>
                <a:gridCol w="4317512">
                  <a:extLst>
                    <a:ext uri="{9D8B030D-6E8A-4147-A177-3AD203B41FA5}">
                      <a16:colId xmlns:a16="http://schemas.microsoft.com/office/drawing/2014/main" val="1676092335"/>
                    </a:ext>
                  </a:extLst>
                </a:gridCol>
              </a:tblGrid>
              <a:tr h="786858">
                <a:tc>
                  <a:txBody>
                    <a:bodyPr/>
                    <a:lstStyle/>
                    <a:p>
                      <a:pPr>
                        <a:lnSpc>
                          <a:spcPct val="105000"/>
                        </a:lnSpc>
                        <a:spcAft>
                          <a:spcPts val="0"/>
                        </a:spcAft>
                        <a:tabLst>
                          <a:tab pos="2493645" algn="l"/>
                          <a:tab pos="2849880" algn="l"/>
                        </a:tabLst>
                      </a:pPr>
                      <a:r>
                        <a:rPr lang="tr-TR" sz="1800">
                          <a:effectLst/>
                        </a:rPr>
                        <a:t>572</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İnsan ırkları </a:t>
                      </a:r>
                    </a:p>
                    <a:p>
                      <a:pPr>
                        <a:spcAft>
                          <a:spcPts val="0"/>
                        </a:spcAft>
                      </a:pPr>
                      <a:r>
                        <a:rPr lang="tr-TR" sz="1800">
                          <a:effectLst/>
                        </a:rPr>
                        <a:t>Fiziksel etnolojiyi burada sınıflayın</a:t>
                      </a:r>
                    </a:p>
                    <a:p>
                      <a:pPr>
                        <a:lnSpc>
                          <a:spcPct val="105000"/>
                        </a:lnSpc>
                        <a:spcAft>
                          <a:spcPts val="0"/>
                        </a:spcAft>
                        <a:tabLst>
                          <a:tab pos="2493645" algn="l"/>
                          <a:tab pos="2849880" algn="l"/>
                        </a:tabLst>
                      </a:pPr>
                      <a:r>
                        <a:rPr lang="tr-TR" sz="1800">
                          <a:effectLst/>
                        </a:rPr>
                        <a:t> </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İnsan ırkları</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417453991"/>
                  </a:ext>
                </a:extLst>
              </a:tr>
              <a:tr h="749781">
                <a:tc>
                  <a:txBody>
                    <a:bodyPr/>
                    <a:lstStyle/>
                    <a:p>
                      <a:pPr>
                        <a:lnSpc>
                          <a:spcPct val="105000"/>
                        </a:lnSpc>
                        <a:spcAft>
                          <a:spcPts val="0"/>
                        </a:spcAft>
                        <a:tabLst>
                          <a:tab pos="2493645" algn="l"/>
                          <a:tab pos="2849880" algn="l"/>
                        </a:tabLst>
                      </a:pPr>
                      <a:r>
                        <a:rPr lang="tr-TR" sz="1800">
                          <a:effectLst/>
                        </a:rPr>
                        <a:t>573</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Fiziksel antropoloji (İnsan bilimi) İnsan biyolojik ekolojisini burada sınıflayın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Antropoloji, fiziksel</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3431148603"/>
                  </a:ext>
                </a:extLst>
              </a:tr>
              <a:tr h="1251558">
                <a:tc>
                  <a:txBody>
                    <a:bodyPr/>
                    <a:lstStyle/>
                    <a:p>
                      <a:pPr>
                        <a:lnSpc>
                          <a:spcPct val="105000"/>
                        </a:lnSpc>
                        <a:spcAft>
                          <a:spcPts val="0"/>
                        </a:spcAft>
                        <a:tabLst>
                          <a:tab pos="2493645" algn="l"/>
                          <a:tab pos="2849880" algn="l"/>
                        </a:tabLst>
                      </a:pPr>
                      <a:r>
                        <a:rPr lang="tr-TR" sz="1800">
                          <a:effectLst/>
                        </a:rPr>
                        <a:t>575</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Evrim ve genetik (Kalıtım bilimi)</a:t>
                      </a:r>
                    </a:p>
                    <a:p>
                      <a:pPr>
                        <a:lnSpc>
                          <a:spcPct val="105000"/>
                        </a:lnSpc>
                        <a:spcAft>
                          <a:spcPts val="0"/>
                        </a:spcAft>
                        <a:tabLst>
                          <a:tab pos="2493645" algn="l"/>
                          <a:tab pos="2849880" algn="l"/>
                        </a:tabLst>
                      </a:pPr>
                      <a:r>
                        <a:rPr lang="tr-TR" sz="1800">
                          <a:effectLst/>
                        </a:rPr>
                        <a:t>Belirli bir sürecin ya da yapının evrimini süreç ya da yapıyla birlikte sınıflayın. Örneğin biyoritmlerin evrimi 574 de sınıflayın</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Kalıtım bilimi; Genetik</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838711185"/>
                  </a:ext>
                </a:extLst>
              </a:tr>
              <a:tr h="749781">
                <a:tc>
                  <a:txBody>
                    <a:bodyPr/>
                    <a:lstStyle/>
                    <a:p>
                      <a:pPr>
                        <a:lnSpc>
                          <a:spcPct val="105000"/>
                        </a:lnSpc>
                        <a:spcAft>
                          <a:spcPts val="0"/>
                        </a:spcAft>
                        <a:tabLst>
                          <a:tab pos="2493645" algn="l"/>
                          <a:tab pos="2849880" algn="l"/>
                        </a:tabLst>
                      </a:pPr>
                      <a:r>
                        <a:rPr lang="tr-TR" sz="1800">
                          <a:effectLst/>
                        </a:rPr>
                        <a:t>576</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dirty="0">
                          <a:effectLst/>
                        </a:rPr>
                        <a:t>Mikrobiyoloji Mantarlar için 589'a, </a:t>
                      </a:r>
                      <a:r>
                        <a:rPr lang="tr-TR" sz="1800" dirty="0" err="1">
                          <a:effectLst/>
                        </a:rPr>
                        <a:t>algea</a:t>
                      </a:r>
                      <a:r>
                        <a:rPr lang="tr-TR" sz="1800" dirty="0">
                          <a:effectLst/>
                        </a:rPr>
                        <a:t> için 589'a, bakteriler için 589'a, </a:t>
                      </a:r>
                      <a:r>
                        <a:rPr lang="tr-TR" sz="1800" dirty="0" err="1">
                          <a:effectLst/>
                        </a:rPr>
                        <a:t>protozoa</a:t>
                      </a:r>
                      <a:r>
                        <a:rPr lang="tr-TR" sz="1800" dirty="0">
                          <a:effectLst/>
                        </a:rPr>
                        <a:t> için 593 'e bkz.</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Mikrobiyoloji</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2250076662"/>
                  </a:ext>
                </a:extLst>
              </a:tr>
              <a:tr h="972245">
                <a:tc>
                  <a:txBody>
                    <a:bodyPr/>
                    <a:lstStyle/>
                    <a:p>
                      <a:pPr>
                        <a:lnSpc>
                          <a:spcPct val="105000"/>
                        </a:lnSpc>
                        <a:spcAft>
                          <a:spcPts val="0"/>
                        </a:spcAft>
                        <a:tabLst>
                          <a:tab pos="2493645" algn="l"/>
                          <a:tab pos="2849880" algn="l"/>
                        </a:tabLst>
                      </a:pPr>
                      <a:r>
                        <a:rPr lang="tr-TR" sz="1800">
                          <a:effectLst/>
                        </a:rPr>
                        <a:t>577</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800">
                          <a:effectLst/>
                        </a:rPr>
                        <a:t>Yaşamanın genel doğası</a:t>
                      </a:r>
                    </a:p>
                    <a:p>
                      <a:pPr>
                        <a:spcAft>
                          <a:spcPts val="0"/>
                        </a:spcAft>
                      </a:pPr>
                      <a:r>
                        <a:rPr lang="tr-TR" sz="1800">
                          <a:effectLst/>
                        </a:rPr>
                        <a:t>Yaşamın kökeni ve başlangıcı, yaşam için gerekli koşullar, yaşayan ve yaşamayan maddeler arasındaki farklar</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Yaşamanın doğası</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449043113"/>
                  </a:ext>
                </a:extLst>
              </a:tr>
              <a:tr h="317215">
                <a:tc>
                  <a:txBody>
                    <a:bodyPr/>
                    <a:lstStyle/>
                    <a:p>
                      <a:pPr>
                        <a:lnSpc>
                          <a:spcPct val="105000"/>
                        </a:lnSpc>
                        <a:spcAft>
                          <a:spcPts val="0"/>
                        </a:spcAft>
                        <a:tabLst>
                          <a:tab pos="2493645" algn="l"/>
                          <a:tab pos="2849880" algn="l"/>
                        </a:tabLst>
                      </a:pPr>
                      <a:r>
                        <a:rPr lang="tr-TR" sz="1800">
                          <a:effectLst/>
                        </a:rPr>
                        <a:t>578</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Biyolojide mikroskop kullanımı</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Biyoloji - Mikroskop kullanımı</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1254194524"/>
                  </a:ext>
                </a:extLst>
              </a:tr>
              <a:tr h="317215">
                <a:tc>
                  <a:txBody>
                    <a:bodyPr/>
                    <a:lstStyle/>
                    <a:p>
                      <a:pPr>
                        <a:lnSpc>
                          <a:spcPct val="105000"/>
                        </a:lnSpc>
                        <a:spcAft>
                          <a:spcPts val="0"/>
                        </a:spcAft>
                        <a:tabLst>
                          <a:tab pos="2493645" algn="l"/>
                          <a:tab pos="2849880" algn="l"/>
                        </a:tabLst>
                      </a:pPr>
                      <a:r>
                        <a:rPr lang="tr-TR" sz="1800">
                          <a:effectLst/>
                        </a:rPr>
                        <a:t>579</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Biyolojik örneklerin toplanması</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dirty="0">
                          <a:effectLst/>
                        </a:rPr>
                        <a:t>Biyoloji - Örnek toplama</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val="664129456"/>
                  </a:ext>
                </a:extLst>
              </a:tr>
            </a:tbl>
          </a:graphicData>
        </a:graphic>
      </p:graphicFrame>
    </p:spTree>
    <p:extLst>
      <p:ext uri="{BB962C8B-B14F-4D97-AF65-F5344CB8AC3E}">
        <p14:creationId xmlns:p14="http://schemas.microsoft.com/office/powerpoint/2010/main" val="2899549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1322</Words>
  <Application>Microsoft Office PowerPoint</Application>
  <PresentationFormat>Geniş ekran</PresentationFormat>
  <Paragraphs>400</Paragraphs>
  <Slides>11</Slides>
  <Notes>11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Calibri Light</vt:lpstr>
      <vt:lpstr>Times New Roman</vt:lpstr>
      <vt:lpstr>Office Teması</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Sınıflama: giriş</dc:title>
  <dc:creator>Dogan Atılgan</dc:creator>
  <cp:lastModifiedBy>Doğan ATILGAN</cp:lastModifiedBy>
  <cp:revision>6</cp:revision>
  <dcterms:created xsi:type="dcterms:W3CDTF">2020-02-17T07:52:53Z</dcterms:created>
  <dcterms:modified xsi:type="dcterms:W3CDTF">2020-06-04T19:12:29Z</dcterms:modified>
</cp:coreProperties>
</file>