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63" r:id="rId4"/>
    <p:sldId id="262" r:id="rId5"/>
    <p:sldId id="258" r:id="rId6"/>
    <p:sldId id="261" r:id="rId7"/>
    <p:sldId id="260" r:id="rId8"/>
    <p:sldId id="259" r:id="rId9"/>
    <p:sldId id="265" r:id="rId10"/>
    <p:sldId id="264" r:id="rId11"/>
    <p:sldId id="266" r:id="rId12"/>
    <p:sldId id="268" r:id="rId13"/>
    <p:sldId id="267" r:id="rId14"/>
    <p:sldId id="270" r:id="rId15"/>
    <p:sldId id="269" r:id="rId16"/>
    <p:sldId id="272" r:id="rId17"/>
    <p:sldId id="271" r:id="rId18"/>
    <p:sldId id="273" r:id="rId19"/>
    <p:sldId id="277"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8" d="100"/>
          <a:sy n="68" d="100"/>
        </p:scale>
        <p:origin x="84" y="1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5D2D98E-A66B-4791-AEE3-EB307170BD19}"/>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1B815FBE-B2DC-4B28-AB2A-46F0D271B2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9CF04966-050B-4CA4-8909-86ABF3DCEB03}"/>
              </a:ext>
            </a:extLst>
          </p:cNvPr>
          <p:cNvSpPr>
            <a:spLocks noGrp="1"/>
          </p:cNvSpPr>
          <p:nvPr>
            <p:ph type="dt" sz="half" idx="10"/>
          </p:nvPr>
        </p:nvSpPr>
        <p:spPr/>
        <p:txBody>
          <a:bodyPr/>
          <a:lstStyle/>
          <a:p>
            <a:fld id="{48A87A34-81AB-432B-8DAE-1953F412C126}" type="datetimeFigureOut">
              <a:rPr lang="en-US" smtClean="0"/>
              <a:t>3/26/2019</a:t>
            </a:fld>
            <a:endParaRPr lang="en-US" dirty="0"/>
          </a:p>
        </p:txBody>
      </p:sp>
      <p:sp>
        <p:nvSpPr>
          <p:cNvPr id="5" name="Alt Bilgi Yer Tutucusu 4">
            <a:extLst>
              <a:ext uri="{FF2B5EF4-FFF2-40B4-BE49-F238E27FC236}">
                <a16:creationId xmlns:a16="http://schemas.microsoft.com/office/drawing/2014/main" id="{FB616D8D-42D4-43F7-B0E8-9C9650DBC734}"/>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25C0EB28-6DB3-4B1C-9913-B28BE6CDCEC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47821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B85D493-4C71-4CFE-BD97-BB42D22F5690}"/>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F2AE4599-7AC1-4ED1-B688-CBAB68895D75}"/>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09B1E91-C2FB-469E-87EB-54373B9782D5}"/>
              </a:ext>
            </a:extLst>
          </p:cNvPr>
          <p:cNvSpPr>
            <a:spLocks noGrp="1"/>
          </p:cNvSpPr>
          <p:nvPr>
            <p:ph type="dt" sz="half" idx="10"/>
          </p:nvPr>
        </p:nvSpPr>
        <p:spPr/>
        <p:txBody>
          <a:bodyPr/>
          <a:lstStyle/>
          <a:p>
            <a:fld id="{48A87A34-81AB-432B-8DAE-1953F412C126}" type="datetimeFigureOut">
              <a:rPr lang="en-US" smtClean="0"/>
              <a:pPr/>
              <a:t>3/26/2019</a:t>
            </a:fld>
            <a:endParaRPr lang="en-US" dirty="0"/>
          </a:p>
        </p:txBody>
      </p:sp>
      <p:sp>
        <p:nvSpPr>
          <p:cNvPr id="5" name="Alt Bilgi Yer Tutucusu 4">
            <a:extLst>
              <a:ext uri="{FF2B5EF4-FFF2-40B4-BE49-F238E27FC236}">
                <a16:creationId xmlns:a16="http://schemas.microsoft.com/office/drawing/2014/main" id="{B41DCAB4-67AE-47C5-AEA9-D3B410E1904C}"/>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EC837B83-125A-43F4-B02A-5FC3D2E737F6}"/>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42023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758A748-8643-4B84-9637-222A2277C2E0}"/>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B30A5CFA-CAF9-42A4-B726-E9C05E5E6A46}"/>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D7E830B-803C-46EF-9186-A3D60FB112EF}"/>
              </a:ext>
            </a:extLst>
          </p:cNvPr>
          <p:cNvSpPr>
            <a:spLocks noGrp="1"/>
          </p:cNvSpPr>
          <p:nvPr>
            <p:ph type="dt" sz="half" idx="10"/>
          </p:nvPr>
        </p:nvSpPr>
        <p:spPr/>
        <p:txBody>
          <a:bodyPr/>
          <a:lstStyle/>
          <a:p>
            <a:fld id="{48A87A34-81AB-432B-8DAE-1953F412C126}" type="datetimeFigureOut">
              <a:rPr lang="en-US" smtClean="0"/>
              <a:pPr/>
              <a:t>3/26/2019</a:t>
            </a:fld>
            <a:endParaRPr lang="en-US" dirty="0"/>
          </a:p>
        </p:txBody>
      </p:sp>
      <p:sp>
        <p:nvSpPr>
          <p:cNvPr id="5" name="Alt Bilgi Yer Tutucusu 4">
            <a:extLst>
              <a:ext uri="{FF2B5EF4-FFF2-40B4-BE49-F238E27FC236}">
                <a16:creationId xmlns:a16="http://schemas.microsoft.com/office/drawing/2014/main" id="{938A3D17-5F7D-4920-B7AF-1EA942730F97}"/>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E77C94BC-8846-4615-9230-EE6C707DD3BF}"/>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46992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49206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7F90F4C-530B-4F17-8FF6-972E8CC7BC4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389A63A-D07B-4861-BA91-C45E99DF6A02}"/>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5994B4D-C0C8-45A1-AE2B-2352312E49E2}"/>
              </a:ext>
            </a:extLst>
          </p:cNvPr>
          <p:cNvSpPr>
            <a:spLocks noGrp="1"/>
          </p:cNvSpPr>
          <p:nvPr>
            <p:ph type="dt" sz="half" idx="10"/>
          </p:nvPr>
        </p:nvSpPr>
        <p:spPr/>
        <p:txBody>
          <a:bodyPr/>
          <a:lstStyle/>
          <a:p>
            <a:fld id="{48A87A34-81AB-432B-8DAE-1953F412C126}" type="datetimeFigureOut">
              <a:rPr lang="en-US" smtClean="0"/>
              <a:pPr/>
              <a:t>3/26/2019</a:t>
            </a:fld>
            <a:endParaRPr lang="en-US" dirty="0"/>
          </a:p>
        </p:txBody>
      </p:sp>
      <p:sp>
        <p:nvSpPr>
          <p:cNvPr id="5" name="Alt Bilgi Yer Tutucusu 4">
            <a:extLst>
              <a:ext uri="{FF2B5EF4-FFF2-40B4-BE49-F238E27FC236}">
                <a16:creationId xmlns:a16="http://schemas.microsoft.com/office/drawing/2014/main" id="{017171E2-3669-4A36-BA27-5DFDE995109D}"/>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9DC223FF-B7FE-4466-A44A-F980CB6D946B}"/>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49049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A886D84-3435-4121-ACAC-49171A793F0F}"/>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2FEAA03A-FB7D-4C89-885C-68DFC9A955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000D2538-AE6B-4D69-A42F-A696A3705C06}"/>
              </a:ext>
            </a:extLst>
          </p:cNvPr>
          <p:cNvSpPr>
            <a:spLocks noGrp="1"/>
          </p:cNvSpPr>
          <p:nvPr>
            <p:ph type="dt" sz="half" idx="10"/>
          </p:nvPr>
        </p:nvSpPr>
        <p:spPr/>
        <p:txBody>
          <a:bodyPr/>
          <a:lstStyle/>
          <a:p>
            <a:fld id="{48A87A34-81AB-432B-8DAE-1953F412C126}" type="datetimeFigureOut">
              <a:rPr lang="en-US" smtClean="0"/>
              <a:pPr/>
              <a:t>3/26/2019</a:t>
            </a:fld>
            <a:endParaRPr lang="en-US" dirty="0"/>
          </a:p>
        </p:txBody>
      </p:sp>
      <p:sp>
        <p:nvSpPr>
          <p:cNvPr id="5" name="Alt Bilgi Yer Tutucusu 4">
            <a:extLst>
              <a:ext uri="{FF2B5EF4-FFF2-40B4-BE49-F238E27FC236}">
                <a16:creationId xmlns:a16="http://schemas.microsoft.com/office/drawing/2014/main" id="{952084A5-A9A9-4692-B6EC-1E8455B54FE1}"/>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91B2FAB0-D8FF-45C6-90D3-AD89FC5249FE}"/>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80046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8244D75-F22C-4CAA-B2D2-CBC589D9F94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DF155E7-F410-4627-BB3D-67EF49852206}"/>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78BABEFC-8097-4204-9F9A-A492AD35A6FA}"/>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C09CF96C-0C2D-4DD0-B4A2-70CA1BA41CBD}"/>
              </a:ext>
            </a:extLst>
          </p:cNvPr>
          <p:cNvSpPr>
            <a:spLocks noGrp="1"/>
          </p:cNvSpPr>
          <p:nvPr>
            <p:ph type="dt" sz="half" idx="10"/>
          </p:nvPr>
        </p:nvSpPr>
        <p:spPr/>
        <p:txBody>
          <a:bodyPr/>
          <a:lstStyle/>
          <a:p>
            <a:fld id="{48A87A34-81AB-432B-8DAE-1953F412C126}" type="datetimeFigureOut">
              <a:rPr lang="en-US" smtClean="0"/>
              <a:pPr/>
              <a:t>3/26/2019</a:t>
            </a:fld>
            <a:endParaRPr lang="en-US" dirty="0"/>
          </a:p>
        </p:txBody>
      </p:sp>
      <p:sp>
        <p:nvSpPr>
          <p:cNvPr id="6" name="Alt Bilgi Yer Tutucusu 5">
            <a:extLst>
              <a:ext uri="{FF2B5EF4-FFF2-40B4-BE49-F238E27FC236}">
                <a16:creationId xmlns:a16="http://schemas.microsoft.com/office/drawing/2014/main" id="{3B96B25E-33E5-4996-8064-26443BD58A62}"/>
              </a:ext>
            </a:extLst>
          </p:cNvPr>
          <p:cNvSpPr>
            <a:spLocks noGrp="1"/>
          </p:cNvSpPr>
          <p:nvPr>
            <p:ph type="ftr" sz="quarter" idx="11"/>
          </p:nvPr>
        </p:nvSpPr>
        <p:spPr/>
        <p:txBody>
          <a:bodyPr/>
          <a:lstStyle/>
          <a:p>
            <a:endParaRPr lang="en-US" dirty="0"/>
          </a:p>
        </p:txBody>
      </p:sp>
      <p:sp>
        <p:nvSpPr>
          <p:cNvPr id="7" name="Slayt Numarası Yer Tutucusu 6">
            <a:extLst>
              <a:ext uri="{FF2B5EF4-FFF2-40B4-BE49-F238E27FC236}">
                <a16:creationId xmlns:a16="http://schemas.microsoft.com/office/drawing/2014/main" id="{9B843119-356D-4A46-A131-6E51261FE805}"/>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16933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AA445AA-C683-4336-AB61-5B782497394A}"/>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74AA5A8-8644-4A6C-BE35-63B11C52BA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2EF1B6CE-297E-498D-BBEA-C72354E090A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FCB954BB-FFE6-41F9-8AB1-6DED7D7AED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BAB7F66B-3901-443C-B02B-15A10195B7A0}"/>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6C6B4E0C-67A6-4CA6-B2EA-BB51A6221397}"/>
              </a:ext>
            </a:extLst>
          </p:cNvPr>
          <p:cNvSpPr>
            <a:spLocks noGrp="1"/>
          </p:cNvSpPr>
          <p:nvPr>
            <p:ph type="dt" sz="half" idx="10"/>
          </p:nvPr>
        </p:nvSpPr>
        <p:spPr/>
        <p:txBody>
          <a:bodyPr/>
          <a:lstStyle/>
          <a:p>
            <a:fld id="{48A87A34-81AB-432B-8DAE-1953F412C126}" type="datetimeFigureOut">
              <a:rPr lang="en-US" smtClean="0"/>
              <a:pPr/>
              <a:t>3/26/2019</a:t>
            </a:fld>
            <a:endParaRPr lang="en-US" dirty="0"/>
          </a:p>
        </p:txBody>
      </p:sp>
      <p:sp>
        <p:nvSpPr>
          <p:cNvPr id="8" name="Alt Bilgi Yer Tutucusu 7">
            <a:extLst>
              <a:ext uri="{FF2B5EF4-FFF2-40B4-BE49-F238E27FC236}">
                <a16:creationId xmlns:a16="http://schemas.microsoft.com/office/drawing/2014/main" id="{461BF857-FEFD-494D-91AB-4A7D8FA3E469}"/>
              </a:ext>
            </a:extLst>
          </p:cNvPr>
          <p:cNvSpPr>
            <a:spLocks noGrp="1"/>
          </p:cNvSpPr>
          <p:nvPr>
            <p:ph type="ftr" sz="quarter" idx="11"/>
          </p:nvPr>
        </p:nvSpPr>
        <p:spPr/>
        <p:txBody>
          <a:bodyPr/>
          <a:lstStyle/>
          <a:p>
            <a:endParaRPr lang="en-US" dirty="0"/>
          </a:p>
        </p:txBody>
      </p:sp>
      <p:sp>
        <p:nvSpPr>
          <p:cNvPr id="9" name="Slayt Numarası Yer Tutucusu 8">
            <a:extLst>
              <a:ext uri="{FF2B5EF4-FFF2-40B4-BE49-F238E27FC236}">
                <a16:creationId xmlns:a16="http://schemas.microsoft.com/office/drawing/2014/main" id="{A194984C-E9B1-4242-B5D8-5DECE3B4B86C}"/>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0525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11BD770-B10D-458D-B961-E398A210A135}"/>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900183F1-F94F-4651-BFCD-47F6046EC8AB}"/>
              </a:ext>
            </a:extLst>
          </p:cNvPr>
          <p:cNvSpPr>
            <a:spLocks noGrp="1"/>
          </p:cNvSpPr>
          <p:nvPr>
            <p:ph type="dt" sz="half" idx="10"/>
          </p:nvPr>
        </p:nvSpPr>
        <p:spPr/>
        <p:txBody>
          <a:bodyPr/>
          <a:lstStyle/>
          <a:p>
            <a:fld id="{48A87A34-81AB-432B-8DAE-1953F412C126}" type="datetimeFigureOut">
              <a:rPr lang="en-US" smtClean="0"/>
              <a:t>3/26/2019</a:t>
            </a:fld>
            <a:endParaRPr lang="en-US" dirty="0"/>
          </a:p>
        </p:txBody>
      </p:sp>
      <p:sp>
        <p:nvSpPr>
          <p:cNvPr id="4" name="Alt Bilgi Yer Tutucusu 3">
            <a:extLst>
              <a:ext uri="{FF2B5EF4-FFF2-40B4-BE49-F238E27FC236}">
                <a16:creationId xmlns:a16="http://schemas.microsoft.com/office/drawing/2014/main" id="{040C6401-DD09-460C-A15E-533143125F11}"/>
              </a:ext>
            </a:extLst>
          </p:cNvPr>
          <p:cNvSpPr>
            <a:spLocks noGrp="1"/>
          </p:cNvSpPr>
          <p:nvPr>
            <p:ph type="ftr" sz="quarter" idx="11"/>
          </p:nvPr>
        </p:nvSpPr>
        <p:spPr/>
        <p:txBody>
          <a:bodyPr/>
          <a:lstStyle/>
          <a:p>
            <a:endParaRPr lang="en-US" dirty="0"/>
          </a:p>
        </p:txBody>
      </p:sp>
      <p:sp>
        <p:nvSpPr>
          <p:cNvPr id="5" name="Slayt Numarası Yer Tutucusu 4">
            <a:extLst>
              <a:ext uri="{FF2B5EF4-FFF2-40B4-BE49-F238E27FC236}">
                <a16:creationId xmlns:a16="http://schemas.microsoft.com/office/drawing/2014/main" id="{B3D49403-E963-4142-9180-2E5F48034BE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33672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3DCAC0B6-0F39-4DAF-9716-8A43F1301BC2}"/>
              </a:ext>
            </a:extLst>
          </p:cNvPr>
          <p:cNvSpPr>
            <a:spLocks noGrp="1"/>
          </p:cNvSpPr>
          <p:nvPr>
            <p:ph type="dt" sz="half" idx="10"/>
          </p:nvPr>
        </p:nvSpPr>
        <p:spPr/>
        <p:txBody>
          <a:bodyPr/>
          <a:lstStyle/>
          <a:p>
            <a:fld id="{48A87A34-81AB-432B-8DAE-1953F412C126}" type="datetimeFigureOut">
              <a:rPr lang="en-US" smtClean="0"/>
              <a:t>3/26/2019</a:t>
            </a:fld>
            <a:endParaRPr lang="en-US" dirty="0"/>
          </a:p>
        </p:txBody>
      </p:sp>
      <p:sp>
        <p:nvSpPr>
          <p:cNvPr id="3" name="Alt Bilgi Yer Tutucusu 2">
            <a:extLst>
              <a:ext uri="{FF2B5EF4-FFF2-40B4-BE49-F238E27FC236}">
                <a16:creationId xmlns:a16="http://schemas.microsoft.com/office/drawing/2014/main" id="{A20228BA-2148-4682-BA54-ABD2C7B997DD}"/>
              </a:ext>
            </a:extLst>
          </p:cNvPr>
          <p:cNvSpPr>
            <a:spLocks noGrp="1"/>
          </p:cNvSpPr>
          <p:nvPr>
            <p:ph type="ftr" sz="quarter" idx="11"/>
          </p:nvPr>
        </p:nvSpPr>
        <p:spPr/>
        <p:txBody>
          <a:bodyPr/>
          <a:lstStyle/>
          <a:p>
            <a:endParaRPr lang="en-US" dirty="0"/>
          </a:p>
        </p:txBody>
      </p:sp>
      <p:sp>
        <p:nvSpPr>
          <p:cNvPr id="4" name="Slayt Numarası Yer Tutucusu 3">
            <a:extLst>
              <a:ext uri="{FF2B5EF4-FFF2-40B4-BE49-F238E27FC236}">
                <a16:creationId xmlns:a16="http://schemas.microsoft.com/office/drawing/2014/main" id="{AB3B5074-D636-4D60-B6D1-ED249CD05E5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07694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850C010-4142-4092-B824-1EED437804C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B654BC40-9C8F-45F5-B831-AA13F9ECA1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4E12238E-2E21-4046-887F-A5657898F5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10A94A24-1B73-4888-8ABA-F22575B2503F}"/>
              </a:ext>
            </a:extLst>
          </p:cNvPr>
          <p:cNvSpPr>
            <a:spLocks noGrp="1"/>
          </p:cNvSpPr>
          <p:nvPr>
            <p:ph type="dt" sz="half" idx="10"/>
          </p:nvPr>
        </p:nvSpPr>
        <p:spPr/>
        <p:txBody>
          <a:bodyPr/>
          <a:lstStyle/>
          <a:p>
            <a:fld id="{48A87A34-81AB-432B-8DAE-1953F412C126}" type="datetimeFigureOut">
              <a:rPr lang="en-US" smtClean="0"/>
              <a:pPr/>
              <a:t>3/26/2019</a:t>
            </a:fld>
            <a:endParaRPr lang="en-US" dirty="0"/>
          </a:p>
        </p:txBody>
      </p:sp>
      <p:sp>
        <p:nvSpPr>
          <p:cNvPr id="6" name="Alt Bilgi Yer Tutucusu 5">
            <a:extLst>
              <a:ext uri="{FF2B5EF4-FFF2-40B4-BE49-F238E27FC236}">
                <a16:creationId xmlns:a16="http://schemas.microsoft.com/office/drawing/2014/main" id="{4CD02469-7DDF-4D91-B080-27196B2BDB83}"/>
              </a:ext>
            </a:extLst>
          </p:cNvPr>
          <p:cNvSpPr>
            <a:spLocks noGrp="1"/>
          </p:cNvSpPr>
          <p:nvPr>
            <p:ph type="ftr" sz="quarter" idx="11"/>
          </p:nvPr>
        </p:nvSpPr>
        <p:spPr/>
        <p:txBody>
          <a:bodyPr/>
          <a:lstStyle/>
          <a:p>
            <a:endParaRPr lang="en-US" dirty="0"/>
          </a:p>
        </p:txBody>
      </p:sp>
      <p:sp>
        <p:nvSpPr>
          <p:cNvPr id="7" name="Slayt Numarası Yer Tutucusu 6">
            <a:extLst>
              <a:ext uri="{FF2B5EF4-FFF2-40B4-BE49-F238E27FC236}">
                <a16:creationId xmlns:a16="http://schemas.microsoft.com/office/drawing/2014/main" id="{5F7D8DFC-7CFF-4404-A08C-35B64F0A408E}"/>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28498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F8C3387-521F-453B-BF51-B9EADAA92ED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25284774-3727-4C47-BCBB-ADDDAB7753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5A9FA45F-0AA7-4BDF-B8BE-AD56658048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89583F1-5B35-4FD9-BD2D-E3D9E1A9EB06}"/>
              </a:ext>
            </a:extLst>
          </p:cNvPr>
          <p:cNvSpPr>
            <a:spLocks noGrp="1"/>
          </p:cNvSpPr>
          <p:nvPr>
            <p:ph type="dt" sz="half" idx="10"/>
          </p:nvPr>
        </p:nvSpPr>
        <p:spPr/>
        <p:txBody>
          <a:bodyPr/>
          <a:lstStyle/>
          <a:p>
            <a:fld id="{48A87A34-81AB-432B-8DAE-1953F412C126}" type="datetimeFigureOut">
              <a:rPr lang="en-US" smtClean="0"/>
              <a:t>3/26/2019</a:t>
            </a:fld>
            <a:endParaRPr lang="en-US" dirty="0"/>
          </a:p>
        </p:txBody>
      </p:sp>
      <p:sp>
        <p:nvSpPr>
          <p:cNvPr id="6" name="Alt Bilgi Yer Tutucusu 5">
            <a:extLst>
              <a:ext uri="{FF2B5EF4-FFF2-40B4-BE49-F238E27FC236}">
                <a16:creationId xmlns:a16="http://schemas.microsoft.com/office/drawing/2014/main" id="{4316E4D1-0D0F-4787-AFDE-A9E640F3B094}"/>
              </a:ext>
            </a:extLst>
          </p:cNvPr>
          <p:cNvSpPr>
            <a:spLocks noGrp="1"/>
          </p:cNvSpPr>
          <p:nvPr>
            <p:ph type="ftr" sz="quarter" idx="11"/>
          </p:nvPr>
        </p:nvSpPr>
        <p:spPr/>
        <p:txBody>
          <a:bodyPr/>
          <a:lstStyle/>
          <a:p>
            <a:endParaRPr lang="en-US" dirty="0"/>
          </a:p>
        </p:txBody>
      </p:sp>
      <p:sp>
        <p:nvSpPr>
          <p:cNvPr id="7" name="Slayt Numarası Yer Tutucusu 6">
            <a:extLst>
              <a:ext uri="{FF2B5EF4-FFF2-40B4-BE49-F238E27FC236}">
                <a16:creationId xmlns:a16="http://schemas.microsoft.com/office/drawing/2014/main" id="{E0B10D09-59A7-40F8-8E10-A26F2CF482A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5478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35CFAF22-582D-458E-AC18-CF3F5FE203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BD3D07C-CDFD-405F-8451-62575A4535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A144AAE-5ED8-4D48-BFF6-02B12DDA1F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3/26/2019</a:t>
            </a:fld>
            <a:endParaRPr lang="en-US" dirty="0"/>
          </a:p>
        </p:txBody>
      </p:sp>
      <p:sp>
        <p:nvSpPr>
          <p:cNvPr id="5" name="Alt Bilgi Yer Tutucusu 4">
            <a:extLst>
              <a:ext uri="{FF2B5EF4-FFF2-40B4-BE49-F238E27FC236}">
                <a16:creationId xmlns:a16="http://schemas.microsoft.com/office/drawing/2014/main" id="{CA240440-D119-4C49-A006-7E9E85E222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ayt Numarası Yer Tutucusu 5">
            <a:extLst>
              <a:ext uri="{FF2B5EF4-FFF2-40B4-BE49-F238E27FC236}">
                <a16:creationId xmlns:a16="http://schemas.microsoft.com/office/drawing/2014/main" id="{842BEC3B-9727-4175-A782-B162E31AF7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4950544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ctrTitle"/>
          </p:nvPr>
        </p:nvSpPr>
        <p:spPr>
          <a:xfrm>
            <a:off x="3045368" y="2043663"/>
            <a:ext cx="6105194" cy="2031055"/>
          </a:xfrm>
        </p:spPr>
        <p:txBody>
          <a:bodyPr>
            <a:normAutofit/>
          </a:bodyPr>
          <a:lstStyle/>
          <a:p>
            <a:r>
              <a:rPr lang="tr-TR" sz="3300" b="1">
                <a:solidFill>
                  <a:srgbClr val="FFFFFF"/>
                </a:solidFill>
                <a:latin typeface="TimesNewRomanPS-BoldMT"/>
              </a:rPr>
              <a:t>BRAİLLE YAZI SİSTEMİNDE KULLANILAN ARAÇ VE GEREÇLER</a:t>
            </a:r>
            <a:endParaRPr lang="tr-TR" sz="3300">
              <a:solidFill>
                <a:srgbClr val="FFFFFF"/>
              </a:solidFill>
            </a:endParaRPr>
          </a:p>
        </p:txBody>
      </p:sp>
    </p:spTree>
    <p:extLst>
      <p:ext uri="{BB962C8B-B14F-4D97-AF65-F5344CB8AC3E}">
        <p14:creationId xmlns:p14="http://schemas.microsoft.com/office/powerpoint/2010/main" val="1467144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640079" y="2053641"/>
            <a:ext cx="3669161" cy="2760098"/>
          </a:xfrm>
        </p:spPr>
        <p:txBody>
          <a:bodyPr>
            <a:normAutofit/>
          </a:bodyPr>
          <a:lstStyle/>
          <a:p>
            <a:r>
              <a:rPr lang="tr-TR" b="1">
                <a:solidFill>
                  <a:srgbClr val="FFFFFF"/>
                </a:solidFill>
                <a:latin typeface="TimesNewRomanPS-BoldMT"/>
              </a:rPr>
              <a:t>Braille Yazıcı</a:t>
            </a:r>
            <a:endParaRPr lang="tr-TR">
              <a:solidFill>
                <a:srgbClr val="FFFFFF"/>
              </a:solidFill>
            </a:endParaRPr>
          </a:p>
        </p:txBody>
      </p:sp>
      <p:sp>
        <p:nvSpPr>
          <p:cNvPr id="3" name="İçerik Yer Tutucusu 2"/>
          <p:cNvSpPr>
            <a:spLocks noGrp="1"/>
          </p:cNvSpPr>
          <p:nvPr>
            <p:ph sz="quarter" idx="13"/>
          </p:nvPr>
        </p:nvSpPr>
        <p:spPr>
          <a:xfrm>
            <a:off x="6245837" y="813683"/>
            <a:ext cx="5306084" cy="5230634"/>
          </a:xfrm>
        </p:spPr>
        <p:txBody>
          <a:bodyPr anchor="ctr">
            <a:normAutofit/>
          </a:bodyPr>
          <a:lstStyle/>
          <a:p>
            <a:r>
              <a:rPr lang="tr-TR" dirty="0">
                <a:solidFill>
                  <a:srgbClr val="000000"/>
                </a:solidFill>
                <a:latin typeface="TimesNewRomanPSMT"/>
              </a:rPr>
              <a:t>Bilgisayardaki metinleri Braille (kabartma) çıktı olarak verir. Bilgisayarda </a:t>
            </a:r>
            <a:r>
              <a:rPr lang="tr-TR" dirty="0" err="1">
                <a:solidFill>
                  <a:srgbClr val="000000"/>
                </a:solidFill>
                <a:latin typeface="TimesNewRomanPSMT"/>
              </a:rPr>
              <a:t>word</a:t>
            </a:r>
            <a:r>
              <a:rPr lang="tr-TR" dirty="0">
                <a:solidFill>
                  <a:srgbClr val="000000"/>
                </a:solidFill>
                <a:latin typeface="TimesNewRomanPSMT"/>
              </a:rPr>
              <a:t> formatında hazırlanan metinler yazıcı programında ayarları yapılarak Braille şeklinde çıktılar alınabilir.</a:t>
            </a:r>
          </a:p>
          <a:p>
            <a:r>
              <a:rPr lang="tr-TR" dirty="0">
                <a:solidFill>
                  <a:srgbClr val="000000"/>
                </a:solidFill>
                <a:latin typeface="TimesNewRomanPSMT"/>
              </a:rPr>
              <a:t>Program ayarları yapılırken çıktısı alınacak belgenin kısaltmalı mı </a:t>
            </a:r>
            <a:r>
              <a:rPr lang="tr-TR" dirty="0" err="1">
                <a:solidFill>
                  <a:srgbClr val="000000"/>
                </a:solidFill>
                <a:latin typeface="TimesNewRomanPSMT"/>
              </a:rPr>
              <a:t>kısaltmasız</a:t>
            </a:r>
            <a:r>
              <a:rPr lang="tr-TR" dirty="0">
                <a:solidFill>
                  <a:srgbClr val="000000"/>
                </a:solidFill>
                <a:latin typeface="TimesNewRomanPSMT"/>
              </a:rPr>
              <a:t> mı olacağı, tek yüz veya arkalı önlü şeklinde mi olacağı ve girintilerinin nasıl olacağı belirlenebilir.</a:t>
            </a:r>
            <a:endParaRPr lang="tr-TR" dirty="0">
              <a:solidFill>
                <a:srgbClr val="000000"/>
              </a:solidFill>
            </a:endParaRPr>
          </a:p>
        </p:txBody>
      </p:sp>
    </p:spTree>
    <p:extLst>
      <p:ext uri="{BB962C8B-B14F-4D97-AF65-F5344CB8AC3E}">
        <p14:creationId xmlns:p14="http://schemas.microsoft.com/office/powerpoint/2010/main" val="1887204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5" y="2097889"/>
            <a:ext cx="4742993" cy="2656076"/>
          </a:xfrm>
          <a:prstGeom prst="rect">
            <a:avLst/>
          </a:prstGeom>
        </p:spPr>
      </p:pic>
      <p:cxnSp>
        <p:nvCxnSpPr>
          <p:cNvPr id="21" name="Straight Connector 9">
            <a:extLst>
              <a:ext uri="{FF2B5EF4-FFF2-40B4-BE49-F238E27FC236}">
                <a16:creationId xmlns:a16="http://schemas.microsoft.com/office/drawing/2014/main" id="{4D56677B-C0B7-4DAC-ACAD-8054FF1B59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573887"/>
            <a:ext cx="0" cy="3710227"/>
          </a:xfrm>
          <a:prstGeom prst="line">
            <a:avLst/>
          </a:prstGeom>
          <a:ln w="19050">
            <a:solidFill>
              <a:srgbClr val="4E4E4E"/>
            </a:solidFill>
          </a:ln>
        </p:spPr>
        <p:style>
          <a:lnRef idx="1">
            <a:schemeClr val="accent1"/>
          </a:lnRef>
          <a:fillRef idx="0">
            <a:schemeClr val="accent1"/>
          </a:fillRef>
          <a:effectRef idx="0">
            <a:schemeClr val="accent1"/>
          </a:effectRef>
          <a:fontRef idx="minor">
            <a:schemeClr val="tx1"/>
          </a:fontRef>
        </p:style>
      </p:cxnSp>
      <p:pic>
        <p:nvPicPr>
          <p:cNvPr id="4" name="İçerik Yer Tutucusu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343240" y="2102083"/>
            <a:ext cx="4728015" cy="2647688"/>
          </a:xfrm>
          <a:prstGeom prst="rect">
            <a:avLst/>
          </a:prstGeom>
        </p:spPr>
      </p:pic>
    </p:spTree>
    <p:extLst>
      <p:ext uri="{BB962C8B-B14F-4D97-AF65-F5344CB8AC3E}">
        <p14:creationId xmlns:p14="http://schemas.microsoft.com/office/powerpoint/2010/main" val="3090232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640079" y="2053641"/>
            <a:ext cx="3669161" cy="2760098"/>
          </a:xfrm>
        </p:spPr>
        <p:txBody>
          <a:bodyPr>
            <a:normAutofit/>
          </a:bodyPr>
          <a:lstStyle/>
          <a:p>
            <a:r>
              <a:rPr lang="tr-TR" b="1">
                <a:solidFill>
                  <a:srgbClr val="FFFFFF"/>
                </a:solidFill>
                <a:latin typeface="TimesNewRomanPS-BoldMT"/>
              </a:rPr>
              <a:t>Kabartma Yazıcı (çizim)</a:t>
            </a:r>
            <a:endParaRPr lang="tr-TR">
              <a:solidFill>
                <a:srgbClr val="FFFFFF"/>
              </a:solidFill>
            </a:endParaRPr>
          </a:p>
        </p:txBody>
      </p:sp>
      <p:sp>
        <p:nvSpPr>
          <p:cNvPr id="3" name="İçerik Yer Tutucusu 2"/>
          <p:cNvSpPr>
            <a:spLocks noGrp="1"/>
          </p:cNvSpPr>
          <p:nvPr>
            <p:ph sz="quarter" idx="13"/>
          </p:nvPr>
        </p:nvSpPr>
        <p:spPr>
          <a:xfrm>
            <a:off x="6090574" y="801866"/>
            <a:ext cx="5306084" cy="5230634"/>
          </a:xfrm>
        </p:spPr>
        <p:txBody>
          <a:bodyPr anchor="ctr">
            <a:normAutofit/>
          </a:bodyPr>
          <a:lstStyle/>
          <a:p>
            <a:r>
              <a:rPr lang="tr-TR" dirty="0">
                <a:solidFill>
                  <a:srgbClr val="000000"/>
                </a:solidFill>
                <a:latin typeface="TimesNewRomanPSMT"/>
              </a:rPr>
              <a:t>Harita, kroki, grafik, resim ve benzeri görsel materyali görme engellilerin  anlayabileceği, dokunsal şekillere dönüştürmek için kullanılır. Bilgisayarda kabataslak hazırlanan şekil veya görsellerin aynı yazıcıda olduğu gibi çıktısı alınır. Ancak burada alınan çıktılar özel bir kâğıda basılır.</a:t>
            </a:r>
            <a:endParaRPr lang="tr-TR" dirty="0">
              <a:solidFill>
                <a:srgbClr val="000000"/>
              </a:solidFill>
            </a:endParaRPr>
          </a:p>
        </p:txBody>
      </p:sp>
    </p:spTree>
    <p:extLst>
      <p:ext uri="{BB962C8B-B14F-4D97-AF65-F5344CB8AC3E}">
        <p14:creationId xmlns:p14="http://schemas.microsoft.com/office/powerpoint/2010/main" val="1566965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Freeform: Shape 12">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çerik Yer Tutucusu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236181" y="1394502"/>
            <a:ext cx="5462546" cy="4112727"/>
          </a:xfrm>
          <a:prstGeom prst="rect">
            <a:avLst/>
          </a:prstGeom>
        </p:spPr>
      </p:pic>
    </p:spTree>
    <p:extLst>
      <p:ext uri="{BB962C8B-B14F-4D97-AF65-F5344CB8AC3E}">
        <p14:creationId xmlns:p14="http://schemas.microsoft.com/office/powerpoint/2010/main" val="958355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640079" y="2053641"/>
            <a:ext cx="3669161" cy="2760098"/>
          </a:xfrm>
        </p:spPr>
        <p:txBody>
          <a:bodyPr>
            <a:normAutofit/>
          </a:bodyPr>
          <a:lstStyle/>
          <a:p>
            <a:r>
              <a:rPr lang="tr-TR" b="1">
                <a:solidFill>
                  <a:srgbClr val="FFFFFF"/>
                </a:solidFill>
                <a:latin typeface="TimesNewRomanPS-BoldMT"/>
              </a:rPr>
              <a:t>Kitap Okuma Cihazı</a:t>
            </a:r>
            <a:endParaRPr lang="tr-TR">
              <a:solidFill>
                <a:srgbClr val="FFFFFF"/>
              </a:solidFill>
            </a:endParaRPr>
          </a:p>
        </p:txBody>
      </p:sp>
      <p:sp>
        <p:nvSpPr>
          <p:cNvPr id="3" name="İçerik Yer Tutucusu 2"/>
          <p:cNvSpPr>
            <a:spLocks noGrp="1"/>
          </p:cNvSpPr>
          <p:nvPr>
            <p:ph sz="quarter" idx="13"/>
          </p:nvPr>
        </p:nvSpPr>
        <p:spPr>
          <a:xfrm>
            <a:off x="6090574" y="801866"/>
            <a:ext cx="5306084" cy="5230634"/>
          </a:xfrm>
        </p:spPr>
        <p:txBody>
          <a:bodyPr anchor="ctr">
            <a:normAutofit/>
          </a:bodyPr>
          <a:lstStyle/>
          <a:p>
            <a:r>
              <a:rPr lang="tr-TR" sz="3200" dirty="0">
                <a:solidFill>
                  <a:srgbClr val="000000"/>
                </a:solidFill>
                <a:latin typeface="TimesNewRomanPSMT"/>
              </a:rPr>
              <a:t>Görme engellilerin istedikleri kitapları okumalarına yardımcı olur. Okumak istenilen metin veya kitaplar cihaza yerleştirilir. Cihaza yerleştirilen metinler, cihazın seslendirme programı yardımıyla seslendirilir.</a:t>
            </a:r>
            <a:endParaRPr lang="tr-TR" sz="3200" dirty="0">
              <a:solidFill>
                <a:srgbClr val="000000"/>
              </a:solidFill>
            </a:endParaRPr>
          </a:p>
        </p:txBody>
      </p:sp>
    </p:spTree>
    <p:extLst>
      <p:ext uri="{BB962C8B-B14F-4D97-AF65-F5344CB8AC3E}">
        <p14:creationId xmlns:p14="http://schemas.microsoft.com/office/powerpoint/2010/main" val="2550609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856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Freeform: Shape 12">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çerik Yer Tutucusu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236181" y="1639913"/>
            <a:ext cx="5462546" cy="3621905"/>
          </a:xfrm>
          <a:prstGeom prst="rect">
            <a:avLst/>
          </a:prstGeom>
        </p:spPr>
      </p:pic>
    </p:spTree>
    <p:extLst>
      <p:ext uri="{BB962C8B-B14F-4D97-AF65-F5344CB8AC3E}">
        <p14:creationId xmlns:p14="http://schemas.microsoft.com/office/powerpoint/2010/main" val="3129237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640079" y="2053641"/>
            <a:ext cx="3669161" cy="2760098"/>
          </a:xfrm>
        </p:spPr>
        <p:txBody>
          <a:bodyPr>
            <a:normAutofit/>
          </a:bodyPr>
          <a:lstStyle/>
          <a:p>
            <a:r>
              <a:rPr lang="tr-TR" sz="3700" b="1" dirty="0">
                <a:solidFill>
                  <a:srgbClr val="FFFFFF"/>
                </a:solidFill>
              </a:rPr>
              <a:t>Görme Engelliler İçin Kabarta Yazı Basabilen Yazıcı Ve Tarayıcı </a:t>
            </a:r>
            <a:r>
              <a:rPr lang="tr-TR" sz="3700" b="1" dirty="0" err="1">
                <a:solidFill>
                  <a:srgbClr val="FFFFFF"/>
                </a:solidFill>
              </a:rPr>
              <a:t>Simcheong</a:t>
            </a:r>
            <a:endParaRPr lang="tr-TR" sz="3700" dirty="0">
              <a:solidFill>
                <a:srgbClr val="FFFFFF"/>
              </a:solidFill>
            </a:endParaRPr>
          </a:p>
        </p:txBody>
      </p:sp>
      <p:sp>
        <p:nvSpPr>
          <p:cNvPr id="5" name="İçerik Yer Tutucusu 4"/>
          <p:cNvSpPr>
            <a:spLocks noGrp="1"/>
          </p:cNvSpPr>
          <p:nvPr>
            <p:ph sz="quarter" idx="13"/>
          </p:nvPr>
        </p:nvSpPr>
        <p:spPr>
          <a:xfrm>
            <a:off x="6090574" y="801866"/>
            <a:ext cx="5306084" cy="5230634"/>
          </a:xfrm>
        </p:spPr>
        <p:txBody>
          <a:bodyPr anchor="ctr">
            <a:normAutofit fontScale="92500" lnSpcReduction="20000"/>
          </a:bodyPr>
          <a:lstStyle/>
          <a:p>
            <a:r>
              <a:rPr lang="tr-TR" sz="3200" dirty="0">
                <a:solidFill>
                  <a:srgbClr val="000000"/>
                </a:solidFill>
              </a:rPr>
              <a:t>Hem yazıcı hem de tarayıcı </a:t>
            </a:r>
            <a:r>
              <a:rPr lang="tr-TR" sz="3200" dirty="0" err="1">
                <a:solidFill>
                  <a:srgbClr val="000000"/>
                </a:solidFill>
              </a:rPr>
              <a:t>SİmCheong</a:t>
            </a:r>
            <a:r>
              <a:rPr lang="tr-TR" sz="3200" dirty="0">
                <a:solidFill>
                  <a:srgbClr val="000000"/>
                </a:solidFill>
              </a:rPr>
              <a:t>, </a:t>
            </a:r>
            <a:r>
              <a:rPr lang="tr-TR" sz="3200" dirty="0" err="1">
                <a:solidFill>
                  <a:srgbClr val="000000"/>
                </a:solidFill>
              </a:rPr>
              <a:t>bİr</a:t>
            </a:r>
            <a:r>
              <a:rPr lang="tr-TR" sz="3200" dirty="0">
                <a:solidFill>
                  <a:srgbClr val="000000"/>
                </a:solidFill>
              </a:rPr>
              <a:t> Kore </a:t>
            </a:r>
            <a:r>
              <a:rPr lang="tr-TR" sz="3200" dirty="0" err="1">
                <a:solidFill>
                  <a:srgbClr val="000000"/>
                </a:solidFill>
              </a:rPr>
              <a:t>hİkayesİnden</a:t>
            </a:r>
            <a:r>
              <a:rPr lang="tr-TR" sz="3200" dirty="0">
                <a:solidFill>
                  <a:srgbClr val="000000"/>
                </a:solidFill>
              </a:rPr>
              <a:t> </a:t>
            </a:r>
            <a:r>
              <a:rPr lang="tr-TR" sz="3200" dirty="0" err="1">
                <a:solidFill>
                  <a:srgbClr val="000000"/>
                </a:solidFill>
              </a:rPr>
              <a:t>esİnlenerek</a:t>
            </a:r>
            <a:r>
              <a:rPr lang="tr-TR" sz="3200" dirty="0">
                <a:solidFill>
                  <a:srgbClr val="000000"/>
                </a:solidFill>
              </a:rPr>
              <a:t> tasarlanmış. Bu tasarımın hayata </a:t>
            </a:r>
            <a:r>
              <a:rPr lang="tr-TR" sz="3200" dirty="0" err="1">
                <a:solidFill>
                  <a:srgbClr val="000000"/>
                </a:solidFill>
              </a:rPr>
              <a:t>geçİrİlme</a:t>
            </a:r>
            <a:r>
              <a:rPr lang="tr-TR" sz="3200" dirty="0">
                <a:solidFill>
                  <a:srgbClr val="000000"/>
                </a:solidFill>
              </a:rPr>
              <a:t> neden İse oldukça </a:t>
            </a:r>
            <a:r>
              <a:rPr lang="tr-TR" sz="3200" dirty="0" err="1">
                <a:solidFill>
                  <a:srgbClr val="000000"/>
                </a:solidFill>
              </a:rPr>
              <a:t>basİt</a:t>
            </a:r>
            <a:r>
              <a:rPr lang="tr-TR" sz="3200" dirty="0">
                <a:solidFill>
                  <a:srgbClr val="000000"/>
                </a:solidFill>
              </a:rPr>
              <a:t>; görme </a:t>
            </a:r>
            <a:r>
              <a:rPr lang="tr-TR" sz="3200" dirty="0" err="1">
                <a:solidFill>
                  <a:srgbClr val="000000"/>
                </a:solidFill>
              </a:rPr>
              <a:t>engelİ</a:t>
            </a:r>
            <a:r>
              <a:rPr lang="tr-TR" sz="3200" dirty="0">
                <a:solidFill>
                  <a:srgbClr val="000000"/>
                </a:solidFill>
              </a:rPr>
              <a:t> olan İnsanlar </a:t>
            </a:r>
            <a:r>
              <a:rPr lang="tr-TR" sz="3200" dirty="0" err="1">
                <a:solidFill>
                  <a:srgbClr val="000000"/>
                </a:solidFill>
              </a:rPr>
              <a:t>İçİn</a:t>
            </a:r>
            <a:r>
              <a:rPr lang="tr-TR" sz="3200" dirty="0">
                <a:solidFill>
                  <a:srgbClr val="000000"/>
                </a:solidFill>
              </a:rPr>
              <a:t> de </a:t>
            </a:r>
            <a:r>
              <a:rPr lang="tr-TR" sz="3200" dirty="0" err="1">
                <a:solidFill>
                  <a:srgbClr val="000000"/>
                </a:solidFill>
              </a:rPr>
              <a:t>bİlgİsayar</a:t>
            </a:r>
            <a:r>
              <a:rPr lang="tr-TR" sz="3200" dirty="0">
                <a:solidFill>
                  <a:srgbClr val="000000"/>
                </a:solidFill>
              </a:rPr>
              <a:t> kullanımını mümkün ve daha kolay hale </a:t>
            </a:r>
            <a:r>
              <a:rPr lang="tr-TR" sz="3200" dirty="0" err="1">
                <a:solidFill>
                  <a:srgbClr val="000000"/>
                </a:solidFill>
              </a:rPr>
              <a:t>getİrmek</a:t>
            </a:r>
            <a:r>
              <a:rPr lang="tr-TR" sz="3200" dirty="0">
                <a:solidFill>
                  <a:srgbClr val="000000"/>
                </a:solidFill>
              </a:rPr>
              <a:t>.</a:t>
            </a:r>
          </a:p>
          <a:p>
            <a:r>
              <a:rPr lang="tr-TR" sz="3200" dirty="0">
                <a:solidFill>
                  <a:srgbClr val="000000"/>
                </a:solidFill>
              </a:rPr>
              <a:t>Yazıcı-tarayıcı, hem kabartma yazılı </a:t>
            </a:r>
            <a:r>
              <a:rPr lang="tr-TR" sz="3200" dirty="0" err="1">
                <a:solidFill>
                  <a:srgbClr val="000000"/>
                </a:solidFill>
              </a:rPr>
              <a:t>dökümanları</a:t>
            </a:r>
            <a:r>
              <a:rPr lang="tr-TR" sz="3200" dirty="0">
                <a:solidFill>
                  <a:srgbClr val="000000"/>
                </a:solidFill>
              </a:rPr>
              <a:t> </a:t>
            </a:r>
            <a:r>
              <a:rPr lang="tr-TR" sz="3200" dirty="0" err="1">
                <a:solidFill>
                  <a:srgbClr val="000000"/>
                </a:solidFill>
              </a:rPr>
              <a:t>tarayabİlİyor</a:t>
            </a:r>
            <a:r>
              <a:rPr lang="tr-TR" sz="3200" dirty="0">
                <a:solidFill>
                  <a:srgbClr val="000000"/>
                </a:solidFill>
              </a:rPr>
              <a:t>; hem de bu yazılardan oluşacak </a:t>
            </a:r>
            <a:r>
              <a:rPr lang="tr-TR" sz="3200" dirty="0" err="1">
                <a:solidFill>
                  <a:srgbClr val="000000"/>
                </a:solidFill>
              </a:rPr>
              <a:t>şekİlde</a:t>
            </a:r>
            <a:r>
              <a:rPr lang="tr-TR" sz="3200" dirty="0">
                <a:solidFill>
                  <a:srgbClr val="000000"/>
                </a:solidFill>
              </a:rPr>
              <a:t> çıktı </a:t>
            </a:r>
            <a:r>
              <a:rPr lang="tr-TR" sz="3200" dirty="0" err="1">
                <a:solidFill>
                  <a:srgbClr val="000000"/>
                </a:solidFill>
              </a:rPr>
              <a:t>alabİlİyor</a:t>
            </a:r>
            <a:r>
              <a:rPr lang="tr-TR" sz="3200" dirty="0">
                <a:solidFill>
                  <a:srgbClr val="000000"/>
                </a:solidFill>
              </a:rPr>
              <a:t>.</a:t>
            </a:r>
          </a:p>
          <a:p>
            <a:endParaRPr lang="tr-TR" sz="2400" dirty="0">
              <a:solidFill>
                <a:srgbClr val="000000"/>
              </a:solidFill>
            </a:endParaRPr>
          </a:p>
        </p:txBody>
      </p:sp>
    </p:spTree>
    <p:extLst>
      <p:ext uri="{BB962C8B-B14F-4D97-AF65-F5344CB8AC3E}">
        <p14:creationId xmlns:p14="http://schemas.microsoft.com/office/powerpoint/2010/main" val="3050297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5CA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Freeform: Shape 12">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çerik Yer Tutucusu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236181" y="2208137"/>
            <a:ext cx="5462546" cy="2485458"/>
          </a:xfrm>
          <a:prstGeom prst="rect">
            <a:avLst/>
          </a:prstGeom>
        </p:spPr>
      </p:pic>
    </p:spTree>
    <p:extLst>
      <p:ext uri="{BB962C8B-B14F-4D97-AF65-F5344CB8AC3E}">
        <p14:creationId xmlns:p14="http://schemas.microsoft.com/office/powerpoint/2010/main" val="1001095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640079" y="2053641"/>
            <a:ext cx="3669161" cy="2760098"/>
          </a:xfrm>
        </p:spPr>
        <p:txBody>
          <a:bodyPr>
            <a:normAutofit/>
          </a:bodyPr>
          <a:lstStyle/>
          <a:p>
            <a:r>
              <a:rPr lang="tr-TR" b="1">
                <a:solidFill>
                  <a:srgbClr val="FFFFFF"/>
                </a:solidFill>
                <a:latin typeface="TimesNewRomanPS-BoldMT"/>
              </a:rPr>
              <a:t>Ekran Okuma Programı</a:t>
            </a:r>
            <a:endParaRPr lang="tr-TR">
              <a:solidFill>
                <a:srgbClr val="FFFFFF"/>
              </a:solidFill>
            </a:endParaRPr>
          </a:p>
        </p:txBody>
      </p:sp>
      <p:sp>
        <p:nvSpPr>
          <p:cNvPr id="3" name="İçerik Yer Tutucusu 2"/>
          <p:cNvSpPr>
            <a:spLocks noGrp="1"/>
          </p:cNvSpPr>
          <p:nvPr>
            <p:ph sz="quarter" idx="13"/>
          </p:nvPr>
        </p:nvSpPr>
        <p:spPr>
          <a:xfrm>
            <a:off x="6090574" y="801866"/>
            <a:ext cx="5306084" cy="5230634"/>
          </a:xfrm>
        </p:spPr>
        <p:txBody>
          <a:bodyPr anchor="ctr">
            <a:normAutofit/>
          </a:bodyPr>
          <a:lstStyle/>
          <a:p>
            <a:r>
              <a:rPr lang="tr-TR" dirty="0">
                <a:solidFill>
                  <a:srgbClr val="000000"/>
                </a:solidFill>
                <a:latin typeface="TimesNewRomanPSMT"/>
              </a:rPr>
              <a:t>Bu program bilgisayarda bulunan metinleri seslendirerek görme engellilerin kitap okumalarına olanak sağlar.</a:t>
            </a:r>
          </a:p>
          <a:p>
            <a:r>
              <a:rPr lang="tr-TR" dirty="0">
                <a:solidFill>
                  <a:srgbClr val="000000"/>
                </a:solidFill>
                <a:latin typeface="TimesNewRomanPSMT"/>
              </a:rPr>
              <a:t> Bilgisayar klavyesi yardımıyla görme engelliler, bilgisayarın bölümlerini gezebilir, yazı programlarında metinler yazabilir. Ayrıca yazdığı metinleri program yardımıyla ister harf </a:t>
            </a:r>
            <a:r>
              <a:rPr lang="tr-TR" dirty="0" err="1">
                <a:solidFill>
                  <a:srgbClr val="000000"/>
                </a:solidFill>
                <a:latin typeface="TimesNewRomanPSMT"/>
              </a:rPr>
              <a:t>harf</a:t>
            </a:r>
            <a:r>
              <a:rPr lang="tr-TR" dirty="0">
                <a:solidFill>
                  <a:srgbClr val="000000"/>
                </a:solidFill>
                <a:latin typeface="TimesNewRomanPSMT"/>
              </a:rPr>
              <a:t>, ister sözcük </a:t>
            </a:r>
            <a:r>
              <a:rPr lang="tr-TR" dirty="0" err="1">
                <a:solidFill>
                  <a:srgbClr val="000000"/>
                </a:solidFill>
                <a:latin typeface="TimesNewRomanPSMT"/>
              </a:rPr>
              <a:t>sözcük</a:t>
            </a:r>
            <a:r>
              <a:rPr lang="tr-TR" dirty="0">
                <a:solidFill>
                  <a:srgbClr val="000000"/>
                </a:solidFill>
                <a:latin typeface="TimesNewRomanPSMT"/>
              </a:rPr>
              <a:t>, ister cümle </a:t>
            </a:r>
            <a:r>
              <a:rPr lang="tr-TR" dirty="0" err="1">
                <a:solidFill>
                  <a:srgbClr val="000000"/>
                </a:solidFill>
                <a:latin typeface="TimesNewRomanPSMT"/>
              </a:rPr>
              <a:t>cümle</a:t>
            </a:r>
            <a:r>
              <a:rPr lang="tr-TR" dirty="0">
                <a:solidFill>
                  <a:srgbClr val="000000"/>
                </a:solidFill>
                <a:latin typeface="TimesNewRomanPSMT"/>
              </a:rPr>
              <a:t>, isterse de tüm metin olarak okuyabilir</a:t>
            </a:r>
            <a:r>
              <a:rPr lang="tr-TR" sz="2400" dirty="0">
                <a:solidFill>
                  <a:srgbClr val="000000"/>
                </a:solidFill>
                <a:latin typeface="TimesNewRomanPSMT"/>
              </a:rPr>
              <a:t>.</a:t>
            </a:r>
            <a:endParaRPr lang="tr-TR" sz="2400" dirty="0">
              <a:solidFill>
                <a:srgbClr val="000000"/>
              </a:solidFill>
            </a:endParaRPr>
          </a:p>
        </p:txBody>
      </p:sp>
    </p:spTree>
    <p:extLst>
      <p:ext uri="{BB962C8B-B14F-4D97-AF65-F5344CB8AC3E}">
        <p14:creationId xmlns:p14="http://schemas.microsoft.com/office/powerpoint/2010/main" val="3846614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640079" y="2053641"/>
            <a:ext cx="3669161" cy="2760098"/>
          </a:xfrm>
        </p:spPr>
        <p:txBody>
          <a:bodyPr>
            <a:normAutofit/>
          </a:bodyPr>
          <a:lstStyle/>
          <a:p>
            <a:r>
              <a:rPr lang="tr-TR" b="1">
                <a:solidFill>
                  <a:srgbClr val="FFFFFF"/>
                </a:solidFill>
                <a:latin typeface="TimesNewRomanPS-BoldMT"/>
              </a:rPr>
              <a:t>Kabartma Ekran</a:t>
            </a:r>
            <a:endParaRPr lang="tr-TR">
              <a:solidFill>
                <a:srgbClr val="FFFFFF"/>
              </a:solidFill>
            </a:endParaRPr>
          </a:p>
        </p:txBody>
      </p:sp>
      <p:sp>
        <p:nvSpPr>
          <p:cNvPr id="3" name="İçerik Yer Tutucusu 2"/>
          <p:cNvSpPr>
            <a:spLocks noGrp="1"/>
          </p:cNvSpPr>
          <p:nvPr>
            <p:ph sz="quarter" idx="13"/>
          </p:nvPr>
        </p:nvSpPr>
        <p:spPr>
          <a:xfrm>
            <a:off x="6090574" y="801866"/>
            <a:ext cx="5306084" cy="5230634"/>
          </a:xfrm>
        </p:spPr>
        <p:txBody>
          <a:bodyPr anchor="ctr">
            <a:normAutofit/>
          </a:bodyPr>
          <a:lstStyle/>
          <a:p>
            <a:r>
              <a:rPr lang="tr-TR" sz="3200" dirty="0">
                <a:solidFill>
                  <a:srgbClr val="000000"/>
                </a:solidFill>
                <a:latin typeface="TimesNewRomanPSMT"/>
              </a:rPr>
              <a:t>Bilgisayara bağlanarak ve sesli ekran okuma programı ile birlikte kullanılır. Ekrandaki yazılar cihaz üzerinde kabartma (Braille) şeklini alır. Aşağı yukarı yön tuşlarıyla ekran, Braille olarak okunur.</a:t>
            </a:r>
            <a:endParaRPr lang="tr-TR" sz="3200" dirty="0">
              <a:solidFill>
                <a:srgbClr val="000000"/>
              </a:solidFill>
            </a:endParaRPr>
          </a:p>
        </p:txBody>
      </p:sp>
    </p:spTree>
    <p:extLst>
      <p:ext uri="{BB962C8B-B14F-4D97-AF65-F5344CB8AC3E}">
        <p14:creationId xmlns:p14="http://schemas.microsoft.com/office/powerpoint/2010/main" val="4206679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99A8B4F-0FED-46C0-9186-5A8E116D8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A6861EE-7660-46C9-80BD-173B8F7454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807365" y="802955"/>
            <a:ext cx="6318649" cy="1454051"/>
          </a:xfrm>
        </p:spPr>
        <p:txBody>
          <a:bodyPr>
            <a:normAutofit/>
          </a:bodyPr>
          <a:lstStyle/>
          <a:p>
            <a:r>
              <a:rPr lang="tr-TR" sz="3600" b="1">
                <a:solidFill>
                  <a:srgbClr val="000000"/>
                </a:solidFill>
                <a:latin typeface="TimesNewRomanPS-BoldMT"/>
              </a:rPr>
              <a:t>Yazı Kalemleri</a:t>
            </a:r>
            <a:endParaRPr lang="tr-TR" sz="3600">
              <a:solidFill>
                <a:srgbClr val="000000"/>
              </a:solidFill>
            </a:endParaRPr>
          </a:p>
        </p:txBody>
      </p:sp>
      <p:sp>
        <p:nvSpPr>
          <p:cNvPr id="3" name="İçerik Yer Tutucusu 2"/>
          <p:cNvSpPr>
            <a:spLocks noGrp="1"/>
          </p:cNvSpPr>
          <p:nvPr>
            <p:ph sz="quarter" idx="13"/>
          </p:nvPr>
        </p:nvSpPr>
        <p:spPr>
          <a:xfrm>
            <a:off x="803807" y="2421682"/>
            <a:ext cx="4650524" cy="3639289"/>
          </a:xfrm>
        </p:spPr>
        <p:txBody>
          <a:bodyPr anchor="ctr">
            <a:normAutofit/>
          </a:bodyPr>
          <a:lstStyle/>
          <a:p>
            <a:r>
              <a:rPr lang="tr-TR" sz="2000">
                <a:solidFill>
                  <a:srgbClr val="000000"/>
                </a:solidFill>
                <a:latin typeface="TimesNewRomanPSMT"/>
              </a:rPr>
              <a:t>Braille yazı sisteminde kullanılan, tutacağı farklı materyallerden (ağaç, plastik vb.) yapılmış ucu sivri yazma aracıdır.</a:t>
            </a:r>
            <a:endParaRPr lang="tr-TR" sz="2000">
              <a:solidFill>
                <a:srgbClr val="000000"/>
              </a:solidFill>
            </a:endParaRPr>
          </a:p>
        </p:txBody>
      </p:sp>
      <p:sp>
        <p:nvSpPr>
          <p:cNvPr id="15" name="Oval 14">
            <a:extLst>
              <a:ext uri="{FF2B5EF4-FFF2-40B4-BE49-F238E27FC236}">
                <a16:creationId xmlns:a16="http://schemas.microsoft.com/office/drawing/2014/main" id="{38A69B74-22E3-47CC-823F-18BE7930C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636" y="2960687"/>
            <a:ext cx="2668748" cy="2668748"/>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71">
            <a:extLst>
              <a:ext uri="{FF2B5EF4-FFF2-40B4-BE49-F238E27FC236}">
                <a16:creationId xmlns:a16="http://schemas.microsoft.com/office/drawing/2014/main" id="{1778637B-5DB8-4A75-B2E6-FC2B1BB9A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014" y="2"/>
            <a:ext cx="4034987" cy="3428147"/>
          </a:xfrm>
          <a:custGeom>
            <a:avLst/>
            <a:gdLst>
              <a:gd name="connsiteX0" fmla="*/ 350825 w 4034987"/>
              <a:gd name="connsiteY0" fmla="*/ 0 h 3428147"/>
              <a:gd name="connsiteX1" fmla="*/ 4034987 w 4034987"/>
              <a:gd name="connsiteY1" fmla="*/ 0 h 3428147"/>
              <a:gd name="connsiteX2" fmla="*/ 4034987 w 4034987"/>
              <a:gd name="connsiteY2" fmla="*/ 2505205 h 3428147"/>
              <a:gd name="connsiteX3" fmla="*/ 3951822 w 4034987"/>
              <a:gd name="connsiteY3" fmla="*/ 2616420 h 3428147"/>
              <a:gd name="connsiteX4" fmla="*/ 2230590 w 4034987"/>
              <a:gd name="connsiteY4" fmla="*/ 3428147 h 3428147"/>
              <a:gd name="connsiteX5" fmla="*/ 0 w 4034987"/>
              <a:gd name="connsiteY5" fmla="*/ 1197557 h 3428147"/>
              <a:gd name="connsiteX6" fmla="*/ 269220 w 4034987"/>
              <a:gd name="connsiteY6" fmla="*/ 134326 h 342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987" h="3428147">
                <a:moveTo>
                  <a:pt x="350825" y="0"/>
                </a:moveTo>
                <a:lnTo>
                  <a:pt x="4034987" y="0"/>
                </a:lnTo>
                <a:lnTo>
                  <a:pt x="4034987" y="2505205"/>
                </a:lnTo>
                <a:lnTo>
                  <a:pt x="3951822" y="2616420"/>
                </a:lnTo>
                <a:cubicBezTo>
                  <a:pt x="3542699" y="3112162"/>
                  <a:pt x="2923546" y="3428147"/>
                  <a:pt x="2230590" y="3428147"/>
                </a:cubicBezTo>
                <a:cubicBezTo>
                  <a:pt x="998669" y="3428147"/>
                  <a:pt x="0" y="2429478"/>
                  <a:pt x="0" y="1197557"/>
                </a:cubicBezTo>
                <a:cubicBezTo>
                  <a:pt x="0" y="812582"/>
                  <a:pt x="97526" y="450385"/>
                  <a:pt x="269220" y="134326"/>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9844" y="229583"/>
            <a:ext cx="3205839" cy="2392049"/>
          </a:xfrm>
          <a:prstGeom prst="rect">
            <a:avLst/>
          </a:prstGeom>
        </p:spPr>
      </p:pic>
      <p:pic>
        <p:nvPicPr>
          <p:cNvPr id="4" name="Resim 3"/>
          <p:cNvPicPr>
            <a:picLocks noChangeAspect="1"/>
          </p:cNvPicPr>
          <p:nvPr/>
        </p:nvPicPr>
        <p:blipFill>
          <a:blip r:embed="rId4"/>
          <a:stretch>
            <a:fillRect/>
          </a:stretch>
        </p:blipFill>
        <p:spPr>
          <a:xfrm>
            <a:off x="6513813" y="3601527"/>
            <a:ext cx="1807158" cy="1361392"/>
          </a:xfrm>
          <a:prstGeom prst="rect">
            <a:avLst/>
          </a:prstGeom>
        </p:spPr>
      </p:pic>
      <p:sp>
        <p:nvSpPr>
          <p:cNvPr id="19" name="Freeform 75">
            <a:extLst>
              <a:ext uri="{FF2B5EF4-FFF2-40B4-BE49-F238E27FC236}">
                <a16:creationId xmlns:a16="http://schemas.microsoft.com/office/drawing/2014/main" id="{0035A30C-45F3-4EFB-B2E8-6E2A11843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9131" y="4258570"/>
            <a:ext cx="3132869" cy="2599430"/>
          </a:xfrm>
          <a:custGeom>
            <a:avLst/>
            <a:gdLst>
              <a:gd name="connsiteX0" fmla="*/ 1612418 w 3061881"/>
              <a:gd name="connsiteY0" fmla="*/ 0 h 2540529"/>
              <a:gd name="connsiteX1" fmla="*/ 3030226 w 3061881"/>
              <a:gd name="connsiteY1" fmla="*/ 843844 h 2540529"/>
              <a:gd name="connsiteX2" fmla="*/ 3061881 w 3061881"/>
              <a:gd name="connsiteY2" fmla="*/ 909556 h 2540529"/>
              <a:gd name="connsiteX3" fmla="*/ 3061881 w 3061881"/>
              <a:gd name="connsiteY3" fmla="*/ 2315281 h 2540529"/>
              <a:gd name="connsiteX4" fmla="*/ 3030226 w 3061881"/>
              <a:gd name="connsiteY4" fmla="*/ 2380992 h 2540529"/>
              <a:gd name="connsiteX5" fmla="*/ 2949460 w 3061881"/>
              <a:gd name="connsiteY5" fmla="*/ 2513937 h 2540529"/>
              <a:gd name="connsiteX6" fmla="*/ 2929575 w 3061881"/>
              <a:gd name="connsiteY6" fmla="*/ 2540529 h 2540529"/>
              <a:gd name="connsiteX7" fmla="*/ 295261 w 3061881"/>
              <a:gd name="connsiteY7" fmla="*/ 2540529 h 2540529"/>
              <a:gd name="connsiteX8" fmla="*/ 275376 w 3061881"/>
              <a:gd name="connsiteY8" fmla="*/ 2513937 h 2540529"/>
              <a:gd name="connsiteX9" fmla="*/ 0 w 3061881"/>
              <a:gd name="connsiteY9" fmla="*/ 1612418 h 2540529"/>
              <a:gd name="connsiteX10" fmla="*/ 1612418 w 3061881"/>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1881" h="2540529">
                <a:moveTo>
                  <a:pt x="1612418" y="0"/>
                </a:moveTo>
                <a:cubicBezTo>
                  <a:pt x="2224646" y="0"/>
                  <a:pt x="2757180" y="341213"/>
                  <a:pt x="3030226" y="843844"/>
                </a:cubicBezTo>
                <a:lnTo>
                  <a:pt x="3061881" y="909556"/>
                </a:lnTo>
                <a:lnTo>
                  <a:pt x="3061881" y="2315281"/>
                </a:lnTo>
                <a:lnTo>
                  <a:pt x="3030226" y="2380992"/>
                </a:lnTo>
                <a:cubicBezTo>
                  <a:pt x="3005404"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Resim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33568" y="5031765"/>
            <a:ext cx="2432116" cy="1618462"/>
          </a:xfrm>
          <a:prstGeom prst="rect">
            <a:avLst/>
          </a:prstGeom>
        </p:spPr>
      </p:pic>
    </p:spTree>
    <p:extLst>
      <p:ext uri="{BB962C8B-B14F-4D97-AF65-F5344CB8AC3E}">
        <p14:creationId xmlns:p14="http://schemas.microsoft.com/office/powerpoint/2010/main" val="3505924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küç tab"/>
          <p:cNvPicPr>
            <a:picLocks noChangeAspect="1" noChangeArrowheads="1"/>
          </p:cNvPicPr>
          <p:nvPr/>
        </p:nvPicPr>
        <p:blipFill rotWithShape="1">
          <a:blip r:embed="rId2" cstate="print">
            <a:alphaModFix/>
            <a:extLst>
              <a:ext uri="{28A0092B-C50C-407E-A947-70E740481C1C}">
                <a14:useLocalDpi xmlns:a14="http://schemas.microsoft.com/office/drawing/2010/main" val="0"/>
              </a:ext>
            </a:extLst>
          </a:blip>
          <a:srcRect t="9999" r="-2" b="7904"/>
          <a:stretch/>
        </p:blipFill>
        <p:spPr bwMode="auto">
          <a:xfrm>
            <a:off x="6083786" y="-168318"/>
            <a:ext cx="6261330" cy="3932313"/>
          </a:xfrm>
          <a:prstGeom prst="rect">
            <a:avLst/>
          </a:prstGeom>
          <a:noFill/>
          <a:effectLst>
            <a:softEdge rad="533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p:cNvPicPr>
            <a:picLocks noChangeAspect="1"/>
          </p:cNvPicPr>
          <p:nvPr/>
        </p:nvPicPr>
        <p:blipFill rotWithShape="1">
          <a:blip r:embed="rId3">
            <a:extLst>
              <a:ext uri="{28A0092B-C50C-407E-A947-70E740481C1C}">
                <a14:useLocalDpi xmlns:a14="http://schemas.microsoft.com/office/drawing/2010/main" val="0"/>
              </a:ext>
            </a:extLst>
          </a:blip>
          <a:srcRect t="18722" r="2" b="18018"/>
          <a:stretch/>
        </p:blipFill>
        <p:spPr>
          <a:xfrm>
            <a:off x="6089904" y="2487168"/>
            <a:ext cx="6263640" cy="4215384"/>
          </a:xfrm>
          <a:prstGeom prst="rect">
            <a:avLst/>
          </a:prstGeom>
          <a:effectLst>
            <a:softEdge rad="533400"/>
          </a:effectLst>
        </p:spPr>
      </p:pic>
      <p:pic>
        <p:nvPicPr>
          <p:cNvPr id="15" name="Picture 14">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804998" y="798445"/>
            <a:ext cx="4803636" cy="1311664"/>
          </a:xfrm>
        </p:spPr>
        <p:txBody>
          <a:bodyPr>
            <a:normAutofit/>
          </a:bodyPr>
          <a:lstStyle/>
          <a:p>
            <a:r>
              <a:rPr lang="tr-TR" sz="4000" b="1">
                <a:solidFill>
                  <a:srgbClr val="000000"/>
                </a:solidFill>
                <a:latin typeface="TimesNewRomanPS-BoldMT"/>
              </a:rPr>
              <a:t>Yazı Tabletleri</a:t>
            </a:r>
            <a:br>
              <a:rPr lang="tr-TR" sz="4000" b="1">
                <a:solidFill>
                  <a:srgbClr val="000000"/>
                </a:solidFill>
                <a:latin typeface="TimesNewRomanPS-BoldMT"/>
              </a:rPr>
            </a:br>
            <a:endParaRPr lang="tr-TR" sz="4000">
              <a:solidFill>
                <a:srgbClr val="000000"/>
              </a:solidFill>
            </a:endParaRPr>
          </a:p>
        </p:txBody>
      </p:sp>
      <p:sp>
        <p:nvSpPr>
          <p:cNvPr id="3" name="İçerik Yer Tutucusu 2"/>
          <p:cNvSpPr>
            <a:spLocks noGrp="1"/>
          </p:cNvSpPr>
          <p:nvPr>
            <p:ph sz="quarter" idx="13"/>
          </p:nvPr>
        </p:nvSpPr>
        <p:spPr>
          <a:xfrm>
            <a:off x="804997" y="2272143"/>
            <a:ext cx="4803637" cy="3788830"/>
          </a:xfrm>
        </p:spPr>
        <p:txBody>
          <a:bodyPr anchor="ctr">
            <a:normAutofit/>
          </a:bodyPr>
          <a:lstStyle/>
          <a:p>
            <a:pPr marL="0" indent="0">
              <a:buNone/>
            </a:pPr>
            <a:r>
              <a:rPr lang="tr-TR" dirty="0">
                <a:solidFill>
                  <a:srgbClr val="000000"/>
                </a:solidFill>
                <a:latin typeface="TimesNewRomanPSMT"/>
              </a:rPr>
              <a:t>Braille yazı sisteminde kullanılan iki tip yazı tableti vardır. Bunlar dört satırlık ve 27 satırlık yazı tabletleridir.</a:t>
            </a:r>
          </a:p>
          <a:p>
            <a:pPr marL="0" indent="0">
              <a:buNone/>
            </a:pPr>
            <a:r>
              <a:rPr lang="tr-TR" dirty="0">
                <a:solidFill>
                  <a:srgbClr val="000000"/>
                </a:solidFill>
                <a:latin typeface="TimesNewRomanPSMT"/>
              </a:rPr>
              <a:t>                                                                                            </a:t>
            </a:r>
          </a:p>
          <a:p>
            <a:pPr marL="0" indent="0">
              <a:buNone/>
            </a:pPr>
            <a:r>
              <a:rPr lang="tr-TR" dirty="0">
                <a:solidFill>
                  <a:srgbClr val="000000"/>
                </a:solidFill>
                <a:latin typeface="TimesNewRomanPSMT"/>
              </a:rPr>
              <a:t>Dört satırlık yazı tableti                                  27 satırlık yazı tableti</a:t>
            </a:r>
            <a:endParaRPr lang="tr-TR" dirty="0">
              <a:solidFill>
                <a:srgbClr val="000000"/>
              </a:solidFill>
            </a:endParaRPr>
          </a:p>
        </p:txBody>
      </p:sp>
    </p:spTree>
    <p:extLst>
      <p:ext uri="{BB962C8B-B14F-4D97-AF65-F5344CB8AC3E}">
        <p14:creationId xmlns:p14="http://schemas.microsoft.com/office/powerpoint/2010/main" val="2220540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6094105" y="802955"/>
            <a:ext cx="4977976" cy="1454051"/>
          </a:xfrm>
        </p:spPr>
        <p:txBody>
          <a:bodyPr>
            <a:normAutofit/>
          </a:bodyPr>
          <a:lstStyle/>
          <a:p>
            <a:r>
              <a:rPr lang="tr-TR" b="1">
                <a:solidFill>
                  <a:srgbClr val="000000"/>
                </a:solidFill>
                <a:latin typeface="TimesNewRomanPS-BoldMT"/>
              </a:rPr>
              <a:t>Braille Yazı Kâğıdı</a:t>
            </a:r>
            <a:endParaRPr lang="tr-TR">
              <a:solidFill>
                <a:srgbClr val="000000"/>
              </a:solidFill>
            </a:endParaRPr>
          </a:p>
        </p:txBody>
      </p:sp>
      <p:sp>
        <p:nvSpPr>
          <p:cNvPr id="13"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Resim 3"/>
          <p:cNvPicPr>
            <a:picLocks noChangeAspect="1"/>
          </p:cNvPicPr>
          <p:nvPr/>
        </p:nvPicPr>
        <p:blipFill>
          <a:blip r:embed="rId3"/>
          <a:stretch>
            <a:fillRect/>
          </a:stretch>
        </p:blipFill>
        <p:spPr>
          <a:xfrm>
            <a:off x="429349" y="2065913"/>
            <a:ext cx="3661831" cy="2746373"/>
          </a:xfrm>
          <a:prstGeom prst="rect">
            <a:avLst/>
          </a:prstGeom>
        </p:spPr>
      </p:pic>
      <p:sp>
        <p:nvSpPr>
          <p:cNvPr id="3" name="İçerik Yer Tutucusu 2"/>
          <p:cNvSpPr>
            <a:spLocks noGrp="1"/>
          </p:cNvSpPr>
          <p:nvPr>
            <p:ph sz="quarter" idx="13"/>
          </p:nvPr>
        </p:nvSpPr>
        <p:spPr>
          <a:xfrm>
            <a:off x="6090574" y="2421682"/>
            <a:ext cx="4977578" cy="3639289"/>
          </a:xfrm>
        </p:spPr>
        <p:txBody>
          <a:bodyPr anchor="ctr">
            <a:normAutofit/>
          </a:bodyPr>
          <a:lstStyle/>
          <a:p>
            <a:r>
              <a:rPr lang="tr-TR" sz="3200" dirty="0">
                <a:solidFill>
                  <a:srgbClr val="000000"/>
                </a:solidFill>
                <a:latin typeface="TimesNewRomanPSMT"/>
              </a:rPr>
              <a:t>A4 kâğıt boyutunda değişik kalınlıklarda (180, 200, 220 g) </a:t>
            </a:r>
            <a:r>
              <a:rPr lang="tr-TR" sz="3200" dirty="0" err="1">
                <a:solidFill>
                  <a:srgbClr val="000000"/>
                </a:solidFill>
                <a:latin typeface="TimesNewRomanPSMT"/>
              </a:rPr>
              <a:t>bristol</a:t>
            </a:r>
            <a:r>
              <a:rPr lang="tr-TR" sz="3200" dirty="0">
                <a:solidFill>
                  <a:srgbClr val="000000"/>
                </a:solidFill>
                <a:latin typeface="TimesNewRomanPSMT"/>
              </a:rPr>
              <a:t> kâğıtları yazı kâğıdı olarak kullanılır.</a:t>
            </a:r>
            <a:endParaRPr lang="tr-TR" sz="3200" dirty="0">
              <a:solidFill>
                <a:srgbClr val="000000"/>
              </a:solidFill>
            </a:endParaRPr>
          </a:p>
        </p:txBody>
      </p:sp>
    </p:spTree>
    <p:extLst>
      <p:ext uri="{BB962C8B-B14F-4D97-AF65-F5344CB8AC3E}">
        <p14:creationId xmlns:p14="http://schemas.microsoft.com/office/powerpoint/2010/main" val="153837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0">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6094105" y="802955"/>
            <a:ext cx="4977976" cy="1454051"/>
          </a:xfrm>
        </p:spPr>
        <p:txBody>
          <a:bodyPr>
            <a:normAutofit/>
          </a:bodyPr>
          <a:lstStyle/>
          <a:p>
            <a:r>
              <a:rPr lang="tr-TR" b="1" i="1">
                <a:solidFill>
                  <a:srgbClr val="000000"/>
                </a:solidFill>
                <a:latin typeface="TimesNewRomanPS-BoldItalicMT"/>
              </a:rPr>
              <a:t>Takoz</a:t>
            </a:r>
            <a:endParaRPr lang="tr-TR">
              <a:solidFill>
                <a:srgbClr val="000000"/>
              </a:solidFill>
            </a:endParaRPr>
          </a:p>
        </p:txBody>
      </p:sp>
      <p:sp>
        <p:nvSpPr>
          <p:cNvPr id="13"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Resim 3"/>
          <p:cNvPicPr>
            <a:picLocks noChangeAspect="1"/>
          </p:cNvPicPr>
          <p:nvPr/>
        </p:nvPicPr>
        <p:blipFill>
          <a:blip r:embed="rId3"/>
          <a:stretch>
            <a:fillRect/>
          </a:stretch>
        </p:blipFill>
        <p:spPr>
          <a:xfrm>
            <a:off x="779347" y="1629089"/>
            <a:ext cx="2961835" cy="3620021"/>
          </a:xfrm>
          <a:prstGeom prst="rect">
            <a:avLst/>
          </a:prstGeom>
        </p:spPr>
      </p:pic>
      <p:sp>
        <p:nvSpPr>
          <p:cNvPr id="3" name="İçerik Yer Tutucusu 2"/>
          <p:cNvSpPr>
            <a:spLocks noGrp="1"/>
          </p:cNvSpPr>
          <p:nvPr>
            <p:ph sz="quarter" idx="13"/>
          </p:nvPr>
        </p:nvSpPr>
        <p:spPr>
          <a:xfrm>
            <a:off x="6090574" y="2421682"/>
            <a:ext cx="4977578" cy="3639289"/>
          </a:xfrm>
        </p:spPr>
        <p:txBody>
          <a:bodyPr anchor="ctr">
            <a:normAutofit/>
          </a:bodyPr>
          <a:lstStyle/>
          <a:p>
            <a:r>
              <a:rPr lang="tr-TR" dirty="0">
                <a:solidFill>
                  <a:srgbClr val="000000"/>
                </a:solidFill>
                <a:latin typeface="TimesNewRomanPSMT"/>
              </a:rPr>
              <a:t>Öğrencilerin altı noktayı öğrenmeleri amacıyla okuma yazmaya hazırlık aşamasında çalışma yapılan araçtır. Takozun çukurları altı noktayı ifade etmektedir. Çukurlara yerleştirilen küçük boncuklarla harf sembolleri oluşturulur.</a:t>
            </a:r>
            <a:endParaRPr lang="tr-TR" dirty="0">
              <a:solidFill>
                <a:srgbClr val="000000"/>
              </a:solidFill>
            </a:endParaRPr>
          </a:p>
        </p:txBody>
      </p:sp>
    </p:spTree>
    <p:extLst>
      <p:ext uri="{BB962C8B-B14F-4D97-AF65-F5344CB8AC3E}">
        <p14:creationId xmlns:p14="http://schemas.microsoft.com/office/powerpoint/2010/main" val="4160332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6094105" y="802955"/>
            <a:ext cx="4977976" cy="1454051"/>
          </a:xfrm>
        </p:spPr>
        <p:txBody>
          <a:bodyPr>
            <a:normAutofit/>
          </a:bodyPr>
          <a:lstStyle/>
          <a:p>
            <a:br>
              <a:rPr lang="tr-TR" sz="3100" b="1">
                <a:solidFill>
                  <a:srgbClr val="000000"/>
                </a:solidFill>
                <a:latin typeface="TimesNewRomanPS-BoldMT"/>
              </a:rPr>
            </a:br>
            <a:r>
              <a:rPr lang="tr-TR" sz="3100" b="1">
                <a:solidFill>
                  <a:srgbClr val="000000"/>
                </a:solidFill>
                <a:latin typeface="TimesNewRomanPS-BoldMT"/>
              </a:rPr>
              <a:t>İlk Okuma tahtası</a:t>
            </a:r>
            <a:br>
              <a:rPr lang="tr-TR" sz="3100" b="1">
                <a:solidFill>
                  <a:srgbClr val="000000"/>
                </a:solidFill>
                <a:latin typeface="TimesNewRomanPS-BoldMT"/>
              </a:rPr>
            </a:br>
            <a:endParaRPr lang="tr-TR" sz="3100">
              <a:solidFill>
                <a:srgbClr val="000000"/>
              </a:solidFill>
            </a:endParaRPr>
          </a:p>
        </p:txBody>
      </p:sp>
      <p:sp>
        <p:nvSpPr>
          <p:cNvPr id="20"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Resim 10"/>
          <p:cNvPicPr>
            <a:picLocks noChangeAspect="1"/>
          </p:cNvPicPr>
          <p:nvPr/>
        </p:nvPicPr>
        <p:blipFill rotWithShape="1">
          <a:blip r:embed="rId3">
            <a:alphaModFix/>
            <a:extLst>
              <a:ext uri="{28A0092B-C50C-407E-A947-70E740481C1C}">
                <a14:useLocalDpi xmlns:a14="http://schemas.microsoft.com/office/drawing/2010/main" val="0"/>
              </a:ext>
            </a:extLst>
          </a:blip>
          <a:srcRect l="20061" r="16012" b="-1"/>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9" name="İçerik Yer Tutucusu 8"/>
          <p:cNvSpPr>
            <a:spLocks noGrp="1"/>
          </p:cNvSpPr>
          <p:nvPr>
            <p:ph sz="quarter" idx="13"/>
          </p:nvPr>
        </p:nvSpPr>
        <p:spPr>
          <a:xfrm>
            <a:off x="6090574" y="2421682"/>
            <a:ext cx="4977578" cy="3639289"/>
          </a:xfrm>
        </p:spPr>
        <p:txBody>
          <a:bodyPr anchor="ctr">
            <a:normAutofit/>
          </a:bodyPr>
          <a:lstStyle/>
          <a:p>
            <a:r>
              <a:rPr lang="tr-TR" dirty="0">
                <a:solidFill>
                  <a:srgbClr val="000000"/>
                </a:solidFill>
              </a:rPr>
              <a:t>Okumaya başlangıç aşamasında, noktaların yerlerini kavratmak ve seslerini okumak amacıyla kullanılır.</a:t>
            </a:r>
          </a:p>
        </p:txBody>
      </p:sp>
    </p:spTree>
    <p:extLst>
      <p:ext uri="{BB962C8B-B14F-4D97-AF65-F5344CB8AC3E}">
        <p14:creationId xmlns:p14="http://schemas.microsoft.com/office/powerpoint/2010/main" val="635521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640079" y="2053641"/>
            <a:ext cx="3669161" cy="2760098"/>
          </a:xfrm>
        </p:spPr>
        <p:txBody>
          <a:bodyPr>
            <a:normAutofit/>
          </a:bodyPr>
          <a:lstStyle/>
          <a:p>
            <a:r>
              <a:rPr lang="tr-TR" b="1">
                <a:solidFill>
                  <a:srgbClr val="FFFFFF"/>
                </a:solidFill>
                <a:latin typeface="TimesNewRomanPS-BoldMT"/>
              </a:rPr>
              <a:t>Braille Daktilolar</a:t>
            </a:r>
            <a:endParaRPr lang="tr-TR">
              <a:solidFill>
                <a:srgbClr val="FFFFFF"/>
              </a:solidFill>
            </a:endParaRPr>
          </a:p>
        </p:txBody>
      </p:sp>
      <p:sp>
        <p:nvSpPr>
          <p:cNvPr id="3" name="İçerik Yer Tutucusu 2"/>
          <p:cNvSpPr>
            <a:spLocks noGrp="1"/>
          </p:cNvSpPr>
          <p:nvPr>
            <p:ph sz="quarter" idx="13"/>
          </p:nvPr>
        </p:nvSpPr>
        <p:spPr>
          <a:xfrm>
            <a:off x="6090574" y="801866"/>
            <a:ext cx="5306084" cy="5230634"/>
          </a:xfrm>
        </p:spPr>
        <p:txBody>
          <a:bodyPr anchor="ctr">
            <a:noAutofit/>
          </a:bodyPr>
          <a:lstStyle/>
          <a:p>
            <a:r>
              <a:rPr lang="tr-TR" sz="3200" dirty="0">
                <a:solidFill>
                  <a:srgbClr val="000000"/>
                </a:solidFill>
                <a:latin typeface="TimesNewRomanPSMT"/>
              </a:rPr>
              <a:t>Braille yazı sisteminde bir yazı yazma aracıdır. Daktilo üzerindeki her tuş, altı noktanın bir noktasını basar. Daktilo üzerinde satır atlama (bir alt satıra geçme) tuşu, bir kutu geri alma tuşu, kelimeler arası boşluk verme (</a:t>
            </a:r>
            <a:r>
              <a:rPr lang="tr-TR" sz="3200" dirty="0" err="1">
                <a:solidFill>
                  <a:srgbClr val="000000"/>
                </a:solidFill>
                <a:latin typeface="TimesNewRomanPSMT"/>
              </a:rPr>
              <a:t>space</a:t>
            </a:r>
            <a:r>
              <a:rPr lang="tr-TR" sz="3200" dirty="0">
                <a:solidFill>
                  <a:srgbClr val="000000"/>
                </a:solidFill>
                <a:latin typeface="TimesNewRomanPSMT"/>
              </a:rPr>
              <a:t>) tuşu ve kâğıt çevirme (şaryo) yer almaktadır. Yazılacak harfin noktalarına aynı anda basılarak harf yazılır.</a:t>
            </a:r>
            <a:endParaRPr lang="tr-TR" sz="3200" dirty="0">
              <a:solidFill>
                <a:srgbClr val="000000"/>
              </a:solidFill>
            </a:endParaRPr>
          </a:p>
        </p:txBody>
      </p:sp>
    </p:spTree>
    <p:extLst>
      <p:ext uri="{BB962C8B-B14F-4D97-AF65-F5344CB8AC3E}">
        <p14:creationId xmlns:p14="http://schemas.microsoft.com/office/powerpoint/2010/main" val="1842213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3"/>
          </p:nvPr>
        </p:nvPicPr>
        <p:blipFill>
          <a:blip r:embed="rId2"/>
          <a:stretch>
            <a:fillRect/>
          </a:stretch>
        </p:blipFill>
        <p:spPr>
          <a:xfrm>
            <a:off x="940639" y="2190318"/>
            <a:ext cx="4554158" cy="3424237"/>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0244" y="2190318"/>
            <a:ext cx="5351319" cy="3424237"/>
          </a:xfrm>
          <a:prstGeom prst="rect">
            <a:avLst/>
          </a:prstGeom>
        </p:spPr>
      </p:pic>
    </p:spTree>
    <p:extLst>
      <p:ext uri="{BB962C8B-B14F-4D97-AF65-F5344CB8AC3E}">
        <p14:creationId xmlns:p14="http://schemas.microsoft.com/office/powerpoint/2010/main" val="831050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6094105" y="802955"/>
            <a:ext cx="4977976" cy="1454051"/>
          </a:xfrm>
        </p:spPr>
        <p:txBody>
          <a:bodyPr>
            <a:normAutofit/>
          </a:bodyPr>
          <a:lstStyle/>
          <a:p>
            <a:r>
              <a:rPr lang="tr-TR" sz="2400" b="1">
                <a:solidFill>
                  <a:srgbClr val="000000"/>
                </a:solidFill>
                <a:latin typeface="TimesNewRomanPS-BoldMT"/>
              </a:rPr>
              <a:t>OKUMA YAZMADA KULLANILAN TEKNOLOJİK ARAÇ GEREÇLER</a:t>
            </a:r>
            <a:endParaRPr lang="tr-TR" sz="2400">
              <a:solidFill>
                <a:srgbClr val="000000"/>
              </a:solidFill>
            </a:endParaRPr>
          </a:p>
        </p:txBody>
      </p:sp>
      <p:sp>
        <p:nvSpPr>
          <p:cNvPr id="1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Resim 3"/>
          <p:cNvPicPr>
            <a:picLocks noChangeAspect="1"/>
          </p:cNvPicPr>
          <p:nvPr/>
        </p:nvPicPr>
        <p:blipFill rotWithShape="1">
          <a:blip r:embed="rId3">
            <a:alphaModFix/>
            <a:extLst>
              <a:ext uri="{28A0092B-C50C-407E-A947-70E740481C1C}">
                <a14:useLocalDpi xmlns:a14="http://schemas.microsoft.com/office/drawing/2010/main" val="0"/>
              </a:ext>
            </a:extLst>
          </a:blip>
          <a:srcRect r="4459" b="1"/>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İçerik Yer Tutucusu 2"/>
          <p:cNvSpPr>
            <a:spLocks noGrp="1"/>
          </p:cNvSpPr>
          <p:nvPr>
            <p:ph sz="quarter" idx="13"/>
          </p:nvPr>
        </p:nvSpPr>
        <p:spPr>
          <a:xfrm>
            <a:off x="6090574" y="2421682"/>
            <a:ext cx="4977578" cy="3639289"/>
          </a:xfrm>
        </p:spPr>
        <p:txBody>
          <a:bodyPr anchor="ctr">
            <a:noAutofit/>
          </a:bodyPr>
          <a:lstStyle/>
          <a:p>
            <a:r>
              <a:rPr lang="tr-TR" b="1" dirty="0">
                <a:solidFill>
                  <a:srgbClr val="000000"/>
                </a:solidFill>
                <a:latin typeface="TimesNewRomanPS-BoldMT"/>
              </a:rPr>
              <a:t>Sensörlü Kitap Okuma Aracı</a:t>
            </a:r>
          </a:p>
          <a:p>
            <a:r>
              <a:rPr lang="tr-TR" dirty="0">
                <a:solidFill>
                  <a:srgbClr val="000000"/>
                </a:solidFill>
                <a:latin typeface="TimesNewRomanPSMT"/>
              </a:rPr>
              <a:t>Basılı materyalleri okuma amacıyla kullanılır. Siyah beyaz veya renkli belge ve kitapları bilgisayar ortamına aktardıktan sonra onları dinleyerek okuma veya istenilen depolama birimlerine ses veya metin olarak kaydedilebilir.</a:t>
            </a:r>
            <a:endParaRPr lang="tr-TR" dirty="0">
              <a:solidFill>
                <a:srgbClr val="000000"/>
              </a:solidFill>
            </a:endParaRPr>
          </a:p>
        </p:txBody>
      </p:sp>
    </p:spTree>
    <p:extLst>
      <p:ext uri="{BB962C8B-B14F-4D97-AF65-F5344CB8AC3E}">
        <p14:creationId xmlns:p14="http://schemas.microsoft.com/office/powerpoint/2010/main" val="198181790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512</Words>
  <Application>Microsoft Office PowerPoint</Application>
  <PresentationFormat>Geniş ekran</PresentationFormat>
  <Paragraphs>33</Paragraphs>
  <Slides>19</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19</vt:i4>
      </vt:variant>
    </vt:vector>
  </HeadingPairs>
  <TitlesOfParts>
    <vt:vector size="26" baseType="lpstr">
      <vt:lpstr>Arial</vt:lpstr>
      <vt:lpstr>Calibri</vt:lpstr>
      <vt:lpstr>Calibri Light</vt:lpstr>
      <vt:lpstr>TimesNewRomanPS-BoldItalicMT</vt:lpstr>
      <vt:lpstr>TimesNewRomanPS-BoldMT</vt:lpstr>
      <vt:lpstr>TimesNewRomanPSMT</vt:lpstr>
      <vt:lpstr>Office Teması</vt:lpstr>
      <vt:lpstr>BRAİLLE YAZI SİSTEMİNDE KULLANILAN ARAÇ VE GEREÇLER</vt:lpstr>
      <vt:lpstr>Yazı Kalemleri</vt:lpstr>
      <vt:lpstr>Yazı Tabletleri </vt:lpstr>
      <vt:lpstr>Braille Yazı Kâğıdı</vt:lpstr>
      <vt:lpstr>Takoz</vt:lpstr>
      <vt:lpstr> İlk Okuma tahtası </vt:lpstr>
      <vt:lpstr>Braille Daktilolar</vt:lpstr>
      <vt:lpstr>PowerPoint Sunusu</vt:lpstr>
      <vt:lpstr>OKUMA YAZMADA KULLANILAN TEKNOLOJİK ARAÇ GEREÇLER</vt:lpstr>
      <vt:lpstr>Braille Yazıcı</vt:lpstr>
      <vt:lpstr>PowerPoint Sunusu</vt:lpstr>
      <vt:lpstr>Kabartma Yazıcı (çizim)</vt:lpstr>
      <vt:lpstr>PowerPoint Sunusu</vt:lpstr>
      <vt:lpstr>Kitap Okuma Cihazı</vt:lpstr>
      <vt:lpstr>PowerPoint Sunusu</vt:lpstr>
      <vt:lpstr>Görme Engelliler İçin Kabarta Yazı Basabilen Yazıcı Ve Tarayıcı Simcheong</vt:lpstr>
      <vt:lpstr>PowerPoint Sunusu</vt:lpstr>
      <vt:lpstr>Ekran Okuma Programı</vt:lpstr>
      <vt:lpstr>Kabartma Ekran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BRAİLLE YAZI SİSTEMİNDE KULLANILAN ARAÇ VE GEREÇLER</dc:title>
  <dc:creator>TURGAY AKBAŞ</dc:creator>
  <cp:lastModifiedBy>TURGAY AKBAŞ</cp:lastModifiedBy>
  <cp:revision>1</cp:revision>
  <dcterms:created xsi:type="dcterms:W3CDTF">2019-03-26T18:52:30Z</dcterms:created>
  <dcterms:modified xsi:type="dcterms:W3CDTF">2019-03-26T18:52:36Z</dcterms:modified>
</cp:coreProperties>
</file>