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EA2C680-E5D0-4F58-BBFB-BC7ED986299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01459C1-B912-4FF7-89C0-27E4FF4EC3B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>
                <a:solidFill>
                  <a:srgbClr val="002060"/>
                </a:solidFill>
                <a:latin typeface="Arial Black" panose="020B0A04020102020204" pitchFamily="34" charset="0"/>
              </a:rPr>
              <a:t>Katyon Değişimi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052736"/>
            <a:ext cx="8424936" cy="3579849"/>
          </a:xfrm>
        </p:spPr>
        <p:txBody>
          <a:bodyPr>
            <a:normAutofit/>
          </a:bodyPr>
          <a:lstStyle/>
          <a:p>
            <a:pPr algn="just"/>
            <a:r>
              <a:rPr lang="tr-TR" altLang="tr-TR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yüzeylerinde </a:t>
            </a:r>
            <a:r>
              <a:rPr lang="tr-TR" altLang="tr-TR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adsorbe</a:t>
            </a:r>
            <a:r>
              <a:rPr lang="tr-TR" altLang="tr-T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edilmiş bir katyonun yerini, toprak çözeltisinde bulunan katyonlardan birinin yer alması ve önceden </a:t>
            </a:r>
            <a:r>
              <a:rPr lang="tr-TR" altLang="tr-TR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adsorbe</a:t>
            </a:r>
            <a:r>
              <a:rPr lang="tr-TR" altLang="tr-T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edilmiş katyonun toprak çözeltisine geçmesi olayına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katyon değişimi </a:t>
            </a:r>
            <a:r>
              <a:rPr lang="tr-TR" altLang="tr-T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denir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tr-TR" alt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altLang="tr-T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Bitkinin beslenmesi açısından toprakta cereyan eden en önemli olaylardan biridir.</a:t>
            </a:r>
          </a:p>
        </p:txBody>
      </p:sp>
    </p:spTree>
    <p:extLst>
      <p:ext uri="{BB962C8B-B14F-4D97-AF65-F5344CB8AC3E}">
        <p14:creationId xmlns:p14="http://schemas.microsoft.com/office/powerpoint/2010/main" val="97753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332656"/>
            <a:ext cx="7520940" cy="548640"/>
          </a:xfrm>
        </p:spPr>
        <p:txBody>
          <a:bodyPr/>
          <a:lstStyle/>
          <a:p>
            <a:pPr algn="ctr"/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Bİtkİlerİn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Katyon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AlImInI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Etkİleyen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Faktörler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00628"/>
            <a:ext cx="8640960" cy="5064676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Bazla Doygunluk</a:t>
            </a:r>
          </a:p>
          <a:p>
            <a:pPr algn="just">
              <a:buFontTx/>
              <a:buNone/>
            </a:pP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Kolloidlerce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adsorbe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edilmiş bir katyonun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yarayışlılığı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toplam miktarından ziyade % oranının yüksekliğine bağlıdır. </a:t>
            </a:r>
          </a:p>
          <a:p>
            <a:pPr algn="just"/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Birlikte bulunan </a:t>
            </a: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iyonlar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++                    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%50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  <a:endParaRPr lang="tr-TR" alt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  %50 H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+   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50Na+</a:t>
            </a:r>
          </a:p>
          <a:p>
            <a:pPr algn="just">
              <a:buFontTx/>
              <a:buNone/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Katyonların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adsorbsiyon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güçleri H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&gt;Al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+++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&gt;Mg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&gt;K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 algn="just">
              <a:buFontTx/>
              <a:buNone/>
            </a:pP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2080819" y="3350366"/>
            <a:ext cx="10801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2047594" y="3376262"/>
            <a:ext cx="0" cy="432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2051720" y="3861048"/>
            <a:ext cx="106896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3151373" y="3429000"/>
            <a:ext cx="0" cy="432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88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>
                <a:solidFill>
                  <a:srgbClr val="002060"/>
                </a:solidFill>
                <a:latin typeface="Arial Black" panose="020B0A04020102020204" pitchFamily="34" charset="0"/>
              </a:rPr>
              <a:t>Katyon Değişimi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419600"/>
          </a:xfrm>
        </p:spPr>
        <p:txBody>
          <a:bodyPr/>
          <a:lstStyle/>
          <a:p>
            <a:endParaRPr lang="tr-TR" altLang="tr-TR" dirty="0"/>
          </a:p>
          <a:p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+ 2H</a:t>
            </a:r>
            <a:r>
              <a:rPr lang="tr-TR" altLang="tr-T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2H</a:t>
            </a:r>
            <a:r>
              <a:rPr lang="tr-TR" altLang="tr-T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+ </a:t>
            </a:r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</a:p>
          <a:p>
            <a:endParaRPr lang="tr-TR" altLang="tr-TR" sz="2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altLang="tr-TR" sz="32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Değişen kalsiyum ve hidrojen miktarları kimyasal olarak birbirine eşdeğerdir.</a:t>
            </a:r>
          </a:p>
          <a:p>
            <a:pPr algn="just"/>
            <a:r>
              <a:rPr lang="tr-TR" altLang="tr-TR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İşlem iki yönlü olup kireçleme ile </a:t>
            </a:r>
            <a:r>
              <a:rPr lang="tr-TR" altLang="tr-TR" sz="3200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++ </a:t>
            </a:r>
            <a:r>
              <a:rPr lang="tr-TR" altLang="tr-TR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miktarı artarsa reaksiyon ters yönde cereyan eder.</a:t>
            </a:r>
          </a:p>
          <a:p>
            <a:pPr algn="just"/>
            <a:r>
              <a:rPr lang="tr-TR" altLang="tr-TR" sz="32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İşlem toprakta çok hızlı olup dengeleme sürekli sağa sola hareket edebilir.</a:t>
            </a:r>
            <a:endParaRPr lang="tr-TR" altLang="tr-TR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altLang="tr-TR" sz="3200" b="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altLang="tr-TR" sz="2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altLang="tr-TR" baseline="30000" dirty="0"/>
          </a:p>
          <a:p>
            <a:endParaRPr lang="tr-TR" altLang="tr-TR" baseline="30000" dirty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328057" y="1916832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289957" y="2514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28057" y="1916832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645228" y="1916832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3419872" y="2132856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3347864" y="2276872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4499992" y="1916831"/>
            <a:ext cx="0" cy="5170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4499992" y="1916832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4461892" y="24765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5632106" y="1916832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21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Katyon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Değİşİm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Kapasİtesİ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100628"/>
            <a:ext cx="8496944" cy="3912548"/>
          </a:xfrm>
        </p:spPr>
        <p:txBody>
          <a:bodyPr>
            <a:normAutofit/>
          </a:bodyPr>
          <a:lstStyle/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KDK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’ si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orijinal olarak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adsorbe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edilmiş olan besin iyonları, baryum ya da amonyum tuzunu kapsayan (Amonyum asetat) değişim çözeltisindeki baryum ya da amonyum iyonları ile yer değiştirilir, sonrasında değişen iyonların miktarı değişim çözeltisinde belirlenir. </a:t>
            </a:r>
          </a:p>
          <a:p>
            <a:pPr algn="just"/>
            <a:r>
              <a:rPr lang="tr-TR" altLang="tr-T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KDK</a:t>
            </a:r>
            <a:r>
              <a:rPr lang="tr-TR" altLang="tr-TR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tr-TR" altLang="tr-TR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tr-TR" altLang="tr-TR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 me/100g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ya da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cmol</a:t>
            </a:r>
            <a:r>
              <a:rPr lang="tr-TR" altLang="tr-TR" sz="2400" b="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olarak ifade edilir.</a:t>
            </a:r>
          </a:p>
          <a:p>
            <a:pPr algn="just"/>
            <a:r>
              <a:rPr lang="tr-TR" altLang="tr-T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altLang="tr-TR" sz="2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miliekivalan</a:t>
            </a:r>
            <a:r>
              <a:rPr lang="tr-TR" altLang="tr-T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herhangi bir iyonun ya da tuzun birim ağırlığının iyonun ya da tuzun tesir değerliğine bölünmesiyle bulunan </a:t>
            </a:r>
            <a:r>
              <a:rPr lang="tr-TR" altLang="tr-TR" sz="2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ekivalan</a:t>
            </a:r>
            <a:r>
              <a:rPr lang="tr-TR" altLang="tr-T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ağırlığın binde biridir.</a:t>
            </a:r>
          </a:p>
        </p:txBody>
      </p:sp>
    </p:spTree>
    <p:extLst>
      <p:ext uri="{BB962C8B-B14F-4D97-AF65-F5344CB8AC3E}">
        <p14:creationId xmlns:p14="http://schemas.microsoft.com/office/powerpoint/2010/main" val="109088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altLang="tr-TR" sz="2600" dirty="0">
                <a:solidFill>
                  <a:srgbClr val="002060"/>
                </a:solidFill>
                <a:latin typeface="Arial Black" panose="020B0A04020102020204" pitchFamily="34" charset="0"/>
              </a:rPr>
              <a:t>Soru: </a:t>
            </a:r>
            <a:r>
              <a:rPr lang="tr-TR" altLang="tr-TR" sz="2600" b="0" dirty="0">
                <a:latin typeface="Arial Black" panose="020B0A04020102020204" pitchFamily="34" charset="0"/>
                <a:cs typeface="Arial" panose="020B0604020202020204" pitchFamily="34" charset="0"/>
              </a:rPr>
              <a:t>Hacim ağırlığı 1.2 g/cm</a:t>
            </a:r>
            <a:r>
              <a:rPr lang="tr-TR" altLang="tr-TR" sz="2600" b="0" baseline="30000" dirty="0">
                <a:latin typeface="Arial Black" panose="020B0A040201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600" b="0" dirty="0">
                <a:latin typeface="Arial Black" panose="020B0A04020102020204" pitchFamily="34" charset="0"/>
                <a:cs typeface="Arial" panose="020B0604020202020204" pitchFamily="34" charset="0"/>
              </a:rPr>
              <a:t> olan bir toprakta değişebilir </a:t>
            </a:r>
            <a:r>
              <a:rPr lang="tr-TR" altLang="tr-TR" sz="2600" b="0" dirty="0" err="1">
                <a:latin typeface="Arial Black" panose="020B0A040201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600" b="0" baseline="30000" dirty="0">
                <a:latin typeface="Arial Black" panose="020B0A04020102020204" pitchFamily="34" charset="0"/>
                <a:cs typeface="Arial" panose="020B0604020202020204" pitchFamily="34" charset="0"/>
              </a:rPr>
              <a:t>++ </a:t>
            </a:r>
            <a:r>
              <a:rPr lang="tr-TR" altLang="tr-TR" sz="2600" b="0" dirty="0">
                <a:latin typeface="Arial Black" panose="020B0A04020102020204" pitchFamily="34" charset="0"/>
                <a:cs typeface="Arial" panose="020B0604020202020204" pitchFamily="34" charset="0"/>
              </a:rPr>
              <a:t>miktarı </a:t>
            </a:r>
            <a:r>
              <a:rPr lang="tr-TR" altLang="tr-TR" sz="2600" b="0" dirty="0" smtClean="0">
                <a:latin typeface="Arial Black" panose="020B0A04020102020204" pitchFamily="34" charset="0"/>
                <a:cs typeface="Arial" panose="020B0604020202020204" pitchFamily="34" charset="0"/>
              </a:rPr>
              <a:t>80 me/100 g </a:t>
            </a:r>
            <a:r>
              <a:rPr lang="tr-TR" altLang="tr-TR" sz="2600" b="0" dirty="0">
                <a:latin typeface="Arial Black" panose="020B0A04020102020204" pitchFamily="34" charset="0"/>
                <a:cs typeface="Arial" panose="020B0604020202020204" pitchFamily="34" charset="0"/>
              </a:rPr>
              <a:t>ise bu toprağın 1dekarında pulluk derinliğinde (0-20cm) kaç kg kalsiyum vardır.</a:t>
            </a:r>
          </a:p>
          <a:p>
            <a:r>
              <a:rPr lang="tr-TR" altLang="tr-T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Cevap: </a:t>
            </a:r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1 dekardaki toprak hacmi =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1000 x 0.2 </a:t>
            </a:r>
            <a:endParaRPr lang="tr-TR" alt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= 200m</a:t>
            </a:r>
            <a:r>
              <a:rPr lang="tr-TR" altLang="tr-TR" sz="26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tr-TR" alt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            1 dekardaki toprak ağırlığı = 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200x1.2 </a:t>
            </a:r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= 240 ton</a:t>
            </a:r>
          </a:p>
          <a:p>
            <a:endParaRPr lang="tr-TR" alt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600" dirty="0" err="1">
                <a:latin typeface="Arial" panose="020B0604020202020204" pitchFamily="34" charset="0"/>
                <a:cs typeface="Arial" panose="020B0604020202020204" pitchFamily="34" charset="0"/>
              </a:rPr>
              <a:t>ppm</a:t>
            </a:r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 (mg/kg)= me/kg 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tr-TR" altLang="tr-TR" sz="2600" dirty="0" err="1">
                <a:latin typeface="Arial" panose="020B0604020202020204" pitchFamily="34" charset="0"/>
                <a:cs typeface="Arial" panose="020B0604020202020204" pitchFamily="34" charset="0"/>
              </a:rPr>
              <a:t>Eq.Ağ</a:t>
            </a:r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.             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80x40/2 </a:t>
            </a:r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= 1600 </a:t>
            </a:r>
            <a:r>
              <a:rPr lang="tr-TR" altLang="tr-TR" sz="2600" dirty="0" err="1">
                <a:latin typeface="Arial" panose="020B0604020202020204" pitchFamily="34" charset="0"/>
                <a:cs typeface="Arial" panose="020B0604020202020204" pitchFamily="34" charset="0"/>
              </a:rPr>
              <a:t>ppm</a:t>
            </a:r>
            <a:endParaRPr lang="tr-TR" alt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1da     0.24kg     1ppm</a:t>
            </a:r>
          </a:p>
          <a:p>
            <a:r>
              <a:rPr lang="tr-TR" altLang="tr-TR" sz="2600" dirty="0">
                <a:latin typeface="Arial" panose="020B0604020202020204" pitchFamily="34" charset="0"/>
                <a:cs typeface="Arial" panose="020B0604020202020204" pitchFamily="34" charset="0"/>
              </a:rPr>
              <a:t>1da           X        1600ppm                   384 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kg </a:t>
            </a:r>
            <a:r>
              <a:rPr lang="tr-TR" altLang="tr-TR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/da</a:t>
            </a:r>
            <a:endParaRPr lang="tr-TR" altLang="tr-TR" sz="26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4355976" y="3717032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4038600" y="4437112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35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Kİllerİn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Katyon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Değİşİm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Kapasİtelerİ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100628"/>
            <a:ext cx="8712968" cy="3579849"/>
          </a:xfrm>
        </p:spPr>
        <p:txBody>
          <a:bodyPr>
            <a:noAutofit/>
          </a:bodyPr>
          <a:lstStyle/>
          <a:p>
            <a:pPr algn="just"/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Saf kil mineralleri için ortalama</a:t>
            </a:r>
          </a:p>
          <a:p>
            <a:pPr algn="just"/>
            <a:r>
              <a:rPr lang="tr-TR" altLang="tr-TR" sz="2800" b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Montmorillonit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: 100 me/100g</a:t>
            </a:r>
          </a:p>
          <a:p>
            <a:pPr algn="just"/>
            <a:r>
              <a:rPr lang="tr-TR" altLang="tr-TR" sz="2800" b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İllit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: 30 me/100g</a:t>
            </a:r>
          </a:p>
          <a:p>
            <a:pPr algn="just"/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Kaolinit: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8 me/100g değeri verilebilir.</a:t>
            </a:r>
          </a:p>
          <a:p>
            <a:pPr algn="just"/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Pratik amaçlarla KDK hesaplamada %1 kil için 0.5 me/100g, %1 organik madde için 2.0 me/100g kabul edilebilir.</a:t>
            </a:r>
          </a:p>
          <a:p>
            <a:pPr algn="just"/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Soru: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%30 kil ve %3 organik madde kapsayan bir toprakta KDK yaklaşık kaç me/100g?</a:t>
            </a:r>
          </a:p>
          <a:p>
            <a:pPr algn="just"/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Cevap: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30x0.5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3x2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= 21 me/100g</a:t>
            </a:r>
          </a:p>
        </p:txBody>
      </p:sp>
    </p:spTree>
    <p:extLst>
      <p:ext uri="{BB962C8B-B14F-4D97-AF65-F5344CB8AC3E}">
        <p14:creationId xmlns:p14="http://schemas.microsoft.com/office/powerpoint/2010/main" val="350916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KDK’SİNİ 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Etkİleyen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Faktörler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4744"/>
            <a:ext cx="8229600" cy="3599656"/>
          </a:xfrm>
        </p:spPr>
        <p:txBody>
          <a:bodyPr>
            <a:normAutofit/>
          </a:bodyPr>
          <a:lstStyle/>
          <a:p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tekstürü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(kil içeriği)</a:t>
            </a:r>
          </a:p>
          <a:p>
            <a:endParaRPr lang="tr-TR" alt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Organik madde kapsamı</a:t>
            </a:r>
          </a:p>
          <a:p>
            <a:endParaRPr lang="tr-TR" alt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Kil mineralinin tipi (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montmorillonit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ya da kaolinit)</a:t>
            </a:r>
          </a:p>
          <a:p>
            <a:endParaRPr lang="tr-TR" alt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4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Bazla Doygunluk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Yüzdesİ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052736"/>
            <a:ext cx="8568952" cy="384054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Bir toprağın içerdiği değişebilir karakterdeki alkali katyonların (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Mg,K,Na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) KDK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ne (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yüzdesi olarak miktarlarına)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oranına bazla doygunluk %si denir. 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Örneğin bir toprakta bazla doygunluk %80 ise negatif yüklerin %80’ni alkali katyonlar tarafından %20 si H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, Fe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veya Al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+++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gibi asidik katyonlar tarafından işgal edilmektedir.</a:t>
            </a:r>
          </a:p>
          <a:p>
            <a:pPr algn="just"/>
            <a:r>
              <a:rPr lang="tr-TR" altLang="tr-T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Kurak ve yarı kurak bölge topraklarının bazlarla doygunluğu %100 veya yakındır.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Yağışlı bölge topraklarında artan H iyonu konsantrasyonuna bağlı olarak bazla doygunluk değeri azalmaktadır.</a:t>
            </a:r>
          </a:p>
        </p:txBody>
      </p:sp>
    </p:spTree>
    <p:extLst>
      <p:ext uri="{BB962C8B-B14F-4D97-AF65-F5344CB8AC3E}">
        <p14:creationId xmlns:p14="http://schemas.microsoft.com/office/powerpoint/2010/main" val="41002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dirty="0">
                <a:latin typeface="Arial Black" panose="020B0A04020102020204" pitchFamily="34" charset="0"/>
              </a:rPr>
              <a:t>Bazla Doygunluk Yüzdesi</a:t>
            </a:r>
          </a:p>
        </p:txBody>
      </p:sp>
      <p:pic>
        <p:nvPicPr>
          <p:cNvPr id="35844" name="Resim 1" descr="C:\Users\toprak\Pictures\MP Navigator EX\2011_04_18\IM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4704"/>
            <a:ext cx="9144000" cy="4392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2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>
                <a:solidFill>
                  <a:srgbClr val="002060"/>
                </a:solidFill>
                <a:latin typeface="Arial Black" panose="020B0A04020102020204" pitchFamily="34" charset="0"/>
              </a:rPr>
              <a:t>Katyon Alım Teorileri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836712"/>
            <a:ext cx="8928992" cy="384376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Çözelti Teorisi</a:t>
            </a:r>
          </a:p>
          <a:p>
            <a:pPr algn="just"/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Adsorbe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edilmiş katyonların ancak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materyalden salındıktan sonra ve toprak çözeltisine serbest iyon haline geçtikten sonra alınabilmektedir. Toprakta oluşan H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asitin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ayrışmasından oluşan H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ve HCO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iyonları aracılığıyla olduğu var sayılmaktadır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 Çözeltide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artan H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iyonları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yüzeylerinde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adsorbe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edilmiş diğer katyonlarla yer değiştirmektedirler.</a:t>
            </a:r>
          </a:p>
          <a:p>
            <a:pPr algn="just"/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Dolaysız Katyon Alım Teorisi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Bitki kökleri ile toprak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yüzeyleri temas halinde olduklarında, kökteki H</a:t>
            </a:r>
            <a:r>
              <a:rPr lang="tr-TR" altLang="tr-TR" sz="2400" b="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iyonlarından bazılarının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yüzeylerine,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yüzeylerindeki bazı katyonların da bitki köklerine geçtikleri düşünülmektedir. </a:t>
            </a:r>
          </a:p>
          <a:p>
            <a:pPr algn="just"/>
            <a:endParaRPr lang="tr-TR" alt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76243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576</Words>
  <Application>Microsoft Office PowerPoint</Application>
  <PresentationFormat>Ekran Gösterisi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Açılar</vt:lpstr>
      <vt:lpstr>Katyon Değişimi</vt:lpstr>
      <vt:lpstr>Katyon Değişimi</vt:lpstr>
      <vt:lpstr>Katyon Değİşİm Kapasİtesİ</vt:lpstr>
      <vt:lpstr>Problem</vt:lpstr>
      <vt:lpstr>Kİllerİn Katyon Değİşİm Kapasİtelerİ</vt:lpstr>
      <vt:lpstr>KDK’SİNİ  Etkİleyen Faktörler</vt:lpstr>
      <vt:lpstr>Bazla Doygunluk Yüzdesİ</vt:lpstr>
      <vt:lpstr>Bazla Doygunluk Yüzdesi</vt:lpstr>
      <vt:lpstr>Katyon Alım Teorileri</vt:lpstr>
      <vt:lpstr>Bİtkİlerİn Katyon AlImInI Etkİleyen Faktörler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2019-04-28T20:46:14Z</dcterms:created>
  <dcterms:modified xsi:type="dcterms:W3CDTF">2019-04-28T20:47:27Z</dcterms:modified>
</cp:coreProperties>
</file>