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44"/>
  </p:notesMasterIdLst>
  <p:sldIdLst>
    <p:sldId id="256" r:id="rId2"/>
    <p:sldId id="295" r:id="rId3"/>
    <p:sldId id="296" r:id="rId4"/>
    <p:sldId id="297" r:id="rId5"/>
    <p:sldId id="298" r:id="rId6"/>
    <p:sldId id="299" r:id="rId7"/>
    <p:sldId id="300" r:id="rId8"/>
    <p:sldId id="301" r:id="rId9"/>
    <p:sldId id="302" r:id="rId10"/>
    <p:sldId id="303" r:id="rId11"/>
    <p:sldId id="304" r:id="rId12"/>
    <p:sldId id="305" r:id="rId13"/>
    <p:sldId id="306" r:id="rId14"/>
    <p:sldId id="307" r:id="rId15"/>
    <p:sldId id="308" r:id="rId16"/>
    <p:sldId id="309" r:id="rId17"/>
    <p:sldId id="310" r:id="rId18"/>
    <p:sldId id="311" r:id="rId19"/>
    <p:sldId id="312" r:id="rId20"/>
    <p:sldId id="313" r:id="rId21"/>
    <p:sldId id="314" r:id="rId22"/>
    <p:sldId id="315" r:id="rId23"/>
    <p:sldId id="316" r:id="rId24"/>
    <p:sldId id="317" r:id="rId25"/>
    <p:sldId id="318" r:id="rId26"/>
    <p:sldId id="319" r:id="rId27"/>
    <p:sldId id="320" r:id="rId28"/>
    <p:sldId id="321" r:id="rId29"/>
    <p:sldId id="322" r:id="rId30"/>
    <p:sldId id="323" r:id="rId31"/>
    <p:sldId id="324" r:id="rId32"/>
    <p:sldId id="325" r:id="rId33"/>
    <p:sldId id="326" r:id="rId34"/>
    <p:sldId id="327" r:id="rId35"/>
    <p:sldId id="328" r:id="rId36"/>
    <p:sldId id="329" r:id="rId37"/>
    <p:sldId id="330" r:id="rId38"/>
    <p:sldId id="331" r:id="rId39"/>
    <p:sldId id="332" r:id="rId40"/>
    <p:sldId id="333" r:id="rId41"/>
    <p:sldId id="334" r:id="rId42"/>
    <p:sldId id="335" r:id="rId43"/>
  </p:sldIdLst>
  <p:sldSz cx="9144000" cy="6858000" type="screen4x3"/>
  <p:notesSz cx="9144000" cy="6858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5D38E-FFFA-4CD6-85F6-109C4F177332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4B1510-54C8-4FF0-9341-8C31CA7B57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3170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9144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9144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3810000"/>
            <a:ext cx="7543800" cy="515112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2400" b="0" spc="-38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350" cap="all" spc="15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tr-TR" dirty="0" smtClean="0"/>
              <a:t>ÖĞR.GÖR. SALİH ERDURUCAN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34D65D6F-5200-4B6E-8744-CDF2A94FE314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8544" y="826687"/>
            <a:ext cx="1145876" cy="1154513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2926709" y="1051996"/>
            <a:ext cx="40836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ÜNİVERSİTESİ</a:t>
            </a:r>
          </a:p>
          <a:p>
            <a:pPr algn="ctr"/>
            <a:r>
              <a:rPr lang="tr-TR" sz="24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24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24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995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A8A5404-DDBF-46D1-BB8E-63FD1C627CB4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57982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79B1D16-4135-4C36-A3DD-6B2A28ADA7A3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8518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1A1A6F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rgbClr val="002060"/>
                </a:solidFill>
              </a:defRPr>
            </a:lvl1pPr>
          </a:lstStyle>
          <a:p>
            <a:fld id="{80710D6D-9D3C-4D95-A21D-AF302E2AB436}" type="datetime1">
              <a:rPr lang="en-US" smtClean="0"/>
              <a:t>1/29/2020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rgbClr val="002060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05209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tr-TR" smtClean="0"/>
              <a:t>Asıl başlık stili için tıklatın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1A1A6F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03C95A-07B2-478A-B0CF-E6582E225C1A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9487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86605"/>
            <a:ext cx="7985760" cy="627796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213EB1A-2E8B-4B82-A5CF-EACB29595CD3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245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27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350" cap="all" spc="1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6688B02-6874-41DE-BC71-34E5BB2151E2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66613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E4B0447-F4E3-44C4-B7EA-19D6EC604FCA}" type="datetime1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9258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9C2FC57-F94E-4B61-BDF7-3A3F044B8104}" type="datetime1">
              <a:rPr lang="en-US" smtClean="0"/>
              <a:t>1/29/2020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4183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14264EC-8270-4FE9-ACC0-D9E0ECBDD215}" type="datetime1">
              <a:rPr lang="en-US" smtClean="0"/>
              <a:t>1/29/2020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3589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187A542-9A7A-4485-B54D-0164768480AC}" type="datetime1">
              <a:rPr lang="en-US" smtClean="0"/>
              <a:t>1/29/2020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4829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27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5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0B1C19E-5069-4F0A-B14A-439966774AAC}" type="datetime1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87407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4948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0F0D8A3-FD34-47CF-804A-FE9D4C5C4A77}" type="datetime1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77675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86605"/>
            <a:ext cx="8382000" cy="62779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066800"/>
            <a:ext cx="8382000" cy="480229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7E50548F-AF77-4267-B65B-F5E57C65B786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 cap="all" baseline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381000" y="914400"/>
            <a:ext cx="7917180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4303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dt="0"/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2700" kern="1200" spc="-38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3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jp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8.jp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13"/>
          <p:cNvSpPr txBox="1"/>
          <p:nvPr/>
        </p:nvSpPr>
        <p:spPr>
          <a:xfrm>
            <a:off x="3001517" y="3755212"/>
            <a:ext cx="3522979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dirty="0">
                <a:solidFill>
                  <a:srgbClr val="FFFFFF"/>
                </a:solidFill>
                <a:latin typeface="Arial"/>
                <a:cs typeface="Arial"/>
              </a:rPr>
              <a:t>Ağ </a:t>
            </a:r>
            <a:r>
              <a:rPr sz="3200" b="1" spc="-5" dirty="0">
                <a:solidFill>
                  <a:srgbClr val="FFFFFF"/>
                </a:solidFill>
                <a:latin typeface="Arial"/>
                <a:cs typeface="Arial"/>
              </a:rPr>
              <a:t>Kablo</a:t>
            </a:r>
            <a:r>
              <a:rPr sz="3200" b="1" spc="-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b="1" spc="-5" dirty="0">
                <a:solidFill>
                  <a:srgbClr val="FFFFFF"/>
                </a:solidFill>
                <a:latin typeface="Arial"/>
                <a:cs typeface="Arial"/>
              </a:rPr>
              <a:t>Çeşitleri</a:t>
            </a:r>
            <a:endParaRPr sz="32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892542" y="1814271"/>
            <a:ext cx="87566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tr-TR" sz="2000" b="1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5</a:t>
            </a:r>
            <a:r>
              <a:rPr sz="2000" b="1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.</a:t>
            </a:r>
            <a:r>
              <a:rPr sz="2000" b="1" dirty="0" err="1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Hafta</a:t>
            </a:r>
            <a:endParaRPr sz="2000" dirty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8" name="Unvan 1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Ağ Kabloları</a:t>
            </a:r>
            <a:endParaRPr lang="tr-TR" dirty="0"/>
          </a:p>
        </p:txBody>
      </p:sp>
      <p:sp>
        <p:nvSpPr>
          <p:cNvPr id="19" name="Alt Başlık 1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Nbp112 ağ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temelleri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" name="Altbilgi Yer Tutucusu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21" name="Slayt Numarası Yer Tutucusu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Çeşitleri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336804" y="1229739"/>
            <a:ext cx="4899660" cy="998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75920" indent="-36322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Tüm Twisted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pair </a:t>
            </a:r>
            <a:r>
              <a:rPr sz="3200" dirty="0" err="1">
                <a:solidFill>
                  <a:srgbClr val="1A1A6F"/>
                </a:solidFill>
                <a:latin typeface="Arial"/>
                <a:cs typeface="Arial"/>
              </a:rPr>
              <a:t>kablo</a:t>
            </a:r>
            <a:r>
              <a:rPr sz="3200" spc="-1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 smtClean="0">
                <a:solidFill>
                  <a:srgbClr val="1A1A6F"/>
                </a:solidFill>
                <a:latin typeface="Arial"/>
                <a:cs typeface="Arial"/>
              </a:rPr>
              <a:t>ç</a:t>
            </a:r>
            <a:r>
              <a:rPr lang="tr-TR" sz="3200" dirty="0" smtClean="0">
                <a:solidFill>
                  <a:srgbClr val="1A1A6F"/>
                </a:solidFill>
                <a:latin typeface="Arial"/>
                <a:cs typeface="Arial"/>
              </a:rPr>
              <a:t>eşitleri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422726" y="1443651"/>
            <a:ext cx="1174750" cy="455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545"/>
              </a:lnSpc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eşitl</a:t>
            </a:r>
            <a:r>
              <a:rPr sz="3200" spc="-20" dirty="0">
                <a:solidFill>
                  <a:srgbClr val="1A1A6F"/>
                </a:solidFill>
                <a:latin typeface="Arial"/>
                <a:cs typeface="Arial"/>
              </a:rPr>
              <a:t>e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ri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57200" y="2709672"/>
            <a:ext cx="4658868" cy="21595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257800" y="1371600"/>
            <a:ext cx="3886200" cy="48874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Altbilgi Yer Tutucusu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16" name="Slayt Numarası Yer Tutucus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10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76817" y="1066800"/>
            <a:ext cx="7992745" cy="504048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74295" indent="-342900">
              <a:lnSpc>
                <a:spcPct val="100000"/>
              </a:lnSpc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 smtClean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tip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kabloda dolanmış tel çiftleri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koaksiyel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kabloda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olduğu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gibi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metal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bir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zırh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(lifler) ile kaplıdır. Dışarıdan gelen her  türlü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gürültüye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karşı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korumalı bir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kablo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çeşididir.</a:t>
            </a:r>
            <a:endParaRPr sz="32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7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Ethernet ağlarında kullanılabilen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kablo,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koaksiyel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kablolardan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farklı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olarak verinin  taşındığı devrenin bir parçası olmadığı için  mutlaka her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iki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sonda</a:t>
            </a:r>
            <a:r>
              <a:rPr sz="3200" spc="-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da</a:t>
            </a:r>
            <a:endParaRPr sz="3200" dirty="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topraklandırılmalıdır.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15" name="Unvan 1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STP Kablo(Korunmalı Çift  Bükümlü Kablo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18" name="Slayt Numarası Yer Tutucus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11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19760" y="1201006"/>
            <a:ext cx="7904480" cy="465063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31115" indent="-342900">
              <a:lnSpc>
                <a:spcPct val="100000"/>
              </a:lnSpc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 err="1" smtClean="0">
                <a:solidFill>
                  <a:srgbClr val="1A1A6F"/>
                </a:solidFill>
                <a:latin typeface="Arial"/>
                <a:cs typeface="Arial"/>
              </a:rPr>
              <a:t>Aksi</a:t>
            </a:r>
            <a:r>
              <a:rPr sz="3200" dirty="0" smtClean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halde iletişime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en çok zarar veren</a:t>
            </a:r>
            <a:r>
              <a:rPr sz="3200" spc="-1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bir  etken olur. Kablo, içindeki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veya  çevresindeki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sinyalleri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toplayan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bir anten  gibi çalışır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ağ ortamındaki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veriyi</a:t>
            </a:r>
            <a:r>
              <a:rPr sz="3200" spc="-9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bozar.</a:t>
            </a:r>
            <a:endParaRPr sz="32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7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Etrafı renkli plastik kaplayıcıyla kaplanmış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4 çift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tel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dış kaptan önce korunmayı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sağlayan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lifler</a:t>
            </a:r>
            <a:r>
              <a:rPr sz="3200" spc="-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bulunmaktadır.</a:t>
            </a:r>
            <a:endParaRPr sz="3200" dirty="0">
              <a:latin typeface="Arial"/>
              <a:cs typeface="Arial"/>
            </a:endParaRPr>
          </a:p>
          <a:p>
            <a:pPr marL="355600" marR="887094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 da STP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kabloyu daha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sert ve</a:t>
            </a:r>
            <a:r>
              <a:rPr sz="3200" spc="-1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ağır  yapmaktadır.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13" name="Unvan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STP </a:t>
            </a:r>
            <a:r>
              <a:rPr lang="tr-TR" dirty="0" smtClean="0"/>
              <a:t>Kablo (</a:t>
            </a:r>
            <a:r>
              <a:rPr lang="tr-TR" dirty="0"/>
              <a:t>Korunmalı Çift  Bükümlü Kablo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14" name="Altbilgi Yer Tutucusu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15" name="Slayt Numarası Yer Tutucusu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12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tr-TR" sz="3200" dirty="0"/>
              <a:t>STP Kablo(Korunmalı Çift  Bükümlü Kablo)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381000" y="1100511"/>
            <a:ext cx="8000365" cy="311944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670560" indent="-342900" algn="just">
              <a:lnSpc>
                <a:spcPct val="100000"/>
              </a:lnSpc>
              <a:buFont typeface="Wingdings"/>
              <a:buChar char=""/>
              <a:tabLst>
                <a:tab pos="356235" algn="l"/>
              </a:tabLst>
            </a:pPr>
            <a:r>
              <a:rPr sz="2800" spc="-5" dirty="0" err="1" smtClean="0">
                <a:solidFill>
                  <a:srgbClr val="1A1A6F"/>
                </a:solidFill>
                <a:latin typeface="Arial"/>
                <a:cs typeface="Arial"/>
              </a:rPr>
              <a:t>Kabloda</a:t>
            </a:r>
            <a:r>
              <a:rPr sz="2800" spc="-5" dirty="0" smtClean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korumayı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sağlayan liflerin kablonun  hiçbir noktasında zedelenmemiş olması çok  önemlidir.</a:t>
            </a:r>
            <a:endParaRPr sz="28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Ayrıca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bu liflerle sağlanan topraklamanın verinin  geçtiği tüm noktalarda </a:t>
            </a:r>
            <a:r>
              <a:rPr sz="2800" spc="5" dirty="0">
                <a:solidFill>
                  <a:srgbClr val="1A1A6F"/>
                </a:solidFill>
                <a:latin typeface="Arial"/>
                <a:cs typeface="Arial"/>
              </a:rPr>
              <a:t>(ağ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kartından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duvar  prizlerine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ve hub'a kadar) devamlı olması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da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çok  önemlidir.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962400" y="4038600"/>
            <a:ext cx="3176017" cy="15346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Altbilgi Yer Tutucusu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14" name="Slayt Numarası Yer Tutucusu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13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tr-TR" sz="3200" dirty="0"/>
              <a:t>STP Kablo(Korunmalı Çift  Bükümlü Kablo)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706992" y="1496459"/>
            <a:ext cx="7732395" cy="39812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739775" indent="-342900">
              <a:lnSpc>
                <a:spcPct val="100000"/>
              </a:lnSpc>
              <a:buFont typeface="Wingdings"/>
              <a:buChar char=""/>
              <a:tabLst>
                <a:tab pos="356235" algn="l"/>
              </a:tabLst>
            </a:pPr>
            <a:r>
              <a:rPr sz="2800" spc="-10" dirty="0" smtClean="0">
                <a:solidFill>
                  <a:srgbClr val="1A1A6F"/>
                </a:solidFill>
                <a:latin typeface="Arial"/>
                <a:cs typeface="Arial"/>
              </a:rPr>
              <a:t>STP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kablolar ilk kullanılmaya başlandığı  dönemlerde (belki de koaksiyelden geçiş  aşamasında)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STP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kablo çok güvenli kabul  edilmiştir.</a:t>
            </a:r>
            <a:endParaRPr sz="28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En dıştaki metal zırh'ın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elektromanyetik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alanlardan geçerken kablo içindeki sinyalin  bozulmasına mani olması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beklenir.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Ancak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STP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ilk dönemlerde pahalı</a:t>
            </a:r>
            <a:r>
              <a:rPr sz="2800" spc="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olmasıyla</a:t>
            </a:r>
            <a:endParaRPr sz="2800" dirty="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yaygınlaşamamıştır.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2" name="Altbilgi Yer Tutucusu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14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tr-TR" sz="3200" dirty="0"/>
              <a:t>STP Kablo(Korunmalı Çift  Bükümlü Kablo)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467042" y="1828800"/>
            <a:ext cx="7866380" cy="216790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buFont typeface="Wingdings"/>
              <a:buChar char=""/>
              <a:tabLst>
                <a:tab pos="356235" algn="l"/>
              </a:tabLst>
            </a:pPr>
            <a:r>
              <a:rPr sz="2800" spc="-10" dirty="0" smtClean="0">
                <a:solidFill>
                  <a:srgbClr val="1A1A6F"/>
                </a:solidFill>
                <a:latin typeface="Arial"/>
                <a:cs typeface="Arial"/>
              </a:rPr>
              <a:t>STP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kablo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Token Ring ağlarında kullanılmıştır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ve ethernet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ağları için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fazla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maliyetinden dolayı  geçmişte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tercih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edilmemiştir, ancak günümüzde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maliyetlerin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düşmesi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STP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kabloları tekrar  gündeme</a:t>
            </a:r>
            <a:r>
              <a:rPr sz="2800" spc="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getirmiştir.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2" name="Altbilgi Yer Tutucusu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15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4205">
              <a:lnSpc>
                <a:spcPct val="100000"/>
              </a:lnSpc>
              <a:spcBef>
                <a:spcPts val="100"/>
              </a:spcBef>
            </a:pPr>
            <a:r>
              <a:rPr dirty="0"/>
              <a:t>UTP</a:t>
            </a:r>
            <a:r>
              <a:rPr spc="-85" dirty="0"/>
              <a:t> </a:t>
            </a:r>
            <a:r>
              <a:rPr dirty="0"/>
              <a:t>Kablo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8063865" cy="40265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UTP kablo sadece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bilgisayar ağlarında  kullanılmaz.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Oldukça yaygın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olan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bir</a:t>
            </a:r>
            <a:r>
              <a:rPr sz="3200" spc="-8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başka  kullanım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alanı daha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vardır:</a:t>
            </a:r>
            <a:r>
              <a:rPr sz="3200" spc="-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Telefon</a:t>
            </a:r>
            <a:endParaRPr sz="3200" dirty="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hatları…</a:t>
            </a:r>
            <a:endParaRPr sz="3200" dirty="0">
              <a:latin typeface="Arial"/>
              <a:cs typeface="Arial"/>
            </a:endParaRPr>
          </a:p>
          <a:p>
            <a:pPr marL="355600" marR="347980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UTP kablo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telefon hatlarında da</a:t>
            </a:r>
            <a:r>
              <a:rPr sz="3200" spc="-8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kullanılır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fakat bilgisayar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ağlarındaki kullanımı bu  alanın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önüne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geçmiştir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UTP kablo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bilgisayar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ağlarıyla</a:t>
            </a:r>
            <a:r>
              <a:rPr sz="3200" spc="-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özdeşleşmiştir.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12" name="Altbilgi Yer Tutucusu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16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4205">
              <a:lnSpc>
                <a:spcPct val="100000"/>
              </a:lnSpc>
              <a:spcBef>
                <a:spcPts val="100"/>
              </a:spcBef>
            </a:pPr>
            <a:r>
              <a:rPr dirty="0"/>
              <a:t>UTP</a:t>
            </a:r>
            <a:r>
              <a:rPr spc="-85" dirty="0"/>
              <a:t> </a:t>
            </a:r>
            <a:r>
              <a:rPr dirty="0"/>
              <a:t>Kablo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277100" cy="353885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Yapısı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koaksiyel kabloya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göre</a:t>
            </a:r>
            <a:r>
              <a:rPr sz="3200" spc="-8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oldukça  basit olan bakır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kablo</a:t>
            </a:r>
            <a:r>
              <a:rPr sz="3200" spc="-5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çeşitidir.</a:t>
            </a:r>
            <a:endParaRPr sz="3200">
              <a:latin typeface="Arial"/>
              <a:cs typeface="Arial"/>
            </a:endParaRPr>
          </a:p>
          <a:p>
            <a:pPr marL="355600" marR="143510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İçerisinde 4 çift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bakır kablo bulunur.  Kabloların birbirleri üzerindeki  elektromanyetik etkisini azaltmak için,  bakır kablolar ikişer ikişer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sarılı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durumdadırlar.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Altbilgi Yer Tutucusu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17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4205">
              <a:lnSpc>
                <a:spcPct val="100000"/>
              </a:lnSpc>
              <a:spcBef>
                <a:spcPts val="100"/>
              </a:spcBef>
            </a:pPr>
            <a:r>
              <a:rPr dirty="0"/>
              <a:t>UTP</a:t>
            </a:r>
            <a:r>
              <a:rPr spc="-85" dirty="0"/>
              <a:t> </a:t>
            </a:r>
            <a:r>
              <a:rPr dirty="0"/>
              <a:t>Kablo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535940" y="1395424"/>
            <a:ext cx="7713980" cy="4378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Çevresinin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küçük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olmasından dolayı kablo  kanallarında daha az yer kaplamakta ve büyük  ağ kurulumlarında çok avantaj</a:t>
            </a:r>
            <a:r>
              <a:rPr sz="2800" spc="7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sağlamaktadır.</a:t>
            </a:r>
            <a:endParaRPr sz="2800">
              <a:latin typeface="Arial"/>
              <a:cs typeface="Arial"/>
            </a:endParaRPr>
          </a:p>
          <a:p>
            <a:pPr marL="355600" marR="316865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UTP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kablolar,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STP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kablonun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tam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tersine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çevredeki gürültüden etkilenmektedir. Daha  önceden daha yavaş bilgi iletimi yapabilirken  yeni geliştirilen teknolojilerle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UTP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kablo  üzerinden Gigabit hızlı</a:t>
            </a:r>
            <a:r>
              <a:rPr sz="2800" spc="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iletişim</a:t>
            </a:r>
            <a:endParaRPr sz="2800">
              <a:latin typeface="Arial"/>
              <a:cs typeface="Arial"/>
            </a:endParaRPr>
          </a:p>
          <a:p>
            <a:pPr marL="355600" marR="10160">
              <a:lnSpc>
                <a:spcPct val="100000"/>
              </a:lnSpc>
              <a:spcBef>
                <a:spcPts val="5"/>
              </a:spcBef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sağlanabilmektedir. Bu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da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UTP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kablonun daha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yaygın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kullanımını beraberinde</a:t>
            </a:r>
            <a:r>
              <a:rPr sz="2800" spc="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getirmiştir.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2" name="Altbilgi Yer Tutucusu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18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4205">
              <a:lnSpc>
                <a:spcPct val="100000"/>
              </a:lnSpc>
              <a:spcBef>
                <a:spcPts val="100"/>
              </a:spcBef>
            </a:pPr>
            <a:r>
              <a:rPr dirty="0"/>
              <a:t>UTP</a:t>
            </a:r>
            <a:r>
              <a:rPr spc="-85" dirty="0"/>
              <a:t> </a:t>
            </a:r>
            <a:r>
              <a:rPr dirty="0"/>
              <a:t>Kablo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535940" y="1395424"/>
            <a:ext cx="7931150" cy="22447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93853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Kablo içindeki teller çiftler halinde birbirine  dolanmıştır.</a:t>
            </a:r>
            <a:endParaRPr sz="28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Her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çiftin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bir ana rengi bir de "beyazlı" olanı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vardır.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Aşağıdaki resimde de görüldüğü gibi ana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renkler turuncu, mavi, yeşil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ve</a:t>
            </a:r>
            <a:r>
              <a:rPr sz="2800" spc="-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kahverengidir.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988564" y="4076700"/>
            <a:ext cx="3104388" cy="11247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Altbilgi Yer Tutucusu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14" name="Slayt Numarası Yer Tutucusu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19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Twisted Pair (Bükümlü</a:t>
            </a:r>
            <a:r>
              <a:rPr spc="-15" dirty="0"/>
              <a:t> </a:t>
            </a:r>
            <a:r>
              <a:rPr spc="-10" dirty="0"/>
              <a:t>Çift)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535940" y="1395424"/>
            <a:ext cx="7993380" cy="25863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42545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Modern Ethernet teknolojisi, cihazları birbirine  bağlamak için genellikle büklümlü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çift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(TP)  olarak bilinen bir tür bakır kablo</a:t>
            </a:r>
            <a:r>
              <a:rPr sz="2800" spc="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kullanır.</a:t>
            </a:r>
            <a:endParaRPr sz="28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Ethernet çoğu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yerel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ağın</a:t>
            </a:r>
            <a:r>
              <a:rPr sz="2800" spc="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temelini</a:t>
            </a:r>
            <a:endParaRPr sz="2800">
              <a:latin typeface="Arial"/>
              <a:cs typeface="Arial"/>
            </a:endParaRPr>
          </a:p>
          <a:p>
            <a:pPr marL="355600" marR="5080">
              <a:lnSpc>
                <a:spcPct val="100000"/>
              </a:lnSpc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oluşturduğundan, en çok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karşılaşılan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ağ kablosu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türü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TP'dir.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852671" y="3717035"/>
            <a:ext cx="3887724" cy="24399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Altbilgi Yer Tutucusu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14" name="Slayt Numarası Yer Tutucusu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381000" y="486079"/>
            <a:ext cx="8382000" cy="4283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100"/>
              </a:spcBef>
            </a:pPr>
            <a:r>
              <a:rPr dirty="0"/>
              <a:t>UTP</a:t>
            </a:r>
            <a:r>
              <a:rPr spc="-85" dirty="0"/>
              <a:t> </a:t>
            </a:r>
            <a:r>
              <a:rPr dirty="0"/>
              <a:t>Kablo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535940" y="1395424"/>
            <a:ext cx="7631430" cy="30130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Bunlara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sarılı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olan beyaz teller ise, diğerleriyle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karışmasın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diye,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sarılı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olduğu renkle aynı bir  çizgiye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sahiptir.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Böylece 8 telin de turuncu,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turuncu-beyaz,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mavi,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mavi-beyaz,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yeşil,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yeşil-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beyaz,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kahverengi, kahverengi-beyaz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olmak  üzere 8 farklı renkte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ama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4 grupta toplanmış  olduğunu</a:t>
            </a:r>
            <a:r>
              <a:rPr sz="2800" spc="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görüyoruz.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203448" y="4869179"/>
            <a:ext cx="3105912" cy="11231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Altbilgi Yer Tutucusu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14" name="Slayt Numarası Yer Tutucusu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20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381000" y="486079"/>
            <a:ext cx="8382000" cy="4283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/>
              <a:t>UTP</a:t>
            </a:r>
            <a:r>
              <a:rPr spc="-85" dirty="0"/>
              <a:t> </a:t>
            </a:r>
            <a:r>
              <a:rPr dirty="0"/>
              <a:t>Kablo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535940" y="1396949"/>
            <a:ext cx="7966075" cy="4636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1125855" indent="-342900">
              <a:lnSpc>
                <a:spcPct val="100000"/>
              </a:lnSpc>
              <a:spcBef>
                <a:spcPts val="100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UTP kablolar, belirli bir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mesafe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için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üzerinden  geçirebilecekleri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veri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miktarına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göre kategorilere 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ayrılırlar.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Bu</a:t>
            </a:r>
            <a:r>
              <a:rPr sz="2400" spc="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kategoriler:</a:t>
            </a:r>
            <a:endParaRPr sz="2400" dirty="0">
              <a:latin typeface="Arial"/>
              <a:cs typeface="Arial"/>
            </a:endParaRPr>
          </a:p>
          <a:p>
            <a:pPr marL="756285" marR="5080" indent="-287020">
              <a:lnSpc>
                <a:spcPct val="100000"/>
              </a:lnSpc>
              <a:spcBef>
                <a:spcPts val="580"/>
              </a:spcBef>
              <a:tabLst>
                <a:tab pos="756285" algn="l"/>
              </a:tabLst>
            </a:pPr>
            <a:r>
              <a:rPr sz="12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400" b="1" spc="-5" dirty="0">
                <a:solidFill>
                  <a:srgbClr val="1A1A6F"/>
                </a:solidFill>
                <a:latin typeface="Arial"/>
                <a:cs typeface="Arial"/>
              </a:rPr>
              <a:t>Kategori 1 </a:t>
            </a:r>
            <a:r>
              <a:rPr sz="2400" b="1" dirty="0">
                <a:solidFill>
                  <a:srgbClr val="1A1A6F"/>
                </a:solidFill>
                <a:latin typeface="Arial"/>
                <a:cs typeface="Arial"/>
              </a:rPr>
              <a:t>(CAT </a:t>
            </a:r>
            <a:r>
              <a:rPr sz="2400" b="1" spc="-5" dirty="0">
                <a:solidFill>
                  <a:srgbClr val="1A1A6F"/>
                </a:solidFill>
                <a:latin typeface="Arial"/>
                <a:cs typeface="Arial"/>
              </a:rPr>
              <a:t>1):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1985’te ortaya çıkmıştır. Telefon 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hatlarında</a:t>
            </a:r>
            <a:r>
              <a:rPr sz="2400" spc="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kullanılır.</a:t>
            </a:r>
            <a:endParaRPr sz="2400" dirty="0">
              <a:latin typeface="Arial"/>
              <a:cs typeface="Arial"/>
            </a:endParaRPr>
          </a:p>
          <a:p>
            <a:pPr marL="756285" marR="508634" indent="-287020">
              <a:lnSpc>
                <a:spcPct val="100000"/>
              </a:lnSpc>
              <a:spcBef>
                <a:spcPts val="580"/>
              </a:spcBef>
              <a:tabLst>
                <a:tab pos="756285" algn="l"/>
              </a:tabLst>
            </a:pPr>
            <a:r>
              <a:rPr sz="12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400" b="1" spc="-5" dirty="0">
                <a:solidFill>
                  <a:srgbClr val="1A1A6F"/>
                </a:solidFill>
                <a:latin typeface="Arial"/>
                <a:cs typeface="Arial"/>
              </a:rPr>
              <a:t>Kategori 2 </a:t>
            </a:r>
            <a:r>
              <a:rPr sz="2400" b="1" dirty="0">
                <a:solidFill>
                  <a:srgbClr val="1A1A6F"/>
                </a:solidFill>
                <a:latin typeface="Arial"/>
                <a:cs typeface="Arial"/>
              </a:rPr>
              <a:t>(CAT </a:t>
            </a:r>
            <a:r>
              <a:rPr sz="2400" b="1" spc="-5" dirty="0">
                <a:solidFill>
                  <a:srgbClr val="1A1A6F"/>
                </a:solidFill>
                <a:latin typeface="Arial"/>
                <a:cs typeface="Arial"/>
              </a:rPr>
              <a:t>2):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4 Mbps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hızında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veri transferi 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sağlar. Token-ring ağlarda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bazı</a:t>
            </a:r>
            <a:r>
              <a:rPr sz="2400" spc="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telefon</a:t>
            </a:r>
            <a:endParaRPr sz="2400" dirty="0">
              <a:latin typeface="Arial"/>
              <a:cs typeface="Arial"/>
            </a:endParaRPr>
          </a:p>
          <a:p>
            <a:pPr marL="756285">
              <a:lnSpc>
                <a:spcPct val="100000"/>
              </a:lnSpc>
            </a:pP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sistemlerinde</a:t>
            </a:r>
            <a:r>
              <a:rPr sz="2400" spc="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kullanılmıştır.</a:t>
            </a:r>
            <a:endParaRPr sz="2400" dirty="0">
              <a:latin typeface="Arial"/>
              <a:cs typeface="Arial"/>
            </a:endParaRPr>
          </a:p>
          <a:p>
            <a:pPr marL="756285" marR="284480" indent="-287020">
              <a:lnSpc>
                <a:spcPct val="100000"/>
              </a:lnSpc>
              <a:spcBef>
                <a:spcPts val="575"/>
              </a:spcBef>
              <a:tabLst>
                <a:tab pos="756285" algn="l"/>
              </a:tabLst>
            </a:pPr>
            <a:r>
              <a:rPr sz="12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400" b="1" spc="-5" dirty="0">
                <a:solidFill>
                  <a:srgbClr val="1A1A6F"/>
                </a:solidFill>
                <a:latin typeface="Arial"/>
                <a:cs typeface="Arial"/>
              </a:rPr>
              <a:t>Kategori 3 </a:t>
            </a:r>
            <a:r>
              <a:rPr sz="2400" b="1" dirty="0">
                <a:solidFill>
                  <a:srgbClr val="1A1A6F"/>
                </a:solidFill>
                <a:latin typeface="Arial"/>
                <a:cs typeface="Arial"/>
              </a:rPr>
              <a:t>(CAT </a:t>
            </a:r>
            <a:r>
              <a:rPr sz="2400" b="1" spc="-5" dirty="0">
                <a:solidFill>
                  <a:srgbClr val="1A1A6F"/>
                </a:solidFill>
                <a:latin typeface="Arial"/>
                <a:cs typeface="Arial"/>
              </a:rPr>
              <a:t>3):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10 Mbps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hızında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veri transferi 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sağlar. Token-ring ağlarda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10BaseT sistemlerde 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kullanılmıştır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bazı telefon sistemlerinde hala  kullanılmaktadır.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12" name="Altbilgi Yer Tutucusu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21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381000" y="486079"/>
            <a:ext cx="8382000" cy="4283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/>
              <a:t>UTP</a:t>
            </a:r>
            <a:r>
              <a:rPr spc="-85" dirty="0"/>
              <a:t> </a:t>
            </a:r>
            <a:r>
              <a:rPr dirty="0"/>
              <a:t>Kablo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993444" y="1396949"/>
            <a:ext cx="7595234" cy="47434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75"/>
              </a:lnSpc>
              <a:spcBef>
                <a:spcPts val="100"/>
              </a:spcBef>
              <a:tabLst>
                <a:tab pos="299085" algn="l"/>
              </a:tabLst>
            </a:pPr>
            <a:r>
              <a:rPr sz="12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400" b="1" spc="-5" dirty="0">
                <a:solidFill>
                  <a:srgbClr val="1A1A6F"/>
                </a:solidFill>
                <a:latin typeface="Arial"/>
                <a:cs typeface="Arial"/>
              </a:rPr>
              <a:t>Kategori </a:t>
            </a:r>
            <a:r>
              <a:rPr sz="2400" b="1" dirty="0">
                <a:solidFill>
                  <a:srgbClr val="1A1A6F"/>
                </a:solidFill>
                <a:latin typeface="Arial"/>
                <a:cs typeface="Arial"/>
              </a:rPr>
              <a:t>4 </a:t>
            </a:r>
            <a:r>
              <a:rPr sz="2400" b="1" spc="-5" dirty="0">
                <a:solidFill>
                  <a:srgbClr val="1A1A6F"/>
                </a:solidFill>
                <a:latin typeface="Arial"/>
                <a:cs typeface="Arial"/>
              </a:rPr>
              <a:t>(CAT </a:t>
            </a:r>
            <a:r>
              <a:rPr sz="2400" b="1" dirty="0">
                <a:solidFill>
                  <a:srgbClr val="1A1A6F"/>
                </a:solidFill>
                <a:latin typeface="Arial"/>
                <a:cs typeface="Arial"/>
              </a:rPr>
              <a:t>4):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16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Mbps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hızında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veri</a:t>
            </a:r>
            <a:r>
              <a:rPr sz="2400" spc="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transferi</a:t>
            </a:r>
            <a:endParaRPr sz="2400">
              <a:latin typeface="Arial"/>
              <a:cs typeface="Arial"/>
            </a:endParaRPr>
          </a:p>
          <a:p>
            <a:pPr marL="299085" marR="1544320">
              <a:lnSpc>
                <a:spcPts val="3360"/>
              </a:lnSpc>
              <a:spcBef>
                <a:spcPts val="105"/>
              </a:spcBef>
            </a:pP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sağlar. Token-ring ağlarda,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10BaseT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ve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10BaseT4 sistemlerde</a:t>
            </a:r>
            <a:r>
              <a:rPr sz="2800" spc="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kullanılmıştır.</a:t>
            </a:r>
            <a:endParaRPr sz="2800">
              <a:latin typeface="Arial"/>
              <a:cs typeface="Arial"/>
            </a:endParaRPr>
          </a:p>
          <a:p>
            <a:pPr marL="299085" marR="1013460" indent="-287020">
              <a:lnSpc>
                <a:spcPct val="100000"/>
              </a:lnSpc>
              <a:spcBef>
                <a:spcPts val="560"/>
              </a:spcBef>
              <a:tabLst>
                <a:tab pos="299085" algn="l"/>
              </a:tabLst>
            </a:pPr>
            <a:r>
              <a:rPr sz="1400" spc="5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400" spc="5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800" b="1" spc="-5" dirty="0">
                <a:solidFill>
                  <a:srgbClr val="1A1A6F"/>
                </a:solidFill>
                <a:latin typeface="Arial"/>
                <a:cs typeface="Arial"/>
              </a:rPr>
              <a:t>Kategori 5 (CAT5 ve CAT5e):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Yerel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ağ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bağlantıları için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kullanılır.</a:t>
            </a:r>
            <a:r>
              <a:rPr sz="2800" spc="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Günümüzde</a:t>
            </a:r>
            <a:endParaRPr sz="2800">
              <a:latin typeface="Arial"/>
              <a:cs typeface="Arial"/>
            </a:endParaRPr>
          </a:p>
          <a:p>
            <a:pPr marL="299085" marR="5080">
              <a:lnSpc>
                <a:spcPct val="100000"/>
              </a:lnSpc>
              <a:spcBef>
                <a:spcPts val="5"/>
              </a:spcBef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neredeyse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tüm yerel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ağ bağlantıları Kategori  5 UTP kablolarıyla yapılmaktadır. 100 metrelik  mesafe aşılmadığı müddetçe 100 Mbps’lik  veri aktarım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kapasitesine sahiptir.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Bu nedenle  100 Mbps hızını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destekleyen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Ethernet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kartı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ile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çalışabilecek en uyumlu</a:t>
            </a:r>
            <a:r>
              <a:rPr sz="2800" spc="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kablodur.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2" name="Altbilgi Yer Tutucusu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22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381000" y="486079"/>
            <a:ext cx="8382000" cy="4283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/>
              <a:t>UTP</a:t>
            </a:r>
            <a:r>
              <a:rPr spc="-85" dirty="0"/>
              <a:t> </a:t>
            </a:r>
            <a:r>
              <a:rPr dirty="0"/>
              <a:t>Kablo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993380" cy="29533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b="1" dirty="0">
                <a:solidFill>
                  <a:srgbClr val="1A1A6F"/>
                </a:solidFill>
                <a:latin typeface="Arial"/>
                <a:cs typeface="Arial"/>
              </a:rPr>
              <a:t>Kategori 6 (CAT 6):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Kategori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5</a:t>
            </a:r>
            <a:r>
              <a:rPr sz="3200" spc="-1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kablosuna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göre daha üstün bir üretim tekniği  kullanılarak üretilmiş olması nedeniyle, 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1000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Mbps hızında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veri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iletimine</a:t>
            </a:r>
            <a:r>
              <a:rPr sz="3200" spc="-7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imkan</a:t>
            </a:r>
            <a:endParaRPr sz="3200">
              <a:latin typeface="Arial"/>
              <a:cs typeface="Arial"/>
            </a:endParaRPr>
          </a:p>
          <a:p>
            <a:pPr marL="355600" marR="501650">
              <a:lnSpc>
                <a:spcPct val="100000"/>
              </a:lnSpc>
              <a:spcBef>
                <a:spcPts val="5"/>
              </a:spcBef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tanır.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Gigabit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Ethernet kartlarıyla birlikte  kullanılır.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Altbilgi Yer Tutucusu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23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381000" y="486079"/>
            <a:ext cx="8382000" cy="4283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/>
              <a:t>UTP</a:t>
            </a:r>
            <a:r>
              <a:rPr spc="-85" dirty="0"/>
              <a:t> </a:t>
            </a:r>
            <a:r>
              <a:rPr dirty="0"/>
              <a:t>Kablo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993380" cy="353885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b="1" dirty="0">
                <a:solidFill>
                  <a:srgbClr val="1A1A6F"/>
                </a:solidFill>
                <a:latin typeface="Arial"/>
                <a:cs typeface="Arial"/>
              </a:rPr>
              <a:t>Kategori 7 (CAT 7):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Kategori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6</a:t>
            </a:r>
            <a:r>
              <a:rPr sz="3200" spc="-1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kablosuna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göre daha üstün bir üretim tekniği  kullanılarak üretilmiş olması nedeniyle, 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1200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Mbps hızında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veri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iletimine</a:t>
            </a:r>
            <a:r>
              <a:rPr sz="3200" spc="-6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imkan</a:t>
            </a:r>
            <a:endParaRPr sz="32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tanır.</a:t>
            </a:r>
            <a:endParaRPr sz="3200">
              <a:latin typeface="Arial"/>
              <a:cs typeface="Arial"/>
            </a:endParaRPr>
          </a:p>
          <a:p>
            <a:pPr marL="355600" marR="1511935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Gigabit Ethernet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kartlarıyla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birlikte  kullanılır.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Altbilgi Yer Tutucusu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24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1000" y="486079"/>
            <a:ext cx="8382000" cy="4283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2075" indent="-92075">
              <a:lnSpc>
                <a:spcPct val="100000"/>
              </a:lnSpc>
              <a:spcBef>
                <a:spcPts val="100"/>
              </a:spcBef>
            </a:pPr>
            <a:r>
              <a:rPr dirty="0"/>
              <a:t>UTP</a:t>
            </a:r>
            <a:r>
              <a:rPr spc="-85" dirty="0"/>
              <a:t> </a:t>
            </a:r>
            <a:r>
              <a:rPr dirty="0"/>
              <a:t>Kablo</a:t>
            </a:r>
          </a:p>
        </p:txBody>
      </p:sp>
      <p:sp>
        <p:nvSpPr>
          <p:cNvPr id="3" name="object 3"/>
          <p:cNvSpPr/>
          <p:nvPr/>
        </p:nvSpPr>
        <p:spPr>
          <a:xfrm>
            <a:off x="611123" y="1484375"/>
            <a:ext cx="8040624" cy="404926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25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Konnektör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535940" y="1395425"/>
            <a:ext cx="8072755" cy="4633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28955" indent="-342900">
              <a:lnSpc>
                <a:spcPct val="100000"/>
              </a:lnSpc>
              <a:spcBef>
                <a:spcPts val="105"/>
              </a:spcBef>
              <a:buFont typeface="Wingdings"/>
              <a:buChar char=""/>
              <a:tabLst>
                <a:tab pos="356235" algn="l"/>
              </a:tabLst>
            </a:pP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Çift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bükümlü kabloları sonlandırmak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için 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RJ(Registered Jack) serisi konnektörler</a:t>
            </a:r>
            <a:r>
              <a:rPr sz="2600" spc="-9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kullanılır.</a:t>
            </a:r>
            <a:endParaRPr sz="26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25"/>
              </a:spcBef>
              <a:buFont typeface="Wingdings"/>
              <a:buChar char=""/>
              <a:tabLst>
                <a:tab pos="356235" algn="l"/>
              </a:tabLst>
            </a:pP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RJ serisinde onlarca konnektör çeşidi</a:t>
            </a:r>
            <a:r>
              <a:rPr sz="2600" spc="-7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vardır.</a:t>
            </a:r>
            <a:endParaRPr sz="26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</a:pP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Bunların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içinde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en yaygın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olanları</a:t>
            </a:r>
            <a:r>
              <a:rPr sz="2600" spc="-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telefon</a:t>
            </a:r>
            <a:endParaRPr sz="2600">
              <a:latin typeface="Arial"/>
              <a:cs typeface="Arial"/>
            </a:endParaRPr>
          </a:p>
          <a:p>
            <a:pPr marL="355600" marR="5080">
              <a:lnSpc>
                <a:spcPct val="100000"/>
              </a:lnSpc>
              <a:spcBef>
                <a:spcPts val="5"/>
              </a:spcBef>
            </a:pP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sistemlerinde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kullanılan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Kategori 2 (Cat2) kabloları 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sonlandıran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RJ-12 ve UTP ile STP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kabloların  sonlandırılmasında kullanılan </a:t>
            </a:r>
            <a:r>
              <a:rPr sz="2600" spc="5" dirty="0">
                <a:solidFill>
                  <a:srgbClr val="1A1A6F"/>
                </a:solidFill>
                <a:latin typeface="Arial"/>
                <a:cs typeface="Arial"/>
              </a:rPr>
              <a:t>RJ-45</a:t>
            </a:r>
            <a:r>
              <a:rPr sz="2600" spc="-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konnektörleridir.</a:t>
            </a:r>
            <a:endParaRPr sz="2600">
              <a:latin typeface="Arial"/>
              <a:cs typeface="Arial"/>
            </a:endParaRPr>
          </a:p>
          <a:p>
            <a:pPr marL="355600" marR="134620" indent="-342900">
              <a:lnSpc>
                <a:spcPct val="99800"/>
              </a:lnSpc>
              <a:spcBef>
                <a:spcPts val="630"/>
              </a:spcBef>
              <a:buFont typeface="Wingdings"/>
              <a:buChar char=""/>
              <a:tabLst>
                <a:tab pos="356235" algn="l"/>
              </a:tabLst>
            </a:pP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Bu konnektörler kabloya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takılırken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bazı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aletler 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gerekmektedir. Bu aletler kabloyu </a:t>
            </a:r>
            <a:r>
              <a:rPr sz="2600" spc="5" dirty="0">
                <a:solidFill>
                  <a:srgbClr val="1A1A6F"/>
                </a:solidFill>
                <a:latin typeface="Arial"/>
                <a:cs typeface="Arial"/>
              </a:rPr>
              <a:t>soymak,</a:t>
            </a:r>
            <a:r>
              <a:rPr sz="2600" spc="-8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bükümlü 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çiftleri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ayırmak, kabloyu </a:t>
            </a:r>
            <a:r>
              <a:rPr sz="2600" spc="5" dirty="0">
                <a:solidFill>
                  <a:srgbClr val="1A1A6F"/>
                </a:solidFill>
                <a:latin typeface="Arial"/>
                <a:cs typeface="Arial"/>
              </a:rPr>
              <a:t>kesmek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ve kabloyu  konnektöre takmak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için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gerekli olan</a:t>
            </a:r>
            <a:r>
              <a:rPr sz="2600" spc="-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aletlerdir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Altbilgi Yer Tutucusu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26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Konnektör</a:t>
            </a:r>
          </a:p>
        </p:txBody>
      </p:sp>
      <p:sp>
        <p:nvSpPr>
          <p:cNvPr id="10" name="object 10"/>
          <p:cNvSpPr/>
          <p:nvPr/>
        </p:nvSpPr>
        <p:spPr>
          <a:xfrm>
            <a:off x="2994660" y="1196339"/>
            <a:ext cx="2857500" cy="17053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484120" y="3593591"/>
            <a:ext cx="1638300" cy="15620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283964" y="3669791"/>
            <a:ext cx="2191512" cy="14859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3654044" y="2969716"/>
            <a:ext cx="185483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1A1A6F"/>
                </a:solidFill>
                <a:latin typeface="Arial"/>
                <a:cs typeface="Arial"/>
              </a:rPr>
              <a:t>RJ-12</a:t>
            </a:r>
            <a:r>
              <a:rPr sz="1800" b="1" spc="-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A1A6F"/>
                </a:solidFill>
                <a:latin typeface="Arial"/>
                <a:cs typeface="Arial"/>
              </a:rPr>
              <a:t>Konnektör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905758" y="5401462"/>
            <a:ext cx="18542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1A1A6F"/>
                </a:solidFill>
                <a:latin typeface="Arial"/>
                <a:cs typeface="Arial"/>
              </a:rPr>
              <a:t>RJ-45</a:t>
            </a:r>
            <a:r>
              <a:rPr sz="1800" b="1" spc="-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A1A6F"/>
                </a:solidFill>
                <a:latin typeface="Arial"/>
                <a:cs typeface="Arial"/>
              </a:rPr>
              <a:t>Konnektör</a:t>
            </a:r>
            <a:endParaRPr sz="1800">
              <a:latin typeface="Arial"/>
              <a:cs typeface="Arial"/>
            </a:endParaRPr>
          </a:p>
        </p:txBody>
      </p:sp>
      <p:sp>
        <p:nvSpPr>
          <p:cNvPr id="16" name="Altbilgi Yer Tutucusu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17" name="Slayt Numarası Yer Tutucusu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27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Kablo</a:t>
            </a:r>
            <a:r>
              <a:rPr spc="-90" dirty="0"/>
              <a:t> </a:t>
            </a:r>
            <a:r>
              <a:rPr spc="-5" dirty="0"/>
              <a:t>Hazırlama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136765" cy="30511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45847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b="1" spc="-5" dirty="0">
                <a:solidFill>
                  <a:srgbClr val="1A1A6F"/>
                </a:solidFill>
                <a:latin typeface="Arial"/>
                <a:cs typeface="Arial"/>
              </a:rPr>
              <a:t>Kablo Hazırlama Aletleri </a:t>
            </a:r>
            <a:r>
              <a:rPr sz="3200" b="1" dirty="0">
                <a:solidFill>
                  <a:srgbClr val="1A1A6F"/>
                </a:solidFill>
                <a:latin typeface="Arial"/>
                <a:cs typeface="Arial"/>
              </a:rPr>
              <a:t>ve</a:t>
            </a:r>
            <a:r>
              <a:rPr sz="3200" b="1" spc="-114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b="1" spc="-5" dirty="0">
                <a:solidFill>
                  <a:srgbClr val="1A1A6F"/>
                </a:solidFill>
                <a:latin typeface="Arial"/>
                <a:cs typeface="Arial"/>
              </a:rPr>
              <a:t>Pasif  Elemanlar</a:t>
            </a:r>
            <a:endParaRPr sz="32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UTP ve STP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kablolar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RJ-45 ve RJ-12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konnektörleriyle bağlanırlar. Bu  konnektörlerin kablolara takılması için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çeşitli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aletler</a:t>
            </a:r>
            <a:r>
              <a:rPr sz="3200" spc="-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gerekmektedir.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Altbilgi Yer Tutucusu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28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Kablo</a:t>
            </a:r>
            <a:r>
              <a:rPr spc="-90" dirty="0"/>
              <a:t> </a:t>
            </a:r>
            <a:r>
              <a:rPr spc="-5" dirty="0"/>
              <a:t>Hazırlama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792720" cy="45148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b="1" spc="-5" dirty="0">
                <a:solidFill>
                  <a:srgbClr val="1A1A6F"/>
                </a:solidFill>
                <a:latin typeface="Arial"/>
                <a:cs typeface="Arial"/>
              </a:rPr>
              <a:t>Kablo Sıkma Pensesi: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Bu penseler  kablonun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RJ-45 ya da RJ-12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konnektörlerine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takılıp sıkılması</a:t>
            </a:r>
            <a:r>
              <a:rPr sz="3200" spc="-10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amacıyla  kullanılırlar.</a:t>
            </a:r>
            <a:endParaRPr sz="3200">
              <a:latin typeface="Arial"/>
              <a:cs typeface="Arial"/>
            </a:endParaRPr>
          </a:p>
          <a:p>
            <a:pPr marL="355600" marR="210185" indent="-342900">
              <a:lnSpc>
                <a:spcPct val="100000"/>
              </a:lnSpc>
              <a:spcBef>
                <a:spcPts val="77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Çoğu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kablo sıkma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pensesi birden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fazla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işlevi üzerinde barındırır. Kablo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soyma,  kablo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çiftlerini ayırma,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kablo kesme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gibi  işlevleri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de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üzerinde barındıran penseler  mevcuttur.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Altbilgi Yer Tutucusu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29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Twisted Pair (Bükümlü</a:t>
            </a:r>
            <a:r>
              <a:rPr spc="-15" dirty="0"/>
              <a:t> </a:t>
            </a:r>
            <a:r>
              <a:rPr spc="-10" dirty="0"/>
              <a:t>Çift)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535940" y="1395424"/>
            <a:ext cx="7994015" cy="21596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Büklümlü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çift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kablolar,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birbirine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bükülmüş ve  koruyucu bir kaplama içine yerleştirilmiş bir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veya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daha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fazla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sayıda yalıtılmış bakır tel çiftinden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oluşur.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Tüm bakır kablolar gibi büklümlü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çift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de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verileri iletmek için elektrik darbelerini</a:t>
            </a:r>
            <a:r>
              <a:rPr sz="2800" spc="8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kullanır.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2" name="Altbilgi Yer Tutucusu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Kablo</a:t>
            </a:r>
            <a:r>
              <a:rPr spc="-90" dirty="0"/>
              <a:t> </a:t>
            </a:r>
            <a:r>
              <a:rPr spc="-5" dirty="0"/>
              <a:t>Hazırlama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139305" cy="10026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b="1" dirty="0">
                <a:solidFill>
                  <a:srgbClr val="1A1A6F"/>
                </a:solidFill>
                <a:latin typeface="Arial"/>
                <a:cs typeface="Arial"/>
              </a:rPr>
              <a:t>Kablo </a:t>
            </a:r>
            <a:r>
              <a:rPr sz="3200" b="1" spc="-5" dirty="0">
                <a:solidFill>
                  <a:srgbClr val="1A1A6F"/>
                </a:solidFill>
                <a:latin typeface="Arial"/>
                <a:cs typeface="Arial"/>
              </a:rPr>
              <a:t>Sıkma Pensesi: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Aşağıda bu  penselerden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2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tanesini</a:t>
            </a:r>
            <a:r>
              <a:rPr sz="3200" spc="-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görüyorsunuz.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187196" y="2852927"/>
            <a:ext cx="2857500" cy="14386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148071" y="2659379"/>
            <a:ext cx="2685287" cy="14188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2695701" y="4490720"/>
            <a:ext cx="3376295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500" b="1" spc="-10" dirty="0">
                <a:solidFill>
                  <a:srgbClr val="1A1A6F"/>
                </a:solidFill>
                <a:latin typeface="Arial"/>
                <a:cs typeface="Arial"/>
              </a:rPr>
              <a:t>Kablo </a:t>
            </a:r>
            <a:r>
              <a:rPr sz="2500" b="1" spc="-5" dirty="0">
                <a:solidFill>
                  <a:srgbClr val="1A1A6F"/>
                </a:solidFill>
                <a:latin typeface="Arial"/>
                <a:cs typeface="Arial"/>
              </a:rPr>
              <a:t>sıkma</a:t>
            </a:r>
            <a:r>
              <a:rPr sz="2500" b="1" spc="-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500" b="1" spc="-5" dirty="0">
                <a:solidFill>
                  <a:srgbClr val="1A1A6F"/>
                </a:solidFill>
                <a:latin typeface="Arial"/>
                <a:cs typeface="Arial"/>
              </a:rPr>
              <a:t>penseleri</a:t>
            </a:r>
            <a:endParaRPr sz="2500">
              <a:latin typeface="Arial"/>
              <a:cs typeface="Arial"/>
            </a:endParaRPr>
          </a:p>
        </p:txBody>
      </p:sp>
      <p:sp>
        <p:nvSpPr>
          <p:cNvPr id="15" name="Altbilgi Yer Tutucusu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16" name="Slayt Numarası Yer Tutucus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30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Kablo</a:t>
            </a:r>
            <a:r>
              <a:rPr spc="-90" dirty="0"/>
              <a:t> </a:t>
            </a:r>
            <a:r>
              <a:rPr spc="-5" dirty="0"/>
              <a:t>Hazırlama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812405" cy="29533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b="1" dirty="0">
                <a:solidFill>
                  <a:srgbClr val="1A1A6F"/>
                </a:solidFill>
                <a:latin typeface="Arial"/>
                <a:cs typeface="Arial"/>
              </a:rPr>
              <a:t>Kablo Temizleme, Soyma </a:t>
            </a:r>
            <a:r>
              <a:rPr sz="3200" b="1" spc="-5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3200" b="1" dirty="0">
                <a:solidFill>
                  <a:srgbClr val="1A1A6F"/>
                </a:solidFill>
                <a:latin typeface="Arial"/>
                <a:cs typeface="Arial"/>
              </a:rPr>
              <a:t>Kesme  </a:t>
            </a:r>
            <a:r>
              <a:rPr sz="3200" b="1" spc="-5" dirty="0">
                <a:solidFill>
                  <a:srgbClr val="1A1A6F"/>
                </a:solidFill>
                <a:latin typeface="Arial"/>
                <a:cs typeface="Arial"/>
              </a:rPr>
              <a:t>Aletleri: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Çift bükümlü kabloları  konnektörlere takmadan önce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soymak,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çiftleri ayırmak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uçlarını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kesmek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gereklidir.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işlemleri yapabilecek aletler  aşağıdaki resimlerde</a:t>
            </a:r>
            <a:r>
              <a:rPr sz="3200" spc="-6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verilmiştir.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899160" y="4509515"/>
            <a:ext cx="2304288" cy="11521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368040" y="4364735"/>
            <a:ext cx="2705100" cy="151485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225540" y="4411979"/>
            <a:ext cx="2304288" cy="146761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Altbilgi Yer Tutucusu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16" name="Slayt Numarası Yer Tutucus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31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Kablo</a:t>
            </a:r>
            <a:r>
              <a:rPr spc="-90" dirty="0"/>
              <a:t> </a:t>
            </a:r>
            <a:r>
              <a:rPr spc="-5" dirty="0"/>
              <a:t>Hazırlama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115175" cy="14903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Kabloların kesilmesi için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kablo</a:t>
            </a:r>
            <a:r>
              <a:rPr sz="3200" spc="-7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kesme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aletlerinin yanında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yankeski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de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kullanılabilmektedir.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060192" y="3357371"/>
            <a:ext cx="2380487" cy="11049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3448303" y="4527930"/>
            <a:ext cx="1589405" cy="422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b="1" spc="-50" dirty="0">
                <a:solidFill>
                  <a:srgbClr val="1A1A6F"/>
                </a:solidFill>
                <a:latin typeface="Arial"/>
                <a:cs typeface="Arial"/>
              </a:rPr>
              <a:t>Yan</a:t>
            </a:r>
            <a:r>
              <a:rPr sz="2600" b="1" spc="-7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1A1A6F"/>
                </a:solidFill>
                <a:latin typeface="Arial"/>
                <a:cs typeface="Arial"/>
              </a:rPr>
              <a:t>Keski</a:t>
            </a:r>
            <a:endParaRPr sz="2600">
              <a:latin typeface="Arial"/>
              <a:cs typeface="Arial"/>
            </a:endParaRPr>
          </a:p>
        </p:txBody>
      </p:sp>
      <p:sp>
        <p:nvSpPr>
          <p:cNvPr id="14" name="Altbilgi Yer Tutucusu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15" name="Slayt Numarası Yer Tutucusu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32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Kablo</a:t>
            </a:r>
            <a:r>
              <a:rPr spc="-90" dirty="0"/>
              <a:t> </a:t>
            </a:r>
            <a:r>
              <a:rPr spc="-5" dirty="0"/>
              <a:t>Hazırlama</a:t>
            </a:r>
          </a:p>
        </p:txBody>
      </p:sp>
      <p:sp>
        <p:nvSpPr>
          <p:cNvPr id="10" name="object 10"/>
          <p:cNvSpPr/>
          <p:nvPr/>
        </p:nvSpPr>
        <p:spPr>
          <a:xfrm>
            <a:off x="1548383" y="3933444"/>
            <a:ext cx="2258567" cy="23042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35940" y="1392377"/>
            <a:ext cx="8032750" cy="376427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42545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Patch cord ismi verilen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duvar prizinden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PC’ye yada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patch panelden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Switch,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Routergibi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cihazlara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bağlantı</a:t>
            </a:r>
            <a:r>
              <a:rPr sz="3200" spc="-8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kablolarına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ait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konnektörlerinin korunması amacıyla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yalıtkan kapaklar</a:t>
            </a:r>
            <a:r>
              <a:rPr sz="3200" spc="-5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kullanılır.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3600">
              <a:latin typeface="Times New Roman"/>
              <a:cs typeface="Times New Roman"/>
            </a:endParaRPr>
          </a:p>
          <a:p>
            <a:pPr marL="3552190">
              <a:lnSpc>
                <a:spcPct val="100000"/>
              </a:lnSpc>
              <a:spcBef>
                <a:spcPts val="2970"/>
              </a:spcBef>
            </a:pPr>
            <a:r>
              <a:rPr sz="2600" b="1" spc="-25" dirty="0">
                <a:solidFill>
                  <a:srgbClr val="1A1A6F"/>
                </a:solidFill>
                <a:latin typeface="Arial"/>
                <a:cs typeface="Arial"/>
              </a:rPr>
              <a:t>Yalıtkan </a:t>
            </a:r>
            <a:r>
              <a:rPr sz="2600" b="1" dirty="0">
                <a:solidFill>
                  <a:srgbClr val="1A1A6F"/>
                </a:solidFill>
                <a:latin typeface="Arial"/>
                <a:cs typeface="Arial"/>
              </a:rPr>
              <a:t>konnektör</a:t>
            </a:r>
            <a:r>
              <a:rPr sz="2600" b="1" spc="-5" dirty="0">
                <a:solidFill>
                  <a:srgbClr val="1A1A6F"/>
                </a:solidFill>
                <a:latin typeface="Arial"/>
                <a:cs typeface="Arial"/>
              </a:rPr>
              <a:t> kapakları</a:t>
            </a:r>
            <a:endParaRPr sz="2600">
              <a:latin typeface="Arial"/>
              <a:cs typeface="Arial"/>
            </a:endParaRPr>
          </a:p>
        </p:txBody>
      </p:sp>
      <p:sp>
        <p:nvSpPr>
          <p:cNvPr id="13" name="Altbilgi Yer Tutucusu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14" name="Slayt Numarası Yer Tutucusu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33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Kablo</a:t>
            </a:r>
            <a:r>
              <a:rPr spc="-90" dirty="0"/>
              <a:t> </a:t>
            </a:r>
            <a:r>
              <a:rPr spc="-5" dirty="0"/>
              <a:t>Hazırlama</a:t>
            </a:r>
          </a:p>
        </p:txBody>
      </p:sp>
      <p:sp>
        <p:nvSpPr>
          <p:cNvPr id="3" name="object 3"/>
          <p:cNvSpPr/>
          <p:nvPr/>
        </p:nvSpPr>
        <p:spPr>
          <a:xfrm>
            <a:off x="1752600" y="1219199"/>
            <a:ext cx="5486400" cy="489813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34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Kablo Hazırlama</a:t>
            </a:r>
            <a:r>
              <a:rPr spc="-100" dirty="0"/>
              <a:t> </a:t>
            </a:r>
            <a:r>
              <a:rPr dirty="0"/>
              <a:t>İşlemi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533400" y="990600"/>
            <a:ext cx="8033384" cy="53623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109855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Kablo uçlarını yaparken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uymanız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gereken, daha  doğrusu uyarsanız sizin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sizden sonra ağa  müdahale edecek kişinin işini kolaylaştıracak  standartlar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 vardır.</a:t>
            </a:r>
            <a:endParaRPr sz="2800" dirty="0">
              <a:latin typeface="Arial"/>
              <a:cs typeface="Arial"/>
            </a:endParaRPr>
          </a:p>
          <a:p>
            <a:pPr marL="355600" marR="509905" indent="-342900">
              <a:lnSpc>
                <a:spcPct val="100000"/>
              </a:lnSpc>
              <a:spcBef>
                <a:spcPts val="680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standarda uygun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yaptığınız kablo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veri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kanallarının aynı tel çiftini kullanması kuralına  uygun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olacaktır.</a:t>
            </a:r>
            <a:endParaRPr sz="2800" dirty="0">
              <a:latin typeface="Arial"/>
              <a:cs typeface="Arial"/>
            </a:endParaRPr>
          </a:p>
          <a:p>
            <a:pPr marL="355600" marR="5080" indent="-342900"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EIA/TIA isimli kuruluş "EIA/TIA -T568  'Commercial Building Wiring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Standard'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" isimli  kablolama ile ilgili standartları belirlemiştir. Tüm  dünyada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üreticiler ve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teknisyenler </a:t>
            </a:r>
            <a:r>
              <a:rPr sz="2800" spc="-5" dirty="0" err="1">
                <a:solidFill>
                  <a:srgbClr val="1A1A6F"/>
                </a:solidFill>
                <a:latin typeface="Arial"/>
                <a:cs typeface="Arial"/>
              </a:rPr>
              <a:t>bu</a:t>
            </a:r>
            <a:r>
              <a:rPr sz="2800" spc="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 err="1" smtClean="0">
                <a:solidFill>
                  <a:srgbClr val="1A1A6F"/>
                </a:solidFill>
                <a:latin typeface="Arial"/>
                <a:cs typeface="Arial"/>
              </a:rPr>
              <a:t>standartları</a:t>
            </a:r>
            <a:r>
              <a:rPr lang="tr-TR" sz="2800" dirty="0" smtClean="0">
                <a:solidFill>
                  <a:srgbClr val="1A1A6F"/>
                </a:solidFill>
                <a:latin typeface="Arial"/>
                <a:cs typeface="Arial"/>
              </a:rPr>
              <a:t> takip</a:t>
            </a:r>
            <a:r>
              <a:rPr lang="tr-TR" sz="2800" spc="-60" dirty="0" smtClean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lang="tr-TR" sz="2800" spc="-5" dirty="0" smtClean="0">
                <a:solidFill>
                  <a:srgbClr val="1A1A6F"/>
                </a:solidFill>
                <a:latin typeface="Arial"/>
                <a:cs typeface="Arial"/>
              </a:rPr>
              <a:t>ederler.</a:t>
            </a:r>
            <a:endParaRPr lang="tr-TR" sz="2800" dirty="0" smtClean="0">
              <a:latin typeface="Arial"/>
              <a:cs typeface="Arial"/>
            </a:endParaRPr>
          </a:p>
        </p:txBody>
      </p:sp>
      <p:sp>
        <p:nvSpPr>
          <p:cNvPr id="13" name="Altbilgi Yer Tutucusu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14" name="Slayt Numarası Yer Tutucusu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35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Kablo Hazırlama</a:t>
            </a:r>
            <a:r>
              <a:rPr spc="-100" dirty="0"/>
              <a:t> </a:t>
            </a:r>
            <a:r>
              <a:rPr dirty="0"/>
              <a:t>İşlemi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535940" y="1395424"/>
            <a:ext cx="7704455" cy="2671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"EIA/TIA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-T568"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standardı içinde kablo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uçlarını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yaparken kullanabileceğiniz elektriksel olarak  birbirinin tamamen aynısı iki şema</a:t>
            </a:r>
            <a:r>
              <a:rPr sz="2800" spc="6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önerilmiştir.</a:t>
            </a:r>
            <a:endParaRPr sz="2800">
              <a:latin typeface="Arial"/>
              <a:cs typeface="Arial"/>
            </a:endParaRPr>
          </a:p>
          <a:p>
            <a:pPr marL="355600" marR="24765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T568A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şeması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ve T568B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şeması :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Her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iki  şemada da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1-2 ve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3-6'nın aynı çifte ait tellere  denk geldiğine dikkat</a:t>
            </a:r>
            <a:r>
              <a:rPr sz="2800" spc="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ediniz.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579364" y="3980688"/>
            <a:ext cx="2820924" cy="20665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548383" y="4076700"/>
            <a:ext cx="3095243" cy="20193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Altbilgi Yer Tutucusu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15" name="Slayt Numarası Yer Tutucusu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36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Kablo Hazırlama</a:t>
            </a:r>
            <a:r>
              <a:rPr spc="-100" dirty="0"/>
              <a:t> </a:t>
            </a:r>
            <a:r>
              <a:rPr dirty="0"/>
              <a:t>İşlemi</a:t>
            </a:r>
          </a:p>
        </p:txBody>
      </p:sp>
      <p:sp>
        <p:nvSpPr>
          <p:cNvPr id="3" name="object 3"/>
          <p:cNvSpPr/>
          <p:nvPr/>
        </p:nvSpPr>
        <p:spPr>
          <a:xfrm>
            <a:off x="1834895" y="1341119"/>
            <a:ext cx="6083808" cy="46360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37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Kablo Hazırlama</a:t>
            </a:r>
            <a:r>
              <a:rPr spc="-100" dirty="0"/>
              <a:t> </a:t>
            </a:r>
            <a:r>
              <a:rPr dirty="0"/>
              <a:t>İşlemi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535940" y="1395425"/>
            <a:ext cx="8053705" cy="28803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5"/>
              </a:spcBef>
              <a:buFont typeface="Wingdings"/>
              <a:buChar char=""/>
              <a:tabLst>
                <a:tab pos="356235" algn="l"/>
              </a:tabLst>
            </a:pP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Kablo hazırlarken kablonun nereye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takılacağı önemli 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bir sorudur. Bu sorunun cevabına göre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bağlantı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şekli  seçilir.</a:t>
            </a:r>
            <a:endParaRPr sz="2600">
              <a:latin typeface="Arial"/>
              <a:cs typeface="Arial"/>
            </a:endParaRPr>
          </a:p>
          <a:p>
            <a:pPr marL="355600" marR="483234" indent="-342900">
              <a:lnSpc>
                <a:spcPct val="100000"/>
              </a:lnSpc>
              <a:spcBef>
                <a:spcPts val="625"/>
              </a:spcBef>
              <a:buFont typeface="Wingdings"/>
              <a:buChar char=""/>
              <a:tabLst>
                <a:tab pos="356235" algn="l"/>
              </a:tabLst>
            </a:pP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Eğer kablo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bir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PC’den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bir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ağ cihazına takılacaksa  kablonun her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iki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ucundaki konnektör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de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aynı  standarda göre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hazırlanmalıdır.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(Düz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Bağlantı)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(  568A &lt;-&gt;568A yada 568B &lt;-&gt;</a:t>
            </a:r>
            <a:r>
              <a:rPr sz="2600" spc="-6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568B)</a:t>
            </a:r>
            <a:endParaRPr sz="2600">
              <a:latin typeface="Arial"/>
              <a:cs typeface="Arial"/>
            </a:endParaRPr>
          </a:p>
        </p:txBody>
      </p:sp>
      <p:sp>
        <p:nvSpPr>
          <p:cNvPr id="12" name="Altbilgi Yer Tutucusu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38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Kablo Hazırlama</a:t>
            </a:r>
            <a:r>
              <a:rPr spc="-100" dirty="0"/>
              <a:t> </a:t>
            </a:r>
            <a:r>
              <a:rPr dirty="0"/>
              <a:t>İşlemi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535940" y="1395425"/>
            <a:ext cx="7848600" cy="24047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Wingdings"/>
              <a:buChar char=""/>
              <a:tabLst>
                <a:tab pos="356235" algn="l"/>
                <a:tab pos="7062470" algn="l"/>
              </a:tabLst>
            </a:pP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Eğer kablo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bir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ağ cihazından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diğer bir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ağ cihazına  ya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da bir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PC’den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diğer bir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PC’ye takılacaksa o  zaman kablonun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uçlarındaki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konnektörlerden 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birbirinden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farklı standartlara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göre  h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az</a:t>
            </a:r>
            <a:r>
              <a:rPr sz="2600" spc="-15" dirty="0">
                <a:solidFill>
                  <a:srgbClr val="1A1A6F"/>
                </a:solidFill>
                <a:latin typeface="Arial"/>
                <a:cs typeface="Arial"/>
              </a:rPr>
              <a:t>ı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rlanm</a:t>
            </a:r>
            <a:r>
              <a:rPr sz="2600" spc="5" dirty="0">
                <a:solidFill>
                  <a:srgbClr val="1A1A6F"/>
                </a:solidFill>
                <a:latin typeface="Arial"/>
                <a:cs typeface="Arial"/>
              </a:rPr>
              <a:t>a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l</a:t>
            </a:r>
            <a:r>
              <a:rPr sz="2600" spc="-20" dirty="0">
                <a:solidFill>
                  <a:srgbClr val="1A1A6F"/>
                </a:solidFill>
                <a:latin typeface="Arial"/>
                <a:cs typeface="Arial"/>
              </a:rPr>
              <a:t>ı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d</a:t>
            </a:r>
            <a:r>
              <a:rPr sz="2600" spc="-15" dirty="0">
                <a:solidFill>
                  <a:srgbClr val="1A1A6F"/>
                </a:solidFill>
                <a:latin typeface="Arial"/>
                <a:cs typeface="Arial"/>
              </a:rPr>
              <a:t>ı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r.</a:t>
            </a:r>
            <a:r>
              <a:rPr sz="2600" spc="-15" dirty="0">
                <a:solidFill>
                  <a:srgbClr val="1A1A6F"/>
                </a:solidFill>
                <a:latin typeface="Arial"/>
                <a:cs typeface="Arial"/>
              </a:rPr>
              <a:t>(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Ç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a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pra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z</a:t>
            </a:r>
            <a:r>
              <a:rPr sz="2600" spc="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Bağl</a:t>
            </a:r>
            <a:r>
              <a:rPr sz="2600" spc="5" dirty="0">
                <a:solidFill>
                  <a:srgbClr val="1A1A6F"/>
                </a:solidFill>
                <a:latin typeface="Arial"/>
                <a:cs typeface="Arial"/>
              </a:rPr>
              <a:t>a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nt</a:t>
            </a:r>
            <a:r>
              <a:rPr sz="2600" spc="-20" dirty="0">
                <a:solidFill>
                  <a:srgbClr val="1A1A6F"/>
                </a:solidFill>
                <a:latin typeface="Arial"/>
                <a:cs typeface="Arial"/>
              </a:rPr>
              <a:t>ı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)</a:t>
            </a:r>
            <a:r>
              <a:rPr sz="2600" spc="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(</a:t>
            </a:r>
            <a:r>
              <a:rPr sz="2600" spc="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5</a:t>
            </a:r>
            <a:r>
              <a:rPr sz="2600" spc="5" dirty="0">
                <a:solidFill>
                  <a:srgbClr val="1A1A6F"/>
                </a:solidFill>
                <a:latin typeface="Arial"/>
                <a:cs typeface="Arial"/>
              </a:rPr>
              <a:t>6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8A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&lt;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-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&gt;	5</a:t>
            </a:r>
            <a:r>
              <a:rPr sz="2600" spc="5" dirty="0">
                <a:solidFill>
                  <a:srgbClr val="1A1A6F"/>
                </a:solidFill>
                <a:latin typeface="Arial"/>
                <a:cs typeface="Arial"/>
              </a:rPr>
              <a:t>6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8B  yada 568B &lt;-&gt;</a:t>
            </a:r>
            <a:r>
              <a:rPr sz="2600" spc="-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568A)</a:t>
            </a:r>
            <a:endParaRPr sz="2600">
              <a:latin typeface="Arial"/>
              <a:cs typeface="Arial"/>
            </a:endParaRPr>
          </a:p>
        </p:txBody>
      </p:sp>
      <p:sp>
        <p:nvSpPr>
          <p:cNvPr id="12" name="Altbilgi Yer Tutucusu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39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Twisted Pair (Bükümlü</a:t>
            </a:r>
            <a:r>
              <a:rPr spc="-15" dirty="0"/>
              <a:t> </a:t>
            </a:r>
            <a:r>
              <a:rPr spc="-10" dirty="0"/>
              <a:t>Çift)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535940" y="1395425"/>
            <a:ext cx="7974330" cy="43065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Font typeface="Wingdings"/>
              <a:buChar char=""/>
              <a:tabLst>
                <a:tab pos="356235" algn="l"/>
              </a:tabLst>
            </a:pP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Veri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iletimi, kablonun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sağlayabileceği veri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hızını  düşürebilen girişim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veya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gürültüye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karşı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hassastır. 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Büklümlü çift kablo,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bir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tür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gürültü olan  elektromanyetik girişime (EMI)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karşı</a:t>
            </a:r>
            <a:r>
              <a:rPr sz="2700" spc="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hassastır.</a:t>
            </a:r>
            <a:endParaRPr sz="2700">
              <a:latin typeface="Arial"/>
              <a:cs typeface="Arial"/>
            </a:endParaRPr>
          </a:p>
          <a:p>
            <a:pPr marL="355600" marR="83185" indent="-342900">
              <a:lnSpc>
                <a:spcPct val="100000"/>
              </a:lnSpc>
              <a:spcBef>
                <a:spcPts val="655"/>
              </a:spcBef>
              <a:buFont typeface="Wingdings"/>
              <a:buChar char=""/>
              <a:tabLst>
                <a:tab pos="356235" algn="l"/>
              </a:tabLst>
            </a:pP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Kablolar çok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uzun biçimde birbirine sarılınca 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sızma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olarak bilinen bir girişim kaynağı oluşur. Bir 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kablodaki sinyal sızarak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bitişik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kablolara</a:t>
            </a:r>
            <a:r>
              <a:rPr sz="2700" spc="-9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girebilir.</a:t>
            </a:r>
            <a:endParaRPr sz="2700">
              <a:latin typeface="Arial"/>
              <a:cs typeface="Arial"/>
            </a:endParaRPr>
          </a:p>
          <a:p>
            <a:pPr marL="355600" marR="26034" indent="-342900">
              <a:lnSpc>
                <a:spcPct val="100000"/>
              </a:lnSpc>
              <a:spcBef>
                <a:spcPts val="650"/>
              </a:spcBef>
              <a:buFont typeface="Wingdings"/>
              <a:buChar char=""/>
              <a:tabLst>
                <a:tab pos="356235" algn="l"/>
              </a:tabLst>
            </a:pP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Sızma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gibi bir girişim nedeniyle veri iletimi  bozulduğunda,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verinin yeniden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iletilmesi gerekir. 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da </a:t>
            </a:r>
            <a:r>
              <a:rPr sz="2700" spc="-10" dirty="0">
                <a:solidFill>
                  <a:srgbClr val="1A1A6F"/>
                </a:solidFill>
                <a:latin typeface="Arial"/>
                <a:cs typeface="Arial"/>
              </a:rPr>
              <a:t>ortamın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veri taşıma kapasitesini</a:t>
            </a:r>
            <a:r>
              <a:rPr sz="2700" spc="-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düşürebilir.</a:t>
            </a:r>
            <a:endParaRPr sz="2700">
              <a:latin typeface="Arial"/>
              <a:cs typeface="Arial"/>
            </a:endParaRPr>
          </a:p>
        </p:txBody>
      </p:sp>
      <p:sp>
        <p:nvSpPr>
          <p:cNvPr id="12" name="Altbilgi Yer Tutucusu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4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Kablo Hazırlama</a:t>
            </a:r>
            <a:r>
              <a:rPr spc="-100" dirty="0"/>
              <a:t> </a:t>
            </a:r>
            <a:r>
              <a:rPr dirty="0"/>
              <a:t>İşlemi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535940" y="1395425"/>
            <a:ext cx="8037830" cy="31978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Wingdings"/>
              <a:buChar char=""/>
              <a:tabLst>
                <a:tab pos="356235" algn="l"/>
              </a:tabLst>
            </a:pP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Bu standartlarda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belirtilen renkleri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taşımayan  kablolarla da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karşılaşmanız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muhtemeldir. UTP kablo 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yapımında önemli olan düz bağlantıda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her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iki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ucun  renklerinin aynı sıralamaya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sokulmasıdır. Çapraz  bağlantı yapılmak istendiğinde ise birinci uç yapılır; 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kablonun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diğer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ucunda 1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ile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3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no’lu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iletkenler ve 2 ile  6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no’lu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iletkenlerin yerleri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değiştirilerek iletken 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sıralaması</a:t>
            </a:r>
            <a:r>
              <a:rPr sz="2600" spc="-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oluşturulur.</a:t>
            </a:r>
            <a:endParaRPr sz="2600">
              <a:latin typeface="Arial"/>
              <a:cs typeface="Arial"/>
            </a:endParaRPr>
          </a:p>
        </p:txBody>
      </p:sp>
      <p:sp>
        <p:nvSpPr>
          <p:cNvPr id="12" name="Altbilgi Yer Tutucusu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40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Kablo Hazırlama</a:t>
            </a:r>
            <a:r>
              <a:rPr spc="-100" dirty="0"/>
              <a:t> </a:t>
            </a:r>
            <a:r>
              <a:rPr dirty="0"/>
              <a:t>İşlemi</a:t>
            </a:r>
          </a:p>
        </p:txBody>
      </p:sp>
      <p:sp>
        <p:nvSpPr>
          <p:cNvPr id="3" name="object 3"/>
          <p:cNvSpPr/>
          <p:nvPr/>
        </p:nvSpPr>
        <p:spPr>
          <a:xfrm>
            <a:off x="662940" y="2319527"/>
            <a:ext cx="3643884" cy="30236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643628" y="1629155"/>
            <a:ext cx="3962400" cy="13807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782311" y="3212592"/>
            <a:ext cx="3686555" cy="136245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312920" y="4840223"/>
            <a:ext cx="4305300" cy="131521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41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1- Ağ Temelleri Ders Modülleri– MEGEP MEB (2011)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42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1123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Twisted Pair (Bükümlü</a:t>
            </a:r>
            <a:r>
              <a:rPr spc="-15" dirty="0"/>
              <a:t> </a:t>
            </a:r>
            <a:r>
              <a:rPr spc="-10" dirty="0"/>
              <a:t>Çift)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535940" y="1395424"/>
            <a:ext cx="7457440" cy="13061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Büklümlü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çift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kabloda, birim uzunluğu başına  düşen büklüm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sayısı,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kablonun girişime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karşı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sahip olduğu direnç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miktarını</a:t>
            </a:r>
            <a:r>
              <a:rPr sz="2800" spc="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etkiler.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43939" y="3212592"/>
            <a:ext cx="6708648" cy="18684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Altbilgi Yer Tutucusu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14" name="Slayt Numarası Yer Tutucusu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5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Yapısı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520940" cy="24657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Bükümlü çift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kablo telefon</a:t>
            </a:r>
            <a:r>
              <a:rPr sz="3200" spc="-7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sistemlerinde  de kullanılır.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tür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kablolarda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çıplak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kabloların her biri bir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yalıtım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malzemesi  (örneğin plastik)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ile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giydirilir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kablolar  çiftler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halinde birbirine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bükülür.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Altbilgi Yer Tutucusu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6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Yapısı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535940" y="1291343"/>
            <a:ext cx="7980680" cy="377571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75920" indent="-363220">
              <a:lnSpc>
                <a:spcPct val="100000"/>
              </a:lnSpc>
              <a:spcBef>
                <a:spcPts val="90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şekildeki basit</a:t>
            </a:r>
            <a:r>
              <a:rPr sz="3200" spc="-6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bükümler,</a:t>
            </a:r>
            <a:endParaRPr sz="3200">
              <a:latin typeface="Arial"/>
              <a:cs typeface="Arial"/>
            </a:endParaRPr>
          </a:p>
          <a:p>
            <a:pPr marL="756285" marR="806450" indent="-287020" algn="just">
              <a:lnSpc>
                <a:spcPct val="100000"/>
              </a:lnSpc>
              <a:spcBef>
                <a:spcPts val="690"/>
              </a:spcBef>
            </a:pPr>
            <a:r>
              <a:rPr sz="14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400" dirty="0">
                <a:solidFill>
                  <a:srgbClr val="3067D2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Çıplak kablonun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ürettiği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elektromanyetik  alanın etkisini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sınırlayıp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diğer kablolarda  parazit oluşumunu</a:t>
            </a:r>
            <a:r>
              <a:rPr sz="2800" spc="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önleyerek,</a:t>
            </a:r>
            <a:endParaRPr sz="2800">
              <a:latin typeface="Arial"/>
              <a:cs typeface="Arial"/>
            </a:endParaRPr>
          </a:p>
          <a:p>
            <a:pPr marL="756285" marR="5080" indent="-287020">
              <a:lnSpc>
                <a:spcPct val="100000"/>
              </a:lnSpc>
              <a:spcBef>
                <a:spcPts val="675"/>
              </a:spcBef>
              <a:tabLst>
                <a:tab pos="855344" algn="l"/>
              </a:tabLst>
            </a:pPr>
            <a:r>
              <a:rPr sz="14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400" dirty="0">
                <a:solidFill>
                  <a:srgbClr val="3067D2"/>
                </a:solidFill>
                <a:latin typeface="Times New Roman"/>
                <a:cs typeface="Times New Roman"/>
              </a:rPr>
              <a:t>		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Kablo çiftini elektromanyetik alanın etkisine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karşı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daha az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duyarlı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yapıp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diğer kablolardan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kaynaklanan paraziti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önleyerek,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kabloyu ağda  kullanıma uygun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hale</a:t>
            </a:r>
            <a:r>
              <a:rPr sz="2800" spc="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getirir.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2" name="Altbilgi Yer Tutucusu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7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Yapısı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467105" y="1066800"/>
            <a:ext cx="3724910" cy="48552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91440" indent="-342900">
              <a:lnSpc>
                <a:spcPct val="100000"/>
              </a:lnSpc>
              <a:spcBef>
                <a:spcPts val="100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Bükümlü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çift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kablonun 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metal koruyucu ile 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sarılmış haline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Korumalı  Bükümlü Çift Kablo  denir.</a:t>
            </a:r>
            <a:endParaRPr sz="24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580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İzole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edilmiş bükümlü 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çiftlerin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etrafına sarılmış 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metal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koruyucu ile, kablo  elektromanyetik alandan  daha iyi korunmakta ve  verilerin daha uzun  mesafelere iletilmesine  olanak</a:t>
            </a:r>
            <a:r>
              <a:rPr sz="2400" spc="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sağlamaktadır.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418076" y="2133600"/>
            <a:ext cx="4725923" cy="30739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Altbilgi Yer Tutucusu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14" name="Slayt Numarası Yer Tutucusu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8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Çeşitleri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8060690" cy="39185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Günümüzde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en yaygın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kullanılan ağ  kablosu tipi birbirine dolanmış çiftler  halinde, telefon kablosuna benzer yapıdaki  kablodur.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En yaygın TP (Twisted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Pair)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kablo</a:t>
            </a:r>
            <a:r>
              <a:rPr sz="3200" spc="-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çeşitleri:</a:t>
            </a:r>
            <a:endParaRPr sz="32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695"/>
              </a:spcBef>
              <a:tabLst>
                <a:tab pos="756285" algn="l"/>
              </a:tabLst>
            </a:pPr>
            <a:r>
              <a:rPr sz="1400" spc="5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400" spc="5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800" b="1" spc="-10" dirty="0">
                <a:solidFill>
                  <a:srgbClr val="1A1A6F"/>
                </a:solidFill>
                <a:latin typeface="Arial"/>
                <a:cs typeface="Arial"/>
              </a:rPr>
              <a:t>STP </a:t>
            </a:r>
            <a:r>
              <a:rPr sz="2800" b="1" spc="-5" dirty="0">
                <a:solidFill>
                  <a:srgbClr val="1A1A6F"/>
                </a:solidFill>
                <a:latin typeface="Arial"/>
                <a:cs typeface="Arial"/>
              </a:rPr>
              <a:t>Kablo (Korunmalı Çift </a:t>
            </a:r>
            <a:r>
              <a:rPr sz="2800" b="1" spc="-10" dirty="0">
                <a:solidFill>
                  <a:srgbClr val="1A1A6F"/>
                </a:solidFill>
                <a:latin typeface="Arial"/>
                <a:cs typeface="Arial"/>
              </a:rPr>
              <a:t>Bükümlü</a:t>
            </a:r>
            <a:r>
              <a:rPr sz="2800" b="1" spc="6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b="1" spc="-10" dirty="0">
                <a:solidFill>
                  <a:srgbClr val="1A1A6F"/>
                </a:solidFill>
                <a:latin typeface="Arial"/>
                <a:cs typeface="Arial"/>
              </a:rPr>
              <a:t>Kablo</a:t>
            </a:r>
            <a:endParaRPr sz="2800">
              <a:latin typeface="Arial"/>
              <a:cs typeface="Arial"/>
            </a:endParaRPr>
          </a:p>
          <a:p>
            <a:pPr marL="756285">
              <a:lnSpc>
                <a:spcPct val="100000"/>
              </a:lnSpc>
            </a:pPr>
            <a:r>
              <a:rPr sz="2800" b="1" spc="-5" dirty="0">
                <a:solidFill>
                  <a:srgbClr val="1A1A6F"/>
                </a:solidFill>
                <a:latin typeface="Arial"/>
                <a:cs typeface="Arial"/>
              </a:rPr>
              <a:t>– Shielded Twisted</a:t>
            </a:r>
            <a:r>
              <a:rPr sz="2800" b="1" spc="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1A1A6F"/>
                </a:solidFill>
                <a:latin typeface="Arial"/>
                <a:cs typeface="Arial"/>
              </a:rPr>
              <a:t>Pair)</a:t>
            </a:r>
            <a:endParaRPr sz="28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675"/>
              </a:spcBef>
              <a:tabLst>
                <a:tab pos="756285" algn="l"/>
              </a:tabLst>
            </a:pPr>
            <a:r>
              <a:rPr sz="14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4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800" b="1" spc="-5" dirty="0">
                <a:solidFill>
                  <a:srgbClr val="1A1A6F"/>
                </a:solidFill>
                <a:latin typeface="Arial"/>
                <a:cs typeface="Arial"/>
              </a:rPr>
              <a:t>UTP</a:t>
            </a:r>
            <a:r>
              <a:rPr sz="2800" b="1" spc="-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1A1A6F"/>
                </a:solidFill>
                <a:latin typeface="Arial"/>
                <a:cs typeface="Arial"/>
              </a:rPr>
              <a:t>Kablo</a:t>
            </a:r>
            <a:endParaRPr sz="28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627184" y="4630496"/>
            <a:ext cx="2944368" cy="13609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Altbilgi Yer Tutucusu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14" name="Slayt Numarası Yer Tutucusu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9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NMYO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MYO" id="{D8215618-A6B4-4840-A8AF-6A1674FE9DCA}" vid="{CF697EED-BB01-4411-A691-07731E57A95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NMYO</Template>
  <TotalTime>78</TotalTime>
  <Words>1595</Words>
  <Application>Microsoft Office PowerPoint</Application>
  <PresentationFormat>Ekran Gösterisi (4:3)</PresentationFormat>
  <Paragraphs>215</Paragraphs>
  <Slides>42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42</vt:i4>
      </vt:variant>
    </vt:vector>
  </HeadingPairs>
  <TitlesOfParts>
    <vt:vector size="48" baseType="lpstr">
      <vt:lpstr>Arial</vt:lpstr>
      <vt:lpstr>Calibri</vt:lpstr>
      <vt:lpstr>Times New Roman</vt:lpstr>
      <vt:lpstr>Wingdings</vt:lpstr>
      <vt:lpstr>Wingdings 2</vt:lpstr>
      <vt:lpstr>NMYO</vt:lpstr>
      <vt:lpstr>Ağ Kabloları</vt:lpstr>
      <vt:lpstr>Twisted Pair (Bükümlü Çift)</vt:lpstr>
      <vt:lpstr>Twisted Pair (Bükümlü Çift)</vt:lpstr>
      <vt:lpstr>Twisted Pair (Bükümlü Çift)</vt:lpstr>
      <vt:lpstr>Twisted Pair (Bükümlü Çift)</vt:lpstr>
      <vt:lpstr>Yapısı</vt:lpstr>
      <vt:lpstr>Yapısı</vt:lpstr>
      <vt:lpstr>Yapısı</vt:lpstr>
      <vt:lpstr>Çeşitleri</vt:lpstr>
      <vt:lpstr>Çeşitleri</vt:lpstr>
      <vt:lpstr>STP Kablo(Korunmalı Çift  Bükümlü Kablo)</vt:lpstr>
      <vt:lpstr>STP Kablo (Korunmalı Çift  Bükümlü Kablo)</vt:lpstr>
      <vt:lpstr>STP Kablo(Korunmalı Çift  Bükümlü Kablo)</vt:lpstr>
      <vt:lpstr>STP Kablo(Korunmalı Çift  Bükümlü Kablo)</vt:lpstr>
      <vt:lpstr>STP Kablo(Korunmalı Çift  Bükümlü Kablo)</vt:lpstr>
      <vt:lpstr>UTP Kablo</vt:lpstr>
      <vt:lpstr>UTP Kablo</vt:lpstr>
      <vt:lpstr>UTP Kablo</vt:lpstr>
      <vt:lpstr>UTP Kablo</vt:lpstr>
      <vt:lpstr>UTP Kablo</vt:lpstr>
      <vt:lpstr>UTP Kablo</vt:lpstr>
      <vt:lpstr>UTP Kablo</vt:lpstr>
      <vt:lpstr>UTP Kablo</vt:lpstr>
      <vt:lpstr>UTP Kablo</vt:lpstr>
      <vt:lpstr>UTP Kablo</vt:lpstr>
      <vt:lpstr>Konnektör</vt:lpstr>
      <vt:lpstr>Konnektör</vt:lpstr>
      <vt:lpstr>Kablo Hazırlama</vt:lpstr>
      <vt:lpstr>Kablo Hazırlama</vt:lpstr>
      <vt:lpstr>Kablo Hazırlama</vt:lpstr>
      <vt:lpstr>Kablo Hazırlama</vt:lpstr>
      <vt:lpstr>Kablo Hazırlama</vt:lpstr>
      <vt:lpstr>Kablo Hazırlama</vt:lpstr>
      <vt:lpstr>Kablo Hazırlama</vt:lpstr>
      <vt:lpstr>Kablo Hazırlama İşlemi</vt:lpstr>
      <vt:lpstr>Kablo Hazırlama İşlemi</vt:lpstr>
      <vt:lpstr>Kablo Hazırlama İşlemi</vt:lpstr>
      <vt:lpstr>Kablo Hazırlama İşlemi</vt:lpstr>
      <vt:lpstr>Kablo Hazırlama İşlemi</vt:lpstr>
      <vt:lpstr>Kablo Hazırlama İşlemi</vt:lpstr>
      <vt:lpstr>Kablo Hazırlama İşlemi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Gln</dc:creator>
  <cp:lastModifiedBy>Windows Kullanıcısı</cp:lastModifiedBy>
  <cp:revision>12</cp:revision>
  <dcterms:created xsi:type="dcterms:W3CDTF">2019-02-08T08:08:01Z</dcterms:created>
  <dcterms:modified xsi:type="dcterms:W3CDTF">2020-01-29T10:30:06Z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2017-10-24T00:00:00Z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2019-02-08T00:00:00Z</vt:filetime>
  </property>
</Properties>
</file>