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84"/>
  </p:normalViewPr>
  <p:slideViewPr>
    <p:cSldViewPr snapToGrid="0" snapToObjects="1">
      <p:cViewPr varScale="1">
        <p:scale>
          <a:sx n="90" d="100"/>
          <a:sy n="90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9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1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8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73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19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01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58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6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3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8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24" r:id="rId6"/>
    <p:sldLayoutId id="2147483719" r:id="rId7"/>
    <p:sldLayoutId id="2147483720" r:id="rId8"/>
    <p:sldLayoutId id="2147483721" r:id="rId9"/>
    <p:sldLayoutId id="2147483723" r:id="rId10"/>
    <p:sldLayoutId id="214748372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218E76-145A-463E-9DEB-50DFAF730E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477" b="7523"/>
          <a:stretch/>
        </p:blipFill>
        <p:spPr>
          <a:xfrm>
            <a:off x="-2" y="10"/>
            <a:ext cx="1219200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tx1">
                  <a:alpha val="30000"/>
                </a:schemeClr>
              </a:gs>
              <a:gs pos="30000">
                <a:schemeClr val="tx1">
                  <a:alpha val="2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12797E5-5257-5D4F-BDE1-510C694E0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2807208"/>
          </a:xfrm>
        </p:spPr>
        <p:txBody>
          <a:bodyPr anchor="b">
            <a:normAutofit/>
          </a:bodyPr>
          <a:lstStyle/>
          <a:p>
            <a:r>
              <a:rPr lang="tr-TR" sz="4800" dirty="0">
                <a:solidFill>
                  <a:schemeClr val="bg1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Devlet II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4CD942-588F-EF42-A188-4B2AE657F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3968496"/>
            <a:ext cx="4023360" cy="1208141"/>
          </a:xfrm>
        </p:spPr>
        <p:txBody>
          <a:bodyPr>
            <a:normAutofit/>
          </a:bodyPr>
          <a:lstStyle/>
          <a:p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620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1AAA13-F661-9248-835B-FAF68E063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343157-BE75-FE45-9C49-96015A47B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Devletin sorumluluğu kapladığı bütün alanlardır. Belirlenmiş sınırlar içerisinde ya da bu sınırlara karşı gerçekleşecek olası bir saldırı karşısında meşru bir güç kullanma gücü vardır.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bakımdan yaşanan savaşlarda, devlet olarak kurumlar taraf olmaktadır.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Modern devletlerde ise, özellikle ulus-devlet vatandaş-devlet özdeşliği çok daha baskın olarak karşımıza çıkmaktadır.</a:t>
            </a:r>
          </a:p>
        </p:txBody>
      </p:sp>
    </p:spTree>
    <p:extLst>
      <p:ext uri="{BB962C8B-B14F-4D97-AF65-F5344CB8AC3E}">
        <p14:creationId xmlns:p14="http://schemas.microsoft.com/office/powerpoint/2010/main" val="113590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E6C739-12E9-E348-817A-B28A9AAFB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7C620E-74D5-AE4E-859C-E7B0D64CB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Devletlerde bağlılık akrabalığı aşkın şekilde devlete yöneliktir. En büyük güç olarak organizasyonun düzenleyicisi olarak kabul edilir.</a:t>
            </a:r>
          </a:p>
        </p:txBody>
      </p:sp>
    </p:spTree>
    <p:extLst>
      <p:ext uri="{BB962C8B-B14F-4D97-AF65-F5344CB8AC3E}">
        <p14:creationId xmlns:p14="http://schemas.microsoft.com/office/powerpoint/2010/main" val="109423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C465E0-F399-4E4F-9BC0-7B4C97DD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0CFCD6-B34A-514A-89BC-1B3A9C157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Devletlerde hukuki sistem resmileşmiştir. Uzmanlaşmaya paralel şekilde uygulayıcılar vardır.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Yaptırım devletin tekelindedir.</a:t>
            </a:r>
          </a:p>
        </p:txBody>
      </p:sp>
    </p:spTree>
    <p:extLst>
      <p:ext uri="{BB962C8B-B14F-4D97-AF65-F5344CB8AC3E}">
        <p14:creationId xmlns:p14="http://schemas.microsoft.com/office/powerpoint/2010/main" val="151710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5ED098-4056-D548-945F-7CC87E181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B11C07-026A-5C45-9876-DF947AB99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Toplumsal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tabakalaşma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keskinleşmiştir.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Tabakalar arasında geçiş imkanı sınırlıdır.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Soyluluk ve alt sınıftan olma durumları soylar arasında aktarılır</a:t>
            </a:r>
          </a:p>
        </p:txBody>
      </p:sp>
    </p:spTree>
    <p:extLst>
      <p:ext uri="{BB962C8B-B14F-4D97-AF65-F5344CB8AC3E}">
        <p14:creationId xmlns:p14="http://schemas.microsoft.com/office/powerpoint/2010/main" val="3767835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6E7661-0184-9249-9B05-D9FA3556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0819B6-8AE4-B449-827F-EDB6CA049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En temelde </a:t>
            </a:r>
            <a:r>
              <a:rPr lang="tr-TR" b="1" i="1" dirty="0" err="1">
                <a:latin typeface="Arial" panose="020B0604020202020204" pitchFamily="34" charset="0"/>
                <a:cs typeface="Arial" panose="020B0604020202020204" pitchFamily="34" charset="0"/>
              </a:rPr>
              <a:t>tabakalaşma</a:t>
            </a:r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 yöneten ve yönetilen düzeyindedir.</a:t>
            </a:r>
          </a:p>
          <a:p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Yöneten sınıf toplumsal ve siyasal düzeylerde çeşitli ayrıcalıklara sahiptir</a:t>
            </a:r>
          </a:p>
        </p:txBody>
      </p:sp>
    </p:spTree>
    <p:extLst>
      <p:ext uri="{BB962C8B-B14F-4D97-AF65-F5344CB8AC3E}">
        <p14:creationId xmlns:p14="http://schemas.microsoft.com/office/powerpoint/2010/main" val="342912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8D7CB0-2E75-BB44-8EE2-E659FD860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BAE4AB-170B-FF4B-9A00-4E1E4474C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Özel mülkiyet ve devlet mülkiyeti baskın durumdadır.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Devlet mülkiyeti ortak mülkiyet anlamına gelmemektedir. Çünkü ortak mülkiyette siyasal yapının paydaşları, mülkiyet gelirinden pay almaktayken, devlet mülkiyetinde böylesi bir uygulama söz konusu değildir.</a:t>
            </a:r>
          </a:p>
        </p:txBody>
      </p:sp>
    </p:spTree>
    <p:extLst>
      <p:ext uri="{BB962C8B-B14F-4D97-AF65-F5344CB8AC3E}">
        <p14:creationId xmlns:p14="http://schemas.microsoft.com/office/powerpoint/2010/main" val="3078154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432AFD-3C76-4F44-8775-4EF908E7D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D0A8F9-B03F-F246-83B4-0D2765125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Devletlerde, siyasal erkin ve halkın birbirlerine ve devlete kurumuna karşı sorumlulukları vardır.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Halkın en büyük sorumlulukları vergi ödemek, ihtiyaç durumunda askere gitmek..</a:t>
            </a:r>
          </a:p>
        </p:txBody>
      </p:sp>
    </p:spTree>
    <p:extLst>
      <p:ext uri="{BB962C8B-B14F-4D97-AF65-F5344CB8AC3E}">
        <p14:creationId xmlns:p14="http://schemas.microsoft.com/office/powerpoint/2010/main" val="1927591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EC2756-6310-C14A-B4CF-0BFB9C94D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91D924-DC8D-2242-9761-05B53162B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Devletin halkına karşı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sorumululuğu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ise onun can ve mal güvenliğini sağlamaktır. Devletlerin ortaya çıkışına dair teorilerden birisi de bu güvenlik gerekçesidir.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bakımdan devletsiz olma hali ile kaotik ortam ilişkisi çok kullanılan bir argümandır.</a:t>
            </a:r>
          </a:p>
        </p:txBody>
      </p:sp>
    </p:spTree>
    <p:extLst>
      <p:ext uri="{BB962C8B-B14F-4D97-AF65-F5344CB8AC3E}">
        <p14:creationId xmlns:p14="http://schemas.microsoft.com/office/powerpoint/2010/main" val="2137535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B4039D-1200-C645-AF5F-04359590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E614FD-1D2C-F249-8330-D32CBB3A9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Ticaret, devletlerde sistematik bir hal almıştır.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Kayıtlar tutulur ve vergi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ilerliğe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sokulur.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Ticarette takas yerini değerli metallere ya da paraya bırakmıştır.</a:t>
            </a:r>
          </a:p>
        </p:txBody>
      </p:sp>
    </p:spTree>
    <p:extLst>
      <p:ext uri="{BB962C8B-B14F-4D97-AF65-F5344CB8AC3E}">
        <p14:creationId xmlns:p14="http://schemas.microsoft.com/office/powerpoint/2010/main" val="374186992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LeftStep">
      <a:dk1>
        <a:srgbClr val="000000"/>
      </a:dk1>
      <a:lt1>
        <a:srgbClr val="FFFFFF"/>
      </a:lt1>
      <a:dk2>
        <a:srgbClr val="412425"/>
      </a:dk2>
      <a:lt2>
        <a:srgbClr val="E2E5E8"/>
      </a:lt2>
      <a:accent1>
        <a:srgbClr val="DD8A32"/>
      </a:accent1>
      <a:accent2>
        <a:srgbClr val="CC3121"/>
      </a:accent2>
      <a:accent3>
        <a:srgbClr val="DD3269"/>
      </a:accent3>
      <a:accent4>
        <a:srgbClr val="CC219E"/>
      </a:accent4>
      <a:accent5>
        <a:srgbClr val="C432DD"/>
      </a:accent5>
      <a:accent6>
        <a:srgbClr val="742FCF"/>
      </a:accent6>
      <a:hlink>
        <a:srgbClr val="3F7DBF"/>
      </a:hlink>
      <a:folHlink>
        <a:srgbClr val="7F7F7F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247</Words>
  <Application>Microsoft Macintosh PowerPoint</Application>
  <PresentationFormat>Geniş ekran</PresentationFormat>
  <Paragraphs>22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Apple Chancery</vt:lpstr>
      <vt:lpstr>Arial</vt:lpstr>
      <vt:lpstr>Modern Love</vt:lpstr>
      <vt:lpstr>The Hand</vt:lpstr>
      <vt:lpstr>SketchyVTI</vt:lpstr>
      <vt:lpstr>Devlet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Devlet II</dc:title>
  <dc:creator>Zehra Münüsoğlu</dc:creator>
  <cp:lastModifiedBy>Zehra Münüsoğlu</cp:lastModifiedBy>
  <cp:revision>2</cp:revision>
  <dcterms:created xsi:type="dcterms:W3CDTF">2020-06-30T10:10:21Z</dcterms:created>
  <dcterms:modified xsi:type="dcterms:W3CDTF">2020-06-30T10:26:13Z</dcterms:modified>
</cp:coreProperties>
</file>