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2" r:id="rId2"/>
    <p:sldId id="257" r:id="rId3"/>
    <p:sldId id="263" r:id="rId4"/>
    <p:sldId id="256" r:id="rId5"/>
    <p:sldId id="269" r:id="rId6"/>
    <p:sldId id="259" r:id="rId7"/>
    <p:sldId id="260" r:id="rId8"/>
    <p:sldId id="264" r:id="rId9"/>
    <p:sldId id="268" r:id="rId10"/>
    <p:sldId id="271" r:id="rId11"/>
    <p:sldId id="272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71"/>
    <p:restoredTop sz="93730"/>
  </p:normalViewPr>
  <p:slideViewPr>
    <p:cSldViewPr snapToGrid="0" snapToObjects="1">
      <p:cViewPr varScale="1">
        <p:scale>
          <a:sx n="86" d="100"/>
          <a:sy n="86" d="100"/>
        </p:scale>
        <p:origin x="8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72F80-42F5-FA4D-87D3-10CBD1A6BCCE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CA97DD-D912-5C46-918D-A5B014BB43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4443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CA97DD-D912-5C46-918D-A5B014BB437C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9351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CA97DD-D912-5C46-918D-A5B014BB437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2603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BA57B09A-858E-9F41-A646-484A476A4A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="" xmlns:a16="http://schemas.microsoft.com/office/drawing/2014/main" id="{417F3869-FA3F-8A4B-B0B0-2C7A05AB0B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82405D51-B529-EB47-AF16-AB575FB42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5277F-F5E3-8243-9DDA-D07B633F4F81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BF35CFFD-D47D-8F45-9150-DFECAE26B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EB651815-82CB-E54A-9EAF-A2750C244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7C7E-BD58-B440-85AB-7CC09CF51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6833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8D00F0A4-1A7F-2F4B-AA97-82B065FB0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="" xmlns:a16="http://schemas.microsoft.com/office/drawing/2014/main" id="{ACDB1391-FB20-9F46-AE88-8DA0FB106B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19624FD5-FECD-4C48-AD60-21A2ECB06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5277F-F5E3-8243-9DDA-D07B633F4F81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087A1BCE-D83E-F94F-95B8-19DF39D8F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2EE4DA05-BED7-3E40-A504-454EB1092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7C7E-BD58-B440-85AB-7CC09CF51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8647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="" xmlns:a16="http://schemas.microsoft.com/office/drawing/2014/main" id="{A64B90F9-4854-B442-96C6-01ACB85E14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="" xmlns:a16="http://schemas.microsoft.com/office/drawing/2014/main" id="{E540268F-DE24-CB48-8779-7D5EC170D2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A06D57BD-A086-D244-8F1D-02ABF774E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5277F-F5E3-8243-9DDA-D07B633F4F81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5AC980C5-27CE-9E48-A729-A426CF53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6C37ABFA-F206-6E41-BA5E-D4697941D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7C7E-BD58-B440-85AB-7CC09CF51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3111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B5FCD928-6BCA-6746-9748-3196DF270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E75D0BDE-E2B0-CE4F-8BAE-C58B28BF0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20E84414-BB1C-1245-B100-8C7FFA78A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5277F-F5E3-8243-9DDA-D07B633F4F81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F0D62C3D-E466-0342-A1EE-264376875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908A247F-985E-8C46-B1E6-75A04A878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7C7E-BD58-B440-85AB-7CC09CF51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34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AC0360CD-F2C5-A549-9C87-4A39A031A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09416A2D-EA19-774A-8CB8-E1D9A8B42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59FB63F1-701C-624C-A998-21B3587A8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5277F-F5E3-8243-9DDA-D07B633F4F81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ACCE1D68-427A-4042-A5D8-D0C2EA0B7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3348607D-5317-F14A-85AD-44F1AAFF5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7C7E-BD58-B440-85AB-7CC09CF51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3118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B5B6D2F9-E5B0-8F4E-AC33-CAE924468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1553EDEA-416B-CE4C-B53E-4DB7FDF784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4BB1B96E-2B89-6F4C-8021-1002C34161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="" xmlns:a16="http://schemas.microsoft.com/office/drawing/2014/main" id="{CBEF9816-4761-504B-A88D-29C2D47EC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5277F-F5E3-8243-9DDA-D07B633F4F81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="" xmlns:a16="http://schemas.microsoft.com/office/drawing/2014/main" id="{4AF4EFFF-B483-594D-B795-F70B70740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="" xmlns:a16="http://schemas.microsoft.com/office/drawing/2014/main" id="{8D87A363-0E5D-344D-B3F6-5B8F2F25C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7C7E-BD58-B440-85AB-7CC09CF51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295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84C6FB41-BE98-784B-AD12-5C91F57D3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17FC6C54-5587-BD45-A62B-85A6D797C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26D26CC2-5DA8-924D-8F95-ED98825E86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="" xmlns:a16="http://schemas.microsoft.com/office/drawing/2014/main" id="{9B80F876-14F3-BB45-ABD0-23F76A24C4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="" xmlns:a16="http://schemas.microsoft.com/office/drawing/2014/main" id="{EEC4F68B-2CD9-6B48-9711-06C7541DA0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="" xmlns:a16="http://schemas.microsoft.com/office/drawing/2014/main" id="{6551699C-CF7A-6F41-B171-4CD376232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5277F-F5E3-8243-9DDA-D07B633F4F81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="" xmlns:a16="http://schemas.microsoft.com/office/drawing/2014/main" id="{28BCD238-30CC-0042-8CFA-EF5F94B80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="" xmlns:a16="http://schemas.microsoft.com/office/drawing/2014/main" id="{81CE3D6F-87E6-444D-A055-3EE680291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7C7E-BD58-B440-85AB-7CC09CF51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1563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38EA4949-E2BD-3641-852F-AF976810E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="" xmlns:a16="http://schemas.microsoft.com/office/drawing/2014/main" id="{DF7B0F1C-B293-9043-9A46-BA1F922C6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5277F-F5E3-8243-9DDA-D07B633F4F81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="" xmlns:a16="http://schemas.microsoft.com/office/drawing/2014/main" id="{BB79CC8B-B693-9448-B3E6-BF81BAC92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="" xmlns:a16="http://schemas.microsoft.com/office/drawing/2014/main" id="{E3D774B7-3770-2843-A605-E87E29A45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7C7E-BD58-B440-85AB-7CC09CF51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5440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="" xmlns:a16="http://schemas.microsoft.com/office/drawing/2014/main" id="{2AFDE9BE-C546-9644-BC30-1933AA705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5277F-F5E3-8243-9DDA-D07B633F4F81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="" xmlns:a16="http://schemas.microsoft.com/office/drawing/2014/main" id="{42812753-F04D-F44F-BF52-29BC77302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="" xmlns:a16="http://schemas.microsoft.com/office/drawing/2014/main" id="{CF092871-DC96-C64A-A9F3-604A37387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7C7E-BD58-B440-85AB-7CC09CF51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5563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BA8EA5FE-420F-4344-826E-94BB90E3D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EFEF8134-57CF-F440-93DF-9ECFBC279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="" xmlns:a16="http://schemas.microsoft.com/office/drawing/2014/main" id="{4078B851-5A8D-0B41-89B5-F4CFCA17D8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="" xmlns:a16="http://schemas.microsoft.com/office/drawing/2014/main" id="{C0BF6381-5388-5240-BC71-8A2CA485F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5277F-F5E3-8243-9DDA-D07B633F4F81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="" xmlns:a16="http://schemas.microsoft.com/office/drawing/2014/main" id="{34F9A88B-BB20-0346-9A76-5677BC6E5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="" xmlns:a16="http://schemas.microsoft.com/office/drawing/2014/main" id="{77CCE5F5-E4D2-E14B-9F88-A838B674C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7C7E-BD58-B440-85AB-7CC09CF51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8810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2EA060B6-2775-224C-B8EA-B36625DBC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="" xmlns:a16="http://schemas.microsoft.com/office/drawing/2014/main" id="{2C289A5E-BA41-7D46-AC18-56E05ED4D6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="" xmlns:a16="http://schemas.microsoft.com/office/drawing/2014/main" id="{C315849D-8596-364A-B133-757642EFCC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="" xmlns:a16="http://schemas.microsoft.com/office/drawing/2014/main" id="{430CB9D6-6C84-8C40-9D82-AAD331385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5277F-F5E3-8243-9DDA-D07B633F4F81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="" xmlns:a16="http://schemas.microsoft.com/office/drawing/2014/main" id="{4464822B-4BDB-F143-BB77-085AF42AF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="" xmlns:a16="http://schemas.microsoft.com/office/drawing/2014/main" id="{BA0076FA-5F79-5C41-ABD4-A2F30C97A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7C7E-BD58-B440-85AB-7CC09CF51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650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="" xmlns:a16="http://schemas.microsoft.com/office/drawing/2014/main" id="{9A949F64-D195-D54F-B687-C707B329C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E35764E1-F4B3-764A-8430-61747292B8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4BC97BD7-594F-D640-8901-3641B2C3F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5277F-F5E3-8243-9DDA-D07B633F4F81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26A47134-3089-C640-9018-C1D11E5A18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0651975E-E061-6C4B-AF3B-2C32E8E913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77C7E-BD58-B440-85AB-7CC09CF51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9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ORGANIC ACIDS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</a:t>
            </a:r>
            <a:r>
              <a:rPr lang="tr-TR" dirty="0" smtClean="0"/>
              <a:t>. Pınar Saçaklı</a:t>
            </a:r>
          </a:p>
          <a:p>
            <a:r>
              <a:rPr lang="tr-TR" dirty="0" smtClean="0"/>
              <a:t>psacakli@ankara.edu.tr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0999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09801" y="609600"/>
            <a:ext cx="8029575" cy="1143000"/>
          </a:xfrm>
        </p:spPr>
        <p:txBody>
          <a:bodyPr/>
          <a:lstStyle/>
          <a:p>
            <a:pPr algn="l">
              <a:defRPr/>
            </a:pPr>
            <a:r>
              <a:rPr lang="en-US" sz="4000" b="1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5. </a:t>
            </a:r>
            <a:r>
              <a:rPr lang="en-US" sz="4000" b="1" dirty="0" err="1">
                <a:solidFill>
                  <a:srgbClr val="0070C0"/>
                </a:solidFill>
                <a:latin typeface="+mn-lt"/>
                <a:ea typeface="+mn-ea"/>
                <a:cs typeface="+mn-cs"/>
              </a:rPr>
              <a:t>Coccidiostats</a:t>
            </a:r>
            <a:r>
              <a:rPr lang="en-US" sz="4000" b="1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tr-TR" sz="4000" b="1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H</a:t>
            </a:r>
            <a:r>
              <a:rPr lang="en-US" sz="4000" b="1" dirty="0" err="1">
                <a:solidFill>
                  <a:srgbClr val="0070C0"/>
                </a:solidFill>
                <a:latin typeface="+mn-lt"/>
                <a:ea typeface="+mn-ea"/>
                <a:cs typeface="+mn-cs"/>
              </a:rPr>
              <a:t>istomonostats</a:t>
            </a:r>
            <a:endParaRPr lang="tr-TR" sz="4000" dirty="0">
              <a:solidFill>
                <a:srgbClr val="0070C0"/>
              </a:solidFill>
            </a:endParaRPr>
          </a:p>
        </p:txBody>
      </p:sp>
      <p:sp>
        <p:nvSpPr>
          <p:cNvPr id="3891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altLang="tr-TR" dirty="0" err="1" smtClean="0"/>
              <a:t>Against</a:t>
            </a:r>
            <a:r>
              <a:rPr lang="tr-TR" altLang="tr-TR" dirty="0" smtClean="0"/>
              <a:t>  </a:t>
            </a:r>
            <a:r>
              <a:rPr lang="tr-TR" altLang="tr-TR" dirty="0" err="1" smtClean="0"/>
              <a:t>coccidiosis</a:t>
            </a:r>
            <a:r>
              <a:rPr lang="en-US" altLang="tr-TR" dirty="0" smtClean="0"/>
              <a:t/>
            </a:r>
            <a:br>
              <a:rPr lang="en-US" altLang="tr-TR" dirty="0" smtClean="0"/>
            </a:br>
            <a:r>
              <a:rPr lang="tr-TR" altLang="tr-TR" dirty="0" smtClean="0"/>
              <a:t>-</a:t>
            </a:r>
            <a:r>
              <a:rPr lang="tr-TR" altLang="tr-TR" dirty="0" err="1" smtClean="0"/>
              <a:t>To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prevent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disease</a:t>
            </a:r>
            <a:r>
              <a:rPr lang="tr-TR" altLang="tr-TR" dirty="0" smtClean="0"/>
              <a:t> an </a:t>
            </a:r>
            <a:r>
              <a:rPr lang="tr-TR" altLang="tr-TR" dirty="0" err="1" smtClean="0"/>
              <a:t>to</a:t>
            </a:r>
            <a:r>
              <a:rPr lang="tr-TR" altLang="tr-TR" dirty="0" smtClean="0"/>
              <a:t> minimize </a:t>
            </a:r>
            <a:r>
              <a:rPr lang="tr-TR" altLang="tr-TR" dirty="0" err="1" smtClean="0"/>
              <a:t>economic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loss</a:t>
            </a:r>
            <a:r>
              <a:rPr lang="tr-TR" altLang="tr-TR" dirty="0" smtClean="0"/>
              <a:t> </a:t>
            </a:r>
          </a:p>
          <a:p>
            <a:pPr>
              <a:buFontTx/>
              <a:buNone/>
            </a:pPr>
            <a:endParaRPr lang="tr-TR" altLang="tr-TR" dirty="0"/>
          </a:p>
          <a:p>
            <a:pPr>
              <a:buFontTx/>
              <a:buNone/>
            </a:pPr>
            <a:r>
              <a:rPr lang="tr-TR" altLang="tr-TR" dirty="0" err="1" smtClean="0"/>
              <a:t>Prophylactic</a:t>
            </a:r>
            <a:r>
              <a:rPr lang="tr-TR" altLang="tr-TR" dirty="0" smtClean="0"/>
              <a:t>-------  </a:t>
            </a:r>
            <a:r>
              <a:rPr lang="tr-TR" altLang="tr-TR" dirty="0" err="1" smtClean="0"/>
              <a:t>over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treatment</a:t>
            </a:r>
            <a:endParaRPr lang="tr-TR" altLang="tr-TR" dirty="0" smtClean="0"/>
          </a:p>
          <a:p>
            <a:pPr>
              <a:buFontTx/>
              <a:buNone/>
            </a:pPr>
            <a:r>
              <a:rPr lang="tr-TR" altLang="tr-TR" dirty="0" smtClean="0"/>
              <a:t>*</a:t>
            </a:r>
            <a:r>
              <a:rPr lang="tr-TR" altLang="tr-TR" dirty="0" err="1" smtClean="0"/>
              <a:t>Most</a:t>
            </a:r>
            <a:r>
              <a:rPr lang="tr-TR" altLang="tr-TR" dirty="0" smtClean="0"/>
              <a:t> of </a:t>
            </a:r>
            <a:r>
              <a:rPr lang="tr-TR" altLang="tr-TR" dirty="0" err="1" smtClean="0"/>
              <a:t>the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damage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occurs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before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clinical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signs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become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apparent</a:t>
            </a:r>
            <a:endParaRPr lang="tr-TR" altLang="tr-TR" dirty="0" smtClean="0"/>
          </a:p>
          <a:p>
            <a:pPr>
              <a:buFontTx/>
              <a:buNone/>
            </a:pPr>
            <a:r>
              <a:rPr lang="tr-TR" altLang="tr-TR" dirty="0" smtClean="0"/>
              <a:t>*</a:t>
            </a:r>
            <a:r>
              <a:rPr lang="tr-TR" altLang="tr-TR" dirty="0" err="1" smtClean="0"/>
              <a:t>Drugs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cannot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completly</a:t>
            </a:r>
            <a:r>
              <a:rPr lang="tr-TR" altLang="tr-TR" dirty="0" smtClean="0"/>
              <a:t> stop </a:t>
            </a:r>
            <a:r>
              <a:rPr lang="tr-TR" altLang="tr-TR" dirty="0" err="1" smtClean="0"/>
              <a:t>outbreak</a:t>
            </a:r>
            <a:endParaRPr lang="tr-TR" altLang="tr-TR" dirty="0" smtClean="0"/>
          </a:p>
          <a:p>
            <a:pPr>
              <a:buFontTx/>
              <a:buNone/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59928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1072376" y="365125"/>
            <a:ext cx="10515600" cy="1325563"/>
          </a:xfrm>
        </p:spPr>
        <p:txBody>
          <a:bodyPr/>
          <a:lstStyle/>
          <a:p>
            <a:r>
              <a:rPr lang="tr-TR" b="1" dirty="0" err="1">
                <a:solidFill>
                  <a:srgbClr val="FF0000"/>
                </a:solidFill>
              </a:rPr>
              <a:t>Anticoccidials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1-Ionophors</a:t>
            </a:r>
          </a:p>
          <a:p>
            <a:r>
              <a:rPr lang="tr-TR" dirty="0" smtClean="0"/>
              <a:t>-</a:t>
            </a:r>
            <a:r>
              <a:rPr lang="tr-TR" dirty="0" err="1" smtClean="0"/>
              <a:t>Salinomycin</a:t>
            </a:r>
            <a:r>
              <a:rPr lang="tr-TR" dirty="0" smtClean="0"/>
              <a:t> </a:t>
            </a:r>
          </a:p>
          <a:p>
            <a:r>
              <a:rPr lang="tr-TR" dirty="0" smtClean="0"/>
              <a:t>-</a:t>
            </a:r>
            <a:r>
              <a:rPr lang="tr-TR" dirty="0" err="1" smtClean="0"/>
              <a:t>Monensin</a:t>
            </a:r>
            <a:endParaRPr lang="tr-TR" dirty="0" smtClean="0"/>
          </a:p>
          <a:p>
            <a:r>
              <a:rPr lang="tr-TR" dirty="0" smtClean="0"/>
              <a:t>-</a:t>
            </a:r>
            <a:r>
              <a:rPr lang="tr-TR" dirty="0" err="1" smtClean="0"/>
              <a:t>Narasin</a:t>
            </a:r>
            <a:endParaRPr lang="tr-TR" dirty="0" smtClean="0"/>
          </a:p>
          <a:p>
            <a:r>
              <a:rPr lang="tr-TR" dirty="0" smtClean="0"/>
              <a:t>-</a:t>
            </a:r>
            <a:r>
              <a:rPr lang="tr-TR" dirty="0" err="1" smtClean="0"/>
              <a:t>Maduramicin</a:t>
            </a:r>
            <a:endParaRPr lang="tr-TR" dirty="0" smtClean="0"/>
          </a:p>
          <a:p>
            <a:r>
              <a:rPr lang="tr-TR" dirty="0" smtClean="0"/>
              <a:t>-</a:t>
            </a:r>
            <a:r>
              <a:rPr lang="tr-TR" dirty="0" err="1" smtClean="0"/>
              <a:t>Semduramicin</a:t>
            </a:r>
            <a:endParaRPr lang="tr-TR" dirty="0" smtClean="0"/>
          </a:p>
          <a:p>
            <a:r>
              <a:rPr lang="tr-TR" dirty="0" smtClean="0"/>
              <a:t>-</a:t>
            </a:r>
            <a:r>
              <a:rPr lang="tr-TR" dirty="0" err="1" smtClean="0"/>
              <a:t>Lasalocid</a:t>
            </a:r>
            <a:endParaRPr lang="tr-TR" dirty="0" smtClean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2-Chemicals</a:t>
            </a:r>
          </a:p>
          <a:p>
            <a:r>
              <a:rPr lang="tr-TR" dirty="0" smtClean="0"/>
              <a:t>-</a:t>
            </a:r>
            <a:r>
              <a:rPr lang="tr-TR" dirty="0" err="1" smtClean="0"/>
              <a:t>Robenidin</a:t>
            </a:r>
            <a:endParaRPr lang="tr-TR" dirty="0" smtClean="0"/>
          </a:p>
          <a:p>
            <a:r>
              <a:rPr lang="tr-TR" dirty="0" smtClean="0"/>
              <a:t>-</a:t>
            </a:r>
            <a:r>
              <a:rPr lang="tr-TR" dirty="0" err="1" smtClean="0"/>
              <a:t>Diclazuril</a:t>
            </a:r>
            <a:endParaRPr lang="tr-TR" dirty="0" smtClean="0"/>
          </a:p>
          <a:p>
            <a:r>
              <a:rPr lang="tr-TR" dirty="0" smtClean="0"/>
              <a:t>-</a:t>
            </a:r>
            <a:r>
              <a:rPr lang="tr-TR" dirty="0" err="1" smtClean="0"/>
              <a:t>Nicarbazin+Narasin</a:t>
            </a:r>
            <a:endParaRPr lang="tr-TR" dirty="0" smtClean="0"/>
          </a:p>
          <a:p>
            <a:r>
              <a:rPr lang="tr-TR" dirty="0" smtClean="0"/>
              <a:t>-</a:t>
            </a:r>
            <a:r>
              <a:rPr lang="tr-TR" dirty="0" err="1" smtClean="0"/>
              <a:t>Decoquinate</a:t>
            </a:r>
            <a:endParaRPr lang="tr-TR" dirty="0" smtClean="0"/>
          </a:p>
          <a:p>
            <a:r>
              <a:rPr lang="tr-TR" dirty="0" err="1" smtClean="0"/>
              <a:t>Nicarbazin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447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5D36F42F-CAFF-354A-9951-410BD1B1C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FF0000"/>
                </a:solidFill>
              </a:rPr>
              <a:t>Organic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acids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3CC25A52-664B-574D-87C2-B749274EE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700" y="1584324"/>
            <a:ext cx="10515600" cy="4702175"/>
          </a:xfrm>
        </p:spPr>
        <p:txBody>
          <a:bodyPr/>
          <a:lstStyle/>
          <a:p>
            <a:pPr marL="0" indent="0">
              <a:buNone/>
            </a:pPr>
            <a:r>
              <a:rPr lang="tr-TR" dirty="0" err="1" smtClean="0"/>
              <a:t>Carboxylix</a:t>
            </a:r>
            <a:r>
              <a:rPr lang="tr-TR" dirty="0" smtClean="0"/>
              <a:t> </a:t>
            </a:r>
            <a:r>
              <a:rPr lang="tr-TR" dirty="0" err="1"/>
              <a:t>acids</a:t>
            </a:r>
            <a:r>
              <a:rPr lang="tr-TR" dirty="0"/>
              <a:t> </a:t>
            </a:r>
            <a:r>
              <a:rPr lang="tr-TR" dirty="0" err="1"/>
              <a:t>including</a:t>
            </a:r>
            <a:r>
              <a:rPr lang="tr-TR" dirty="0"/>
              <a:t> </a:t>
            </a:r>
            <a:r>
              <a:rPr lang="tr-TR" dirty="0" err="1"/>
              <a:t>fatty</a:t>
            </a:r>
            <a:r>
              <a:rPr lang="tr-TR" dirty="0"/>
              <a:t> </a:t>
            </a:r>
            <a:r>
              <a:rPr lang="tr-TR" dirty="0" err="1" smtClean="0"/>
              <a:t>acids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amino </a:t>
            </a:r>
            <a:r>
              <a:rPr lang="tr-TR" dirty="0" err="1" smtClean="0"/>
              <a:t>acids</a:t>
            </a:r>
            <a:r>
              <a:rPr lang="tr-TR" dirty="0" smtClean="0"/>
              <a:t>,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chemical</a:t>
            </a:r>
            <a:r>
              <a:rPr lang="tr-TR" dirty="0"/>
              <a:t> </a:t>
            </a:r>
            <a:r>
              <a:rPr lang="tr-TR" dirty="0" err="1"/>
              <a:t>structure</a:t>
            </a:r>
            <a:r>
              <a:rPr lang="tr-TR" dirty="0"/>
              <a:t> of R-COOH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acidic</a:t>
            </a:r>
            <a:r>
              <a:rPr lang="tr-TR" dirty="0"/>
              <a:t> </a:t>
            </a:r>
            <a:r>
              <a:rPr lang="tr-TR" dirty="0" err="1"/>
              <a:t>properties</a:t>
            </a:r>
            <a:endParaRPr lang="tr-TR" dirty="0"/>
          </a:p>
          <a:p>
            <a:r>
              <a:rPr lang="en-US" dirty="0"/>
              <a:t>Organic Acids are weak Acid &amp; do not disassociate completely in water</a:t>
            </a:r>
            <a:endParaRPr lang="tr-TR" dirty="0"/>
          </a:p>
          <a:p>
            <a:r>
              <a:rPr lang="tr-TR" dirty="0" err="1"/>
              <a:t>Organic</a:t>
            </a:r>
            <a:r>
              <a:rPr lang="tr-TR" dirty="0"/>
              <a:t> </a:t>
            </a:r>
            <a:r>
              <a:rPr lang="tr-TR" dirty="0" err="1"/>
              <a:t>acids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in </a:t>
            </a:r>
            <a:r>
              <a:rPr lang="tr-TR" dirty="0" err="1"/>
              <a:t>animal</a:t>
            </a:r>
            <a:r>
              <a:rPr lang="tr-TR" dirty="0"/>
              <a:t> </a:t>
            </a:r>
            <a:r>
              <a:rPr lang="tr-TR" dirty="0" err="1"/>
              <a:t>diets</a:t>
            </a:r>
            <a:r>
              <a:rPr lang="tr-TR" dirty="0"/>
              <a:t> as </a:t>
            </a:r>
            <a:r>
              <a:rPr lang="tr-TR" dirty="0" err="1"/>
              <a:t>feed</a:t>
            </a:r>
            <a:r>
              <a:rPr lang="tr-TR" dirty="0"/>
              <a:t> </a:t>
            </a:r>
            <a:r>
              <a:rPr lang="tr-TR" dirty="0" err="1"/>
              <a:t>additives</a:t>
            </a:r>
            <a:r>
              <a:rPr lang="tr-TR" dirty="0"/>
              <a:t>    </a:t>
            </a:r>
          </a:p>
        </p:txBody>
      </p:sp>
      <p:graphicFrame>
        <p:nvGraphicFramePr>
          <p:cNvPr id="4" name="Tablo 3">
            <a:extLst>
              <a:ext uri="{FF2B5EF4-FFF2-40B4-BE49-F238E27FC236}">
                <a16:creationId xmlns="" xmlns:a16="http://schemas.microsoft.com/office/drawing/2014/main" id="{B03B0A27-B9B3-B84E-B5E9-D16CF26609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670657"/>
              </p:ext>
            </p:extLst>
          </p:nvPr>
        </p:nvGraphicFramePr>
        <p:xfrm>
          <a:off x="1584093" y="3936382"/>
          <a:ext cx="6009888" cy="2713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0863">
                  <a:extLst>
                    <a:ext uri="{9D8B030D-6E8A-4147-A177-3AD203B41FA5}">
                      <a16:colId xmlns="" xmlns:a16="http://schemas.microsoft.com/office/drawing/2014/main" val="2857222505"/>
                    </a:ext>
                  </a:extLst>
                </a:gridCol>
                <a:gridCol w="2509025">
                  <a:extLst>
                    <a:ext uri="{9D8B030D-6E8A-4147-A177-3AD203B41FA5}">
                      <a16:colId xmlns="" xmlns:a16="http://schemas.microsoft.com/office/drawing/2014/main" val="2068447276"/>
                    </a:ext>
                  </a:extLst>
                </a:gridCol>
              </a:tblGrid>
              <a:tr h="427560">
                <a:tc>
                  <a:txBody>
                    <a:bodyPr/>
                    <a:lstStyle/>
                    <a:p>
                      <a:r>
                        <a:rPr lang="tr-TR" b="1" dirty="0">
                          <a:solidFill>
                            <a:schemeClr val="bg1"/>
                          </a:solidFill>
                        </a:rPr>
                        <a:t>SCFA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65596351"/>
                  </a:ext>
                </a:extLst>
              </a:tr>
              <a:tr h="3845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dirty="0" err="1">
                          <a:solidFill>
                            <a:schemeClr val="bg1"/>
                          </a:solidFill>
                        </a:rPr>
                        <a:t>Formic</a:t>
                      </a:r>
                      <a:r>
                        <a:rPr lang="tr-TR" sz="2400" b="1" dirty="0">
                          <a:solidFill>
                            <a:schemeClr val="bg1"/>
                          </a:solidFill>
                        </a:rPr>
                        <a:t> (C1)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2400" dirty="0" err="1">
                          <a:solidFill>
                            <a:schemeClr val="bg1"/>
                          </a:solidFill>
                        </a:rPr>
                        <a:t>Lactic</a:t>
                      </a:r>
                      <a:r>
                        <a:rPr lang="tr-TR" sz="2400" dirty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74336323"/>
                  </a:ext>
                </a:extLst>
              </a:tr>
              <a:tr h="384512">
                <a:tc>
                  <a:txBody>
                    <a:bodyPr/>
                    <a:lstStyle/>
                    <a:p>
                      <a:r>
                        <a:rPr lang="tr-TR" sz="2400" b="1" dirty="0" err="1">
                          <a:solidFill>
                            <a:schemeClr val="bg1"/>
                          </a:solidFill>
                        </a:rPr>
                        <a:t>Acetic</a:t>
                      </a:r>
                      <a:r>
                        <a:rPr lang="tr-TR" sz="2400" b="1" dirty="0">
                          <a:solidFill>
                            <a:schemeClr val="bg1"/>
                          </a:solidFill>
                        </a:rPr>
                        <a:t> (C2)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2400" dirty="0" err="1">
                          <a:solidFill>
                            <a:schemeClr val="bg1"/>
                          </a:solidFill>
                        </a:rPr>
                        <a:t>Malic</a:t>
                      </a:r>
                      <a:endParaRPr lang="tr-TR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1288123"/>
                  </a:ext>
                </a:extLst>
              </a:tr>
              <a:tr h="3845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dirty="0" err="1">
                          <a:solidFill>
                            <a:schemeClr val="bg1"/>
                          </a:solidFill>
                        </a:rPr>
                        <a:t>Propionic</a:t>
                      </a:r>
                      <a:r>
                        <a:rPr lang="tr-TR" sz="2400" b="1" dirty="0">
                          <a:solidFill>
                            <a:schemeClr val="bg1"/>
                          </a:solidFill>
                        </a:rPr>
                        <a:t> (C3)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2400" dirty="0" err="1">
                          <a:solidFill>
                            <a:schemeClr val="bg1"/>
                          </a:solidFill>
                        </a:rPr>
                        <a:t>Tartaric</a:t>
                      </a:r>
                      <a:endParaRPr lang="tr-TR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34587774"/>
                  </a:ext>
                </a:extLst>
              </a:tr>
              <a:tr h="384512">
                <a:tc>
                  <a:txBody>
                    <a:bodyPr/>
                    <a:lstStyle/>
                    <a:p>
                      <a:r>
                        <a:rPr lang="tr-TR" sz="2400" b="1" dirty="0" err="1">
                          <a:solidFill>
                            <a:schemeClr val="bg1"/>
                          </a:solidFill>
                        </a:rPr>
                        <a:t>Butiric</a:t>
                      </a:r>
                      <a:r>
                        <a:rPr lang="tr-TR" sz="2400" b="1" dirty="0">
                          <a:solidFill>
                            <a:schemeClr val="bg1"/>
                          </a:solidFill>
                        </a:rPr>
                        <a:t> (C4)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2400" dirty="0" err="1">
                          <a:solidFill>
                            <a:schemeClr val="bg1"/>
                          </a:solidFill>
                        </a:rPr>
                        <a:t>Fumaric</a:t>
                      </a:r>
                      <a:endParaRPr lang="tr-TR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66909207"/>
                  </a:ext>
                </a:extLst>
              </a:tr>
              <a:tr h="384512">
                <a:tc>
                  <a:txBody>
                    <a:bodyPr/>
                    <a:lstStyle/>
                    <a:p>
                      <a:endParaRPr lang="tr-TR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2400" dirty="0" err="1">
                          <a:solidFill>
                            <a:schemeClr val="bg1"/>
                          </a:solidFill>
                        </a:rPr>
                        <a:t>Citric</a:t>
                      </a:r>
                      <a:endParaRPr lang="tr-TR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17552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8194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Organic acids </a:t>
            </a:r>
            <a:r>
              <a:rPr lang="tr-TR" b="1" dirty="0" err="1" smtClean="0"/>
              <a:t>used</a:t>
            </a:r>
            <a:r>
              <a:rPr lang="tr-TR" b="1" dirty="0" smtClean="0"/>
              <a:t> in </a:t>
            </a:r>
            <a:r>
              <a:rPr lang="tr-TR" b="1" dirty="0" err="1" smtClean="0"/>
              <a:t>animal</a:t>
            </a:r>
            <a:r>
              <a:rPr lang="tr-TR" b="1" dirty="0" smtClean="0"/>
              <a:t> </a:t>
            </a:r>
            <a:r>
              <a:rPr lang="tr-TR" b="1" dirty="0" err="1" smtClean="0"/>
              <a:t>nutrition</a:t>
            </a:r>
            <a:endParaRPr lang="tr-TR" b="1" dirty="0" smtClean="0"/>
          </a:p>
          <a:p>
            <a:r>
              <a:rPr lang="en-US" b="1" dirty="0">
                <a:solidFill>
                  <a:srgbClr val="00B050"/>
                </a:solidFill>
              </a:rPr>
              <a:t>Preservatives</a:t>
            </a:r>
            <a:r>
              <a:rPr lang="en-US" dirty="0"/>
              <a:t> Protect feed against deterioration caused by micro-organisms or their metabolites; 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b="1" dirty="0">
                <a:solidFill>
                  <a:srgbClr val="00B050"/>
                </a:solidFill>
              </a:rPr>
              <a:t>Acidity regulators </a:t>
            </a:r>
            <a:r>
              <a:rPr lang="en-US" dirty="0"/>
              <a:t>Adjust the pH of </a:t>
            </a:r>
            <a:r>
              <a:rPr lang="en-US" dirty="0" err="1" smtClean="0"/>
              <a:t>feedingstuffs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Silage </a:t>
            </a:r>
            <a:r>
              <a:rPr lang="en-US" b="1" dirty="0">
                <a:solidFill>
                  <a:srgbClr val="00B050"/>
                </a:solidFill>
              </a:rPr>
              <a:t>additives </a:t>
            </a:r>
            <a:r>
              <a:rPr lang="en-US" dirty="0"/>
              <a:t>Improve the production of </a:t>
            </a:r>
            <a:r>
              <a:rPr lang="en-US" dirty="0" smtClean="0"/>
              <a:t>silage 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sz="3200" b="1" dirty="0" err="1">
                <a:solidFill>
                  <a:srgbClr val="00B050"/>
                </a:solidFill>
              </a:rPr>
              <a:t>Zootechnical</a:t>
            </a:r>
            <a:r>
              <a:rPr lang="en-US" sz="3200" b="1" dirty="0">
                <a:solidFill>
                  <a:srgbClr val="00B050"/>
                </a:solidFill>
              </a:rPr>
              <a:t> additives </a:t>
            </a:r>
            <a:r>
              <a:rPr lang="en-US" dirty="0"/>
              <a:t>Improve certain </a:t>
            </a:r>
            <a:r>
              <a:rPr lang="en-US" dirty="0" err="1"/>
              <a:t>zootechnical</a:t>
            </a:r>
            <a:r>
              <a:rPr lang="en-US" dirty="0"/>
              <a:t> parameters, when fed to the animals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1499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EC134348-4EAA-E74D-9AD1-C628F148D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err="1" smtClean="0">
                <a:solidFill>
                  <a:srgbClr val="FF0000"/>
                </a:solidFill>
              </a:rPr>
              <a:t>Organic</a:t>
            </a:r>
            <a:r>
              <a:rPr lang="tr-TR" sz="3600" b="1" dirty="0" smtClean="0">
                <a:solidFill>
                  <a:srgbClr val="FF0000"/>
                </a:solidFill>
              </a:rPr>
              <a:t> </a:t>
            </a:r>
            <a:r>
              <a:rPr lang="tr-TR" sz="3600" b="1" dirty="0" err="1" smtClean="0">
                <a:solidFill>
                  <a:srgbClr val="FF0000"/>
                </a:solidFill>
              </a:rPr>
              <a:t>acids</a:t>
            </a:r>
            <a:r>
              <a:rPr lang="tr-TR" sz="3600" b="1" dirty="0" smtClean="0">
                <a:solidFill>
                  <a:srgbClr val="FF0000"/>
                </a:solidFill>
              </a:rPr>
              <a:t> as </a:t>
            </a:r>
            <a:r>
              <a:rPr lang="tr-TR" sz="3600" b="1" dirty="0" err="1" smtClean="0">
                <a:solidFill>
                  <a:srgbClr val="FF0000"/>
                </a:solidFill>
              </a:rPr>
              <a:t>Zootechnical</a:t>
            </a:r>
            <a:r>
              <a:rPr lang="tr-TR" sz="3600" b="1" dirty="0" smtClean="0">
                <a:solidFill>
                  <a:srgbClr val="FF0000"/>
                </a:solidFill>
              </a:rPr>
              <a:t> </a:t>
            </a:r>
            <a:r>
              <a:rPr lang="tr-TR" sz="3600" b="1" dirty="0" err="1" smtClean="0">
                <a:solidFill>
                  <a:srgbClr val="FF0000"/>
                </a:solidFill>
              </a:rPr>
              <a:t>Feed</a:t>
            </a:r>
            <a:r>
              <a:rPr lang="tr-TR" sz="3600" b="1" dirty="0" smtClean="0">
                <a:solidFill>
                  <a:srgbClr val="FF0000"/>
                </a:solidFill>
              </a:rPr>
              <a:t> </a:t>
            </a:r>
            <a:r>
              <a:rPr lang="tr-TR" sz="3600" b="1" dirty="0" err="1" smtClean="0">
                <a:solidFill>
                  <a:srgbClr val="FF0000"/>
                </a:solidFill>
              </a:rPr>
              <a:t>Additive</a:t>
            </a:r>
            <a:endParaRPr lang="tr-TR" sz="36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027197D0-3719-8448-94C3-B2BD7A31E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Antibiotic</a:t>
            </a:r>
            <a:r>
              <a:rPr lang="tr-TR" dirty="0"/>
              <a:t> </a:t>
            </a:r>
            <a:r>
              <a:rPr lang="tr-TR" dirty="0" err="1"/>
              <a:t>growth</a:t>
            </a:r>
            <a:r>
              <a:rPr lang="tr-TR" dirty="0"/>
              <a:t> </a:t>
            </a:r>
            <a:r>
              <a:rPr lang="tr-TR" dirty="0" err="1"/>
              <a:t>promoters</a:t>
            </a:r>
            <a:r>
              <a:rPr lang="tr-TR" dirty="0"/>
              <a:t> (</a:t>
            </a:r>
            <a:r>
              <a:rPr lang="tr-TR" dirty="0" err="1"/>
              <a:t>AGPs</a:t>
            </a:r>
            <a:r>
              <a:rPr lang="tr-TR" dirty="0"/>
              <a:t>)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widely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in </a:t>
            </a:r>
            <a:r>
              <a:rPr lang="tr-TR" dirty="0" err="1"/>
              <a:t>poultry</a:t>
            </a:r>
            <a:r>
              <a:rPr lang="tr-TR" dirty="0"/>
              <a:t> </a:t>
            </a:r>
            <a:r>
              <a:rPr lang="tr-TR" dirty="0" err="1"/>
              <a:t>diets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years</a:t>
            </a:r>
            <a:r>
              <a:rPr lang="tr-TR" dirty="0"/>
              <a:t> </a:t>
            </a:r>
          </a:p>
          <a:p>
            <a:endParaRPr lang="tr-TR" dirty="0"/>
          </a:p>
          <a:p>
            <a:r>
              <a:rPr lang="tr-TR" dirty="0" err="1"/>
              <a:t>AGPs</a:t>
            </a:r>
            <a:r>
              <a:rPr lang="tr-TR" dirty="0"/>
              <a:t> </a:t>
            </a:r>
            <a:r>
              <a:rPr lang="tr-TR" dirty="0" err="1"/>
              <a:t>usage</a:t>
            </a:r>
            <a:r>
              <a:rPr lang="tr-TR" dirty="0"/>
              <a:t> as </a:t>
            </a:r>
            <a:r>
              <a:rPr lang="tr-TR" dirty="0" err="1"/>
              <a:t>feed</a:t>
            </a:r>
            <a:r>
              <a:rPr lang="tr-TR" dirty="0"/>
              <a:t> </a:t>
            </a:r>
            <a:r>
              <a:rPr lang="tr-TR" dirty="0" err="1"/>
              <a:t>additives</a:t>
            </a:r>
            <a:r>
              <a:rPr lang="tr-TR" dirty="0"/>
              <a:t> </a:t>
            </a:r>
            <a:r>
              <a:rPr lang="tr-TR" dirty="0" err="1"/>
              <a:t>banned</a:t>
            </a:r>
            <a:r>
              <a:rPr lang="tr-TR" dirty="0"/>
              <a:t> in 2006 in EU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Turkey</a:t>
            </a:r>
            <a:endParaRPr lang="tr-TR" dirty="0"/>
          </a:p>
          <a:p>
            <a:r>
              <a:rPr lang="tr-TR" dirty="0"/>
              <a:t>-</a:t>
            </a:r>
            <a:r>
              <a:rPr lang="tr-TR" dirty="0" err="1"/>
              <a:t>Public</a:t>
            </a:r>
            <a:r>
              <a:rPr lang="tr-TR" dirty="0"/>
              <a:t> </a:t>
            </a:r>
            <a:r>
              <a:rPr lang="tr-TR" dirty="0" err="1"/>
              <a:t>concerns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possible</a:t>
            </a:r>
            <a:r>
              <a:rPr lang="tr-TR" dirty="0"/>
              <a:t> </a:t>
            </a:r>
            <a:r>
              <a:rPr lang="tr-TR" dirty="0" err="1"/>
              <a:t>residual</a:t>
            </a:r>
            <a:r>
              <a:rPr lang="tr-TR" dirty="0"/>
              <a:t> problem</a:t>
            </a:r>
          </a:p>
          <a:p>
            <a:r>
              <a:rPr lang="tr-TR" dirty="0"/>
              <a:t>-Development of </a:t>
            </a:r>
            <a:r>
              <a:rPr lang="tr-TR" dirty="0" err="1"/>
              <a:t>antibiotic</a:t>
            </a:r>
            <a:r>
              <a:rPr lang="tr-TR" dirty="0"/>
              <a:t> </a:t>
            </a:r>
            <a:r>
              <a:rPr lang="tr-TR" dirty="0" err="1"/>
              <a:t>resistant</a:t>
            </a:r>
            <a:r>
              <a:rPr lang="tr-TR" dirty="0"/>
              <a:t> </a:t>
            </a:r>
            <a:r>
              <a:rPr lang="tr-TR" dirty="0" err="1"/>
              <a:t>bacteria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5696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Mode</a:t>
            </a:r>
            <a:r>
              <a:rPr lang="tr-TR" dirty="0" smtClean="0">
                <a:solidFill>
                  <a:srgbClr val="FF0000"/>
                </a:solidFill>
              </a:rPr>
              <a:t> of Action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r-TR" dirty="0" err="1" smtClean="0">
                <a:solidFill>
                  <a:srgbClr val="FF0000"/>
                </a:solidFill>
              </a:rPr>
              <a:t>Decreased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pH</a:t>
            </a:r>
            <a:r>
              <a:rPr lang="tr-TR" dirty="0" smtClean="0">
                <a:solidFill>
                  <a:srgbClr val="FF0000"/>
                </a:solidFill>
              </a:rPr>
              <a:t> in </a:t>
            </a:r>
            <a:r>
              <a:rPr lang="tr-TR" dirty="0" err="1" smtClean="0">
                <a:solidFill>
                  <a:srgbClr val="FF0000"/>
                </a:solidFill>
              </a:rPr>
              <a:t>diets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and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the</a:t>
            </a:r>
            <a:r>
              <a:rPr lang="tr-TR" dirty="0" smtClean="0">
                <a:solidFill>
                  <a:srgbClr val="FF0000"/>
                </a:solidFill>
              </a:rPr>
              <a:t> GIT</a:t>
            </a:r>
          </a:p>
          <a:p>
            <a:pPr marL="0" indent="0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 smtClean="0">
                <a:solidFill>
                  <a:srgbClr val="00B050"/>
                </a:solidFill>
              </a:rPr>
              <a:t>2.Improved </a:t>
            </a:r>
            <a:r>
              <a:rPr lang="tr-TR" dirty="0" err="1" smtClean="0">
                <a:solidFill>
                  <a:srgbClr val="00B050"/>
                </a:solidFill>
              </a:rPr>
              <a:t>nutrient</a:t>
            </a:r>
            <a:r>
              <a:rPr lang="tr-TR" dirty="0" smtClean="0">
                <a:solidFill>
                  <a:srgbClr val="00B050"/>
                </a:solidFill>
              </a:rPr>
              <a:t> </a:t>
            </a:r>
            <a:r>
              <a:rPr lang="tr-TR" dirty="0" err="1" smtClean="0">
                <a:solidFill>
                  <a:srgbClr val="00B050"/>
                </a:solidFill>
              </a:rPr>
              <a:t>utilization</a:t>
            </a:r>
            <a:r>
              <a:rPr lang="tr-TR" dirty="0" smtClean="0">
                <a:solidFill>
                  <a:srgbClr val="00B050"/>
                </a:solidFill>
              </a:rPr>
              <a:t> in </a:t>
            </a:r>
            <a:r>
              <a:rPr lang="tr-TR" dirty="0" err="1" smtClean="0">
                <a:solidFill>
                  <a:srgbClr val="00B050"/>
                </a:solidFill>
              </a:rPr>
              <a:t>diets</a:t>
            </a:r>
            <a:r>
              <a:rPr lang="tr-TR" dirty="0" smtClean="0">
                <a:solidFill>
                  <a:srgbClr val="00B050"/>
                </a:solidFill>
              </a:rPr>
              <a:t> </a:t>
            </a:r>
            <a:r>
              <a:rPr lang="tr-TR" dirty="0" err="1" smtClean="0">
                <a:solidFill>
                  <a:srgbClr val="00B050"/>
                </a:solidFill>
              </a:rPr>
              <a:t>by</a:t>
            </a:r>
            <a:r>
              <a:rPr lang="tr-TR" dirty="0" smtClean="0">
                <a:solidFill>
                  <a:srgbClr val="00B050"/>
                </a:solidFill>
              </a:rPr>
              <a:t> </a:t>
            </a:r>
            <a:r>
              <a:rPr lang="tr-TR" dirty="0" err="1" smtClean="0">
                <a:solidFill>
                  <a:srgbClr val="00B050"/>
                </a:solidFill>
              </a:rPr>
              <a:t>increasing</a:t>
            </a:r>
            <a:r>
              <a:rPr lang="tr-TR" dirty="0" smtClean="0">
                <a:solidFill>
                  <a:srgbClr val="00B050"/>
                </a:solidFill>
              </a:rPr>
              <a:t> </a:t>
            </a:r>
            <a:r>
              <a:rPr lang="tr-TR" dirty="0" err="1" smtClean="0">
                <a:solidFill>
                  <a:srgbClr val="00B050"/>
                </a:solidFill>
              </a:rPr>
              <a:t>nutrient</a:t>
            </a:r>
            <a:r>
              <a:rPr lang="tr-TR" dirty="0" smtClean="0">
                <a:solidFill>
                  <a:srgbClr val="00B050"/>
                </a:solidFill>
              </a:rPr>
              <a:t> </a:t>
            </a:r>
            <a:r>
              <a:rPr lang="tr-TR" dirty="0" err="1" smtClean="0">
                <a:solidFill>
                  <a:srgbClr val="00B050"/>
                </a:solidFill>
              </a:rPr>
              <a:t>retention</a:t>
            </a:r>
            <a:r>
              <a:rPr lang="tr-TR" dirty="0" smtClean="0">
                <a:solidFill>
                  <a:srgbClr val="00B050"/>
                </a:solidFill>
              </a:rPr>
              <a:t> </a:t>
            </a:r>
            <a:r>
              <a:rPr lang="tr-TR" dirty="0" err="1" smtClean="0">
                <a:solidFill>
                  <a:srgbClr val="00B050"/>
                </a:solidFill>
              </a:rPr>
              <a:t>and</a:t>
            </a:r>
            <a:r>
              <a:rPr lang="tr-TR" dirty="0" smtClean="0">
                <a:solidFill>
                  <a:srgbClr val="00B050"/>
                </a:solidFill>
              </a:rPr>
              <a:t> </a:t>
            </a:r>
            <a:r>
              <a:rPr lang="tr-TR" dirty="0" err="1" smtClean="0">
                <a:solidFill>
                  <a:srgbClr val="00B050"/>
                </a:solidFill>
              </a:rPr>
              <a:t>activating</a:t>
            </a:r>
            <a:r>
              <a:rPr lang="tr-TR" dirty="0" smtClean="0">
                <a:solidFill>
                  <a:srgbClr val="00B050"/>
                </a:solidFill>
              </a:rPr>
              <a:t> </a:t>
            </a:r>
            <a:r>
              <a:rPr lang="tr-TR" dirty="0" err="1" smtClean="0">
                <a:solidFill>
                  <a:srgbClr val="00B050"/>
                </a:solidFill>
              </a:rPr>
              <a:t>enzyme</a:t>
            </a:r>
            <a:r>
              <a:rPr lang="tr-TR" dirty="0" smtClean="0">
                <a:solidFill>
                  <a:srgbClr val="00B050"/>
                </a:solidFill>
              </a:rPr>
              <a:t> </a:t>
            </a:r>
            <a:r>
              <a:rPr lang="tr-TR" dirty="0" err="1" smtClean="0">
                <a:solidFill>
                  <a:srgbClr val="00B050"/>
                </a:solidFill>
              </a:rPr>
              <a:t>secretion</a:t>
            </a:r>
            <a:endParaRPr lang="tr-TR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tr-TR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3.Inhibition of </a:t>
            </a:r>
            <a:r>
              <a:rPr lang="tr-TR" dirty="0" err="1" smtClean="0">
                <a:solidFill>
                  <a:srgbClr val="0070C0"/>
                </a:solidFill>
              </a:rPr>
              <a:t>pathogenic</a:t>
            </a:r>
            <a:r>
              <a:rPr lang="tr-TR" dirty="0" smtClean="0">
                <a:solidFill>
                  <a:srgbClr val="0070C0"/>
                </a:solidFill>
              </a:rPr>
              <a:t> </a:t>
            </a:r>
            <a:r>
              <a:rPr lang="tr-TR" dirty="0" err="1" smtClean="0">
                <a:solidFill>
                  <a:srgbClr val="0070C0"/>
                </a:solidFill>
              </a:rPr>
              <a:t>bacterial</a:t>
            </a:r>
            <a:r>
              <a:rPr lang="tr-TR" dirty="0" smtClean="0">
                <a:solidFill>
                  <a:srgbClr val="0070C0"/>
                </a:solidFill>
              </a:rPr>
              <a:t> </a:t>
            </a:r>
            <a:r>
              <a:rPr lang="tr-TR" dirty="0" err="1" smtClean="0">
                <a:solidFill>
                  <a:srgbClr val="0070C0"/>
                </a:solidFill>
              </a:rPr>
              <a:t>growth</a:t>
            </a:r>
            <a:endParaRPr lang="tr-T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680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9EC5E6F3-4CA1-0E4D-B2D4-A59648F03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2729"/>
          </a:xfrm>
        </p:spPr>
        <p:txBody>
          <a:bodyPr>
            <a:normAutofit fontScale="90000"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Effects</a:t>
            </a:r>
            <a:r>
              <a:rPr lang="tr-TR" dirty="0" smtClean="0">
                <a:solidFill>
                  <a:srgbClr val="FF0000"/>
                </a:solidFill>
              </a:rPr>
              <a:t> on </a:t>
            </a:r>
            <a:r>
              <a:rPr lang="tr-TR" dirty="0" err="1" smtClean="0">
                <a:solidFill>
                  <a:srgbClr val="FF0000"/>
                </a:solidFill>
              </a:rPr>
              <a:t>pH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reduction</a:t>
            </a:r>
            <a:r>
              <a:rPr lang="tr-TR" dirty="0" smtClean="0">
                <a:solidFill>
                  <a:srgbClr val="FF0000"/>
                </a:solidFill>
              </a:rPr>
              <a:t> in GIT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DB55042C-0F2E-0C4C-A5CE-B81500B27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7854"/>
            <a:ext cx="10515600" cy="5229109"/>
          </a:xfrm>
        </p:spPr>
        <p:txBody>
          <a:bodyPr/>
          <a:lstStyle/>
          <a:p>
            <a:r>
              <a:rPr lang="tr-TR" dirty="0" err="1"/>
              <a:t>pH</a:t>
            </a:r>
            <a:r>
              <a:rPr lang="tr-TR" dirty="0"/>
              <a:t> </a:t>
            </a:r>
            <a:r>
              <a:rPr lang="tr-TR" dirty="0" err="1"/>
              <a:t>reduction</a:t>
            </a:r>
            <a:r>
              <a:rPr lang="tr-TR" dirty="0"/>
              <a:t> in </a:t>
            </a:r>
            <a:r>
              <a:rPr lang="tr-TR" dirty="0" err="1"/>
              <a:t>diets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GIT </a:t>
            </a:r>
            <a:r>
              <a:rPr lang="tr-TR" dirty="0" err="1"/>
              <a:t>depend</a:t>
            </a:r>
            <a:r>
              <a:rPr lang="tr-TR" dirty="0"/>
              <a:t> on </a:t>
            </a:r>
            <a:r>
              <a:rPr lang="tr-TR" dirty="0" err="1"/>
              <a:t>pKa</a:t>
            </a:r>
            <a:r>
              <a:rPr lang="tr-TR" dirty="0"/>
              <a:t> </a:t>
            </a:r>
            <a:r>
              <a:rPr lang="tr-TR" dirty="0" err="1"/>
              <a:t>values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organic</a:t>
            </a:r>
            <a:r>
              <a:rPr lang="tr-TR" dirty="0"/>
              <a:t> </a:t>
            </a:r>
            <a:r>
              <a:rPr lang="tr-TR" dirty="0" err="1"/>
              <a:t>acid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pH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GIT</a:t>
            </a:r>
          </a:p>
          <a:p>
            <a:endParaRPr lang="tr-TR" dirty="0"/>
          </a:p>
          <a:p>
            <a:endParaRPr lang="tr-TR" dirty="0"/>
          </a:p>
        </p:txBody>
      </p:sp>
      <p:pic>
        <p:nvPicPr>
          <p:cNvPr id="5" name="İçerik Yer Tutucusu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688" y="1966720"/>
            <a:ext cx="9956180" cy="4792972"/>
          </a:xfrm>
          <a:prstGeom prst="rect">
            <a:avLst/>
          </a:prstGeom>
          <a:solidFill>
            <a:srgbClr val="FF0000"/>
          </a:solidFill>
        </p:spPr>
      </p:pic>
    </p:spTree>
    <p:extLst>
      <p:ext uri="{BB962C8B-B14F-4D97-AF65-F5344CB8AC3E}">
        <p14:creationId xmlns:p14="http://schemas.microsoft.com/office/powerpoint/2010/main" val="2317717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503898B5-F22A-0D4B-B510-CA2DF0ED6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Effects</a:t>
            </a:r>
            <a:r>
              <a:rPr lang="tr-TR" dirty="0">
                <a:solidFill>
                  <a:srgbClr val="FF0000"/>
                </a:solidFill>
              </a:rPr>
              <a:t> on </a:t>
            </a:r>
            <a:r>
              <a:rPr lang="tr-TR" dirty="0" err="1">
                <a:solidFill>
                  <a:srgbClr val="FF0000"/>
                </a:solidFill>
              </a:rPr>
              <a:t>Nutrient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Utilization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E796705B-F3DE-D646-A2A7-DB803DD06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Reduced</a:t>
            </a:r>
            <a:r>
              <a:rPr lang="tr-TR" dirty="0" smtClean="0"/>
              <a:t> </a:t>
            </a:r>
            <a:r>
              <a:rPr lang="tr-TR" dirty="0" err="1" smtClean="0"/>
              <a:t>pH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upper</a:t>
            </a:r>
            <a:r>
              <a:rPr lang="tr-TR" dirty="0" smtClean="0"/>
              <a:t> </a:t>
            </a:r>
            <a:r>
              <a:rPr lang="tr-TR" dirty="0" err="1" smtClean="0"/>
              <a:t>part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GIT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increase</a:t>
            </a:r>
            <a:r>
              <a:rPr lang="tr-TR" dirty="0" smtClean="0"/>
              <a:t> </a:t>
            </a:r>
            <a:r>
              <a:rPr lang="tr-TR" dirty="0" err="1" smtClean="0"/>
              <a:t>nutrient</a:t>
            </a:r>
            <a:r>
              <a:rPr lang="tr-TR" dirty="0" smtClean="0"/>
              <a:t> </a:t>
            </a:r>
            <a:r>
              <a:rPr lang="tr-TR" dirty="0" err="1" smtClean="0"/>
              <a:t>digestibility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nutrient</a:t>
            </a:r>
            <a:r>
              <a:rPr lang="tr-TR" dirty="0" smtClean="0"/>
              <a:t> </a:t>
            </a:r>
            <a:r>
              <a:rPr lang="tr-TR" dirty="0" err="1" smtClean="0"/>
              <a:t>utilization</a:t>
            </a:r>
            <a:endParaRPr lang="tr-TR" dirty="0" smtClean="0"/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stomach</a:t>
            </a:r>
            <a:r>
              <a:rPr lang="tr-TR" dirty="0" smtClean="0"/>
              <a:t> a </a:t>
            </a:r>
            <a:r>
              <a:rPr lang="tr-TR" dirty="0" err="1" smtClean="0"/>
              <a:t>reduction</a:t>
            </a:r>
            <a:r>
              <a:rPr lang="tr-TR" dirty="0" smtClean="0"/>
              <a:t> in </a:t>
            </a:r>
            <a:r>
              <a:rPr lang="tr-TR" dirty="0" err="1" smtClean="0"/>
              <a:t>gastric</a:t>
            </a:r>
            <a:r>
              <a:rPr lang="tr-TR" dirty="0" smtClean="0"/>
              <a:t> </a:t>
            </a:r>
            <a:r>
              <a:rPr lang="tr-TR" dirty="0" err="1" smtClean="0"/>
              <a:t>pH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activates</a:t>
            </a:r>
            <a:r>
              <a:rPr lang="tr-TR" dirty="0" smtClean="0"/>
              <a:t> </a:t>
            </a:r>
            <a:r>
              <a:rPr lang="tr-TR" dirty="0" err="1" smtClean="0"/>
              <a:t>pepsinogen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zymogens</a:t>
            </a:r>
            <a:r>
              <a:rPr lang="tr-TR" dirty="0" smtClean="0"/>
              <a:t> *******</a:t>
            </a:r>
            <a:r>
              <a:rPr lang="tr-TR" dirty="0" err="1" smtClean="0"/>
              <a:t>improves</a:t>
            </a:r>
            <a:r>
              <a:rPr lang="tr-TR" dirty="0" smtClean="0"/>
              <a:t> </a:t>
            </a:r>
            <a:r>
              <a:rPr lang="tr-TR" dirty="0" err="1" smtClean="0"/>
              <a:t>digestion</a:t>
            </a:r>
            <a:r>
              <a:rPr lang="tr-TR" dirty="0" smtClean="0"/>
              <a:t> of protein</a:t>
            </a:r>
          </a:p>
          <a:p>
            <a:r>
              <a:rPr lang="tr-TR" dirty="0" err="1" smtClean="0"/>
              <a:t>Acidic</a:t>
            </a:r>
            <a:r>
              <a:rPr lang="tr-TR" dirty="0" smtClean="0"/>
              <a:t> </a:t>
            </a:r>
            <a:r>
              <a:rPr lang="tr-TR" dirty="0" err="1" smtClean="0"/>
              <a:t>digesta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decrease</a:t>
            </a:r>
            <a:r>
              <a:rPr lang="tr-TR" dirty="0" smtClean="0"/>
              <a:t> </a:t>
            </a:r>
            <a:r>
              <a:rPr lang="tr-TR" dirty="0" err="1" smtClean="0"/>
              <a:t>gastric</a:t>
            </a:r>
            <a:r>
              <a:rPr lang="tr-TR" dirty="0" smtClean="0"/>
              <a:t> </a:t>
            </a:r>
            <a:r>
              <a:rPr lang="tr-TR" dirty="0" err="1" smtClean="0"/>
              <a:t>emptying</a:t>
            </a:r>
            <a:r>
              <a:rPr lang="tr-TR" dirty="0" smtClean="0"/>
              <a:t>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5865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</a:rPr>
              <a:t>Effects</a:t>
            </a:r>
            <a:r>
              <a:rPr lang="tr-TR" b="1" dirty="0" smtClean="0">
                <a:solidFill>
                  <a:srgbClr val="FF0000"/>
                </a:solidFill>
              </a:rPr>
              <a:t> on </a:t>
            </a:r>
            <a:r>
              <a:rPr lang="tr-TR" b="1" dirty="0" err="1" smtClean="0">
                <a:solidFill>
                  <a:srgbClr val="FF0000"/>
                </a:solidFill>
              </a:rPr>
              <a:t>Pathogenic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Bacteria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Organic</a:t>
            </a:r>
            <a:r>
              <a:rPr lang="tr-TR" sz="2400" dirty="0" smtClean="0"/>
              <a:t> </a:t>
            </a:r>
            <a:r>
              <a:rPr lang="tr-TR" sz="2400" dirty="0" err="1" smtClean="0"/>
              <a:t>acids</a:t>
            </a:r>
            <a:r>
              <a:rPr lang="tr-TR" sz="2400" dirty="0" smtClean="0"/>
              <a:t> can </a:t>
            </a:r>
            <a:r>
              <a:rPr lang="tr-TR" sz="2400" dirty="0" err="1" smtClean="0"/>
              <a:t>easily</a:t>
            </a:r>
            <a:r>
              <a:rPr lang="tr-TR" sz="2400" dirty="0" smtClean="0"/>
              <a:t> </a:t>
            </a:r>
            <a:r>
              <a:rPr lang="tr-TR" sz="2400" dirty="0" err="1" smtClean="0"/>
              <a:t>penetrate</a:t>
            </a:r>
            <a:r>
              <a:rPr lang="tr-TR" sz="2400" dirty="0" smtClean="0"/>
              <a:t> </a:t>
            </a:r>
            <a:r>
              <a:rPr lang="tr-TR" sz="2400" dirty="0" err="1" smtClean="0"/>
              <a:t>bacteria</a:t>
            </a:r>
            <a:r>
              <a:rPr lang="tr-TR" sz="2400" dirty="0" smtClean="0"/>
              <a:t> </a:t>
            </a:r>
            <a:r>
              <a:rPr lang="tr-TR" sz="2400" dirty="0" err="1" smtClean="0"/>
              <a:t>cell</a:t>
            </a:r>
            <a:r>
              <a:rPr lang="tr-TR" sz="2400" dirty="0" smtClean="0"/>
              <a:t> </a:t>
            </a:r>
            <a:r>
              <a:rPr lang="tr-TR" sz="2400" dirty="0" err="1"/>
              <a:t>w</a:t>
            </a:r>
            <a:r>
              <a:rPr lang="tr-TR" sz="2400" dirty="0" err="1" smtClean="0"/>
              <a:t>all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disrupt</a:t>
            </a:r>
            <a:r>
              <a:rPr lang="tr-TR" sz="2400" dirty="0" smtClean="0"/>
              <a:t> normal </a:t>
            </a:r>
            <a:r>
              <a:rPr lang="tr-TR" sz="2400" dirty="0" err="1" smtClean="0"/>
              <a:t>cellular</a:t>
            </a:r>
            <a:r>
              <a:rPr lang="tr-TR" sz="2400" dirty="0" smtClean="0"/>
              <a:t> </a:t>
            </a:r>
            <a:r>
              <a:rPr lang="tr-TR" sz="2400" dirty="0" err="1" smtClean="0"/>
              <a:t>functions</a:t>
            </a:r>
            <a:r>
              <a:rPr lang="tr-TR" sz="2400" dirty="0" smtClean="0"/>
              <a:t>, </a:t>
            </a:r>
            <a:r>
              <a:rPr lang="tr-TR" sz="2400" dirty="0" err="1" smtClean="0"/>
              <a:t>including</a:t>
            </a:r>
            <a:r>
              <a:rPr lang="tr-TR" sz="2400" dirty="0" smtClean="0"/>
              <a:t> </a:t>
            </a:r>
            <a:r>
              <a:rPr lang="tr-TR" sz="2400" dirty="0" err="1" smtClean="0"/>
              <a:t>replication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protein </a:t>
            </a:r>
            <a:r>
              <a:rPr lang="tr-TR" sz="2400" dirty="0" err="1" smtClean="0"/>
              <a:t>synthesis</a:t>
            </a:r>
            <a:r>
              <a:rPr lang="tr-TR" sz="2400" dirty="0" smtClean="0"/>
              <a:t> of </a:t>
            </a:r>
            <a:r>
              <a:rPr lang="tr-TR" sz="2400" dirty="0" err="1" smtClean="0"/>
              <a:t>bacteria</a:t>
            </a:r>
            <a:r>
              <a:rPr lang="tr-TR" sz="2400" dirty="0" smtClean="0"/>
              <a:t> </a:t>
            </a:r>
            <a:endParaRPr lang="tr-TR" sz="2400" dirty="0"/>
          </a:p>
          <a:p>
            <a:r>
              <a:rPr lang="en-US" sz="2400" dirty="0"/>
              <a:t>Once inside the microbial cell, the acid releases its proton (H+) in the more alkaline environment of the cytoplasm, resulting in a decrease of bacterial intracellular </a:t>
            </a:r>
            <a:r>
              <a:rPr lang="en-US" sz="2400" dirty="0" err="1"/>
              <a:t>pH.</a:t>
            </a:r>
            <a:endParaRPr lang="tr-TR" sz="2400" dirty="0"/>
          </a:p>
        </p:txBody>
      </p:sp>
      <p:pic>
        <p:nvPicPr>
          <p:cNvPr id="2050" name="Picture 2" descr="Image result for organic acids in antibacterial effect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605776"/>
            <a:ext cx="5291254" cy="4817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3080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0654" y="479502"/>
            <a:ext cx="11396546" cy="607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462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353</Words>
  <Application>Microsoft Office PowerPoint</Application>
  <PresentationFormat>Geniş ekran</PresentationFormat>
  <Paragraphs>66</Paragraphs>
  <Slides>11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ORGANIC ACIDS</vt:lpstr>
      <vt:lpstr>Organic acids</vt:lpstr>
      <vt:lpstr>PowerPoint Sunusu</vt:lpstr>
      <vt:lpstr>Organic acids as Zootechnical Feed Additive</vt:lpstr>
      <vt:lpstr>Mode of Action</vt:lpstr>
      <vt:lpstr>Effects on pH reduction in GIT</vt:lpstr>
      <vt:lpstr>Effects on Nutrient Utilization</vt:lpstr>
      <vt:lpstr>Effects on Pathogenic Bacteria</vt:lpstr>
      <vt:lpstr>PowerPoint Sunusu</vt:lpstr>
      <vt:lpstr>5. Coccidiostats and Histomonostats</vt:lpstr>
      <vt:lpstr>Anticoccidials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Pro gamer 1</cp:lastModifiedBy>
  <cp:revision>16</cp:revision>
  <dcterms:created xsi:type="dcterms:W3CDTF">2019-11-11T07:31:59Z</dcterms:created>
  <dcterms:modified xsi:type="dcterms:W3CDTF">2019-12-09T10:27:24Z</dcterms:modified>
</cp:coreProperties>
</file>