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755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8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93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37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19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5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9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879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96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53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SİTESİ TASARLAMA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8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405890"/>
            <a:ext cx="9982200" cy="256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6034" indent="-342900"/>
            <a:r>
              <a:rPr sz="3200" spc="-5" dirty="0">
                <a:solidFill>
                  <a:srgbClr val="1A1A6F"/>
                </a:solidFill>
                <a:latin typeface="Wingdings"/>
                <a:cs typeface="Wingdings"/>
              </a:rPr>
              <a:t>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Maalesef, webin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temel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kuralları  dışında (linklere tıklamak, browser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kullanmak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v.b.)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kalıplaşmış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kuralları</a:t>
            </a:r>
            <a:r>
              <a:rPr sz="3200" spc="-6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yok.</a:t>
            </a:r>
            <a:endParaRPr sz="3200" dirty="0">
              <a:latin typeface="Arial"/>
              <a:cs typeface="Arial"/>
            </a:endParaRPr>
          </a:p>
          <a:p>
            <a:pPr marL="355600" marR="5080" indent="-342900">
              <a:spcBef>
                <a:spcPts val="770"/>
              </a:spcBef>
            </a:pPr>
            <a:r>
              <a:rPr sz="3200" dirty="0">
                <a:solidFill>
                  <a:srgbClr val="1A1A6F"/>
                </a:solidFill>
                <a:latin typeface="Wingdings"/>
                <a:cs typeface="Wingdings"/>
              </a:rPr>
              <a:t>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web sitesindeki menü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tarzı,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diğer bir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web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sitesinde tamamen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değişik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anlamlar  ifade</a:t>
            </a:r>
            <a:r>
              <a:rPr sz="3200" spc="-6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edebilir.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Piramidi-Bilgi yeterli mi?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632F6-E3D2-4193-9229-0614A0F72BB6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23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097280" y="1201738"/>
            <a:ext cx="9951720" cy="2446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indent="-457200">
              <a:spcBef>
                <a:spcPts val="25"/>
              </a:spcBef>
              <a:buFont typeface="Wingdings" panose="05000000000000000000" pitchFamily="2" charset="2"/>
              <a:buChar char="Ø"/>
            </a:pPr>
            <a:endParaRPr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buFont typeface="Wingdings" panose="05000000000000000000" pitchFamily="2" charset="2"/>
              <a:buChar char="Ø"/>
            </a:pP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biz, ziyaretçilerin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"hedeflerine"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ulaşmasını istiyorsak, kullanıcı-odaklı</a:t>
            </a:r>
            <a:r>
              <a:rPr sz="3200" spc="-1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siteleri yapmak zorundayız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bu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erişilebilirlik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kullanılabilirlik yolunda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495800" y="4010026"/>
            <a:ext cx="4267200" cy="2162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Unvan 13"/>
          <p:cNvSpPr>
            <a:spLocks noGrp="1"/>
          </p:cNvSpPr>
          <p:nvPr>
            <p:ph type="title"/>
          </p:nvPr>
        </p:nvSpPr>
        <p:spPr>
          <a:xfrm>
            <a:off x="1097280" y="371562"/>
            <a:ext cx="10058400" cy="475395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Websitesi</a:t>
            </a:r>
            <a:r>
              <a:rPr lang="tr-TR" dirty="0"/>
              <a:t> </a:t>
            </a:r>
            <a:r>
              <a:rPr lang="tr-TR" dirty="0" smtClean="0"/>
              <a:t>Piramidi Erişilebilirlik </a:t>
            </a:r>
            <a:r>
              <a:rPr lang="tr-TR" dirty="0"/>
              <a:t>– </a:t>
            </a:r>
            <a:r>
              <a:rPr lang="tr-TR" dirty="0" smtClean="0"/>
              <a:t>İşlevlik</a:t>
            </a:r>
            <a:endParaRPr lang="tr-TR" dirty="0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0617-F8CB-4956-9C3D-6DDA33333222}" type="datetime1">
              <a:rPr lang="tr-TR" smtClean="0"/>
              <a:t>26.01.2020</a:t>
            </a:fld>
            <a:endParaRPr lang="en-US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17" name="Slayt Numarası Yer Tutucusu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80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405890"/>
            <a:ext cx="9982199" cy="3057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Wingdings" panose="05000000000000000000" pitchFamily="2" charset="2"/>
              <a:buChar char="Ø"/>
            </a:pP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Siteniz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içindeki "bilgilere"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sz="3200" spc="1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verdiniz.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356360"/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bilgilerin,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ziyaretçilerinize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ulaşması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gerektiğini bile</a:t>
            </a:r>
            <a:r>
              <a:rPr sz="32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buldunuz.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spcBef>
                <a:spcPts val="765"/>
              </a:spcBef>
              <a:buFont typeface="Wingdings" panose="05000000000000000000" pitchFamily="2" charset="2"/>
              <a:buChar char="Ø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Artik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bilgiyi, ulaşılabilirliği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erişilebilirliği,  kullanıcınıza iletmenize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yardımcı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olacak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"arayüzü"</a:t>
            </a:r>
            <a:r>
              <a:rPr sz="3200" spc="-4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tasarlayabilirsiniz.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/>
              <a:t>Websitesi</a:t>
            </a:r>
            <a:r>
              <a:rPr spc="-85" dirty="0"/>
              <a:t> </a:t>
            </a:r>
            <a:r>
              <a:rPr b="0" dirty="0"/>
              <a:t>Piramidi-Tasarım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FEA8-64F2-4A7C-9568-ABF114A2A392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41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975789" y="3733800"/>
            <a:ext cx="3158811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685800" y="1037590"/>
            <a:ext cx="10820400" cy="3060453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95910" marR="1092200" indent="-283210">
              <a:lnSpc>
                <a:spcPct val="80000"/>
              </a:lnSpc>
              <a:spcBef>
                <a:spcPts val="525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b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sitenin, diğer  sitelerden farklı olmasını  sağlayacak</a:t>
            </a:r>
            <a:r>
              <a:rPr sz="28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özelliğidir.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ts val="2110"/>
              </a:lnSpc>
              <a:spcBef>
                <a:spcPts val="509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Tasarım, web sitesine yüz veren,  kullanıcınızı karşılayan ve sitenizin  kalitesini arttıran önemli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parçadır.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267970" indent="-283210">
              <a:lnSpc>
                <a:spcPts val="2110"/>
              </a:lnSpc>
              <a:spcBef>
                <a:spcPts val="530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İşte bu aşamada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bizim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kullanmamız gereken araçlar ise  CSS </a:t>
            </a:r>
            <a:r>
              <a:rPr sz="28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XHTML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olmalıdır.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40005" indent="-283210">
              <a:lnSpc>
                <a:spcPct val="80000"/>
              </a:lnSpc>
              <a:spcBef>
                <a:spcPts val="545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Çünkü bu araçlar sayesinde, hem 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bilginiz,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 elementleri  arasında boğulmayacak, hem de  siteniz erişilebilirlik yolunda önemli  bir adım</a:t>
            </a:r>
            <a:r>
              <a:rPr sz="2800" spc="-4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atacaktır.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Piramidi-Tasarım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4AE0-BE1F-4DBC-BC28-7942AFB1931C}" type="datetime1">
              <a:rPr lang="tr-TR" smtClean="0"/>
              <a:t>26.01.2020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41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405891"/>
            <a:ext cx="9022080" cy="3057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387350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yalnızca bir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tabaka olarak,  bilginin üzerinde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şeffaf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sz="3200" spc="-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durmalıdır.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spcBef>
                <a:spcPts val="765"/>
              </a:spcBef>
              <a:buFont typeface="Wingdings" panose="05000000000000000000" pitchFamily="2" charset="2"/>
              <a:buChar char="v"/>
              <a:tabLst>
                <a:tab pos="488315" algn="l"/>
              </a:tabLst>
            </a:pP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Bilginin önüne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geçecek, başka bir deyişle  kullanıcının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hedeflerine ulaşmasında</a:t>
            </a:r>
            <a:r>
              <a:rPr sz="3200" spc="-9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engel  olacak tasarımlar,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web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sitesinin  amacını sabote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etmekten öteye  gitmeyecektir..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Piramidi-Tasarım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1AB9-0C9B-4332-BFF5-99A9AAFA706A}" type="datetime1">
              <a:rPr lang="tr-TR" smtClean="0"/>
              <a:t>26.01.2020</a:t>
            </a:fld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68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8066" y="1143000"/>
            <a:ext cx="10180320" cy="420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ts val="3420"/>
              </a:lnSpc>
              <a:buFont typeface="Wingdings" panose="05000000000000000000" pitchFamily="2" charset="2"/>
              <a:buChar char="v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 bu aşamada, siteniz kullanılabilir, </a:t>
            </a:r>
            <a:r>
              <a:rPr sz="30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bilgiler</a:t>
            </a:r>
            <a:r>
              <a:rPr lang="tr-TR" sz="30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erişilebilir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teknolojiye</a:t>
            </a:r>
            <a:r>
              <a:rPr sz="3000" spc="-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uygun.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360"/>
              </a:spcBef>
              <a:buFont typeface="Wingdings" panose="05000000000000000000" pitchFamily="2" charset="2"/>
              <a:buChar char="v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Fakat websitesi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piramidi daha</a:t>
            </a:r>
            <a:r>
              <a:rPr sz="3000" spc="-7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tamamlanmadı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47625" indent="-457200">
              <a:lnSpc>
                <a:spcPts val="3240"/>
              </a:lnSpc>
              <a:spcBef>
                <a:spcPts val="770"/>
              </a:spcBef>
              <a:buFont typeface="Wingdings" panose="05000000000000000000" pitchFamily="2" charset="2"/>
              <a:buChar char="v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tabaka sitenizi diğer sitelerden tamamen  ayıracak, görsel bir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güzellik katacak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elementlerden</a:t>
            </a:r>
            <a:r>
              <a:rPr sz="3000" spc="-4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oluşur.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0000"/>
              </a:lnSpc>
              <a:buClr>
                <a:srgbClr val="1A1A6F"/>
              </a:buClr>
              <a:buFont typeface="Wingdings" panose="05000000000000000000" pitchFamily="2" charset="2"/>
              <a:buChar char="v"/>
            </a:pPr>
            <a:endParaRPr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1086485" indent="-457200" algn="just">
              <a:lnSpc>
                <a:spcPts val="3240"/>
              </a:lnSpc>
              <a:buFont typeface="Wingdings" panose="05000000000000000000" pitchFamily="2" charset="2"/>
              <a:buChar char="v"/>
              <a:tabLst>
                <a:tab pos="40322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Görsel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gelişim,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tasarımda olduğu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gibi,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"çerçeve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tasarımın"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 oturan ve  tasarımı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geliştiren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öğelerden</a:t>
            </a:r>
            <a:r>
              <a:rPr sz="3000" spc="-8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oluşur.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A599-A6B5-4F81-86E7-15E6E757C903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59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1201" y="3200400"/>
            <a:ext cx="388620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9161" y="973387"/>
            <a:ext cx="10256519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Wingdings" panose="05000000000000000000" pitchFamily="2" charset="2"/>
              <a:buChar char="v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Görsel </a:t>
            </a:r>
            <a:r>
              <a:rPr sz="28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gelişim</a:t>
            </a:r>
            <a:r>
              <a:rPr sz="2800" spc="-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öğeleri</a:t>
            </a:r>
            <a:r>
              <a:rPr lang="tr-TR"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tamamen</a:t>
            </a:r>
            <a:r>
              <a:rPr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kaldırıldığında,  sitenin bütünlüğüne zarar  gelmez ama bu tabaka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birlikte site tamamlanmış</a:t>
            </a:r>
            <a:r>
              <a:rPr sz="2800" spc="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206375" indent="-457200">
              <a:buFont typeface="Wingdings" panose="05000000000000000000" pitchFamily="2" charset="2"/>
              <a:buChar char="v"/>
              <a:tabLst>
                <a:tab pos="373380" algn="l"/>
                <a:tab pos="37401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İşte bu aşamada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dikkat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edilmesi gerekenler, bu  tabakanın, önceki tabakaları  gölgede</a:t>
            </a:r>
            <a:r>
              <a:rPr sz="2800" spc="-7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bırakmamasıdır.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177165" indent="-457200">
              <a:buFont typeface="Wingdings" panose="05000000000000000000" pitchFamily="2" charset="2"/>
              <a:buChar char="v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son tabaka, sitenin  popülerliğini, yeniden ziyaret  etme arzusunu artıran bir  tabakadır.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8168-57F3-4994-B00E-F64846864211}" type="datetime1">
              <a:rPr lang="tr-TR" smtClean="0"/>
              <a:t>26.01.2020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09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786" y="838200"/>
            <a:ext cx="7362814" cy="4896853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42900" indent="-342900">
              <a:spcBef>
                <a:spcPts val="25"/>
              </a:spcBef>
              <a:buFont typeface="Wingdings" panose="05000000000000000000" pitchFamily="2" charset="2"/>
              <a:buChar char="v"/>
            </a:pP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155" marR="175895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sz="25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Basarili bir Websitesi, piramidin tüm  tabakalarının amacını ve görevini iyi anlayan ve  sergileyen bir</a:t>
            </a:r>
            <a:r>
              <a:rPr sz="2500" spc="-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sitedir.</a:t>
            </a:r>
            <a:endParaRPr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155" marR="391160" indent="-342900" algn="just">
              <a:lnSpc>
                <a:spcPts val="2400"/>
              </a:lnSpc>
              <a:spcBef>
                <a:spcPts val="575"/>
              </a:spcBef>
              <a:buFont typeface="Wingdings" panose="05000000000000000000" pitchFamily="2" charset="2"/>
              <a:buChar char="v"/>
            </a:pPr>
            <a:r>
              <a:rPr sz="25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tabakanın kendine has önemi vardır fakat  </a:t>
            </a:r>
            <a:r>
              <a:rPr sz="25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ağırlığını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belirleyen ise bu tabakanın kapladığı  alan ile doğru</a:t>
            </a:r>
            <a:r>
              <a:rPr sz="2500" spc="-5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orantılıdır.</a:t>
            </a:r>
            <a:endParaRPr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155" marR="303530" indent="-342900">
              <a:lnSpc>
                <a:spcPct val="80000"/>
              </a:lnSpc>
              <a:spcBef>
                <a:spcPts val="615"/>
              </a:spcBef>
              <a:buFont typeface="Wingdings" panose="05000000000000000000" pitchFamily="2" charset="2"/>
              <a:buChar char="v"/>
            </a:pPr>
            <a:r>
              <a:rPr sz="25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tabakalardan herhangi bir eksik olursa  ya da yeri değiştirilirse, siteniz ya milyonlarca  siteden biri olmaya devam edecek ya da  </a:t>
            </a:r>
            <a:r>
              <a:rPr sz="25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başarısız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siteler arasında yerini</a:t>
            </a:r>
            <a:r>
              <a:rPr sz="2500" spc="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alacaktır.</a:t>
            </a:r>
            <a:endParaRPr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155" marR="106045" indent="-342900">
              <a:lnSpc>
                <a:spcPct val="80000"/>
              </a:lnSpc>
              <a:spcBef>
                <a:spcPts val="595"/>
              </a:spcBef>
              <a:buFont typeface="Wingdings" panose="05000000000000000000" pitchFamily="2" charset="2"/>
              <a:buChar char="v"/>
            </a:pPr>
            <a:r>
              <a:rPr sz="25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Karar sizin, ya yıllarca ayakta duracak, </a:t>
            </a:r>
            <a:r>
              <a:rPr sz="25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amacına  </a:t>
            </a:r>
            <a:r>
              <a:rPr sz="25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uygun bir site oluşturabilirsiniz ya da hayal  gücünüzü zorlayarak, kimsenin anlayamayacağı  şekiller</a:t>
            </a:r>
            <a:r>
              <a:rPr sz="2500" spc="-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yaratabilirsiniz</a:t>
            </a:r>
            <a:r>
              <a:rPr sz="25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</a:t>
            </a:r>
          </a:p>
        </p:txBody>
      </p:sp>
      <p:sp>
        <p:nvSpPr>
          <p:cNvPr id="4" name="object 4"/>
          <p:cNvSpPr/>
          <p:nvPr/>
        </p:nvSpPr>
        <p:spPr>
          <a:xfrm>
            <a:off x="8153400" y="1108468"/>
            <a:ext cx="3505200" cy="3768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92D6-6782-402B-A4A4-DCE3969D6843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46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143000"/>
            <a:ext cx="8503920" cy="3159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74930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bilgisayarınızı kapattığınız</a:t>
            </a:r>
            <a:r>
              <a:rPr sz="3200" spc="-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anda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 kapalı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iken</a:t>
            </a:r>
            <a:r>
              <a:rPr sz="3200" spc="-3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şekillenir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fikirler</a:t>
            </a:r>
            <a:r>
              <a:rPr sz="3200" spc="-7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paylaşılır.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fikirlerin, müşteriye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iletilmesi</a:t>
            </a:r>
            <a:r>
              <a:rPr sz="3200" spc="-9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olmalıdır?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 bu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aşamada,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kağıt-kalem  devreye</a:t>
            </a:r>
            <a:r>
              <a:rPr sz="32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girmeli.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Tasarım süreci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A9EC-7F89-4961-A921-CD1A4E675945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02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180847"/>
            <a:ext cx="9829799" cy="419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Kağıt prototip</a:t>
            </a:r>
            <a:r>
              <a:rPr sz="28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sayesinde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80000"/>
              </a:lnSpc>
              <a:spcBef>
                <a:spcPts val="60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 hakkındaki fikirleriniz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konusunda,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ve para gerektirici araçlara dokunmadan  müşteri ve kullanıcıdan geribildirim</a:t>
            </a:r>
            <a:r>
              <a:rPr sz="2800" spc="4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alabilir,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indent="-283210"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olası kullanılabilirlik hatalarını ortaya</a:t>
            </a:r>
            <a:r>
              <a:rPr sz="2800" spc="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çıkarabilir,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81025" indent="-283210">
              <a:lnSpc>
                <a:spcPct val="80000"/>
              </a:lnSpc>
              <a:spcBef>
                <a:spcPts val="60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 ve </a:t>
            </a:r>
            <a:r>
              <a:rPr sz="28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kullanıcı,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sz="28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aşamasının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 parçası yaparak, ileride “ben bunu  istememiştim” gibi gereksiz diyalogları  önleyebilirsiniz.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219075" indent="-283210" algn="just">
              <a:lnSpc>
                <a:spcPct val="80000"/>
              </a:lnSpc>
              <a:spcBef>
                <a:spcPts val="60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projenin uygulama aşamasında çıkabilecek ve  giderilmesi zaman ve para gerektirecek birçok  sorunu, en ucuz şekilde</a:t>
            </a:r>
            <a:r>
              <a:rPr sz="2800" spc="3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düzeltebilirsiniz.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Kağıt prototip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1C0F-1BBF-40B2-9D8B-CBA55CDF3B28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60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219200"/>
            <a:ext cx="7245984" cy="284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dergide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gazetedeki</a:t>
            </a:r>
            <a:r>
              <a:rPr sz="32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bileşenler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Yazılar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3200" spc="-1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resimler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Planlanmış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3200" spc="-7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içerik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Görsel</a:t>
            </a:r>
            <a:r>
              <a:rPr sz="3200" spc="-1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sunum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sitesinde neler</a:t>
            </a:r>
            <a:r>
              <a:rPr sz="32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Bir Web Sitesinin Bileşenleri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B466-6400-4F4D-881B-BEBA65EB0B8F}" type="datetime1">
              <a:rPr lang="tr-TR" smtClean="0"/>
              <a:t>26.01.2020</a:t>
            </a:fld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05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Kağıt prototip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1697508" y="1066800"/>
            <a:ext cx="6774560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AEE37-0045-445E-AC75-43C2916140BD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54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Kağıt </a:t>
            </a:r>
            <a:r>
              <a:rPr dirty="0" err="1"/>
              <a:t>Prototip</a:t>
            </a:r>
            <a:r>
              <a:rPr dirty="0"/>
              <a:t> </a:t>
            </a:r>
            <a:r>
              <a:rPr dirty="0" err="1"/>
              <a:t>Kullanmanın</a:t>
            </a:r>
            <a:r>
              <a:rPr lang="tr-TR" dirty="0"/>
              <a:t> Avantajları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12927" y="1143000"/>
            <a:ext cx="10169322" cy="3880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320675" indent="-283210">
              <a:lnSpc>
                <a:spcPct val="8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Fikirlerinize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kağıt üzerinde hayat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vererek,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müşteri, kullanıcı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takım arkadaşlarınız  tarafından daha iyi anlaşılmasını  sağlayabilirsiniz. Unutmayın bir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resim,  binlerce kelimeye</a:t>
            </a:r>
            <a:r>
              <a:rPr sz="3000" spc="-114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bedeldir.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107950" indent="-283210">
              <a:lnSpc>
                <a:spcPct val="80000"/>
              </a:lnSpc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 ve kullanıcıyı, tasarım aşamasına  dahil etmeyi hem kolay kılar, hem de  ucuzlaştırır.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Böylece fikirlerinizi</a:t>
            </a:r>
            <a:r>
              <a:rPr sz="3000" spc="-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müşterinize  “satmanız”</a:t>
            </a:r>
            <a:r>
              <a:rPr sz="3000" spc="-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kolaylaşır.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ts val="2880"/>
              </a:lnSpc>
              <a:spcBef>
                <a:spcPts val="69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Kullanılabilirlik hatalarını,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projenin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başında  görmenizi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sağlayarak, projenin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sz="30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şeklinin,  bu hatalardan arınmasını</a:t>
            </a:r>
            <a:r>
              <a:rPr sz="3000" spc="-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sağlar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7C6C-4C26-4DF9-B743-F3327C7F52D0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4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280" y="269558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Kağıt </a:t>
            </a:r>
            <a:r>
              <a:rPr dirty="0" err="1"/>
              <a:t>Prototip</a:t>
            </a:r>
            <a:r>
              <a:rPr dirty="0"/>
              <a:t> </a:t>
            </a:r>
            <a:r>
              <a:rPr dirty="0" err="1"/>
              <a:t>Kullanmanın</a:t>
            </a:r>
            <a:r>
              <a:rPr lang="tr-TR" dirty="0"/>
              <a:t> Avantajları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83140" y="990600"/>
            <a:ext cx="9508660" cy="4334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74295" indent="-283210">
              <a:buFont typeface="Wingdings 2"/>
              <a:buChar char=""/>
              <a:tabLst>
                <a:tab pos="296545" algn="l"/>
              </a:tabLst>
            </a:pP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Başkalarının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fikirlerini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 sokmak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kolaylaşır.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Hiçbir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 yazmadan ya da ekstra  zaman harcamadan,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projenin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gereksinimleri,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 daha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kağıt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üzerindeyken</a:t>
            </a:r>
            <a:r>
              <a:rPr sz="3000" spc="-114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toplanabilir.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Ucuz ve hızlı tasarım araçları olması, projeye  hem zaman hem de para tasarrufu</a:t>
            </a:r>
            <a:r>
              <a:rPr sz="3000" spc="-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21334" indent="-283210"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Browser ve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teknolojiden bağımsız</a:t>
            </a:r>
            <a:r>
              <a:rPr sz="3000" spc="-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çalıştığı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kullanıcıların yalnızca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fonksiyonlara  kendilerini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odaklanması</a:t>
            </a:r>
            <a:r>
              <a:rPr sz="3000" spc="-8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sağlanabilir.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A96B-1680-4B04-B213-FC3F6C243613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4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402334"/>
            <a:ext cx="10115205" cy="377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indent="-283210">
              <a:lnSpc>
                <a:spcPts val="2915"/>
              </a:lnSpc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Unutmayın… Herkes sizin kadar </a:t>
            </a:r>
            <a:r>
              <a:rPr sz="28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</a:t>
            </a:r>
            <a:r>
              <a:rPr sz="2800" spc="8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bilgisine sahip</a:t>
            </a:r>
            <a:r>
              <a:rPr sz="2800" spc="-1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1015" indent="-283210">
              <a:lnSpc>
                <a:spcPct val="80000"/>
              </a:lnSpc>
              <a:spcBef>
                <a:spcPts val="645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Birçok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kullanıcı, bilgisayarlarını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</a:t>
            </a:r>
            <a:r>
              <a:rPr sz="2800" spc="-5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aldıkları  günlerde var olan ve makinesine yine o  günlerde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yüklenmiş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 browser'ları  kullanıyorlar.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118745" indent="-283210">
              <a:lnSpc>
                <a:spcPct val="80000"/>
              </a:lnSpc>
              <a:spcBef>
                <a:spcPts val="645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kullanıcıların yine büyük bir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çoğunluğu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 yazılımları güncelleme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yetisine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sz="2800" spc="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61594" indent="-283210">
              <a:lnSpc>
                <a:spcPct val="80000"/>
              </a:lnSpc>
              <a:spcBef>
                <a:spcPts val="65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Bilgisayarı yeterince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tanımadıklarından,</a:t>
            </a:r>
            <a:r>
              <a:rPr sz="2800" spc="-5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onlar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sık sık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çıkaran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makineye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dönüşüyor.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indent="-283210">
              <a:lnSpc>
                <a:spcPts val="2915"/>
              </a:lnSpc>
              <a:buFont typeface="Wingdings 2"/>
              <a:buChar char=""/>
              <a:tabLst>
                <a:tab pos="296545" algn="l"/>
              </a:tabLst>
            </a:pP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yüzden var olan ve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</a:t>
            </a:r>
            <a:r>
              <a:rPr sz="28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halini</a:t>
            </a:r>
            <a:r>
              <a:rPr sz="2800" spc="-5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korumak</a:t>
            </a:r>
            <a:r>
              <a:rPr lang="tr-TR"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Herkes </a:t>
            </a:r>
            <a:r>
              <a:rPr spc="-5" dirty="0"/>
              <a:t>Bilgisayar </a:t>
            </a:r>
            <a:r>
              <a:rPr dirty="0"/>
              <a:t>Kurdu</a:t>
            </a:r>
            <a:r>
              <a:rPr spc="-75" dirty="0"/>
              <a:t> </a:t>
            </a:r>
            <a:r>
              <a:rPr dirty="0"/>
              <a:t>Değil…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BE13-484F-43DF-9120-4C7FBDE7E4AC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87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388" y="1066800"/>
            <a:ext cx="10058400" cy="3549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Tasarımcı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genel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yaygın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kullanılan monitör  büyüklüklerini,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 çözünürlüklerini  çok iyi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bilmeli,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sayfalarınızı</a:t>
            </a:r>
            <a:r>
              <a:rPr sz="32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buna  göre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inşa</a:t>
            </a:r>
            <a:r>
              <a:rPr sz="3200" spc="-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etmelisiniz.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2705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 web sayfalarımızın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Firefox,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Netscape  Navigator, Opera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  browserlarda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</a:t>
            </a:r>
            <a:r>
              <a:rPr sz="3200" spc="-8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görüntüleneceğini  göz önünde</a:t>
            </a:r>
            <a:r>
              <a:rPr sz="3200" spc="-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bulundurmalısınız.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Herkes </a:t>
            </a:r>
            <a:r>
              <a:rPr spc="-5" dirty="0"/>
              <a:t>Bilgisayar </a:t>
            </a:r>
            <a:r>
              <a:rPr dirty="0"/>
              <a:t>Kurdu</a:t>
            </a:r>
            <a:r>
              <a:rPr spc="-75" dirty="0"/>
              <a:t> </a:t>
            </a:r>
            <a:r>
              <a:rPr dirty="0"/>
              <a:t>Değil…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D0608-0338-4C96-85ED-D2217F8977F3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43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405891"/>
            <a:ext cx="9799319" cy="2359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buFont typeface="Wingdings" panose="05000000000000000000" pitchFamily="2" charset="2"/>
              <a:buChar char="v"/>
            </a:pPr>
            <a:r>
              <a:rPr sz="28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28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güzel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olsa da içerikten yoksun bir</a:t>
            </a:r>
            <a:r>
              <a:rPr sz="2800" spc="-1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ölmeye</a:t>
            </a:r>
            <a:r>
              <a:rPr sz="28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mahkûmdur.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Kullanıcılar</a:t>
            </a:r>
            <a:r>
              <a:rPr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sitenizin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çalıştığıyla</a:t>
            </a:r>
            <a:r>
              <a:rPr sz="2800" spc="-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sz="28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8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sz="28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ilgilenmiyorlar.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v"/>
            </a:pPr>
            <a:r>
              <a:rPr sz="28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sz="28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içeriğiniz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oradalar.</a:t>
            </a:r>
            <a:r>
              <a:rPr sz="2800" spc="-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İçeriği</a:t>
            </a:r>
            <a:r>
              <a:rPr lang="tr-TR"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onlara</a:t>
            </a:r>
            <a:r>
              <a:rPr sz="28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basit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hızlı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sz="28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verin.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İçerik kraldır…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FD52-57D1-48A8-B9D3-B2DA7A048559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4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8200" y="1053480"/>
            <a:ext cx="8232557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Tasarımlarınızı</a:t>
            </a:r>
            <a:r>
              <a:rPr sz="3200" spc="-10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olabildiğince</a:t>
            </a:r>
            <a:r>
              <a:rPr lang="tr-TR"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basit</a:t>
            </a:r>
            <a:r>
              <a:rPr lang="tr-TR" sz="3200" spc="-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tutun.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tasarımın </a:t>
            </a:r>
            <a:r>
              <a:rPr sz="32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gücü</a:t>
            </a:r>
            <a:r>
              <a:rPr sz="3200" spc="-9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basitliği</a:t>
            </a:r>
            <a:r>
              <a:rPr lang="tr-TR"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nde</a:t>
            </a:r>
            <a:r>
              <a:rPr lang="tr-TR" sz="3200" spc="-5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saklıdır.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Asıl çok olan azdır</a:t>
            </a:r>
          </a:p>
        </p:txBody>
      </p:sp>
      <p:sp>
        <p:nvSpPr>
          <p:cNvPr id="6" name="object 6"/>
          <p:cNvSpPr/>
          <p:nvPr/>
        </p:nvSpPr>
        <p:spPr>
          <a:xfrm>
            <a:off x="1097280" y="2462763"/>
            <a:ext cx="6729475" cy="3428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F72E7-1B61-4CFF-83C7-F979DC8C9CF9}" type="datetime1">
              <a:rPr lang="tr-TR" smtClean="0"/>
              <a:t>26.01.2020</a:t>
            </a:fld>
            <a:endParaRPr lang="en-US"/>
          </a:p>
        </p:txBody>
      </p:sp>
      <p:sp>
        <p:nvSpPr>
          <p:cNvPr id="9" name="Altbilgi Yer Tutucusu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31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34890" y="6531559"/>
            <a:ext cx="279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dirty="0">
                <a:solidFill>
                  <a:srgbClr val="1A1A6F"/>
                </a:solidFill>
                <a:latin typeface="Arial"/>
                <a:cs typeface="Arial"/>
              </a:rPr>
              <a:t>Ö</a:t>
            </a:r>
            <a:r>
              <a:rPr sz="1200" spc="-5" dirty="0">
                <a:solidFill>
                  <a:srgbClr val="1A1A6F"/>
                </a:solidFill>
                <a:latin typeface="Arial"/>
                <a:cs typeface="Arial"/>
              </a:rPr>
              <a:t>ğ</a:t>
            </a:r>
            <a:r>
              <a:rPr sz="1200" dirty="0">
                <a:solidFill>
                  <a:srgbClr val="1A1A6F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Asıl </a:t>
            </a:r>
            <a:r>
              <a:rPr spc="-5" dirty="0">
                <a:latin typeface="Arial"/>
                <a:cs typeface="Arial"/>
              </a:rPr>
              <a:t>çok </a:t>
            </a:r>
            <a:r>
              <a:rPr b="0" dirty="0">
                <a:latin typeface="Arial"/>
                <a:cs typeface="Arial"/>
              </a:rPr>
              <a:t>olan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azdır</a:t>
            </a:r>
          </a:p>
        </p:txBody>
      </p:sp>
      <p:sp>
        <p:nvSpPr>
          <p:cNvPr id="5" name="object 5"/>
          <p:cNvSpPr/>
          <p:nvPr/>
        </p:nvSpPr>
        <p:spPr>
          <a:xfrm>
            <a:off x="6248400" y="3048000"/>
            <a:ext cx="5238877" cy="2800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8200" y="1373438"/>
            <a:ext cx="5181600" cy="3122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100E-B581-4482-82B6-6E792D30C67C}" type="datetime1">
              <a:rPr lang="tr-TR" smtClean="0"/>
              <a:t>26.01.2020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70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7853" y="1143000"/>
            <a:ext cx="10012680" cy="34060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indent="-283210">
              <a:lnSpc>
                <a:spcPts val="252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 web üzerinde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satış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yapmayı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düşünüyorsanız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sizin için</a:t>
            </a:r>
            <a:r>
              <a:rPr sz="3000" spc="-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 anlamda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3000" spc="-6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önemli.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49530" indent="-283210">
              <a:lnSpc>
                <a:spcPct val="80000"/>
              </a:lnSpc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Artık "hız"ın esas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alındığı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günümüz  dünyasında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"hız"ın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öneminin daha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artacağı önümüzdeki yıllarda iki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</a:t>
            </a:r>
            <a:r>
              <a:rPr sz="3000" spc="-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olacak: Hızlılar ve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ölüler.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Artık kararınızı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verin; ya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hızlı olacaksınız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da</a:t>
            </a:r>
            <a:r>
              <a:rPr sz="3000" spc="-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80000"/>
              </a:lnSpc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tasarımında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estetiğin önünde duran  en büyük engel sayfanın yüklenme 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hızıdır.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 yavaş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açılıyorsa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tahtasına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(HTML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editörü) geri dönmek  gerekir.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Hız </a:t>
            </a:r>
            <a:r>
              <a:rPr spc="-5" dirty="0"/>
              <a:t>Çok</a:t>
            </a:r>
            <a:r>
              <a:rPr spc="-80" dirty="0"/>
              <a:t> </a:t>
            </a:r>
            <a:r>
              <a:rPr spc="-5" dirty="0"/>
              <a:t>Önemli...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84FA-7CBD-48E8-9145-D10228B650C4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29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066800"/>
            <a:ext cx="9723120" cy="3939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324485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Kullanıcıyı geri düğmesi veya kapat  düğmesi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kullanmamaya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ikna etmek</a:t>
            </a:r>
            <a:r>
              <a:rPr sz="30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sadece 3 saniyeniz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3000" spc="-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saniye.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641350" indent="-283210">
              <a:lnSpc>
                <a:spcPts val="3240"/>
              </a:lnSpc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Bu,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ekrana anında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ilginç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şey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getirmeniz gerektiği anlamına</a:t>
            </a:r>
            <a:r>
              <a:rPr sz="3000" spc="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geliyor.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"/>
              </a:spcBef>
              <a:buClr>
                <a:srgbClr val="1A1A6F"/>
              </a:buClr>
              <a:buFont typeface="Wingdings 2"/>
              <a:buChar char=""/>
            </a:pPr>
            <a:endParaRPr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Ekrana her şeyi yüklemek için ise 15  saniyeniz var. Hatta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tahmin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3000" spc="-9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  bir tahmin. Süre genelde 8 saniyedir.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Elinizi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çabuk</a:t>
            </a:r>
            <a:r>
              <a:rPr sz="30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tutun.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Hız </a:t>
            </a:r>
            <a:r>
              <a:rPr spc="-5" dirty="0"/>
              <a:t>Çok</a:t>
            </a:r>
            <a:r>
              <a:rPr spc="-80" dirty="0"/>
              <a:t> </a:t>
            </a:r>
            <a:r>
              <a:rPr spc="-5" dirty="0"/>
              <a:t>Önemli...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4C8-475F-4FBB-8C5C-A4B9D9DA64C0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1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295400"/>
            <a:ext cx="5638800" cy="4006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lnSpc>
                <a:spcPct val="80000"/>
              </a:lnSpc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sitelerinde üçüncü bir  yapıdan</a:t>
            </a:r>
            <a:r>
              <a:rPr sz="2800" spc="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bahsedebiliriz: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indent="-283210"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Davranış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95885" indent="-283210">
              <a:lnSpc>
                <a:spcPct val="80000"/>
              </a:lnSpc>
              <a:spcBef>
                <a:spcPts val="525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Uçak bileti alabilirsiniz,  borsada hisse senedi  satabilirsiniz, JavaScript  öğrenebilirsiniz, hava  tahminlerine bakabilirsiniz  yada sabah gazeteleri  okuyabilirsiniz.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189230" indent="-283210">
              <a:lnSpc>
                <a:spcPct val="80000"/>
              </a:lnSpc>
              <a:spcBef>
                <a:spcPts val="525"/>
              </a:spcBef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sitelerinde,  dergilerden-gazetelerden  daha çok katılımcı bir  kullanış söz</a:t>
            </a:r>
            <a:r>
              <a:rPr sz="2800" spc="-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konusudur.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Bir Web Sitesinin Bileşenleri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A0FC-9466-4C35-9377-6B92ED08440D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4" name="object 4"/>
          <p:cNvSpPr/>
          <p:nvPr/>
        </p:nvSpPr>
        <p:spPr>
          <a:xfrm>
            <a:off x="6781800" y="1972593"/>
            <a:ext cx="4253230" cy="327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888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0874" y="1089060"/>
            <a:ext cx="943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360">
              <a:spcBef>
                <a:spcPts val="285"/>
              </a:spcBef>
            </a:pPr>
            <a:r>
              <a:rPr lang="tr-TR" sz="2400" dirty="0" smtClean="0"/>
              <a:t>1- Web Projesi Yönetimi Ders Notları, E. ERGÜN 2018</a:t>
            </a:r>
            <a:endParaRPr lang="tr-TR" sz="24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F274-1D34-40D7-9FA7-647CBB9E4A7F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05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483105"/>
            <a:ext cx="5760720" cy="35035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49022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  <a:tab pos="1713230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Sunum	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İçeriğin  kullanıcılara görsel  olarak sunuluş</a:t>
            </a:r>
            <a:r>
              <a:rPr sz="30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90000"/>
              </a:lnSpc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Yapı: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Anlaşılabilirlik</a:t>
            </a:r>
            <a:r>
              <a:rPr sz="3000" spc="-5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 kullanım kolaylığı  açısından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içeriğin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191135" indent="-283210">
              <a:lnSpc>
                <a:spcPct val="90000"/>
              </a:lnSpc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Davranış:</a:t>
            </a:r>
            <a:r>
              <a:rPr sz="3000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Kullanıcılar  ürünle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etkileşime  girme şekli ve</a:t>
            </a:r>
            <a:r>
              <a:rPr sz="30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ürünün  buna</a:t>
            </a:r>
            <a:r>
              <a:rPr sz="3000" spc="-7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tepkisi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346502"/>
            <a:ext cx="10058400" cy="4154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Bir Web Sitesinin Bileşenleri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4" name="object 4"/>
          <p:cNvSpPr/>
          <p:nvPr/>
        </p:nvSpPr>
        <p:spPr>
          <a:xfrm>
            <a:off x="6858000" y="2057400"/>
            <a:ext cx="3752850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8FE-475C-40C0-A6A6-D287BD81BE0E}" type="datetime1">
              <a:rPr lang="tr-TR" smtClean="0"/>
              <a:t>26.01.2020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1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Bir Web Sitesinin Bileşenleri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3581400" y="1022824"/>
            <a:ext cx="6248400" cy="5091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394194" y="1022824"/>
            <a:ext cx="137287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Mü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sl</a:t>
            </a: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82000" y="5661462"/>
            <a:ext cx="135382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b="1" spc="-13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ım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b="1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ar</a:t>
            </a:r>
            <a:endParaRPr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1400" y="5661462"/>
            <a:ext cx="19691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dirty="0"/>
              <a:t>İçerik geliştiriciler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1952D-DD3C-4169-8EEE-4322E150CA22}" type="datetime1">
              <a:rPr lang="tr-TR" smtClean="0"/>
              <a:t>26.01.2020</a:t>
            </a:fld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73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3022" y="1524000"/>
            <a:ext cx="6779259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Wingdings" panose="05000000000000000000" pitchFamily="2" charset="2"/>
              <a:buChar char="Ø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70"/>
              </a:spcBef>
              <a:buFont typeface="Wingdings" panose="05000000000000000000" pitchFamily="2" charset="2"/>
              <a:buChar char="Ø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İçerik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spcBef>
                <a:spcPts val="765"/>
              </a:spcBef>
              <a:buFont typeface="Wingdings" panose="05000000000000000000" pitchFamily="2" charset="2"/>
              <a:buChar char="Ø"/>
            </a:pP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Erişilebilirlik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işlevlik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(Kod)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3686186" y="6564892"/>
            <a:ext cx="4822804" cy="1549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dirty="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B3E2-2A5C-4463-B3F5-24385BFB77FD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51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1" y="1406905"/>
            <a:ext cx="10115204" cy="3506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116840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Sitenize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ziyaretçilerin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bir  çoğunluğunun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hedefi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 Bu</a:t>
            </a:r>
            <a:r>
              <a:rPr sz="3000" spc="-6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  siteden siteye</a:t>
            </a:r>
            <a:r>
              <a:rPr sz="3000" spc="-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değişebilir.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87630" indent="-283210">
              <a:lnSpc>
                <a:spcPct val="90000"/>
              </a:lnSpc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ziyaretçi bir siteye yeni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çıkmış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kanun  hakkında bilgi almak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da bir ürün  hakkında bilgi almak,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karşılaştırmak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bir üniversite başvuru formunu  doldurmak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3000" spc="-6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gelebilir.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ts val="3240"/>
              </a:lnSpc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Yani hedefler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olmasına rağmen, özünde,  ziyaretçi,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çoğu zaman sitenize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sunduğunuz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"bilgiyi"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3000" spc="-13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Piramidi-Bilgi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3686186" y="6564892"/>
            <a:ext cx="4822804" cy="1549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15" dirty="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20FF-6F86-47C6-B0C9-EE474AEC0E1A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0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40816" y="1177945"/>
            <a:ext cx="9531984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Piramidin tabanını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büyük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kısmını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oluşturan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parçasına "</a:t>
            </a:r>
            <a:r>
              <a:rPr sz="3200" b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adini verebiliriz.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kısım, sizin web  sitenizin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temelini oluşturur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siteniz  içinde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en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önemli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parça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olmalıdır.</a:t>
            </a:r>
            <a:r>
              <a:rPr sz="3200" spc="-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İçi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boş, temeli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iyi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atılmamış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web  sitesinin yaşamını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sürdürmesi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 </a:t>
            </a:r>
            <a:r>
              <a:rPr sz="32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dönemde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3200" spc="-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97280" y="346502"/>
            <a:ext cx="10058400" cy="4154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Piramidi-Bilgi</a:t>
            </a:r>
          </a:p>
        </p:txBody>
      </p:sp>
      <p:sp>
        <p:nvSpPr>
          <p:cNvPr id="6" name="object 6"/>
          <p:cNvSpPr/>
          <p:nvPr/>
        </p:nvSpPr>
        <p:spPr>
          <a:xfrm>
            <a:off x="4191000" y="3962400"/>
            <a:ext cx="3276600" cy="1771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D62D-F6CC-4F99-8114-3F4884ECB050}" type="datetime1">
              <a:rPr lang="tr-TR" smtClean="0"/>
              <a:t>26.01.2020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dirty="0" smtClean="0"/>
              <a:t>A.Ü. NMYO</a:t>
            </a:r>
            <a:endParaRPr lang="tr-TR" spc="-15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41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200" y="1406905"/>
            <a:ext cx="10439400" cy="3872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indent="-283210"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Çoğu zaman bu sorunun cevabi</a:t>
            </a:r>
            <a:r>
              <a:rPr sz="3000" spc="-5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"evet".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şunu da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biliyoruz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Internet  dünyasında, kullanıcıdan kullanıcıya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</a:t>
            </a:r>
            <a:r>
              <a:rPr sz="3000" spc="-2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113030" indent="-283210">
              <a:spcBef>
                <a:spcPts val="71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web sitesini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rahatlıkla  kullanabilirken, diğer bir kullanıcı, Internet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tanışıyor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olabilir. Bir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kullanıcı,  sunduğunuz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bilgilere rahatlıkla  ulaşabilirken diğer bir kullanıcı, bu bilgilere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ulaşmak için değişik araçlar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kullanıyor  olabilir.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Websitesi Piramidi-Bilgi yeterli mi?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dirty="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7304-30BA-402B-9604-00D96F2CE336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3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22</TotalTime>
  <Words>1411</Words>
  <Application>Microsoft Office PowerPoint</Application>
  <PresentationFormat>Geniş ekran</PresentationFormat>
  <Paragraphs>204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Wingdings 2</vt:lpstr>
      <vt:lpstr>nmyo</vt:lpstr>
      <vt:lpstr>WEB SİTESİ TASARLAMA</vt:lpstr>
      <vt:lpstr>Bir Web Sitesinin Bileşenleri</vt:lpstr>
      <vt:lpstr>Bir Web Sitesinin Bileşenleri</vt:lpstr>
      <vt:lpstr>Bir Web Sitesinin Bileşenleri</vt:lpstr>
      <vt:lpstr>Bir Web Sitesinin Bileşenleri</vt:lpstr>
      <vt:lpstr>Websitesi Piramidi</vt:lpstr>
      <vt:lpstr>Websitesi Piramidi-Bilgi</vt:lpstr>
      <vt:lpstr>Websitesi Piramidi-Bilgi</vt:lpstr>
      <vt:lpstr>Websitesi Piramidi-Bilgi yeterli mi?</vt:lpstr>
      <vt:lpstr>Websitesi Piramidi-Bilgi yeterli mi?</vt:lpstr>
      <vt:lpstr>Websitesi Piramidi Erişilebilirlik – İşlevlik</vt:lpstr>
      <vt:lpstr>Websitesi Piramidi-Tasarım</vt:lpstr>
      <vt:lpstr>Websitesi Piramidi-Tasarım</vt:lpstr>
      <vt:lpstr>Websitesi Piramidi-Tasarım</vt:lpstr>
      <vt:lpstr>Websitesi Piramidi</vt:lpstr>
      <vt:lpstr>Websitesi Piramidi</vt:lpstr>
      <vt:lpstr>Websitesi Piramidi</vt:lpstr>
      <vt:lpstr>Tasarım süreci</vt:lpstr>
      <vt:lpstr>Kağıt prototip</vt:lpstr>
      <vt:lpstr>Kağıt prototip</vt:lpstr>
      <vt:lpstr>Kağıt Prototip Kullanmanın Avantajları</vt:lpstr>
      <vt:lpstr>Kağıt Prototip Kullanmanın Avantajları</vt:lpstr>
      <vt:lpstr>Herkes Bilgisayar Kurdu Değil…</vt:lpstr>
      <vt:lpstr>Herkes Bilgisayar Kurdu Değil…</vt:lpstr>
      <vt:lpstr>İçerik kraldır…</vt:lpstr>
      <vt:lpstr>Asıl çok olan azdır</vt:lpstr>
      <vt:lpstr>Asıl çok olan azdır</vt:lpstr>
      <vt:lpstr>Hız Çok Önemli...</vt:lpstr>
      <vt:lpstr>Hız Çok Önemli...</vt:lpstr>
      <vt:lpstr>Kaynaklar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SİTESİ TASARLAMA</dc:title>
  <dc:creator>Salih</dc:creator>
  <cp:lastModifiedBy>Salih</cp:lastModifiedBy>
  <cp:revision>2</cp:revision>
  <dcterms:created xsi:type="dcterms:W3CDTF">2020-01-25T18:17:38Z</dcterms:created>
  <dcterms:modified xsi:type="dcterms:W3CDTF">2020-01-25T21:18:29Z</dcterms:modified>
</cp:coreProperties>
</file>