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media/image1.jpeg" ContentType="image/jpeg"/>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 id="283" r:id="rId35"/>
  </p:sldIdLst>
  <p:sldSz cx="9144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b="0" baseline="0" cap="none" i="0" spc="0" strike="noStrike" sz="1400" u="none" kumimoji="0" normalizeH="0">
        <a:ln>
          <a:noFill/>
        </a:ln>
        <a:solidFill>
          <a:srgbClr val="000000"/>
        </a:solidFill>
        <a:effectLst/>
        <a:uFillTx/>
        <a:latin typeface="Calibri"/>
        <a:ea typeface="Calibri"/>
        <a:cs typeface="Calibri"/>
        <a:sym typeface="Calibri"/>
      </a:defRPr>
    </a:lvl1pPr>
    <a:lvl2pPr marL="0" marR="0" indent="457200" algn="l" defTabSz="914400" rtl="0" fontAlgn="auto" latinLnBrk="0" hangingPunct="0">
      <a:lnSpc>
        <a:spcPct val="100000"/>
      </a:lnSpc>
      <a:spcBef>
        <a:spcPts val="0"/>
      </a:spcBef>
      <a:spcAft>
        <a:spcPts val="0"/>
      </a:spcAft>
      <a:buClrTx/>
      <a:buSzTx/>
      <a:buFontTx/>
      <a:buNone/>
      <a:tabLst/>
      <a:defRPr b="0" baseline="0" cap="none" i="0" spc="0" strike="noStrike" sz="1400" u="none" kumimoji="0" normalizeH="0">
        <a:ln>
          <a:noFill/>
        </a:ln>
        <a:solidFill>
          <a:srgbClr val="000000"/>
        </a:solidFill>
        <a:effectLst/>
        <a:uFillTx/>
        <a:latin typeface="Calibri"/>
        <a:ea typeface="Calibri"/>
        <a:cs typeface="Calibri"/>
        <a:sym typeface="Calibri"/>
      </a:defRPr>
    </a:lvl2pPr>
    <a:lvl3pPr marL="0" marR="0" indent="914400" algn="l" defTabSz="914400" rtl="0" fontAlgn="auto" latinLnBrk="0" hangingPunct="0">
      <a:lnSpc>
        <a:spcPct val="100000"/>
      </a:lnSpc>
      <a:spcBef>
        <a:spcPts val="0"/>
      </a:spcBef>
      <a:spcAft>
        <a:spcPts val="0"/>
      </a:spcAft>
      <a:buClrTx/>
      <a:buSzTx/>
      <a:buFontTx/>
      <a:buNone/>
      <a:tabLst/>
      <a:defRPr b="0" baseline="0" cap="none" i="0" spc="0" strike="noStrike" sz="1400" u="none" kumimoji="0" normalizeH="0">
        <a:ln>
          <a:noFill/>
        </a:ln>
        <a:solidFill>
          <a:srgbClr val="000000"/>
        </a:solidFill>
        <a:effectLst/>
        <a:uFillTx/>
        <a:latin typeface="Calibri"/>
        <a:ea typeface="Calibri"/>
        <a:cs typeface="Calibri"/>
        <a:sym typeface="Calibri"/>
      </a:defRPr>
    </a:lvl3pPr>
    <a:lvl4pPr marL="0" marR="0" indent="1371600" algn="l" defTabSz="914400" rtl="0" fontAlgn="auto" latinLnBrk="0" hangingPunct="0">
      <a:lnSpc>
        <a:spcPct val="100000"/>
      </a:lnSpc>
      <a:spcBef>
        <a:spcPts val="0"/>
      </a:spcBef>
      <a:spcAft>
        <a:spcPts val="0"/>
      </a:spcAft>
      <a:buClrTx/>
      <a:buSzTx/>
      <a:buFontTx/>
      <a:buNone/>
      <a:tabLst/>
      <a:defRPr b="0" baseline="0" cap="none" i="0" spc="0" strike="noStrike" sz="1400" u="none" kumimoji="0" normalizeH="0">
        <a:ln>
          <a:noFill/>
        </a:ln>
        <a:solidFill>
          <a:srgbClr val="000000"/>
        </a:solidFill>
        <a:effectLst/>
        <a:uFillTx/>
        <a:latin typeface="Calibri"/>
        <a:ea typeface="Calibri"/>
        <a:cs typeface="Calibri"/>
        <a:sym typeface="Calibri"/>
      </a:defRPr>
    </a:lvl4pPr>
    <a:lvl5pPr marL="0" marR="0" indent="1828800" algn="l" defTabSz="914400" rtl="0" fontAlgn="auto" latinLnBrk="0" hangingPunct="0">
      <a:lnSpc>
        <a:spcPct val="100000"/>
      </a:lnSpc>
      <a:spcBef>
        <a:spcPts val="0"/>
      </a:spcBef>
      <a:spcAft>
        <a:spcPts val="0"/>
      </a:spcAft>
      <a:buClrTx/>
      <a:buSzTx/>
      <a:buFontTx/>
      <a:buNone/>
      <a:tabLst/>
      <a:defRPr b="0" baseline="0" cap="none" i="0" spc="0" strike="noStrike" sz="1400" u="none" kumimoji="0" normalizeH="0">
        <a:ln>
          <a:noFill/>
        </a:ln>
        <a:solidFill>
          <a:srgbClr val="000000"/>
        </a:solidFill>
        <a:effectLst/>
        <a:uFillTx/>
        <a:latin typeface="Calibri"/>
        <a:ea typeface="Calibri"/>
        <a:cs typeface="Calibri"/>
        <a:sym typeface="Calibri"/>
      </a:defRPr>
    </a:lvl5pPr>
    <a:lvl6pPr marL="0" marR="0" indent="0" algn="l" defTabSz="914400" rtl="0" fontAlgn="auto" latinLnBrk="0" hangingPunct="0">
      <a:lnSpc>
        <a:spcPct val="100000"/>
      </a:lnSpc>
      <a:spcBef>
        <a:spcPts val="0"/>
      </a:spcBef>
      <a:spcAft>
        <a:spcPts val="0"/>
      </a:spcAft>
      <a:buClrTx/>
      <a:buSzTx/>
      <a:buFontTx/>
      <a:buNone/>
      <a:tabLst/>
      <a:defRPr b="0" baseline="0" cap="none" i="0" spc="0" strike="noStrike" sz="1400" u="none" kumimoji="0" normalizeH="0">
        <a:ln>
          <a:noFill/>
        </a:ln>
        <a:solidFill>
          <a:srgbClr val="000000"/>
        </a:solidFill>
        <a:effectLst/>
        <a:uFillTx/>
        <a:latin typeface="Calibri"/>
        <a:ea typeface="Calibri"/>
        <a:cs typeface="Calibri"/>
        <a:sym typeface="Calibri"/>
      </a:defRPr>
    </a:lvl6pPr>
    <a:lvl7pPr marL="0" marR="0" indent="0" algn="l" defTabSz="914400" rtl="0" fontAlgn="auto" latinLnBrk="0" hangingPunct="0">
      <a:lnSpc>
        <a:spcPct val="100000"/>
      </a:lnSpc>
      <a:spcBef>
        <a:spcPts val="0"/>
      </a:spcBef>
      <a:spcAft>
        <a:spcPts val="0"/>
      </a:spcAft>
      <a:buClrTx/>
      <a:buSzTx/>
      <a:buFontTx/>
      <a:buNone/>
      <a:tabLst/>
      <a:defRPr b="0" baseline="0" cap="none" i="0" spc="0" strike="noStrike" sz="1400" u="none" kumimoji="0" normalizeH="0">
        <a:ln>
          <a:noFill/>
        </a:ln>
        <a:solidFill>
          <a:srgbClr val="000000"/>
        </a:solidFill>
        <a:effectLst/>
        <a:uFillTx/>
        <a:latin typeface="Calibri"/>
        <a:ea typeface="Calibri"/>
        <a:cs typeface="Calibri"/>
        <a:sym typeface="Calibri"/>
      </a:defRPr>
    </a:lvl7pPr>
    <a:lvl8pPr marL="0" marR="0" indent="0" algn="l" defTabSz="914400" rtl="0" fontAlgn="auto" latinLnBrk="0" hangingPunct="0">
      <a:lnSpc>
        <a:spcPct val="100000"/>
      </a:lnSpc>
      <a:spcBef>
        <a:spcPts val="0"/>
      </a:spcBef>
      <a:spcAft>
        <a:spcPts val="0"/>
      </a:spcAft>
      <a:buClrTx/>
      <a:buSzTx/>
      <a:buFontTx/>
      <a:buNone/>
      <a:tabLst/>
      <a:defRPr b="0" baseline="0" cap="none" i="0" spc="0" strike="noStrike" sz="1400" u="none" kumimoji="0" normalizeH="0">
        <a:ln>
          <a:noFill/>
        </a:ln>
        <a:solidFill>
          <a:srgbClr val="000000"/>
        </a:solidFill>
        <a:effectLst/>
        <a:uFillTx/>
        <a:latin typeface="Calibri"/>
        <a:ea typeface="Calibri"/>
        <a:cs typeface="Calibri"/>
        <a:sym typeface="Calibri"/>
      </a:defRPr>
    </a:lvl8pPr>
    <a:lvl9pPr marL="0" marR="0" indent="0" algn="l" defTabSz="914400" rtl="0" fontAlgn="auto" latinLnBrk="0" hangingPunct="0">
      <a:lnSpc>
        <a:spcPct val="100000"/>
      </a:lnSpc>
      <a:spcBef>
        <a:spcPts val="0"/>
      </a:spcBef>
      <a:spcAft>
        <a:spcPts val="0"/>
      </a:spcAft>
      <a:buClrTx/>
      <a:buSzTx/>
      <a:buFontTx/>
      <a:buNone/>
      <a:tabLst/>
      <a:defRPr b="0" baseline="0" cap="none" i="0" spc="0" strike="noStrike" sz="1400" u="none" kumimoji="0" normalizeH="0">
        <a:ln>
          <a:noFill/>
        </a:ln>
        <a:solidFill>
          <a:srgbClr val="000000"/>
        </a:solidFill>
        <a:effectLst/>
        <a:uFillTx/>
        <a:latin typeface="Calibri"/>
        <a:ea typeface="Calibri"/>
        <a:cs typeface="Calibri"/>
        <a:sym typeface="Calibri"/>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
          <a:latin typeface="Calibri"/>
          <a:ea typeface="Calibri"/>
          <a:cs typeface="Calibri"/>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FD7E7"/>
          </a:solidFill>
        </a:fill>
      </a:tcStyle>
    </a:wholeTbl>
    <a:band2H>
      <a:tcTxStyle b="def" i="def"/>
      <a:tcStyle>
        <a:tcBdr/>
        <a:fill>
          <a:solidFill>
            <a:srgbClr val="E8ECF4"/>
          </a:solidFill>
        </a:fill>
      </a:tcStyle>
    </a:band2H>
    <a:firstCol>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
          <a:latin typeface="Calibri"/>
          <a:ea typeface="Calibri"/>
          <a:cs typeface="Calibri"/>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b="def" i="def"/>
      <a:tcStyle>
        <a:tcBdr/>
        <a:fill>
          <a:solidFill>
            <a:srgbClr val="EFF3E9"/>
          </a:solidFill>
        </a:fill>
      </a:tcStyle>
    </a:band2H>
    <a:firstCol>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
          <a:latin typeface="Calibri"/>
          <a:ea typeface="Calibri"/>
          <a:cs typeface="Calibri"/>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b="def" i="def"/>
      <a:tcStyle>
        <a:tcBdr/>
        <a:fill>
          <a:solidFill>
            <a:srgbClr val="FDEEE8"/>
          </a:solidFill>
        </a:fill>
      </a:tcStyle>
    </a:band2H>
    <a:firstCol>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
          <a:latin typeface="Calibri"/>
          <a:ea typeface="Calibri"/>
          <a:cs typeface="Calibri"/>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ff">
        <a:font>
          <a:latin typeface="Calibri"/>
          <a:ea typeface="Calibri"/>
          <a:cs typeface="Calibri"/>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
          <a:latin typeface="Calibri"/>
          <a:ea typeface="Calibri"/>
          <a:cs typeface="Calibri"/>
        </a:font>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
          <a:latin typeface="Calibri"/>
          <a:ea typeface="Calibri"/>
          <a:cs typeface="Calibri"/>
        </a:font>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
          <a:latin typeface="Calibri"/>
          <a:ea typeface="Calibri"/>
          <a:cs typeface="Calibri"/>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b="def" i="def"/>
      <a:tcStyle>
        <a:tcBdr/>
        <a:fill>
          <a:solidFill>
            <a:srgbClr val="E6E6E6"/>
          </a:solidFill>
        </a:fill>
      </a:tcStyle>
    </a:band2H>
    <a:firstCol>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
          <a:latin typeface="Calibri"/>
          <a:ea typeface="Calibri"/>
          <a:cs typeface="Calibri"/>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b="def" i="def"/>
      <a:tcStyle>
        <a:tcBdr/>
        <a:fill>
          <a:solidFill>
            <a:srgbClr val="FFFFFF"/>
          </a:solidFill>
        </a:fill>
      </a:tcStyle>
    </a:band2H>
    <a:firstCol>
      <a:tcTxStyle b="on" i="off">
        <a:font>
          <a:latin typeface="Calibri"/>
          <a:ea typeface="Calibri"/>
          <a:cs typeface="Calibri"/>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
          <a:latin typeface="Calibri"/>
          <a:ea typeface="Calibri"/>
          <a:cs typeface="Calibri"/>
        </a:font>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
          <a:latin typeface="Calibri"/>
          <a:ea typeface="Calibri"/>
          <a:cs typeface="Calibri"/>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 Id="rId29" Type="http://schemas.openxmlformats.org/officeDocument/2006/relationships/slide" Target="slides/slide22.xml"/><Relationship Id="rId30" Type="http://schemas.openxmlformats.org/officeDocument/2006/relationships/slide" Target="slides/slide23.xml"/><Relationship Id="rId31" Type="http://schemas.openxmlformats.org/officeDocument/2006/relationships/slide" Target="slides/slide24.xml"/><Relationship Id="rId32" Type="http://schemas.openxmlformats.org/officeDocument/2006/relationships/slide" Target="slides/slide25.xml"/><Relationship Id="rId33" Type="http://schemas.openxmlformats.org/officeDocument/2006/relationships/slide" Target="slides/slide26.xml"/><Relationship Id="rId34" Type="http://schemas.openxmlformats.org/officeDocument/2006/relationships/slide" Target="slides/slide27.xml"/><Relationship Id="rId35" Type="http://schemas.openxmlformats.org/officeDocument/2006/relationships/slide" Target="slides/slide28.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24" name="Shape 24"/>
          <p:cNvSpPr/>
          <p:nvPr>
            <p:ph type="sldImg"/>
          </p:nvPr>
        </p:nvSpPr>
        <p:spPr>
          <a:xfrm>
            <a:off x="1143000" y="685800"/>
            <a:ext cx="4572000" cy="3429000"/>
          </a:xfrm>
          <a:prstGeom prst="rect">
            <a:avLst/>
          </a:prstGeom>
        </p:spPr>
        <p:txBody>
          <a:bodyPr/>
          <a:lstStyle/>
          <a:p>
            <a:pPr/>
          </a:p>
        </p:txBody>
      </p:sp>
      <p:sp>
        <p:nvSpPr>
          <p:cNvPr id="25" name="Shape 25"/>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latinLnBrk="0">
      <a:defRPr>
        <a:latin typeface="+mj-lt"/>
        <a:ea typeface="+mj-ea"/>
        <a:cs typeface="+mj-cs"/>
        <a:sym typeface="Helvetica Neue"/>
      </a:defRPr>
    </a:lvl1pPr>
    <a:lvl2pPr indent="228600" latinLnBrk="0">
      <a:defRPr>
        <a:latin typeface="+mj-lt"/>
        <a:ea typeface="+mj-ea"/>
        <a:cs typeface="+mj-cs"/>
        <a:sym typeface="Helvetica Neue"/>
      </a:defRPr>
    </a:lvl2pPr>
    <a:lvl3pPr indent="457200" latinLnBrk="0">
      <a:defRPr>
        <a:latin typeface="+mj-lt"/>
        <a:ea typeface="+mj-ea"/>
        <a:cs typeface="+mj-cs"/>
        <a:sym typeface="Helvetica Neue"/>
      </a:defRPr>
    </a:lvl3pPr>
    <a:lvl4pPr indent="685800" latinLnBrk="0">
      <a:defRPr>
        <a:latin typeface="+mj-lt"/>
        <a:ea typeface="+mj-ea"/>
        <a:cs typeface="+mj-cs"/>
        <a:sym typeface="Helvetica Neue"/>
      </a:defRPr>
    </a:lvl4pPr>
    <a:lvl5pPr indent="914400" latinLnBrk="0">
      <a:defRPr>
        <a:latin typeface="+mj-lt"/>
        <a:ea typeface="+mj-ea"/>
        <a:cs typeface="+mj-cs"/>
        <a:sym typeface="Helvetica Neue"/>
      </a:defRPr>
    </a:lvl5pPr>
    <a:lvl6pPr indent="1143000" latinLnBrk="0">
      <a:defRPr>
        <a:latin typeface="+mj-lt"/>
        <a:ea typeface="+mj-ea"/>
        <a:cs typeface="+mj-cs"/>
        <a:sym typeface="Helvetica Neue"/>
      </a:defRPr>
    </a:lvl6pPr>
    <a:lvl7pPr indent="1371600" latinLnBrk="0">
      <a:defRPr>
        <a:latin typeface="+mj-lt"/>
        <a:ea typeface="+mj-ea"/>
        <a:cs typeface="+mj-cs"/>
        <a:sym typeface="Helvetica Neue"/>
      </a:defRPr>
    </a:lvl7pPr>
    <a:lvl8pPr indent="1600200" latinLnBrk="0">
      <a:defRPr>
        <a:latin typeface="+mj-lt"/>
        <a:ea typeface="+mj-ea"/>
        <a:cs typeface="+mj-cs"/>
        <a:sym typeface="Helvetica Neue"/>
      </a:defRPr>
    </a:lvl8pPr>
    <a:lvl9pPr indent="1828800" latinLnBrk="0">
      <a:defRPr>
        <a:latin typeface="+mj-lt"/>
        <a:ea typeface="+mj-ea"/>
        <a:cs typeface="+mj-cs"/>
        <a:sym typeface="Helvetica Neue"/>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Default">
    <p:spTree>
      <p:nvGrpSpPr>
        <p:cNvPr id="1" name=""/>
        <p:cNvGrpSpPr/>
        <p:nvPr/>
      </p:nvGrpSpPr>
      <p:grpSpPr>
        <a:xfrm>
          <a:off x="0" y="0"/>
          <a:ext cx="0" cy="0"/>
          <a:chOff x="0" y="0"/>
          <a:chExt cx="0" cy="0"/>
        </a:xfrm>
      </p:grpSpPr>
      <p:sp>
        <p:nvSpPr>
          <p:cNvPr id="11" name="Slayt Numarası"/>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Default">
    <p:spTree>
      <p:nvGrpSpPr>
        <p:cNvPr id="1" name=""/>
        <p:cNvGrpSpPr/>
        <p:nvPr/>
      </p:nvGrpSpPr>
      <p:grpSpPr>
        <a:xfrm>
          <a:off x="0" y="0"/>
          <a:ext cx="0" cy="0"/>
          <a:chOff x="0" y="0"/>
          <a:chExt cx="0" cy="0"/>
        </a:xfrm>
      </p:grpSpPr>
      <p:sp>
        <p:nvSpPr>
          <p:cNvPr id="18" name="Slayt Numarası"/>
          <p:cNvSpPr txBox="1"/>
          <p:nvPr>
            <p:ph type="sldNum" sz="quarter" idx="2"/>
          </p:nvPr>
        </p:nvSpPr>
        <p:spPr>
          <a:xfrm>
            <a:off x="8199576" y="6342380"/>
            <a:ext cx="258624" cy="269240"/>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sp>
        <p:nvSpPr>
          <p:cNvPr id="2" name="Başlık Metni"/>
          <p:cNvSpPr txBox="1"/>
          <p:nvPr>
            <p:ph type="title"/>
          </p:nvPr>
        </p:nvSpPr>
        <p:spPr>
          <a:xfrm>
            <a:off x="457200" y="92074"/>
            <a:ext cx="8229600" cy="1508127"/>
          </a:xfrm>
          <a:prstGeom prst="rect">
            <a:avLst/>
          </a:prstGeom>
          <a:ln w="12700">
            <a:miter lim="400000"/>
          </a:ln>
          <a:extLst>
            <a:ext uri="{C572A759-6A51-4108-AA02-DFA0A04FC94B}">
              <ma14:wrappingTextBoxFlag xmlns:ma14="http://schemas.microsoft.com/office/mac/drawingml/2011/main" val="1"/>
            </a:ext>
          </a:extLst>
        </p:spPr>
        <p:txBody>
          <a:bodyPr lIns="45719" rIns="45719" anchor="ctr"/>
          <a:lstStyle/>
          <a:p>
            <a:pPr/>
            <a:r>
              <a:t>Başlık Metni</a:t>
            </a:r>
          </a:p>
        </p:txBody>
      </p:sp>
      <p:sp>
        <p:nvSpPr>
          <p:cNvPr id="3" name="Gövde Düzeyi Bir…"/>
          <p:cNvSpPr txBox="1"/>
          <p:nvPr>
            <p:ph type="body" idx="1"/>
          </p:nvPr>
        </p:nvSpPr>
        <p:spPr>
          <a:xfrm>
            <a:off x="457200" y="1600200"/>
            <a:ext cx="8229600" cy="5257800"/>
          </a:xfrm>
          <a:prstGeom prst="rect">
            <a:avLst/>
          </a:prstGeom>
          <a:ln w="12700">
            <a:miter lim="400000"/>
          </a:ln>
          <a:extLst>
            <a:ext uri="{C572A759-6A51-4108-AA02-DFA0A04FC94B}">
              <ma14:wrappingTextBoxFlag xmlns:ma14="http://schemas.microsoft.com/office/mac/drawingml/2011/main" val="1"/>
            </a:ext>
          </a:extLst>
        </p:spPr>
        <p:txBody>
          <a:bodyPr lIns="45719" rIns="45719"/>
          <a:lstStyle/>
          <a:p>
            <a:pPr/>
            <a:r>
              <a:t>Gövde Düzeyi Bir</a:t>
            </a:r>
          </a:p>
          <a:p>
            <a:pPr lvl="1"/>
            <a:r>
              <a:t>Gövde Düzeyi İki</a:t>
            </a:r>
          </a:p>
          <a:p>
            <a:pPr lvl="2"/>
            <a:r>
              <a:t>Gövde Düzeyi Üç</a:t>
            </a:r>
          </a:p>
          <a:p>
            <a:pPr lvl="3"/>
            <a:r>
              <a:t>Gövde Düzeyi Dört</a:t>
            </a:r>
          </a:p>
          <a:p>
            <a:pPr lvl="4"/>
            <a:r>
              <a:t>Gövde Düzeyi Beş</a:t>
            </a:r>
          </a:p>
        </p:txBody>
      </p:sp>
      <p:sp>
        <p:nvSpPr>
          <p:cNvPr id="4" name="Slayt Numarası"/>
          <p:cNvSpPr txBox="1"/>
          <p:nvPr>
            <p:ph type="sldNum" sz="quarter" idx="2"/>
          </p:nvPr>
        </p:nvSpPr>
        <p:spPr>
          <a:xfrm>
            <a:off x="8428176" y="6404292"/>
            <a:ext cx="258624" cy="269241"/>
          </a:xfrm>
          <a:prstGeom prst="rect">
            <a:avLst/>
          </a:prstGeom>
          <a:ln w="12700">
            <a:miter lim="400000"/>
          </a:ln>
        </p:spPr>
        <p:txBody>
          <a:bodyPr wrap="none" lIns="45719" rIns="45719" anchor="ctr">
            <a:spAutoFit/>
          </a:bodyPr>
          <a:lstStyle>
            <a:lvl1pPr algn="r">
              <a:defRPr sz="1200">
                <a:solidFill>
                  <a:srgbClr val="898989"/>
                </a:solidFill>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Lst>
  <p:transition xmlns:p14="http://schemas.microsoft.com/office/powerpoint/2010/main" spd="med" advClick="1"/>
  <p:txStyles>
    <p:titleStyle>
      <a:lvl1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Calibri"/>
          <a:ea typeface="Calibri"/>
          <a:cs typeface="Calibri"/>
          <a:sym typeface="Calibri"/>
        </a:defRPr>
      </a:lvl1pPr>
      <a:lvl2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Calibri"/>
          <a:ea typeface="Calibri"/>
          <a:cs typeface="Calibri"/>
          <a:sym typeface="Calibri"/>
        </a:defRPr>
      </a:lvl2pPr>
      <a:lvl3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Calibri"/>
          <a:ea typeface="Calibri"/>
          <a:cs typeface="Calibri"/>
          <a:sym typeface="Calibri"/>
        </a:defRPr>
      </a:lvl3pPr>
      <a:lvl4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Calibri"/>
          <a:ea typeface="Calibri"/>
          <a:cs typeface="Calibri"/>
          <a:sym typeface="Calibri"/>
        </a:defRPr>
      </a:lvl4pPr>
      <a:lvl5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Calibri"/>
          <a:ea typeface="Calibri"/>
          <a:cs typeface="Calibri"/>
          <a:sym typeface="Calibri"/>
        </a:defRPr>
      </a:lvl5pPr>
      <a:lvl6pPr marL="0" marR="0" indent="45720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Calibri"/>
          <a:ea typeface="Calibri"/>
          <a:cs typeface="Calibri"/>
          <a:sym typeface="Calibri"/>
        </a:defRPr>
      </a:lvl6pPr>
      <a:lvl7pPr marL="0" marR="0" indent="91440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Calibri"/>
          <a:ea typeface="Calibri"/>
          <a:cs typeface="Calibri"/>
          <a:sym typeface="Calibri"/>
        </a:defRPr>
      </a:lvl7pPr>
      <a:lvl8pPr marL="0" marR="0" indent="137160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Calibri"/>
          <a:ea typeface="Calibri"/>
          <a:cs typeface="Calibri"/>
          <a:sym typeface="Calibri"/>
        </a:defRPr>
      </a:lvl8pPr>
      <a:lvl9pPr marL="0" marR="0" indent="182880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Calibri"/>
          <a:ea typeface="Calibri"/>
          <a:cs typeface="Calibri"/>
          <a:sym typeface="Calibri"/>
        </a:defRPr>
      </a:lvl9pPr>
    </p:titleStyle>
    <p:bodyStyle>
      <a:lvl1pPr marL="342900" marR="0" indent="-342900" algn="l" defTabSz="9144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Calibri"/>
          <a:ea typeface="Calibri"/>
          <a:cs typeface="Calibri"/>
          <a:sym typeface="Calibri"/>
        </a:defRPr>
      </a:lvl1pPr>
      <a:lvl2pPr marL="783771" marR="0" indent="-326571" algn="l" defTabSz="9144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Calibri"/>
          <a:ea typeface="Calibri"/>
          <a:cs typeface="Calibri"/>
          <a:sym typeface="Calibri"/>
        </a:defRPr>
      </a:lvl2pPr>
      <a:lvl3pPr marL="1219200" marR="0" indent="-304800" algn="l" defTabSz="9144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Calibri"/>
          <a:ea typeface="Calibri"/>
          <a:cs typeface="Calibri"/>
          <a:sym typeface="Calibri"/>
        </a:defRPr>
      </a:lvl3pPr>
      <a:lvl4pPr marL="1737360" marR="0" indent="-365760" algn="l" defTabSz="9144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Calibri"/>
          <a:ea typeface="Calibri"/>
          <a:cs typeface="Calibri"/>
          <a:sym typeface="Calibri"/>
        </a:defRPr>
      </a:lvl4pPr>
      <a:lvl5pPr marL="2235200" marR="0" indent="-406400" algn="l" defTabSz="9144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Calibri"/>
          <a:ea typeface="Calibri"/>
          <a:cs typeface="Calibri"/>
          <a:sym typeface="Calibri"/>
        </a:defRPr>
      </a:lvl5pPr>
      <a:lvl6pPr marL="2692400" marR="0" indent="-406400" algn="l" defTabSz="9144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Calibri"/>
          <a:ea typeface="Calibri"/>
          <a:cs typeface="Calibri"/>
          <a:sym typeface="Calibri"/>
        </a:defRPr>
      </a:lvl6pPr>
      <a:lvl7pPr marL="3149600" marR="0" indent="-406400" algn="l" defTabSz="9144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Calibri"/>
          <a:ea typeface="Calibri"/>
          <a:cs typeface="Calibri"/>
          <a:sym typeface="Calibri"/>
        </a:defRPr>
      </a:lvl7pPr>
      <a:lvl8pPr marL="3606800" marR="0" indent="-406400" algn="l" defTabSz="9144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Calibri"/>
          <a:ea typeface="Calibri"/>
          <a:cs typeface="Calibri"/>
          <a:sym typeface="Calibri"/>
        </a:defRPr>
      </a:lvl8pPr>
      <a:lvl9pPr marL="4064000" marR="0" indent="-406400" algn="l" defTabSz="9144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Calibri"/>
          <a:ea typeface="Calibri"/>
          <a:cs typeface="Calibri"/>
          <a:sym typeface="Calibri"/>
        </a:defRPr>
      </a:lvl9pPr>
    </p:bodyStyle>
    <p:otherStyle>
      <a:lvl1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1pPr>
      <a:lvl2pPr marL="0" marR="0" indent="4572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2pPr>
      <a:lvl3pPr marL="0" marR="0" indent="9144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3pPr>
      <a:lvl4pPr marL="0" marR="0" indent="13716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4pPr>
      <a:lvl5pPr marL="0" marR="0" indent="18288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5pPr>
      <a:lvl6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6pPr>
      <a:lvl7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7pPr>
      <a:lvl8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8pPr>
      <a:lvl9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27.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7" name="BRAKİTERAPİ…"/>
          <p:cNvSpPr txBox="1"/>
          <p:nvPr>
            <p:ph type="body" idx="4294967295"/>
          </p:nvPr>
        </p:nvSpPr>
        <p:spPr>
          <a:xfrm>
            <a:off x="250825" y="260350"/>
            <a:ext cx="8642350" cy="6408738"/>
          </a:xfrm>
          <a:prstGeom prst="rect">
            <a:avLst/>
          </a:prstGeom>
        </p:spPr>
        <p:txBody>
          <a:bodyPr>
            <a:normAutofit fontScale="100000" lnSpcReduction="0"/>
          </a:bodyPr>
          <a:lstStyle/>
          <a:p>
            <a:pPr algn="ctr">
              <a:lnSpc>
                <a:spcPct val="90000"/>
              </a:lnSpc>
              <a:buSzTx/>
              <a:buNone/>
              <a:defRPr b="1"/>
            </a:pPr>
            <a:r>
              <a:t>     </a:t>
            </a:r>
            <a:r>
              <a:rPr>
                <a:solidFill>
                  <a:srgbClr val="1F497D"/>
                </a:solidFill>
              </a:rPr>
              <a:t>BRAKİTERAPİ </a:t>
            </a:r>
            <a:endParaRPr>
              <a:solidFill>
                <a:srgbClr val="1F497D"/>
              </a:solidFill>
            </a:endParaRPr>
          </a:p>
          <a:p>
            <a:pPr>
              <a:lnSpc>
                <a:spcPct val="90000"/>
              </a:lnSpc>
              <a:buSzTx/>
              <a:buNone/>
              <a:defRPr b="1">
                <a:solidFill>
                  <a:srgbClr val="1F497D"/>
                </a:solidFill>
              </a:defRPr>
            </a:pPr>
          </a:p>
          <a:p>
            <a:pPr algn="just">
              <a:lnSpc>
                <a:spcPct val="90000"/>
              </a:lnSpc>
              <a:spcBef>
                <a:spcPts val="500"/>
              </a:spcBef>
              <a:buChar char="•"/>
              <a:defRPr b="1" sz="2400"/>
            </a:pPr>
            <a:r>
              <a:t>“</a:t>
            </a:r>
            <a:r>
              <a:rPr>
                <a:solidFill>
                  <a:srgbClr val="800080"/>
                </a:solidFill>
              </a:rPr>
              <a:t>BRAKİ</a:t>
            </a:r>
            <a:r>
              <a:t>” sözcüğü Yunan alfabesinde “kısa mesafe” anlamına gelir. </a:t>
            </a:r>
          </a:p>
          <a:p>
            <a:pPr algn="just">
              <a:lnSpc>
                <a:spcPct val="90000"/>
              </a:lnSpc>
              <a:buSzTx/>
              <a:buNone/>
              <a:defRPr b="1" sz="2400"/>
            </a:pPr>
          </a:p>
          <a:p>
            <a:pPr algn="just">
              <a:lnSpc>
                <a:spcPct val="90000"/>
              </a:lnSpc>
              <a:spcBef>
                <a:spcPts val="500"/>
              </a:spcBef>
              <a:buChar char="•"/>
              <a:defRPr b="1" sz="2400"/>
            </a:pPr>
            <a:r>
              <a:t> Brakiterapi, tedavi edilecek dokunun içine veya yakınına yerleştirilen radyoaktif kaynaklarla yapılan bir tedavi metodudur. </a:t>
            </a:r>
          </a:p>
          <a:p>
            <a:pPr algn="just">
              <a:lnSpc>
                <a:spcPct val="90000"/>
              </a:lnSpc>
              <a:buChar char="•"/>
              <a:defRPr b="1" sz="2400"/>
            </a:pPr>
          </a:p>
          <a:p>
            <a:pPr algn="just">
              <a:lnSpc>
                <a:spcPct val="90000"/>
              </a:lnSpc>
              <a:spcBef>
                <a:spcPts val="500"/>
              </a:spcBef>
              <a:buChar char="•"/>
              <a:defRPr b="1" sz="2400"/>
            </a:pPr>
            <a:r>
              <a:t>Onkolojiyi desteklemek için uygulanan brakiterapi, radyasyon kaynağı ile tümörlerin uzun sürede tedavi edildiği eksternal terapinin aksine, kısa süreli tümör tedavisinde kullanılmaktadır. </a:t>
            </a:r>
          </a:p>
          <a:p>
            <a:pPr algn="just">
              <a:lnSpc>
                <a:spcPct val="90000"/>
              </a:lnSpc>
              <a:buChar char="•"/>
              <a:defRPr b="1" sz="2400"/>
            </a:pPr>
          </a:p>
          <a:p>
            <a:pPr algn="just">
              <a:lnSpc>
                <a:spcPct val="90000"/>
              </a:lnSpc>
              <a:spcBef>
                <a:spcPts val="500"/>
              </a:spcBef>
              <a:buChar char="•"/>
              <a:defRPr b="1" sz="2400"/>
            </a:pPr>
            <a:r>
              <a:t> Kanser tedavisinde tek başına kullanılabileceği gibi eksternal radyoterapi, cerrahi ve kemoterapi ile birlikte kullanılabilir. </a:t>
            </a:r>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6" name="Brakiterapi uygulamalarının sınıflandırması…"/>
          <p:cNvSpPr txBox="1"/>
          <p:nvPr>
            <p:ph type="body" idx="4294967295"/>
          </p:nvPr>
        </p:nvSpPr>
        <p:spPr>
          <a:xfrm>
            <a:off x="395287" y="692149"/>
            <a:ext cx="8497888" cy="5761039"/>
          </a:xfrm>
          <a:prstGeom prst="rect">
            <a:avLst/>
          </a:prstGeom>
        </p:spPr>
        <p:txBody>
          <a:bodyPr>
            <a:normAutofit fontScale="100000" lnSpcReduction="0"/>
          </a:bodyPr>
          <a:lstStyle/>
          <a:p>
            <a:pPr marL="336042" indent="-336042" defTabSz="896111">
              <a:lnSpc>
                <a:spcPct val="90000"/>
              </a:lnSpc>
              <a:buSzTx/>
              <a:buNone/>
              <a:defRPr b="1" sz="3136"/>
            </a:pPr>
            <a:r>
              <a:t>   </a:t>
            </a:r>
            <a:r>
              <a:rPr>
                <a:solidFill>
                  <a:srgbClr val="1F497D"/>
                </a:solidFill>
              </a:rPr>
              <a:t>Brakiterapi uygulamalarının sınıflandırması</a:t>
            </a:r>
            <a:endParaRPr>
              <a:solidFill>
                <a:srgbClr val="1F497D"/>
              </a:solidFill>
            </a:endParaRPr>
          </a:p>
          <a:p>
            <a:pPr marL="336042" indent="-336042" defTabSz="896111">
              <a:lnSpc>
                <a:spcPct val="90000"/>
              </a:lnSpc>
              <a:buSzTx/>
              <a:buNone/>
              <a:defRPr b="1" sz="3136">
                <a:solidFill>
                  <a:srgbClr val="1F497D"/>
                </a:solidFill>
              </a:defRPr>
            </a:pPr>
          </a:p>
          <a:p>
            <a:pPr marL="336042" indent="-336042" algn="just" defTabSz="896111">
              <a:lnSpc>
                <a:spcPct val="90000"/>
              </a:lnSpc>
              <a:spcBef>
                <a:spcPts val="500"/>
              </a:spcBef>
              <a:buSzTx/>
              <a:buNone/>
              <a:defRPr b="1" sz="2352">
                <a:solidFill>
                  <a:srgbClr val="800080"/>
                </a:solidFill>
              </a:defRPr>
            </a:pPr>
            <a:r>
              <a:t>    Geçici (Temporary) İmplant</a:t>
            </a:r>
          </a:p>
          <a:p>
            <a:pPr marL="336042" indent="-336042" algn="just" defTabSz="896111">
              <a:lnSpc>
                <a:spcPct val="90000"/>
              </a:lnSpc>
              <a:buChar char="•"/>
              <a:defRPr b="1" sz="2352">
                <a:solidFill>
                  <a:srgbClr val="800080"/>
                </a:solidFill>
              </a:defRPr>
            </a:pPr>
          </a:p>
          <a:p>
            <a:pPr marL="336042" indent="-336042" algn="just" defTabSz="896111">
              <a:lnSpc>
                <a:spcPct val="90000"/>
              </a:lnSpc>
              <a:spcBef>
                <a:spcPts val="500"/>
              </a:spcBef>
              <a:buChar char="•"/>
              <a:defRPr b="1" sz="2352"/>
            </a:pPr>
            <a:r>
              <a:t>Doz kısa periyotlarla verilir.</a:t>
            </a:r>
          </a:p>
          <a:p>
            <a:pPr marL="336042" indent="-336042" algn="just" defTabSz="896111">
              <a:lnSpc>
                <a:spcPct val="90000"/>
              </a:lnSpc>
              <a:buChar char="•"/>
              <a:defRPr b="1" sz="2352"/>
            </a:pPr>
          </a:p>
          <a:p>
            <a:pPr marL="336042" indent="-336042" algn="just" defTabSz="896111">
              <a:lnSpc>
                <a:spcPct val="90000"/>
              </a:lnSpc>
              <a:spcBef>
                <a:spcPts val="500"/>
              </a:spcBef>
              <a:buChar char="•"/>
              <a:defRPr b="1" sz="2352"/>
            </a:pPr>
            <a:r>
              <a:t> İstenilen doz elde edilince kaynak dokudan çıkartılır. </a:t>
            </a:r>
          </a:p>
          <a:p>
            <a:pPr marL="336042" indent="-336042" algn="just" defTabSz="896111">
              <a:lnSpc>
                <a:spcPct val="90000"/>
              </a:lnSpc>
              <a:buChar char="•"/>
              <a:defRPr b="1" sz="2352"/>
            </a:pPr>
          </a:p>
          <a:p>
            <a:pPr marL="336042" indent="-336042" algn="just" defTabSz="896111">
              <a:lnSpc>
                <a:spcPct val="90000"/>
              </a:lnSpc>
              <a:spcBef>
                <a:spcPts val="500"/>
              </a:spcBef>
              <a:buChar char="•"/>
              <a:defRPr b="1" sz="2352"/>
            </a:pPr>
            <a:r>
              <a:t>Geçici brakiterapide kullanılan radyonüklidlerin orta veya uzun yarı ömürleri vardır ve düşük ya da yüksek enerjili radyasyon verieler.</a:t>
            </a:r>
          </a:p>
          <a:p>
            <a:pPr marL="336042" indent="-336042" algn="just" defTabSz="896111">
              <a:lnSpc>
                <a:spcPct val="90000"/>
              </a:lnSpc>
              <a:buChar char="•"/>
              <a:defRPr b="1" sz="2352"/>
            </a:pPr>
          </a:p>
          <a:p>
            <a:pPr marL="336042" indent="-336042" algn="just" defTabSz="896111">
              <a:lnSpc>
                <a:spcPct val="90000"/>
              </a:lnSpc>
              <a:spcBef>
                <a:spcPts val="500"/>
              </a:spcBef>
              <a:buChar char="•"/>
              <a:defRPr b="1" sz="2352"/>
            </a:pPr>
            <a:r>
              <a:t> Beta yayıcıları ise genellikle sınırlı bir penetrasyon gerektiğinde kullanılır. </a:t>
            </a:r>
          </a:p>
        </p:txBody>
      </p:sp>
    </p:spTree>
  </p:cSld>
  <p:clrMapOvr>
    <a:masterClrMapping/>
  </p:clrMapOvr>
  <p:transition xmlns:p14="http://schemas.microsoft.com/office/powerpoint/2010/main" spd="med" advClick="1"/>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8" name="Kalıcı (Permanent) İmplant…"/>
          <p:cNvSpPr txBox="1"/>
          <p:nvPr>
            <p:ph type="body" idx="4294967295"/>
          </p:nvPr>
        </p:nvSpPr>
        <p:spPr>
          <a:xfrm>
            <a:off x="685800" y="765175"/>
            <a:ext cx="8134350" cy="5330825"/>
          </a:xfrm>
          <a:prstGeom prst="rect">
            <a:avLst/>
          </a:prstGeom>
        </p:spPr>
        <p:txBody>
          <a:bodyPr>
            <a:normAutofit fontScale="100000" lnSpcReduction="0"/>
          </a:bodyPr>
          <a:lstStyle/>
          <a:p>
            <a:pPr>
              <a:buSzTx/>
              <a:buNone/>
              <a:defRPr b="1"/>
            </a:pPr>
            <a:r>
              <a:t>   </a:t>
            </a:r>
            <a:r>
              <a:rPr>
                <a:solidFill>
                  <a:srgbClr val="800080"/>
                </a:solidFill>
              </a:rPr>
              <a:t>Kalıcı (Permanent) İmplant</a:t>
            </a:r>
            <a:endParaRPr>
              <a:solidFill>
                <a:srgbClr val="800080"/>
              </a:solidFill>
            </a:endParaRPr>
          </a:p>
          <a:p>
            <a:pPr>
              <a:buSzTx/>
              <a:buNone/>
              <a:defRPr b="1">
                <a:solidFill>
                  <a:srgbClr val="800080"/>
                </a:solidFill>
              </a:defRPr>
            </a:pPr>
          </a:p>
          <a:p>
            <a:pPr algn="just">
              <a:spcBef>
                <a:spcPts val="500"/>
              </a:spcBef>
              <a:buChar char="•"/>
              <a:defRPr b="1" sz="2400"/>
            </a:pPr>
            <a:r>
              <a:t>Kaynak, radyonüklid tamamen bozununcaya kadar dokuda kalır. </a:t>
            </a:r>
          </a:p>
          <a:p>
            <a:pPr algn="just">
              <a:buChar char="•"/>
              <a:defRPr b="1" sz="2400"/>
            </a:pPr>
          </a:p>
          <a:p>
            <a:pPr algn="just">
              <a:spcBef>
                <a:spcPts val="500"/>
              </a:spcBef>
              <a:buChar char="•"/>
              <a:defRPr b="1" sz="2400"/>
            </a:pPr>
            <a:r>
              <a:t>Kalıcı implantlar için kullanılan radyonüklidler genellikle düşük enerji yayan yüksek spesifik aktiviteli ve kısa yarı ömürlü kaynaklardır.</a:t>
            </a:r>
          </a:p>
        </p:txBody>
      </p:sp>
    </p:spTree>
  </p:cSld>
  <p:clrMapOvr>
    <a:masterClrMapping/>
  </p:clrMapOvr>
  <p:transition xmlns:p14="http://schemas.microsoft.com/office/powerpoint/2010/main" spd="med" advClick="1"/>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0" name="Afterloading tekniğinde, aplikatör hastaya yerleştirildikten sonra, radyoaktif kaynaklar iki şekilde yüklenebilir.…"/>
          <p:cNvSpPr txBox="1"/>
          <p:nvPr>
            <p:ph type="body" idx="4294967295"/>
          </p:nvPr>
        </p:nvSpPr>
        <p:spPr>
          <a:xfrm>
            <a:off x="323850" y="549275"/>
            <a:ext cx="8569325" cy="5546725"/>
          </a:xfrm>
          <a:prstGeom prst="rect">
            <a:avLst/>
          </a:prstGeom>
        </p:spPr>
        <p:txBody>
          <a:bodyPr>
            <a:normAutofit fontScale="100000" lnSpcReduction="0"/>
          </a:bodyPr>
          <a:lstStyle/>
          <a:p>
            <a:pPr algn="just">
              <a:spcBef>
                <a:spcPts val="500"/>
              </a:spcBef>
              <a:buChar char="•"/>
              <a:defRPr b="1" sz="2400"/>
            </a:pPr>
            <a:r>
              <a:t>Afterloading tekniğinde, aplikatör hastaya yerleştirildikten sonra, radyoaktif kaynaklar iki şekilde yüklenebilir. </a:t>
            </a:r>
          </a:p>
          <a:p>
            <a:pPr algn="just">
              <a:buChar char="•"/>
              <a:defRPr b="1" sz="2400"/>
            </a:pPr>
          </a:p>
          <a:p>
            <a:pPr algn="just">
              <a:spcBef>
                <a:spcPts val="500"/>
              </a:spcBef>
              <a:buChar char="•"/>
              <a:defRPr b="1" sz="2400"/>
            </a:pPr>
            <a:r>
              <a:t>Birinci grupta radyolojik jontrolü takiben kaynaklar aplikatör içerisine el ile yerleştirilir. </a:t>
            </a:r>
          </a:p>
          <a:p>
            <a:pPr algn="just">
              <a:buChar char="•"/>
              <a:defRPr b="1" sz="2400"/>
            </a:pPr>
          </a:p>
          <a:p>
            <a:pPr algn="just">
              <a:spcBef>
                <a:spcPts val="500"/>
              </a:spcBef>
              <a:buChar char="•"/>
              <a:defRPr b="1" sz="2400"/>
            </a:pPr>
            <a:r>
              <a:t>İkinci grupta ise, aplikatörlerin radyolojik kontrolünden sonra, doktor ve diğer personel dışarı çıkarlar. </a:t>
            </a:r>
          </a:p>
          <a:p>
            <a:pPr algn="just">
              <a:buChar char="•"/>
              <a:defRPr b="1" sz="2400"/>
            </a:pPr>
          </a:p>
          <a:p>
            <a:pPr algn="just">
              <a:spcBef>
                <a:spcPts val="500"/>
              </a:spcBef>
              <a:buChar char="•"/>
              <a:defRPr b="1" sz="2400"/>
            </a:pPr>
            <a:r>
              <a:t>Radyoaktif kaynaklar, özel araçlarla uzaktan kumanda ile aplikatör içine yerleştirilir.</a:t>
            </a:r>
          </a:p>
        </p:txBody>
      </p:sp>
    </p:spTree>
  </p:cSld>
  <p:clrMapOvr>
    <a:masterClrMapping/>
  </p:clrMapOvr>
  <p:transition xmlns:p14="http://schemas.microsoft.com/office/powerpoint/2010/main" spd="med" advClick="1"/>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2" name="Doz Hızı…"/>
          <p:cNvSpPr txBox="1"/>
          <p:nvPr>
            <p:ph type="body" idx="4294967295"/>
          </p:nvPr>
        </p:nvSpPr>
        <p:spPr>
          <a:xfrm>
            <a:off x="685800" y="549275"/>
            <a:ext cx="8207375" cy="5546725"/>
          </a:xfrm>
          <a:prstGeom prst="rect">
            <a:avLst/>
          </a:prstGeom>
        </p:spPr>
        <p:txBody>
          <a:bodyPr>
            <a:normAutofit fontScale="100000" lnSpcReduction="0"/>
          </a:bodyPr>
          <a:lstStyle/>
          <a:p>
            <a:pPr>
              <a:buSzTx/>
              <a:buNone/>
              <a:defRPr b="1"/>
            </a:pPr>
            <a:r>
              <a:t>    </a:t>
            </a:r>
            <a:r>
              <a:rPr>
                <a:solidFill>
                  <a:srgbClr val="1F497D"/>
                </a:solidFill>
              </a:rPr>
              <a:t>Doz Hızı</a:t>
            </a:r>
            <a:endParaRPr>
              <a:solidFill>
                <a:srgbClr val="1F497D"/>
              </a:solidFill>
            </a:endParaRPr>
          </a:p>
          <a:p>
            <a:pPr>
              <a:buSzTx/>
              <a:buNone/>
              <a:defRPr>
                <a:solidFill>
                  <a:srgbClr val="1F497D"/>
                </a:solidFill>
              </a:defRPr>
            </a:pPr>
          </a:p>
          <a:p>
            <a:pPr algn="just">
              <a:spcBef>
                <a:spcPts val="500"/>
              </a:spcBef>
              <a:buChar char="•"/>
              <a:defRPr b="1" sz="2400"/>
            </a:pPr>
            <a:r>
              <a:t>Biyolojik materyalde birim süre içinde absorblanan radyasyon dozudur. Birimi Gy/saat’dir. Verilen dozun tedavi süresine olan oranına verilen isimdir. Uluslararası radyasyon birimleri ve üniteleri komisyonunun (ICRU)  38 numaralı raporunda tanımlanan doz hızları;</a:t>
            </a:r>
          </a:p>
          <a:p>
            <a:pPr algn="just">
              <a:buSzTx/>
              <a:buNone/>
              <a:defRPr b="1" sz="2400"/>
            </a:pPr>
          </a:p>
          <a:p>
            <a:pPr algn="just">
              <a:spcBef>
                <a:spcPts val="500"/>
              </a:spcBef>
              <a:buChar char="•"/>
              <a:defRPr b="1" sz="2400">
                <a:solidFill>
                  <a:srgbClr val="800080"/>
                </a:solidFill>
              </a:defRPr>
            </a:pPr>
            <a:r>
              <a:t>Düşük doz hızı (LDR):</a:t>
            </a:r>
            <a:r>
              <a:rPr>
                <a:solidFill>
                  <a:srgbClr val="000000"/>
                </a:solidFill>
              </a:rPr>
              <a:t> Doz hızı 0.4-2 Gy / saat veya &lt;4 cGy/dak. dır. Burada tarihi olarak LDR teknikleri kullanılmıştır. Bunlar çok az merkezde LDR uzaktan kumandalı yükleyiciler olmasına karşın genellikle manuel olarak yüklenmektedir. </a:t>
            </a:r>
          </a:p>
        </p:txBody>
      </p:sp>
    </p:spTree>
  </p:cSld>
  <p:clrMapOvr>
    <a:masterClrMapping/>
  </p:clrMapOvr>
  <p:transition xmlns:p14="http://schemas.microsoft.com/office/powerpoint/2010/main" spd="med" advClick="1"/>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4" name="Tedavi 24 - 144 saat sürmektedir. Akut komplikasyonların ortaya çıkma yüzdesi azalmasına rağmen hasta konforunu düşürmesi,uygulama sırasında hasta ihtiyaçlarının karşılanmasındaki güçlükler nedeniyle özellikle intrakaviter ve intraluminal uygulamalarda ç"/>
          <p:cNvSpPr txBox="1"/>
          <p:nvPr>
            <p:ph type="body" idx="4294967295"/>
          </p:nvPr>
        </p:nvSpPr>
        <p:spPr>
          <a:xfrm>
            <a:off x="323850" y="1981200"/>
            <a:ext cx="8640763" cy="4114800"/>
          </a:xfrm>
          <a:prstGeom prst="rect">
            <a:avLst/>
          </a:prstGeom>
        </p:spPr>
        <p:txBody>
          <a:bodyPr>
            <a:normAutofit fontScale="100000" lnSpcReduction="0"/>
          </a:bodyPr>
          <a:lstStyle>
            <a:lvl1pPr algn="just">
              <a:spcBef>
                <a:spcPts val="500"/>
              </a:spcBef>
              <a:buFont typeface="Symbol"/>
              <a:buChar char="·"/>
              <a:defRPr b="1" sz="2400"/>
            </a:lvl1pPr>
          </a:lstStyle>
          <a:p>
            <a:pPr/>
            <a:r>
              <a:t>Tedavi 24 - 144 saat sürmektedir. Akut komplikasyonların ortaya çıkma yüzdesi azalmasına rağmen hasta konforunu düşürmesi,uygulama sırasında hasta ihtiyaçlarının karşılanmasındaki güçlükler nedeniyle özellikle intrakaviter ve intraluminal uygulamalarda çok tercih edilmemektedir. </a:t>
            </a:r>
          </a:p>
        </p:txBody>
      </p:sp>
    </p:spTree>
  </p:cSld>
  <p:clrMapOvr>
    <a:masterClrMapping/>
  </p:clrMapOvr>
  <p:transition xmlns:p14="http://schemas.microsoft.com/office/powerpoint/2010/main" spd="med" advClick="1"/>
</p:sld>
</file>

<file path=ppt/slides/slide1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6" name="Orta doz hızı (MDR):  Doz hızı 2-12 Gy / saattir veya 4-20 cGy/dak. Bu teknikte sonradan yükleme olanakları yoksa ve manuel olarak yükleme yapılıyorsa aşırı radyasyon dozu verdiklerinden nadir olarak kullanılmaktadır. Genel bir kullanımı olmamakla berabe"/>
          <p:cNvSpPr txBox="1"/>
          <p:nvPr>
            <p:ph type="body" idx="4294967295"/>
          </p:nvPr>
        </p:nvSpPr>
        <p:spPr>
          <a:xfrm>
            <a:off x="685800" y="1412875"/>
            <a:ext cx="8062913" cy="4683125"/>
          </a:xfrm>
          <a:prstGeom prst="rect">
            <a:avLst/>
          </a:prstGeom>
        </p:spPr>
        <p:txBody>
          <a:bodyPr>
            <a:normAutofit fontScale="100000" lnSpcReduction="0"/>
          </a:bodyPr>
          <a:lstStyle/>
          <a:p>
            <a:pPr algn="just">
              <a:buFont typeface="Symbol"/>
              <a:buChar char="·"/>
              <a:defRPr b="1">
                <a:solidFill>
                  <a:srgbClr val="800080"/>
                </a:solidFill>
              </a:defRPr>
            </a:pPr>
            <a:r>
              <a:t>Orta doz hızı (MDR):</a:t>
            </a:r>
            <a:r>
              <a:rPr>
                <a:solidFill>
                  <a:srgbClr val="000000"/>
                </a:solidFill>
              </a:rPr>
              <a:t>  </a:t>
            </a:r>
            <a:r>
              <a:rPr sz="2400">
                <a:solidFill>
                  <a:srgbClr val="000000"/>
                </a:solidFill>
              </a:rPr>
              <a:t>Doz hızı 2-12 Gy / saattir veya 4-20 cGy/dak. Bu teknikte sonradan yükleme olanakları yoksa ve manuel olarak yükleme yapılıyorsa aşırı radyasyon dozu verdiklerinden nadir olarak kullanılmaktadır. Genel bir kullanımı olmamakla beraber, bazı durumlarda kullanılmaktadır. LDR ve HDR tedavileri ile karşılaştırıldığında oldukça zayıf tedavi sonuçları elde edilmiştir.</a:t>
            </a:r>
          </a:p>
        </p:txBody>
      </p:sp>
    </p:spTree>
  </p:cSld>
  <p:clrMapOvr>
    <a:masterClrMapping/>
  </p:clrMapOvr>
  <p:transition xmlns:p14="http://schemas.microsoft.com/office/powerpoint/2010/main" spd="med" advClick="1"/>
</p:sld>
</file>

<file path=ppt/slides/slide1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8" name="Yüksek doz hızı (HDR): &gt;12 Gy/saat veya &gt;20 cGy/dak.  Bu doz rate sadece uzaktan kumandalı tekniklerle kullanılabilir. Çok küçük çaplı, 1mm, 148.0 GBq (4.0 Ci) ile 740.0 GBq (20.0 Ci) Ir192 kaynakları ile tüm bölgelerde interstisyel, intrakaviter ve intr"/>
          <p:cNvSpPr txBox="1"/>
          <p:nvPr>
            <p:ph type="body" idx="4294967295"/>
          </p:nvPr>
        </p:nvSpPr>
        <p:spPr>
          <a:xfrm>
            <a:off x="685800" y="620712"/>
            <a:ext cx="8134350" cy="5475288"/>
          </a:xfrm>
          <a:prstGeom prst="rect">
            <a:avLst/>
          </a:prstGeom>
        </p:spPr>
        <p:txBody>
          <a:bodyPr>
            <a:normAutofit fontScale="100000" lnSpcReduction="0"/>
          </a:bodyPr>
          <a:lstStyle/>
          <a:p>
            <a:pPr algn="just">
              <a:spcBef>
                <a:spcPts val="600"/>
              </a:spcBef>
              <a:buChar char="•"/>
              <a:defRPr b="1" sz="2800">
                <a:solidFill>
                  <a:srgbClr val="800080"/>
                </a:solidFill>
              </a:defRPr>
            </a:pPr>
            <a:r>
              <a:t>Yüksek doz hızı (HDR):</a:t>
            </a:r>
            <a:r>
              <a:rPr b="0">
                <a:solidFill>
                  <a:srgbClr val="000000"/>
                </a:solidFill>
              </a:rPr>
              <a:t> &gt;</a:t>
            </a:r>
            <a:r>
              <a:rPr sz="2400">
                <a:solidFill>
                  <a:srgbClr val="000000"/>
                </a:solidFill>
              </a:rPr>
              <a:t>12 Gy/saat veya &gt;20 cGy/dak.  Bu doz rate sadece uzaktan kumandalı tekniklerle kullanılabilir. Çok küçük çaplı, 1mm, 148.0 GBq (4.0 Ci) ile 740.0 GBq (20.0 Ci) Ir</a:t>
            </a:r>
            <a:r>
              <a:rPr baseline="30000" sz="2400">
                <a:solidFill>
                  <a:srgbClr val="000000"/>
                </a:solidFill>
              </a:rPr>
              <a:t>192 </a:t>
            </a:r>
            <a:r>
              <a:rPr sz="2400">
                <a:solidFill>
                  <a:srgbClr val="000000"/>
                </a:solidFill>
              </a:rPr>
              <a:t>kaynakları ile tüm bölgelerde interstisyel, intrakaviter ve intraluminal brakiterapi yapmak mümkün hale gelmiştir. HDR tedavide olağan doz rate saatte 100-300 Gy/saattir ve tedavi süreleri saatler ve günlerden ziyade dakikalarla sürer.  Pratikte HDR tedavileri daha düşük bir limit ile verilirken gerçekte daha yüksek doz oranı ile uygulanmaktadır. </a:t>
            </a:r>
            <a:endParaRPr sz="2400"/>
          </a:p>
          <a:p>
            <a:pPr algn="just">
              <a:buSzTx/>
              <a:buNone/>
              <a:defRPr b="1" sz="2400"/>
            </a:pPr>
          </a:p>
          <a:p>
            <a:pPr algn="just">
              <a:spcBef>
                <a:spcPts val="500"/>
              </a:spcBef>
              <a:buChar char="•"/>
              <a:defRPr b="1" sz="2400">
                <a:solidFill>
                  <a:srgbClr val="800080"/>
                </a:solidFill>
              </a:defRPr>
            </a:pPr>
            <a:r>
              <a:t>PDR (Pulsed Dose Rate):</a:t>
            </a:r>
            <a:r>
              <a:rPr>
                <a:solidFill>
                  <a:srgbClr val="000000"/>
                </a:solidFill>
              </a:rPr>
              <a:t> 1-3 Gy/saat. 0.5-1.0 Ci  (15-37 GBq)’lik Ir</a:t>
            </a:r>
            <a:r>
              <a:rPr baseline="30000">
                <a:solidFill>
                  <a:srgbClr val="000000"/>
                </a:solidFill>
              </a:rPr>
              <a:t>192</a:t>
            </a:r>
            <a:r>
              <a:rPr>
                <a:solidFill>
                  <a:srgbClr val="000000"/>
                </a:solidFill>
              </a:rPr>
              <a:t> kaynaklarıyla yapılan tedavidir. </a:t>
            </a:r>
          </a:p>
        </p:txBody>
      </p:sp>
    </p:spTree>
  </p:cSld>
  <p:clrMapOvr>
    <a:masterClrMapping/>
  </p:clrMapOvr>
  <p:transition xmlns:p14="http://schemas.microsoft.com/office/powerpoint/2010/main" spd="med" advClick="1"/>
</p:sld>
</file>

<file path=ppt/slides/slide1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60" name="ICRU 1980’ de tavsiye ettiği Curie veya Röntgen gibi birimleri 1985’te değiştirmiş, yerlerine uygun SI birimlerini önermiştir.…"/>
          <p:cNvSpPr txBox="1"/>
          <p:nvPr>
            <p:ph type="body" idx="4294967295"/>
          </p:nvPr>
        </p:nvSpPr>
        <p:spPr>
          <a:xfrm>
            <a:off x="685800" y="620712"/>
            <a:ext cx="8278813" cy="5832476"/>
          </a:xfrm>
          <a:prstGeom prst="rect">
            <a:avLst/>
          </a:prstGeom>
        </p:spPr>
        <p:txBody>
          <a:bodyPr>
            <a:normAutofit fontScale="100000" lnSpcReduction="0"/>
          </a:bodyPr>
          <a:lstStyle/>
          <a:p>
            <a:pPr algn="just">
              <a:spcBef>
                <a:spcPts val="500"/>
              </a:spcBef>
              <a:buChar char="•"/>
              <a:defRPr b="1" sz="2400"/>
            </a:pPr>
            <a:r>
              <a:t>ICRU 1980’ de tavsiye ettiği Curie veya Röntgen gibi birimleri 1985’te değiştirmiş, yerlerine uygun SI birimlerini önermiştir. </a:t>
            </a:r>
          </a:p>
          <a:p>
            <a:pPr algn="just">
              <a:buChar char="•"/>
              <a:defRPr b="1" sz="2400"/>
            </a:pPr>
          </a:p>
          <a:p>
            <a:pPr algn="just">
              <a:spcBef>
                <a:spcPts val="500"/>
              </a:spcBef>
              <a:buChar char="•"/>
              <a:defRPr b="1" sz="2400"/>
            </a:pPr>
            <a:r>
              <a:t>Yeni aktivite birimi ‘Becquerel’ in çok küçük bir birim olması, proteksiyon hesaplarının daha kolay ve sıhhatli yapılabilmesini sağlamıştır.    </a:t>
            </a:r>
          </a:p>
          <a:p>
            <a:pPr algn="just">
              <a:buChar char="•"/>
              <a:defRPr b="1" sz="2400"/>
            </a:pPr>
          </a:p>
          <a:p>
            <a:pPr algn="just">
              <a:spcBef>
                <a:spcPts val="500"/>
              </a:spcBef>
              <a:buChar char="•"/>
              <a:defRPr b="1" sz="2400"/>
            </a:pPr>
            <a:r>
              <a:t> Ayrıca dozimetride belirsizlik yüzdesini azaltmak amacıyla ICRU, AAPM, CFMRI tarafından kaynak şiddeti olarak, bir metrede saatte mikrogray olarak ifade edilen ‘Referans Air Kerma Kate’ önerilmiştir.</a:t>
            </a:r>
          </a:p>
          <a:p>
            <a:pPr algn="just">
              <a:buSzTx/>
              <a:buNone/>
              <a:defRPr b="1" sz="2400"/>
            </a:pPr>
          </a:p>
          <a:p>
            <a:pPr algn="just">
              <a:spcBef>
                <a:spcPts val="500"/>
              </a:spcBef>
              <a:buChar char="•"/>
              <a:defRPr b="1" sz="2400"/>
            </a:pPr>
            <a:r>
              <a:t>1µGy.h</a:t>
            </a:r>
            <a:r>
              <a:rPr baseline="30000"/>
              <a:t>-1</a:t>
            </a:r>
            <a:r>
              <a:t>.m</a:t>
            </a:r>
            <a:r>
              <a:rPr baseline="30000"/>
              <a:t>2 </a:t>
            </a:r>
            <a:r>
              <a:t>= 1 cGy.h</a:t>
            </a:r>
            <a:r>
              <a:rPr baseline="30000"/>
              <a:t>-1</a:t>
            </a:r>
            <a:r>
              <a:t>.cm</a:t>
            </a:r>
            <a:r>
              <a:rPr baseline="30000"/>
              <a:t>2</a:t>
            </a:r>
            <a:r>
              <a:t> = 1 rad. h</a:t>
            </a:r>
            <a:r>
              <a:rPr baseline="30000"/>
              <a:t>-1</a:t>
            </a:r>
            <a:r>
              <a:t>.cm</a:t>
            </a:r>
            <a:r>
              <a:rPr baseline="30000"/>
              <a:t>2</a:t>
            </a:r>
          </a:p>
        </p:txBody>
      </p:sp>
    </p:spTree>
  </p:cSld>
  <p:clrMapOvr>
    <a:masterClrMapping/>
  </p:clrMapOvr>
  <p:transition xmlns:p14="http://schemas.microsoft.com/office/powerpoint/2010/main" spd="med" advClick="1"/>
</p:sld>
</file>

<file path=ppt/slides/slide1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62" name="Yapay radyoizotoplar kullanılarak, çalışanların maruz kaldığı radyasyonu azaltmak ve değişen güçlerde kaynakların kullanılmasını sağlamak için, sonradan yüklemeli After-Loading uzaktan kumandalı cihazlar geliştirilmiştir.…"/>
          <p:cNvSpPr txBox="1"/>
          <p:nvPr>
            <p:ph type="body" idx="4294967295"/>
          </p:nvPr>
        </p:nvSpPr>
        <p:spPr>
          <a:xfrm>
            <a:off x="395287" y="549275"/>
            <a:ext cx="8353426" cy="5975350"/>
          </a:xfrm>
          <a:prstGeom prst="rect">
            <a:avLst/>
          </a:prstGeom>
        </p:spPr>
        <p:txBody>
          <a:bodyPr>
            <a:normAutofit fontScale="100000" lnSpcReduction="0"/>
          </a:bodyPr>
          <a:lstStyle/>
          <a:p>
            <a:pPr algn="just">
              <a:lnSpc>
                <a:spcPct val="90000"/>
              </a:lnSpc>
              <a:spcBef>
                <a:spcPts val="500"/>
              </a:spcBef>
              <a:buChar char="•"/>
              <a:defRPr b="1" sz="2400"/>
            </a:pPr>
            <a:r>
              <a:t>Yapay radyoizotoplar kullanılarak, çalışanların maruz kaldığı radyasyonu azaltmak ve değişen güçlerde kaynakların kullanılmasını sağlamak için, sonradan yüklemeli After-Loading uzaktan kumandalı cihazlar geliştirilmiştir. </a:t>
            </a:r>
          </a:p>
          <a:p>
            <a:pPr algn="just">
              <a:lnSpc>
                <a:spcPct val="90000"/>
              </a:lnSpc>
              <a:buSzTx/>
              <a:buNone/>
              <a:defRPr b="1" sz="2400"/>
            </a:pPr>
          </a:p>
          <a:p>
            <a:pPr algn="just">
              <a:lnSpc>
                <a:spcPct val="90000"/>
              </a:lnSpc>
              <a:spcBef>
                <a:spcPts val="500"/>
              </a:spcBef>
              <a:buChar char="•"/>
              <a:defRPr b="1" sz="2400"/>
            </a:pPr>
            <a:r>
              <a:t>Değişik doz hızlı uygulamalarının farklı avantaj ve dezavantajları bulunmaktadır.</a:t>
            </a:r>
          </a:p>
          <a:p>
            <a:pPr algn="just">
              <a:lnSpc>
                <a:spcPct val="90000"/>
              </a:lnSpc>
              <a:buChar char="•"/>
              <a:defRPr b="1" sz="2400"/>
            </a:pPr>
          </a:p>
          <a:p>
            <a:pPr algn="just">
              <a:lnSpc>
                <a:spcPct val="90000"/>
              </a:lnSpc>
              <a:spcBef>
                <a:spcPts val="500"/>
              </a:spcBef>
              <a:buChar char="•"/>
              <a:defRPr b="1" sz="2400"/>
            </a:pPr>
            <a:r>
              <a:t> Yüksek doz hızlı uygulamalarda çalışanların radyasyonla etkileşmesi ortadan kalkmıştır. </a:t>
            </a:r>
          </a:p>
          <a:p>
            <a:pPr algn="just">
              <a:lnSpc>
                <a:spcPct val="90000"/>
              </a:lnSpc>
              <a:buChar char="•"/>
              <a:defRPr b="1" sz="2400"/>
            </a:pPr>
          </a:p>
          <a:p>
            <a:pPr algn="just">
              <a:lnSpc>
                <a:spcPct val="90000"/>
              </a:lnSpc>
              <a:spcBef>
                <a:spcPts val="500"/>
              </a:spcBef>
              <a:buChar char="•"/>
              <a:defRPr b="1" sz="2400"/>
            </a:pPr>
            <a:r>
              <a:t>Hasta immobilizasyon süresi kısa olduğundan trombo-flebit ve akciğer embolisi riski azalmıştır. </a:t>
            </a:r>
          </a:p>
        </p:txBody>
      </p:sp>
    </p:spTree>
  </p:cSld>
  <p:clrMapOvr>
    <a:masterClrMapping/>
  </p:clrMapOvr>
  <p:transition xmlns:p14="http://schemas.microsoft.com/office/powerpoint/2010/main" spd="med" advClick="1"/>
</p:sld>
</file>

<file path=ppt/slides/slide1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64" name="Kaynak pozisyonları, aplikatörler fikse edildiğinden daha sabittir.…"/>
          <p:cNvSpPr txBox="1"/>
          <p:nvPr>
            <p:ph type="body" idx="4294967295"/>
          </p:nvPr>
        </p:nvSpPr>
        <p:spPr>
          <a:xfrm>
            <a:off x="395287" y="620712"/>
            <a:ext cx="8424863" cy="5832476"/>
          </a:xfrm>
          <a:prstGeom prst="rect">
            <a:avLst/>
          </a:prstGeom>
        </p:spPr>
        <p:txBody>
          <a:bodyPr>
            <a:normAutofit fontScale="100000" lnSpcReduction="0"/>
          </a:bodyPr>
          <a:lstStyle/>
          <a:p>
            <a:pPr algn="just">
              <a:spcBef>
                <a:spcPts val="500"/>
              </a:spcBef>
              <a:buChar char="•"/>
              <a:defRPr b="1" sz="2400"/>
            </a:pPr>
            <a:r>
              <a:t>Kaynak pozisyonları, aplikatörler fikse edildiğinden daha sabittir. </a:t>
            </a:r>
          </a:p>
          <a:p>
            <a:pPr algn="just">
              <a:buChar char="•"/>
              <a:defRPr b="1" sz="2400"/>
            </a:pPr>
          </a:p>
          <a:p>
            <a:pPr algn="just">
              <a:spcBef>
                <a:spcPts val="500"/>
              </a:spcBef>
              <a:buChar char="•"/>
              <a:defRPr b="1" sz="2400"/>
            </a:pPr>
            <a:r>
              <a:t>Tedavi planlaması ve dozimetri daha kesindir. </a:t>
            </a:r>
          </a:p>
          <a:p>
            <a:pPr algn="just">
              <a:buChar char="•"/>
              <a:defRPr b="1" sz="2400"/>
            </a:pPr>
          </a:p>
          <a:p>
            <a:pPr algn="just">
              <a:spcBef>
                <a:spcPts val="500"/>
              </a:spcBef>
              <a:buChar char="•"/>
              <a:defRPr b="1" sz="2400"/>
            </a:pPr>
            <a:r>
              <a:t>Hasta ayakta tedavi gördüğünden tedavi maliyeti düşmektedir. </a:t>
            </a:r>
          </a:p>
          <a:p>
            <a:pPr algn="just">
              <a:buChar char="•"/>
              <a:defRPr b="1" sz="2400"/>
            </a:pPr>
          </a:p>
          <a:p>
            <a:pPr algn="just">
              <a:spcBef>
                <a:spcPts val="500"/>
              </a:spcBef>
              <a:buChar char="•"/>
              <a:defRPr b="1" sz="2400"/>
            </a:pPr>
            <a:r>
              <a:t>Ayrıca, bu tedavilerde korumalı odalara gereksinim duyulmaktadır. Bu da önemli bir dezavantaj olarak karşımıza çıkmaktadır. </a:t>
            </a:r>
          </a:p>
          <a:p>
            <a:pPr algn="just">
              <a:buChar char="•"/>
              <a:defRPr b="1" sz="2400"/>
            </a:pPr>
          </a:p>
          <a:p>
            <a:pPr algn="just">
              <a:spcBef>
                <a:spcPts val="500"/>
              </a:spcBef>
              <a:buChar char="•"/>
              <a:defRPr b="1" sz="2400"/>
            </a:pPr>
            <a:r>
              <a:t>Düşük doz hızlı uygulamalarda korumalı odalara gereksinim yoktur ancak hasta yatmak zorundadır. </a:t>
            </a: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9" name="Doz kaynaktan uzaklaştıkça çok hızlı bir şekilde azalmaktadır. Böylece kaynağa temas halinde olan veya yakınına yerleşik olan tümör maksimum doz alırken, tümör etrafındaki normal doku elemanlarının dozu çok düşük olmaktadır.…"/>
          <p:cNvSpPr txBox="1"/>
          <p:nvPr>
            <p:ph type="body" idx="4294967295"/>
          </p:nvPr>
        </p:nvSpPr>
        <p:spPr>
          <a:xfrm>
            <a:off x="685800" y="981074"/>
            <a:ext cx="8062913" cy="5114927"/>
          </a:xfrm>
          <a:prstGeom prst="rect">
            <a:avLst/>
          </a:prstGeom>
        </p:spPr>
        <p:txBody>
          <a:bodyPr>
            <a:normAutofit fontScale="100000" lnSpcReduction="0"/>
          </a:bodyPr>
          <a:lstStyle/>
          <a:p>
            <a:pPr algn="just">
              <a:spcBef>
                <a:spcPts val="500"/>
              </a:spcBef>
              <a:buChar char="•"/>
              <a:defRPr b="1" sz="2400"/>
            </a:pPr>
            <a:r>
              <a:t>Doz kaynaktan uzaklaştıkça çok hızlı bir şekilde azalmaktadır. Böylece kaynağa temas halinde olan veya yakınına yerleşik olan tümör maksimum doz alırken, tümör etrafındaki normal doku elemanlarının dozu çok düşük olmaktadır. </a:t>
            </a:r>
          </a:p>
          <a:p>
            <a:pPr algn="just">
              <a:buChar char="•"/>
              <a:defRPr b="1" sz="2400"/>
            </a:pPr>
          </a:p>
          <a:p>
            <a:pPr algn="just">
              <a:spcBef>
                <a:spcPts val="500"/>
              </a:spcBef>
              <a:buChar char="•"/>
              <a:defRPr b="1" sz="2400"/>
            </a:pPr>
            <a:r>
              <a:t>Bu nedenle yakın komşuluğunda, kritik organ bulunan kanser yerleşim bölgelerinde eksternal radyoterapi ile birlikte doz tamamlayıcı olarak kullanılır.</a:t>
            </a:r>
          </a:p>
        </p:txBody>
      </p:sp>
    </p:spTree>
  </p:cSld>
  <p:clrMapOvr>
    <a:masterClrMapping/>
  </p:clrMapOvr>
  <p:transition xmlns:p14="http://schemas.microsoft.com/office/powerpoint/2010/main" spd="med" advClick="1"/>
</p:sld>
</file>

<file path=ppt/slides/slide2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66" name="HDR Brakiterapi…"/>
          <p:cNvSpPr txBox="1"/>
          <p:nvPr>
            <p:ph type="body" idx="4294967295"/>
          </p:nvPr>
        </p:nvSpPr>
        <p:spPr>
          <a:xfrm>
            <a:off x="395287" y="476250"/>
            <a:ext cx="8497888" cy="6048375"/>
          </a:xfrm>
          <a:prstGeom prst="rect">
            <a:avLst/>
          </a:prstGeom>
        </p:spPr>
        <p:txBody>
          <a:bodyPr>
            <a:normAutofit fontScale="100000" lnSpcReduction="0"/>
          </a:bodyPr>
          <a:lstStyle/>
          <a:p>
            <a:pPr>
              <a:lnSpc>
                <a:spcPct val="90000"/>
              </a:lnSpc>
              <a:spcBef>
                <a:spcPts val="600"/>
              </a:spcBef>
              <a:buSzTx/>
              <a:buNone/>
              <a:defRPr b="1" sz="2800"/>
            </a:pPr>
            <a:r>
              <a:t>    </a:t>
            </a:r>
            <a:r>
              <a:rPr>
                <a:solidFill>
                  <a:srgbClr val="800080"/>
                </a:solidFill>
              </a:rPr>
              <a:t>HDR Brakiterapi</a:t>
            </a:r>
            <a:endParaRPr>
              <a:solidFill>
                <a:srgbClr val="800080"/>
              </a:solidFill>
            </a:endParaRPr>
          </a:p>
          <a:p>
            <a:pPr>
              <a:lnSpc>
                <a:spcPct val="90000"/>
              </a:lnSpc>
              <a:buSzTx/>
              <a:buNone/>
              <a:defRPr sz="2800">
                <a:solidFill>
                  <a:srgbClr val="800080"/>
                </a:solidFill>
              </a:defRPr>
            </a:pPr>
          </a:p>
          <a:p>
            <a:pPr algn="just">
              <a:lnSpc>
                <a:spcPct val="90000"/>
              </a:lnSpc>
              <a:spcBef>
                <a:spcPts val="500"/>
              </a:spcBef>
              <a:buChar char="•"/>
              <a:defRPr b="1" sz="2400"/>
            </a:pPr>
            <a:r>
              <a:t>Günümüzde en yaygın kullanılan brakiterapi cihazlarıdır. HDR cihazının özellikleri aşağıdaki gibi sıralanabilir.	</a:t>
            </a:r>
          </a:p>
          <a:p>
            <a:pPr algn="just">
              <a:lnSpc>
                <a:spcPct val="90000"/>
              </a:lnSpc>
              <a:spcBef>
                <a:spcPts val="500"/>
              </a:spcBef>
              <a:buSzTx/>
              <a:buNone/>
              <a:defRPr b="1" sz="2400"/>
            </a:pPr>
            <a:r>
              <a:t>	</a:t>
            </a:r>
          </a:p>
          <a:p>
            <a:pPr algn="just">
              <a:lnSpc>
                <a:spcPct val="90000"/>
              </a:lnSpc>
              <a:spcBef>
                <a:spcPts val="500"/>
              </a:spcBef>
              <a:buChar char="•"/>
              <a:defRPr b="1" sz="2400"/>
            </a:pPr>
            <a:r>
              <a:t>Cihaz kullanımda değilken yeterli proteksiyon sağlamalıdır.</a:t>
            </a:r>
          </a:p>
          <a:p>
            <a:pPr algn="just">
              <a:lnSpc>
                <a:spcPct val="90000"/>
              </a:lnSpc>
              <a:buSzTx/>
              <a:buNone/>
              <a:defRPr b="1" sz="2400"/>
            </a:pPr>
          </a:p>
          <a:p>
            <a:pPr algn="just">
              <a:lnSpc>
                <a:spcPct val="90000"/>
              </a:lnSpc>
              <a:spcBef>
                <a:spcPts val="500"/>
              </a:spcBef>
              <a:buChar char="•"/>
              <a:defRPr b="1" sz="2400"/>
            </a:pPr>
            <a:r>
              <a:t>Kaynağı tedavi pozisyonuna taşıyan bir sistem olmalıdır.</a:t>
            </a:r>
          </a:p>
          <a:p>
            <a:pPr algn="just">
              <a:lnSpc>
                <a:spcPct val="90000"/>
              </a:lnSpc>
              <a:buSzTx/>
              <a:buNone/>
              <a:defRPr b="1" sz="2400"/>
            </a:pPr>
          </a:p>
          <a:p>
            <a:pPr algn="just">
              <a:lnSpc>
                <a:spcPct val="90000"/>
              </a:lnSpc>
              <a:spcBef>
                <a:spcPts val="500"/>
              </a:spcBef>
              <a:buChar char="•"/>
              <a:defRPr b="1" sz="2400"/>
            </a:pPr>
            <a:r>
              <a:t>Tedavi güvenliği açısından kaynaktan önce “dummy” denilen yalancı kaynak, tedavi pozisyonlarını kontrol etmelidir.</a:t>
            </a:r>
          </a:p>
          <a:p>
            <a:pPr algn="just">
              <a:lnSpc>
                <a:spcPct val="90000"/>
              </a:lnSpc>
              <a:buSzTx/>
              <a:buNone/>
              <a:defRPr b="1" sz="2400"/>
            </a:pPr>
          </a:p>
          <a:p>
            <a:pPr algn="just">
              <a:lnSpc>
                <a:spcPct val="90000"/>
              </a:lnSpc>
              <a:spcBef>
                <a:spcPts val="500"/>
              </a:spcBef>
              <a:buChar char="•"/>
              <a:defRPr b="1" sz="2400"/>
            </a:pPr>
            <a:r>
              <a:t>Tehlike anında kaynağı geri çeken manuel mekanizma olmalıdır.</a:t>
            </a:r>
          </a:p>
        </p:txBody>
      </p:sp>
    </p:spTree>
  </p:cSld>
  <p:clrMapOvr>
    <a:masterClrMapping/>
  </p:clrMapOvr>
  <p:transition xmlns:p14="http://schemas.microsoft.com/office/powerpoint/2010/main" spd="med" advClick="1"/>
</p:sld>
</file>

<file path=ppt/slides/slide2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68" name="Kaynak pozisyonlarının kesin kontrolü ve göstergesi olmalıdır.…"/>
          <p:cNvSpPr txBox="1"/>
          <p:nvPr>
            <p:ph type="body" idx="4294967295"/>
          </p:nvPr>
        </p:nvSpPr>
        <p:spPr>
          <a:xfrm>
            <a:off x="685800" y="765175"/>
            <a:ext cx="8278813" cy="5330825"/>
          </a:xfrm>
          <a:prstGeom prst="rect">
            <a:avLst/>
          </a:prstGeom>
        </p:spPr>
        <p:txBody>
          <a:bodyPr>
            <a:normAutofit fontScale="100000" lnSpcReduction="0"/>
          </a:bodyPr>
          <a:lstStyle/>
          <a:p>
            <a:pPr algn="just">
              <a:spcBef>
                <a:spcPts val="500"/>
              </a:spcBef>
              <a:buChar char="•"/>
              <a:defRPr b="1" sz="2400"/>
            </a:pPr>
            <a:r>
              <a:t>Kaynak pozisyonlarının kesin kontrolü ve göstergesi olmalıdır.</a:t>
            </a:r>
          </a:p>
          <a:p>
            <a:pPr algn="just">
              <a:buSzTx/>
              <a:buNone/>
              <a:defRPr b="1" sz="2400"/>
            </a:pPr>
          </a:p>
          <a:p>
            <a:pPr algn="just">
              <a:spcBef>
                <a:spcPts val="500"/>
              </a:spcBef>
              <a:buChar char="•"/>
              <a:defRPr b="1" sz="2400"/>
            </a:pPr>
            <a:r>
              <a:t>Yüksek aktivite gücüne sahip küçük kaynaklar dar çaplı bir kıvrımda hareket edebilmelidir.</a:t>
            </a:r>
          </a:p>
          <a:p>
            <a:pPr algn="just">
              <a:buSzTx/>
              <a:buNone/>
              <a:defRPr b="1" sz="2400"/>
            </a:pPr>
          </a:p>
          <a:p>
            <a:pPr algn="just">
              <a:spcBef>
                <a:spcPts val="500"/>
              </a:spcBef>
              <a:buChar char="•"/>
              <a:defRPr b="1" sz="2400"/>
            </a:pPr>
            <a:r>
              <a:t>Esnek ve dayanıklı kaynak transit tüpleri olmalıdır.</a:t>
            </a:r>
          </a:p>
          <a:p>
            <a:pPr algn="just">
              <a:buSzTx/>
              <a:buNone/>
              <a:defRPr b="1" sz="2400"/>
            </a:pPr>
          </a:p>
          <a:p>
            <a:pPr algn="just">
              <a:spcBef>
                <a:spcPts val="500"/>
              </a:spcBef>
              <a:buChar char="•"/>
              <a:defRPr b="1" sz="2400"/>
            </a:pPr>
            <a:r>
              <a:t>Kaynağın otomatik olarak geriye dönmesini sağlayan emniyet sistemi olmalıdır.</a:t>
            </a:r>
          </a:p>
        </p:txBody>
      </p:sp>
    </p:spTree>
  </p:cSld>
  <p:clrMapOvr>
    <a:masterClrMapping/>
  </p:clrMapOvr>
  <p:transition xmlns:p14="http://schemas.microsoft.com/office/powerpoint/2010/main" spd="med" advClick="1"/>
</p:sld>
</file>

<file path=ppt/slides/slide2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70" name="Radyasyon uyarısı veren sistem olmalıdır.…"/>
          <p:cNvSpPr txBox="1"/>
          <p:nvPr>
            <p:ph type="body" idx="4294967295"/>
          </p:nvPr>
        </p:nvSpPr>
        <p:spPr>
          <a:xfrm>
            <a:off x="685800" y="765175"/>
            <a:ext cx="8134350" cy="5330825"/>
          </a:xfrm>
          <a:prstGeom prst="rect">
            <a:avLst/>
          </a:prstGeom>
        </p:spPr>
        <p:txBody>
          <a:bodyPr>
            <a:normAutofit fontScale="100000" lnSpcReduction="0"/>
          </a:bodyPr>
          <a:lstStyle/>
          <a:p>
            <a:pPr algn="just">
              <a:spcBef>
                <a:spcPts val="500"/>
              </a:spcBef>
              <a:buChar char="•"/>
              <a:defRPr b="1" sz="2400"/>
            </a:pPr>
            <a:r>
              <a:t>Radyasyon uyarısı veren sistem olmalıdır.</a:t>
            </a:r>
          </a:p>
          <a:p>
            <a:pPr algn="just">
              <a:buSzTx/>
              <a:buNone/>
              <a:defRPr b="1" sz="2400"/>
            </a:pPr>
          </a:p>
          <a:p>
            <a:pPr algn="just">
              <a:spcBef>
                <a:spcPts val="500"/>
              </a:spcBef>
              <a:buChar char="•"/>
              <a:defRPr b="1" sz="2400"/>
            </a:pPr>
            <a:r>
              <a:t>Radyoaktif parçalanmaya göre otomatik olarak kaynak aktivitesini ayarlayan bilgisayar sistemi bulunmalıdır.</a:t>
            </a:r>
          </a:p>
          <a:p>
            <a:pPr algn="just">
              <a:buSzTx/>
              <a:buNone/>
              <a:defRPr b="1" sz="2400"/>
            </a:pPr>
          </a:p>
          <a:p>
            <a:pPr algn="just">
              <a:spcBef>
                <a:spcPts val="500"/>
              </a:spcBef>
              <a:buChar char="•"/>
              <a:defRPr b="1" sz="2400"/>
            </a:pPr>
            <a:r>
              <a:t>Bilgisayar kontrollü tedavi programları olmalıdır.</a:t>
            </a:r>
          </a:p>
          <a:p>
            <a:pPr algn="just">
              <a:buSzTx/>
              <a:buNone/>
              <a:defRPr b="1" sz="2400"/>
            </a:pPr>
          </a:p>
          <a:p>
            <a:pPr algn="just">
              <a:spcBef>
                <a:spcPts val="500"/>
              </a:spcBef>
              <a:buChar char="•"/>
              <a:defRPr b="1" sz="2400"/>
            </a:pPr>
            <a:r>
              <a:t>Hastane personelinin aldığı radyasyonu en aza indirgenmesini sağlamalıdır. </a:t>
            </a:r>
          </a:p>
        </p:txBody>
      </p:sp>
    </p:spTree>
  </p:cSld>
  <p:clrMapOvr>
    <a:masterClrMapping/>
  </p:clrMapOvr>
  <p:transition xmlns:p14="http://schemas.microsoft.com/office/powerpoint/2010/main" spd="med" advClick="1"/>
</p:sld>
</file>

<file path=ppt/slides/slide2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72" name="HDR ve LDR brakiterapi karşılaştırıldığında, HDR brakiterapinin LDR brakiterapiye göre avantajları ve dezavantajları aşağıdaki gibi sıralanabilmektedir.…"/>
          <p:cNvSpPr txBox="1"/>
          <p:nvPr>
            <p:ph type="body" idx="4294967295"/>
          </p:nvPr>
        </p:nvSpPr>
        <p:spPr>
          <a:xfrm>
            <a:off x="685800" y="620712"/>
            <a:ext cx="8134350" cy="5475288"/>
          </a:xfrm>
          <a:prstGeom prst="rect">
            <a:avLst/>
          </a:prstGeom>
        </p:spPr>
        <p:txBody>
          <a:bodyPr>
            <a:normAutofit fontScale="100000" lnSpcReduction="0"/>
          </a:bodyPr>
          <a:lstStyle/>
          <a:p>
            <a:pPr algn="just">
              <a:spcBef>
                <a:spcPts val="500"/>
              </a:spcBef>
              <a:buSzTx/>
              <a:buNone/>
              <a:defRPr b="1" sz="2400"/>
            </a:pPr>
            <a:r>
              <a:t>    HDR ve LDR brakiterapi karşılaştırıldığında, HDR brakiterapinin LDR brakiterapiye göre avantajları ve dezavantajları aşağıdaki gibi sıralanabilmektedir.</a:t>
            </a:r>
          </a:p>
          <a:p>
            <a:pPr algn="just">
              <a:buSzTx/>
              <a:buNone/>
              <a:defRPr b="1" sz="2400"/>
            </a:pPr>
          </a:p>
          <a:p>
            <a:pPr algn="just">
              <a:spcBef>
                <a:spcPts val="600"/>
              </a:spcBef>
              <a:buSzTx/>
              <a:buNone/>
              <a:defRPr b="1" sz="2400"/>
            </a:pPr>
            <a:r>
              <a:t>    </a:t>
            </a:r>
            <a:r>
              <a:rPr sz="2800">
                <a:solidFill>
                  <a:srgbClr val="800080"/>
                </a:solidFill>
              </a:rPr>
              <a:t>Avantajları;</a:t>
            </a:r>
            <a:endParaRPr sz="2800">
              <a:solidFill>
                <a:srgbClr val="800080"/>
              </a:solidFill>
            </a:endParaRPr>
          </a:p>
          <a:p>
            <a:pPr algn="just">
              <a:buSzTx/>
              <a:buNone/>
              <a:defRPr b="1" sz="2800">
                <a:solidFill>
                  <a:srgbClr val="800080"/>
                </a:solidFill>
              </a:defRPr>
            </a:pPr>
          </a:p>
          <a:p>
            <a:pPr algn="just">
              <a:spcBef>
                <a:spcPts val="500"/>
              </a:spcBef>
              <a:buChar char="•"/>
              <a:defRPr b="1" sz="2400"/>
            </a:pPr>
            <a:r>
              <a:t>Kısa tedavi süresi nedeniyle tedavi sırasında kullanılan aplikatör ve kaynak sabittir.</a:t>
            </a:r>
          </a:p>
          <a:p>
            <a:pPr algn="just">
              <a:buSzTx/>
              <a:buNone/>
              <a:defRPr b="1" sz="2400"/>
            </a:pPr>
          </a:p>
          <a:p>
            <a:pPr algn="just">
              <a:spcBef>
                <a:spcPts val="500"/>
              </a:spcBef>
              <a:buChar char="•"/>
              <a:defRPr b="1" sz="2400"/>
            </a:pPr>
            <a:r>
              <a:t>Hastanede kalma süresi, dolayısıyla hastane masrafları daha az olmaktadır.</a:t>
            </a:r>
          </a:p>
        </p:txBody>
      </p:sp>
    </p:spTree>
  </p:cSld>
  <p:clrMapOvr>
    <a:masterClrMapping/>
  </p:clrMapOvr>
  <p:transition xmlns:p14="http://schemas.microsoft.com/office/powerpoint/2010/main" spd="med" advClick="1"/>
</p:sld>
</file>

<file path=ppt/slides/slide2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74" name="Yaşlı ve genel durumu bozuk hastalar başta olmak üzere yatağa bağlı kalmanın getirdiği dezavantajlar yoktur.…"/>
          <p:cNvSpPr txBox="1"/>
          <p:nvPr>
            <p:ph type="body" idx="4294967295"/>
          </p:nvPr>
        </p:nvSpPr>
        <p:spPr>
          <a:xfrm>
            <a:off x="685800" y="1052512"/>
            <a:ext cx="8134350" cy="5043488"/>
          </a:xfrm>
          <a:prstGeom prst="rect">
            <a:avLst/>
          </a:prstGeom>
        </p:spPr>
        <p:txBody>
          <a:bodyPr>
            <a:normAutofit fontScale="100000" lnSpcReduction="0"/>
          </a:bodyPr>
          <a:lstStyle/>
          <a:p>
            <a:pPr algn="just">
              <a:spcBef>
                <a:spcPts val="500"/>
              </a:spcBef>
              <a:buChar char="•"/>
              <a:defRPr b="1" sz="2400"/>
            </a:pPr>
            <a:r>
              <a:t>Yaşlı ve genel durumu bozuk hastalar başta olmak üzere yatağa bağlı kalmanın getirdiği dezavantajlar yoktur.</a:t>
            </a:r>
          </a:p>
          <a:p>
            <a:pPr algn="just">
              <a:buSzTx/>
              <a:buNone/>
              <a:defRPr b="1" sz="2400"/>
            </a:pPr>
          </a:p>
          <a:p>
            <a:pPr algn="just">
              <a:spcBef>
                <a:spcPts val="500"/>
              </a:spcBef>
              <a:buChar char="•"/>
              <a:defRPr b="1" sz="2400"/>
            </a:pPr>
            <a:r>
              <a:t>Bilgisayarlı planlama nedeniyle daha az hata yapılmaktadır.</a:t>
            </a:r>
          </a:p>
          <a:p>
            <a:pPr algn="just">
              <a:buSzTx/>
              <a:buNone/>
              <a:defRPr b="1" sz="2400"/>
            </a:pPr>
          </a:p>
          <a:p>
            <a:pPr algn="just">
              <a:spcBef>
                <a:spcPts val="500"/>
              </a:spcBef>
              <a:buChar char="•"/>
              <a:defRPr b="1" sz="2400"/>
            </a:pPr>
            <a:r>
              <a:t>Genel anestezi daha az gerekmektedir.</a:t>
            </a:r>
          </a:p>
          <a:p>
            <a:pPr algn="just">
              <a:buSzTx/>
              <a:buNone/>
              <a:defRPr b="1" sz="2400"/>
            </a:pPr>
          </a:p>
          <a:p>
            <a:pPr algn="just">
              <a:spcBef>
                <a:spcPts val="500"/>
              </a:spcBef>
              <a:buChar char="•"/>
              <a:defRPr b="1" sz="2400"/>
            </a:pPr>
            <a:r>
              <a:t>Daha fazla hastaya tedavi hizmeti sunulmaktadır.</a:t>
            </a:r>
          </a:p>
        </p:txBody>
      </p:sp>
    </p:spTree>
  </p:cSld>
  <p:clrMapOvr>
    <a:masterClrMapping/>
  </p:clrMapOvr>
  <p:transition xmlns:p14="http://schemas.microsoft.com/office/powerpoint/2010/main" spd="med" advClick="1"/>
</p:sld>
</file>

<file path=ppt/slides/slide2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76" name="Dezavantajları;…"/>
          <p:cNvSpPr txBox="1"/>
          <p:nvPr>
            <p:ph type="body" idx="4294967295"/>
          </p:nvPr>
        </p:nvSpPr>
        <p:spPr>
          <a:xfrm>
            <a:off x="685800" y="765175"/>
            <a:ext cx="8207375" cy="5330825"/>
          </a:xfrm>
          <a:prstGeom prst="rect">
            <a:avLst/>
          </a:prstGeom>
        </p:spPr>
        <p:txBody>
          <a:bodyPr>
            <a:normAutofit fontScale="100000" lnSpcReduction="0"/>
          </a:bodyPr>
          <a:lstStyle/>
          <a:p>
            <a:pPr>
              <a:buSzTx/>
              <a:buNone/>
              <a:defRPr b="1"/>
            </a:pPr>
            <a:r>
              <a:t>   </a:t>
            </a:r>
            <a:r>
              <a:rPr>
                <a:solidFill>
                  <a:srgbClr val="800080"/>
                </a:solidFill>
              </a:rPr>
              <a:t>Dezavantajları;</a:t>
            </a:r>
            <a:endParaRPr>
              <a:solidFill>
                <a:srgbClr val="800080"/>
              </a:solidFill>
            </a:endParaRPr>
          </a:p>
          <a:p>
            <a:pPr>
              <a:buSzTx/>
              <a:buNone/>
              <a:defRPr>
                <a:solidFill>
                  <a:srgbClr val="800080"/>
                </a:solidFill>
              </a:defRPr>
            </a:pPr>
          </a:p>
          <a:p>
            <a:pPr algn="just">
              <a:spcBef>
                <a:spcPts val="500"/>
              </a:spcBef>
              <a:buChar char="•"/>
              <a:defRPr b="1" sz="2400"/>
            </a:pPr>
            <a:r>
              <a:t>LDR de hata yapılırsa ilk 24 saat içinde düzeltme yapılabilirken, HDR kısa tedavi süresi nedeniyle düzeltilememektedir.</a:t>
            </a:r>
          </a:p>
          <a:p>
            <a:pPr algn="just">
              <a:buSzTx/>
              <a:buNone/>
              <a:defRPr b="1" sz="2400"/>
            </a:pPr>
          </a:p>
          <a:p>
            <a:pPr algn="just">
              <a:spcBef>
                <a:spcPts val="500"/>
              </a:spcBef>
              <a:buChar char="•"/>
              <a:defRPr b="1" sz="2400"/>
            </a:pPr>
            <a:r>
              <a:t>Radyasyon kazasında personelin manuel mekanizma ile kaynağı geriye çekmesi gerektiğinden radyasyon maruziyeti fazla olmaktadır.</a:t>
            </a:r>
          </a:p>
        </p:txBody>
      </p:sp>
    </p:spTree>
  </p:cSld>
  <p:clrMapOvr>
    <a:masterClrMapping/>
  </p:clrMapOvr>
  <p:transition xmlns:p14="http://schemas.microsoft.com/office/powerpoint/2010/main" spd="med" advClick="1"/>
</p:sld>
</file>

<file path=ppt/slides/slide2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78" name="image.png" descr="image.png"/>
          <p:cNvPicPr>
            <a:picLocks noChangeAspect="1"/>
          </p:cNvPicPr>
          <p:nvPr/>
        </p:nvPicPr>
        <p:blipFill>
          <a:blip r:embed="rId2">
            <a:extLst/>
          </a:blip>
          <a:stretch>
            <a:fillRect/>
          </a:stretch>
        </p:blipFill>
        <p:spPr>
          <a:xfrm>
            <a:off x="2051050" y="809625"/>
            <a:ext cx="5976938" cy="5567363"/>
          </a:xfrm>
          <a:prstGeom prst="rect">
            <a:avLst/>
          </a:prstGeom>
          <a:ln w="12700">
            <a:miter lim="400000"/>
          </a:ln>
        </p:spPr>
      </p:pic>
    </p:spTree>
  </p:cSld>
  <p:clrMapOvr>
    <a:masterClrMapping/>
  </p:clrMapOvr>
  <p:transition xmlns:p14="http://schemas.microsoft.com/office/powerpoint/2010/main" spd="med" advClick="1"/>
</p:sld>
</file>

<file path=ppt/slides/slide2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80" name="Brakiterapi kaynağının doz dağılımını etkileyen ana faktörler…"/>
          <p:cNvSpPr txBox="1"/>
          <p:nvPr>
            <p:ph type="body" idx="4294967295"/>
          </p:nvPr>
        </p:nvSpPr>
        <p:spPr>
          <a:xfrm>
            <a:off x="685800" y="620712"/>
            <a:ext cx="7989888" cy="5475288"/>
          </a:xfrm>
          <a:prstGeom prst="rect">
            <a:avLst/>
          </a:prstGeom>
        </p:spPr>
        <p:txBody>
          <a:bodyPr>
            <a:normAutofit fontScale="100000" lnSpcReduction="0"/>
          </a:bodyPr>
          <a:lstStyle/>
          <a:p>
            <a:pPr>
              <a:buSzTx/>
              <a:buNone/>
              <a:defRPr b="1"/>
            </a:pPr>
            <a:r>
              <a:t>   </a:t>
            </a:r>
            <a:r>
              <a:rPr>
                <a:solidFill>
                  <a:srgbClr val="800080"/>
                </a:solidFill>
              </a:rPr>
              <a:t>Brakiterapi kaynağının doz dağılımını etkileyen ana faktörler</a:t>
            </a:r>
            <a:endParaRPr>
              <a:solidFill>
                <a:srgbClr val="800080"/>
              </a:solidFill>
            </a:endParaRPr>
          </a:p>
          <a:p>
            <a:pPr>
              <a:buSzTx/>
              <a:buNone/>
              <a:defRPr>
                <a:solidFill>
                  <a:srgbClr val="800080"/>
                </a:solidFill>
              </a:defRPr>
            </a:pPr>
          </a:p>
          <a:p>
            <a:pPr algn="just">
              <a:spcBef>
                <a:spcPts val="500"/>
              </a:spcBef>
              <a:buChar char="•"/>
              <a:defRPr b="1" sz="2400"/>
            </a:pPr>
            <a:r>
              <a:t>Kaynağa olan uzaklık: Uzaklığın karesi ile ters orantılı.</a:t>
            </a:r>
          </a:p>
          <a:p>
            <a:pPr algn="just">
              <a:buSzTx/>
              <a:buNone/>
              <a:defRPr b="1" sz="2400"/>
            </a:pPr>
          </a:p>
          <a:p>
            <a:pPr algn="just">
              <a:spcBef>
                <a:spcPts val="500"/>
              </a:spcBef>
              <a:buChar char="•"/>
              <a:defRPr b="1" sz="2400"/>
            </a:pPr>
            <a:r>
              <a:t>Kaynağın çevresindeki kapsülün, içindeki absorbsiyon ve saçılma.</a:t>
            </a:r>
          </a:p>
          <a:p>
            <a:pPr algn="just">
              <a:buSzTx/>
              <a:buNone/>
              <a:defRPr b="1" sz="2400"/>
            </a:pPr>
          </a:p>
          <a:p>
            <a:pPr algn="just">
              <a:spcBef>
                <a:spcPts val="500"/>
              </a:spcBef>
              <a:buChar char="•"/>
              <a:defRPr b="1" sz="2400"/>
            </a:pPr>
            <a:r>
              <a:t>Çevre doku ile etkileşim ve buna bağlı enerji azalması.</a:t>
            </a:r>
          </a:p>
          <a:p>
            <a:pPr algn="just">
              <a:buSzTx/>
              <a:buNone/>
              <a:defRPr b="1" sz="2400"/>
            </a:pPr>
          </a:p>
          <a:p>
            <a:pPr algn="just">
              <a:spcBef>
                <a:spcPts val="500"/>
              </a:spcBef>
              <a:buChar char="•"/>
              <a:defRPr b="1" sz="2400"/>
            </a:pPr>
            <a:r>
              <a:t>Çevre dokudaki fotonların saçılması sonucu doz artışı.</a:t>
            </a:r>
          </a:p>
        </p:txBody>
      </p:sp>
    </p:spTree>
  </p:cSld>
  <p:clrMapOvr>
    <a:masterClrMapping/>
  </p:clrMapOvr>
  <p:transition xmlns:p14="http://schemas.microsoft.com/office/powerpoint/2010/main" spd="med" advClick="1"/>
</p:sld>
</file>

<file path=ppt/slides/slide2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82" name="İzodoz Dağılımını Etkileyen Faktörler…"/>
          <p:cNvSpPr txBox="1"/>
          <p:nvPr>
            <p:ph type="body" idx="4294967295"/>
          </p:nvPr>
        </p:nvSpPr>
        <p:spPr>
          <a:xfrm>
            <a:off x="395287" y="549275"/>
            <a:ext cx="8748713" cy="5546725"/>
          </a:xfrm>
          <a:prstGeom prst="rect">
            <a:avLst/>
          </a:prstGeom>
        </p:spPr>
        <p:txBody>
          <a:bodyPr>
            <a:normAutofit fontScale="100000" lnSpcReduction="0"/>
          </a:bodyPr>
          <a:lstStyle/>
          <a:p>
            <a:pPr marL="336042" indent="-336042" defTabSz="896111">
              <a:lnSpc>
                <a:spcPct val="90000"/>
              </a:lnSpc>
              <a:buSzTx/>
              <a:buNone/>
              <a:defRPr b="1" sz="3136"/>
            </a:pPr>
            <a:r>
              <a:t>   </a:t>
            </a:r>
            <a:r>
              <a:rPr>
                <a:solidFill>
                  <a:srgbClr val="800080"/>
                </a:solidFill>
              </a:rPr>
              <a:t>İzodoz Dağılımını Etkileyen Faktörler</a:t>
            </a:r>
            <a:endParaRPr>
              <a:solidFill>
                <a:srgbClr val="800080"/>
              </a:solidFill>
            </a:endParaRPr>
          </a:p>
          <a:p>
            <a:pPr marL="336042" indent="-336042" defTabSz="896111">
              <a:lnSpc>
                <a:spcPct val="90000"/>
              </a:lnSpc>
              <a:buSzTx/>
              <a:buNone/>
              <a:defRPr sz="3136">
                <a:solidFill>
                  <a:srgbClr val="800080"/>
                </a:solidFill>
              </a:defRPr>
            </a:pPr>
          </a:p>
          <a:p>
            <a:pPr marL="336042" indent="-336042" algn="just" defTabSz="896111">
              <a:lnSpc>
                <a:spcPct val="90000"/>
              </a:lnSpc>
              <a:spcBef>
                <a:spcPts val="500"/>
              </a:spcBef>
              <a:buChar char="•"/>
              <a:defRPr b="1" sz="2352"/>
            </a:pPr>
            <a:r>
              <a:t>Aplikatör dizaynı</a:t>
            </a:r>
          </a:p>
          <a:p>
            <a:pPr marL="336042" indent="-336042" algn="just" defTabSz="896111">
              <a:lnSpc>
                <a:spcPct val="90000"/>
              </a:lnSpc>
              <a:buSzTx/>
              <a:buNone/>
              <a:defRPr b="1" sz="2352"/>
            </a:pPr>
          </a:p>
          <a:p>
            <a:pPr marL="336042" indent="-336042" algn="just" defTabSz="896111">
              <a:lnSpc>
                <a:spcPct val="90000"/>
              </a:lnSpc>
              <a:spcBef>
                <a:spcPts val="500"/>
              </a:spcBef>
              <a:buChar char="•"/>
              <a:defRPr b="1" sz="2352"/>
            </a:pPr>
            <a:r>
              <a:t>İntrauterin tandemlerin halka aplikatörlerle  kombinasyonu</a:t>
            </a:r>
          </a:p>
          <a:p>
            <a:pPr marL="336042" indent="-336042" algn="just" defTabSz="896111">
              <a:lnSpc>
                <a:spcPct val="90000"/>
              </a:lnSpc>
              <a:buSzTx/>
              <a:buNone/>
              <a:defRPr b="1" sz="2352"/>
            </a:pPr>
          </a:p>
          <a:p>
            <a:pPr marL="336042" indent="-336042" algn="just" defTabSz="896111">
              <a:lnSpc>
                <a:spcPct val="90000"/>
              </a:lnSpc>
              <a:spcBef>
                <a:spcPts val="500"/>
              </a:spcBef>
              <a:buChar char="•"/>
              <a:defRPr b="1" sz="2352"/>
            </a:pPr>
            <a:r>
              <a:t>Silindirler</a:t>
            </a:r>
          </a:p>
          <a:p>
            <a:pPr marL="336042" indent="-336042" algn="just" defTabSz="896111">
              <a:lnSpc>
                <a:spcPct val="90000"/>
              </a:lnSpc>
              <a:buSzTx/>
              <a:buNone/>
              <a:defRPr b="1" sz="2352"/>
            </a:pPr>
          </a:p>
          <a:p>
            <a:pPr marL="336042" indent="-336042" algn="just" defTabSz="896111">
              <a:lnSpc>
                <a:spcPct val="90000"/>
              </a:lnSpc>
              <a:spcBef>
                <a:spcPts val="500"/>
              </a:spcBef>
              <a:buChar char="•"/>
              <a:defRPr b="1" sz="2352"/>
            </a:pPr>
            <a:r>
              <a:t>Kurşunlu ya da kurşunsuz ovoidler</a:t>
            </a:r>
          </a:p>
          <a:p>
            <a:pPr marL="336042" indent="-336042" algn="just" defTabSz="896111">
              <a:lnSpc>
                <a:spcPct val="90000"/>
              </a:lnSpc>
              <a:buSzTx/>
              <a:buNone/>
              <a:defRPr b="1" sz="2352"/>
            </a:pPr>
          </a:p>
          <a:p>
            <a:pPr marL="336042" indent="-336042" algn="just" defTabSz="896111">
              <a:lnSpc>
                <a:spcPct val="90000"/>
              </a:lnSpc>
              <a:spcBef>
                <a:spcPts val="500"/>
              </a:spcBef>
              <a:buChar char="•"/>
              <a:defRPr b="1" sz="2352"/>
            </a:pPr>
            <a:r>
              <a:t>İzotop seçimi</a:t>
            </a:r>
          </a:p>
          <a:p>
            <a:pPr marL="336042" indent="-336042" algn="just" defTabSz="896111">
              <a:lnSpc>
                <a:spcPct val="90000"/>
              </a:lnSpc>
              <a:buSzTx/>
              <a:buNone/>
              <a:defRPr b="1" sz="2352"/>
            </a:pPr>
          </a:p>
          <a:p>
            <a:pPr marL="336042" indent="-336042" algn="just" defTabSz="896111">
              <a:lnSpc>
                <a:spcPct val="90000"/>
              </a:lnSpc>
              <a:spcBef>
                <a:spcPts val="500"/>
              </a:spcBef>
              <a:buChar char="•"/>
              <a:defRPr b="1" sz="2352"/>
            </a:pPr>
            <a:r>
              <a:t>Yükleme tekniği ve doz optimizasyon teknikleri.</a:t>
            </a:r>
          </a:p>
        </p:txBody>
      </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1" name="Brakiterapinin Avantajları…"/>
          <p:cNvSpPr txBox="1"/>
          <p:nvPr>
            <p:ph type="body" idx="4294967295"/>
          </p:nvPr>
        </p:nvSpPr>
        <p:spPr>
          <a:xfrm>
            <a:off x="685800" y="476250"/>
            <a:ext cx="8207375" cy="5619750"/>
          </a:xfrm>
          <a:prstGeom prst="rect">
            <a:avLst/>
          </a:prstGeom>
        </p:spPr>
        <p:txBody>
          <a:bodyPr>
            <a:normAutofit fontScale="100000" lnSpcReduction="0"/>
          </a:bodyPr>
          <a:lstStyle/>
          <a:p>
            <a:pPr>
              <a:buSzTx/>
              <a:buNone/>
              <a:defRPr b="1"/>
            </a:pPr>
            <a:r>
              <a:t>    </a:t>
            </a:r>
            <a:r>
              <a:rPr>
                <a:solidFill>
                  <a:srgbClr val="800080"/>
                </a:solidFill>
              </a:rPr>
              <a:t>Brakiterapinin Avantajları</a:t>
            </a:r>
            <a:endParaRPr>
              <a:solidFill>
                <a:srgbClr val="800080"/>
              </a:solidFill>
            </a:endParaRPr>
          </a:p>
          <a:p>
            <a:pPr>
              <a:buChar char="•"/>
              <a:defRPr>
                <a:solidFill>
                  <a:srgbClr val="800080"/>
                </a:solidFill>
              </a:defRPr>
            </a:pPr>
          </a:p>
          <a:p>
            <a:pPr algn="just">
              <a:spcBef>
                <a:spcPts val="500"/>
              </a:spcBef>
              <a:buChar char="•"/>
              <a:defRPr b="1" sz="2400"/>
            </a:pPr>
            <a:r>
              <a:t>Eksternal radyoterapiye oranla daha küçük tedavi hacmi</a:t>
            </a:r>
          </a:p>
          <a:p>
            <a:pPr algn="just">
              <a:spcBef>
                <a:spcPts val="500"/>
              </a:spcBef>
              <a:buChar char="•"/>
              <a:defRPr b="1" sz="2400"/>
            </a:pPr>
            <a:r>
              <a:t>Tedavi hacmi içinde yüksek doz</a:t>
            </a:r>
          </a:p>
          <a:p>
            <a:pPr algn="just">
              <a:spcBef>
                <a:spcPts val="500"/>
              </a:spcBef>
              <a:buChar char="•"/>
              <a:defRPr b="1" sz="2400"/>
            </a:pPr>
            <a:r>
              <a:t>Tedavi hacmi dışında düşük doz</a:t>
            </a:r>
          </a:p>
          <a:p>
            <a:pPr algn="just">
              <a:spcBef>
                <a:spcPts val="500"/>
              </a:spcBef>
              <a:buChar char="•"/>
              <a:defRPr b="1" sz="2400"/>
            </a:pPr>
            <a:r>
              <a:t>CTV = PTV</a:t>
            </a:r>
          </a:p>
          <a:p>
            <a:pPr>
              <a:spcBef>
                <a:spcPts val="500"/>
              </a:spcBef>
              <a:buChar char="•"/>
              <a:defRPr b="1" sz="2400"/>
            </a:pPr>
            <a:r>
              <a:t>Daha heterojen doz dağılımı</a:t>
            </a:r>
          </a:p>
          <a:p>
            <a:pPr>
              <a:spcBef>
                <a:spcPts val="500"/>
              </a:spcBef>
              <a:buChar char="•"/>
              <a:defRPr b="1" sz="2400"/>
            </a:pPr>
            <a:r>
              <a:t>Daha iyi hastalık kontrolü </a:t>
            </a:r>
          </a:p>
          <a:p>
            <a:pPr>
              <a:spcBef>
                <a:spcPts val="500"/>
              </a:spcBef>
              <a:buChar char="•"/>
              <a:defRPr b="1" sz="2400"/>
            </a:pPr>
            <a:r>
              <a:t>Daha az komplikasyon</a:t>
            </a:r>
          </a:p>
          <a:p>
            <a:pPr>
              <a:spcBef>
                <a:spcPts val="500"/>
              </a:spcBef>
              <a:buChar char="•"/>
              <a:defRPr b="1" sz="2400"/>
            </a:pPr>
            <a:r>
              <a:t>Ulaşılabilir</a:t>
            </a:r>
            <a:r>
              <a:rPr b="0"/>
              <a:t> </a:t>
            </a:r>
          </a:p>
        </p:txBody>
      </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3" name="İyi sınırlı…"/>
          <p:cNvSpPr txBox="1"/>
          <p:nvPr>
            <p:ph type="body" idx="4294967295"/>
          </p:nvPr>
        </p:nvSpPr>
        <p:spPr>
          <a:xfrm>
            <a:off x="250824" y="765175"/>
            <a:ext cx="5041902" cy="5330825"/>
          </a:xfrm>
          <a:prstGeom prst="rect">
            <a:avLst/>
          </a:prstGeom>
        </p:spPr>
        <p:txBody>
          <a:bodyPr>
            <a:normAutofit fontScale="100000" lnSpcReduction="0"/>
          </a:bodyPr>
          <a:lstStyle/>
          <a:p>
            <a:pPr algn="just">
              <a:spcBef>
                <a:spcPts val="500"/>
              </a:spcBef>
              <a:buChar char="•"/>
              <a:defRPr b="1" sz="2400"/>
            </a:pPr>
            <a:r>
              <a:t>İyi sınırlı</a:t>
            </a:r>
          </a:p>
          <a:p>
            <a:pPr algn="just">
              <a:spcBef>
                <a:spcPts val="500"/>
              </a:spcBef>
              <a:buChar char="•"/>
              <a:defRPr b="1" sz="2400"/>
            </a:pPr>
            <a:r>
              <a:t>Riskli organlardan uzak  tümörlerde</a:t>
            </a:r>
          </a:p>
          <a:p>
            <a:pPr algn="just">
              <a:spcBef>
                <a:spcPts val="500"/>
              </a:spcBef>
              <a:buChar char="•"/>
              <a:defRPr b="1" sz="2400"/>
            </a:pPr>
            <a:r>
              <a:t>Brakiterapinin  uygulanabilmesi için tümörün orta büyüklükte, ulaşılabilir ve sınırlı olması gereklidir.</a:t>
            </a:r>
          </a:p>
          <a:p>
            <a:pPr algn="just">
              <a:spcBef>
                <a:spcPts val="500"/>
              </a:spcBef>
              <a:buChar char="•"/>
              <a:defRPr b="1" sz="2400"/>
            </a:pPr>
            <a:r>
              <a:t>Brakiterapide doz gradienti çok yüksektir. </a:t>
            </a:r>
          </a:p>
        </p:txBody>
      </p:sp>
      <p:pic>
        <p:nvPicPr>
          <p:cNvPr id="34" name="ICRU58f11" descr="ICRU58f11"/>
          <p:cNvPicPr>
            <a:picLocks noChangeAspect="1"/>
          </p:cNvPicPr>
          <p:nvPr/>
        </p:nvPicPr>
        <p:blipFill>
          <a:blip r:embed="rId2">
            <a:extLst/>
          </a:blip>
          <a:stretch>
            <a:fillRect/>
          </a:stretch>
        </p:blipFill>
        <p:spPr>
          <a:xfrm>
            <a:off x="5580062" y="620712"/>
            <a:ext cx="3173413" cy="3854451"/>
          </a:xfrm>
          <a:prstGeom prst="rect">
            <a:avLst/>
          </a:prstGeom>
          <a:ln w="38100">
            <a:solidFill>
              <a:srgbClr val="008000"/>
            </a:solidFill>
          </a:ln>
        </p:spPr>
      </p:pic>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6" name="Temelde brakiterapi, radyokaktif bir kaynağın tümör hacmi içerisine tek veya çoklu olarak yerleştirilmesi ile yapılan radyasyon tedavisidir.…"/>
          <p:cNvSpPr txBox="1"/>
          <p:nvPr>
            <p:ph type="body" idx="4294967295"/>
          </p:nvPr>
        </p:nvSpPr>
        <p:spPr>
          <a:xfrm>
            <a:off x="685800" y="549275"/>
            <a:ext cx="8207375" cy="5546725"/>
          </a:xfrm>
          <a:prstGeom prst="rect">
            <a:avLst/>
          </a:prstGeom>
        </p:spPr>
        <p:txBody>
          <a:bodyPr>
            <a:normAutofit fontScale="100000" lnSpcReduction="0"/>
          </a:bodyPr>
          <a:lstStyle/>
          <a:p>
            <a:pPr algn="just">
              <a:lnSpc>
                <a:spcPct val="90000"/>
              </a:lnSpc>
              <a:spcBef>
                <a:spcPts val="500"/>
              </a:spcBef>
              <a:buChar char="•"/>
              <a:defRPr b="1" sz="2400"/>
            </a:pPr>
            <a:r>
              <a:t>Temelde brakiterapi, radyokaktif bir kaynağın tümör hacmi içerisine tek veya çoklu olarak yerleştirilmesi ile yapılan radyasyon tedavisidir. </a:t>
            </a:r>
          </a:p>
          <a:p>
            <a:pPr algn="just">
              <a:lnSpc>
                <a:spcPct val="90000"/>
              </a:lnSpc>
              <a:buChar char="•"/>
              <a:defRPr b="1" sz="2400"/>
            </a:pPr>
          </a:p>
          <a:p>
            <a:pPr algn="just">
              <a:lnSpc>
                <a:spcPct val="90000"/>
              </a:lnSpc>
              <a:spcBef>
                <a:spcPts val="500"/>
              </a:spcBef>
              <a:buChar char="•"/>
              <a:defRPr b="1" sz="2400"/>
            </a:pPr>
            <a:r>
              <a:t>Kapsül içine alınmış kısa mesafede etkili olan düşük enerjili radyasyonun kanser tedavisinde kullanılmasıdır.</a:t>
            </a:r>
          </a:p>
          <a:p>
            <a:pPr algn="just">
              <a:lnSpc>
                <a:spcPct val="90000"/>
              </a:lnSpc>
              <a:buChar char="•"/>
              <a:defRPr b="1" sz="2400"/>
            </a:pPr>
          </a:p>
          <a:p>
            <a:pPr algn="just">
              <a:lnSpc>
                <a:spcPct val="90000"/>
              </a:lnSpc>
              <a:spcBef>
                <a:spcPts val="500"/>
              </a:spcBef>
              <a:buChar char="•"/>
              <a:defRPr b="1" sz="2400"/>
            </a:pPr>
            <a:r>
              <a:t> Brakiterapide temel prensip nokta şeklindeki kaynağın dozunun, mesafesinin karesi ile ters orantılı olarak azalmasıdır. </a:t>
            </a:r>
          </a:p>
          <a:p>
            <a:pPr algn="just">
              <a:lnSpc>
                <a:spcPct val="90000"/>
              </a:lnSpc>
              <a:buChar char="•"/>
              <a:defRPr b="1" sz="2400"/>
            </a:pPr>
          </a:p>
          <a:p>
            <a:pPr algn="just">
              <a:lnSpc>
                <a:spcPct val="90000"/>
              </a:lnSpc>
              <a:spcBef>
                <a:spcPts val="500"/>
              </a:spcBef>
              <a:buChar char="•"/>
              <a:defRPr b="1" sz="2400"/>
            </a:pPr>
            <a:r>
              <a:t>Böylelikle kaynağın yakın komşuluğundaki tümör yüksek doz alırken, çevredeki sağlam dokulardaki dozun düşük düzeyde kalması sağlanır. </a:t>
            </a:r>
          </a:p>
        </p:txBody>
      </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8" name="En çok baş–boyun tümörlerinde, meme ve prostat karsinomalı hastalarda kullanılır.…"/>
          <p:cNvSpPr txBox="1"/>
          <p:nvPr>
            <p:ph type="body" idx="4294967295"/>
          </p:nvPr>
        </p:nvSpPr>
        <p:spPr>
          <a:xfrm>
            <a:off x="323850" y="549275"/>
            <a:ext cx="8496300" cy="5546725"/>
          </a:xfrm>
          <a:prstGeom prst="rect">
            <a:avLst/>
          </a:prstGeom>
        </p:spPr>
        <p:txBody>
          <a:bodyPr>
            <a:normAutofit fontScale="100000" lnSpcReduction="0"/>
          </a:bodyPr>
          <a:lstStyle/>
          <a:p>
            <a:pPr marL="339470" indent="-339470" algn="just" defTabSz="905255">
              <a:lnSpc>
                <a:spcPct val="80000"/>
              </a:lnSpc>
              <a:spcBef>
                <a:spcPts val="500"/>
              </a:spcBef>
              <a:buChar char="•"/>
              <a:defRPr b="1" sz="2376"/>
            </a:pPr>
            <a:r>
              <a:t>En çok baş–boyun tümörlerinde, meme ve prostat karsinomalı hastalarda kullanılır. </a:t>
            </a:r>
          </a:p>
          <a:p>
            <a:pPr marL="339470" indent="-339470" algn="just" defTabSz="905255">
              <a:lnSpc>
                <a:spcPct val="80000"/>
              </a:lnSpc>
              <a:buChar char="•"/>
              <a:defRPr b="1" sz="2376"/>
            </a:pPr>
          </a:p>
          <a:p>
            <a:pPr marL="339470" indent="-339470" algn="just" defTabSz="905255">
              <a:lnSpc>
                <a:spcPct val="80000"/>
              </a:lnSpc>
              <a:spcBef>
                <a:spcPts val="500"/>
              </a:spcBef>
              <a:buChar char="•"/>
              <a:defRPr b="1" sz="2376"/>
            </a:pPr>
            <a:r>
              <a:t>Kalıcı implant ile </a:t>
            </a:r>
            <a:r>
              <a:rPr baseline="29979"/>
              <a:t>125</a:t>
            </a:r>
            <a:r>
              <a:t>I gibi küçük radyoaktif tohumların hasta organa yerleştirilir. Örneğin, </a:t>
            </a:r>
            <a:r>
              <a:rPr baseline="29979"/>
              <a:t>125</a:t>
            </a:r>
            <a:r>
              <a:t>I çekirdekleri prostat karsinomu (salgı epiteli ya da deri dışı bir örtü epitelinden gelişen kötü huylu tümör)  için kullanılır. </a:t>
            </a:r>
          </a:p>
          <a:p>
            <a:pPr marL="339470" indent="-339470" algn="just" defTabSz="905255">
              <a:lnSpc>
                <a:spcPct val="80000"/>
              </a:lnSpc>
              <a:buChar char="•"/>
              <a:defRPr b="1" sz="2376"/>
            </a:pPr>
          </a:p>
          <a:p>
            <a:pPr marL="339470" indent="-339470" algn="just" defTabSz="905255">
              <a:lnSpc>
                <a:spcPct val="80000"/>
              </a:lnSpc>
              <a:spcBef>
                <a:spcPts val="500"/>
              </a:spcBef>
              <a:buChar char="•"/>
              <a:defRPr b="1" sz="2376"/>
            </a:pPr>
            <a:r>
              <a:t>Haftalar ve aylar içinde implant içindeki radyoaktif kaynak, spesifik bir dozda radyasyonu tümöre verir. </a:t>
            </a:r>
          </a:p>
          <a:p>
            <a:pPr marL="339470" indent="-339470" algn="just" defTabSz="905255">
              <a:lnSpc>
                <a:spcPct val="80000"/>
              </a:lnSpc>
              <a:buChar char="•"/>
              <a:defRPr b="1" sz="2376"/>
            </a:pPr>
          </a:p>
          <a:p>
            <a:pPr marL="339470" indent="-339470" algn="just" defTabSz="905255">
              <a:lnSpc>
                <a:spcPct val="80000"/>
              </a:lnSpc>
              <a:spcBef>
                <a:spcPts val="500"/>
              </a:spcBef>
              <a:buChar char="•"/>
              <a:defRPr b="1" sz="2376"/>
            </a:pPr>
            <a:r>
              <a:t>Çıkarılabilir implant ise, içeriden radyasyon tedavisinin en sık kullanılan şeklidir. </a:t>
            </a:r>
          </a:p>
          <a:p>
            <a:pPr marL="339470" indent="-339470" algn="just" defTabSz="905255">
              <a:lnSpc>
                <a:spcPct val="80000"/>
              </a:lnSpc>
              <a:buChar char="•"/>
              <a:defRPr b="1" sz="2376"/>
            </a:pPr>
          </a:p>
          <a:p>
            <a:pPr marL="339470" indent="-339470" algn="just" defTabSz="905255">
              <a:lnSpc>
                <a:spcPct val="80000"/>
              </a:lnSpc>
              <a:spcBef>
                <a:spcPts val="500"/>
              </a:spcBef>
              <a:buChar char="•"/>
              <a:defRPr b="1" sz="2376"/>
            </a:pPr>
            <a:r>
              <a:t>Genel anestezi altında yapılan operasyonla iğneler tümöre yerleştirilir. </a:t>
            </a:r>
          </a:p>
        </p:txBody>
      </p:sp>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0" name="Yerleştirmeden sonra iğnelerin içinden teflon tüpler geçirilir ve tüpler orada bırakılarak iğneler çıkartılır.…"/>
          <p:cNvSpPr txBox="1"/>
          <p:nvPr>
            <p:ph type="body" idx="4294967295"/>
          </p:nvPr>
        </p:nvSpPr>
        <p:spPr>
          <a:xfrm>
            <a:off x="395287" y="765174"/>
            <a:ext cx="8424863" cy="5688014"/>
          </a:xfrm>
          <a:prstGeom prst="rect">
            <a:avLst/>
          </a:prstGeom>
        </p:spPr>
        <p:txBody>
          <a:bodyPr>
            <a:normAutofit fontScale="100000" lnSpcReduction="0"/>
          </a:bodyPr>
          <a:lstStyle/>
          <a:p>
            <a:pPr algn="just">
              <a:lnSpc>
                <a:spcPct val="90000"/>
              </a:lnSpc>
              <a:spcBef>
                <a:spcPts val="500"/>
              </a:spcBef>
              <a:buChar char="•"/>
              <a:defRPr b="1" sz="2400"/>
            </a:pPr>
            <a:r>
              <a:t>Yerleştirmeden sonra iğnelerin içinden teflon tüpler geçirilir ve tüpler orada bırakılarak iğneler çıkartılır.</a:t>
            </a:r>
          </a:p>
          <a:p>
            <a:pPr algn="just">
              <a:lnSpc>
                <a:spcPct val="90000"/>
              </a:lnSpc>
              <a:buChar char="•"/>
              <a:defRPr b="1" sz="2400"/>
            </a:pPr>
          </a:p>
          <a:p>
            <a:pPr algn="just">
              <a:lnSpc>
                <a:spcPct val="90000"/>
              </a:lnSpc>
              <a:spcBef>
                <a:spcPts val="500"/>
              </a:spcBef>
              <a:buChar char="•"/>
              <a:defRPr b="1" sz="2400"/>
            </a:pPr>
            <a:r>
              <a:t> Operasyon sonlandırılır ve sonradan yükleme (afterloading) denen işlemle küçük radyoaktif çekirdekler tüplerin içine yerleştirilir. </a:t>
            </a:r>
          </a:p>
          <a:p>
            <a:pPr algn="just">
              <a:lnSpc>
                <a:spcPct val="90000"/>
              </a:lnSpc>
              <a:buChar char="•"/>
              <a:defRPr b="1" sz="2400"/>
            </a:pPr>
          </a:p>
          <a:p>
            <a:pPr algn="just">
              <a:lnSpc>
                <a:spcPct val="90000"/>
              </a:lnSpc>
              <a:spcBef>
                <a:spcPts val="500"/>
              </a:spcBef>
              <a:buChar char="•"/>
              <a:defRPr b="1" sz="2400"/>
            </a:pPr>
            <a:r>
              <a:t>Bilgisayarlı tedavi planlamasıyla her çekirdeğin spesifik gücü seçilebilir. Böylece belirli bir sürede tümöre istenen doz verilmiş olur.</a:t>
            </a:r>
          </a:p>
          <a:p>
            <a:pPr algn="just">
              <a:lnSpc>
                <a:spcPct val="90000"/>
              </a:lnSpc>
              <a:buSzTx/>
              <a:buNone/>
              <a:defRPr b="1" sz="2400"/>
            </a:pPr>
          </a:p>
          <a:p>
            <a:pPr algn="just">
              <a:lnSpc>
                <a:spcPct val="90000"/>
              </a:lnSpc>
              <a:spcBef>
                <a:spcPts val="500"/>
              </a:spcBef>
              <a:buChar char="•"/>
              <a:defRPr b="1" sz="2400"/>
            </a:pPr>
            <a:r>
              <a:t>Bu tedavinin amacı, radyasyon kaynağının hastanın cilt, vücut boşluğu veya dokusu içine yerleştirilerek yalnızca o bölgede yüksek doz toplanmasını sağlamaktır.</a:t>
            </a:r>
          </a:p>
        </p:txBody>
      </p:sp>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2" name="Brakiterapi implantları…"/>
          <p:cNvSpPr txBox="1"/>
          <p:nvPr>
            <p:ph type="body" idx="4294967295"/>
          </p:nvPr>
        </p:nvSpPr>
        <p:spPr>
          <a:xfrm>
            <a:off x="468312" y="260350"/>
            <a:ext cx="8496301" cy="6192838"/>
          </a:xfrm>
          <a:prstGeom prst="rect">
            <a:avLst/>
          </a:prstGeom>
        </p:spPr>
        <p:txBody>
          <a:bodyPr>
            <a:normAutofit fontScale="100000" lnSpcReduction="0"/>
          </a:bodyPr>
          <a:lstStyle/>
          <a:p>
            <a:pPr>
              <a:lnSpc>
                <a:spcPct val="90000"/>
              </a:lnSpc>
              <a:buSzTx/>
              <a:buNone/>
              <a:defRPr b="1"/>
            </a:pPr>
            <a:r>
              <a:t>   </a:t>
            </a:r>
            <a:r>
              <a:rPr>
                <a:solidFill>
                  <a:srgbClr val="1F497D"/>
                </a:solidFill>
              </a:rPr>
              <a:t>Brakiterapi implantları</a:t>
            </a:r>
            <a:endParaRPr>
              <a:solidFill>
                <a:srgbClr val="1F497D"/>
              </a:solidFill>
            </a:endParaRPr>
          </a:p>
          <a:p>
            <a:pPr>
              <a:lnSpc>
                <a:spcPct val="90000"/>
              </a:lnSpc>
              <a:buSzTx/>
              <a:buNone/>
              <a:defRPr>
                <a:solidFill>
                  <a:srgbClr val="1F497D"/>
                </a:solidFill>
              </a:defRPr>
            </a:pPr>
          </a:p>
          <a:p>
            <a:pPr algn="just">
              <a:lnSpc>
                <a:spcPct val="90000"/>
              </a:lnSpc>
              <a:spcBef>
                <a:spcPts val="500"/>
              </a:spcBef>
              <a:buChar char="•"/>
              <a:defRPr b="1" sz="2400">
                <a:solidFill>
                  <a:srgbClr val="800080"/>
                </a:solidFill>
              </a:defRPr>
            </a:pPr>
            <a:r>
              <a:t>İntrakaviter Brakiterapi:</a:t>
            </a:r>
            <a:r>
              <a:rPr>
                <a:solidFill>
                  <a:srgbClr val="000000"/>
                </a:solidFill>
              </a:rPr>
              <a:t> Radyoaktif kaynaklar vücut boşluklarına yerleştirilir. Kaynağın uterin kavite ve vajina içine yerleştirildiği jinekolojik tümörlerde.</a:t>
            </a:r>
          </a:p>
          <a:p>
            <a:pPr algn="just">
              <a:lnSpc>
                <a:spcPct val="90000"/>
              </a:lnSpc>
              <a:buSzTx/>
              <a:buNone/>
              <a:defRPr b="1" sz="2400"/>
            </a:pPr>
          </a:p>
          <a:p>
            <a:pPr algn="just">
              <a:lnSpc>
                <a:spcPct val="90000"/>
              </a:lnSpc>
              <a:spcBef>
                <a:spcPts val="500"/>
              </a:spcBef>
              <a:buChar char="•"/>
              <a:defRPr b="1" sz="2400">
                <a:solidFill>
                  <a:srgbClr val="800080"/>
                </a:solidFill>
              </a:defRPr>
            </a:pPr>
            <a:r>
              <a:t>İnterstisyel Brakiterapi:</a:t>
            </a:r>
            <a:r>
              <a:rPr>
                <a:solidFill>
                  <a:srgbClr val="000000"/>
                </a:solidFill>
              </a:rPr>
              <a:t> Kaynakların doku içine özel iğnelerle doğrudan yerleştirildiği uygulamalardır. İmplantlar doğrudan tümör içine yada yatağına yerleştirilir. Dil tümörleri, meme kanseri, yumuşak doku, prostat vb…</a:t>
            </a:r>
          </a:p>
          <a:p>
            <a:pPr algn="just">
              <a:lnSpc>
                <a:spcPct val="90000"/>
              </a:lnSpc>
              <a:buChar char="•"/>
              <a:defRPr b="1" sz="2400"/>
            </a:pPr>
          </a:p>
          <a:p>
            <a:pPr algn="just">
              <a:lnSpc>
                <a:spcPct val="90000"/>
              </a:lnSpc>
              <a:spcBef>
                <a:spcPts val="500"/>
              </a:spcBef>
              <a:buChar char="•"/>
              <a:defRPr b="1" sz="2400">
                <a:solidFill>
                  <a:srgbClr val="800080"/>
                </a:solidFill>
              </a:defRPr>
            </a:pPr>
            <a:r>
              <a:t>İntraluminal Brakiterapi:</a:t>
            </a:r>
            <a:r>
              <a:rPr>
                <a:solidFill>
                  <a:srgbClr val="000000"/>
                </a:solidFill>
              </a:rPr>
              <a:t> Kateterler lümeni olan organlara yerleştirilir. Bronş, safra kesesi, ösefagus vb…</a:t>
            </a:r>
          </a:p>
          <a:p>
            <a:pPr algn="just">
              <a:lnSpc>
                <a:spcPct val="90000"/>
              </a:lnSpc>
              <a:buChar char="•"/>
              <a:defRPr b="1" sz="2400"/>
            </a:pPr>
          </a:p>
          <a:p>
            <a:pPr algn="just">
              <a:lnSpc>
                <a:spcPct val="90000"/>
              </a:lnSpc>
              <a:spcBef>
                <a:spcPts val="500"/>
              </a:spcBef>
              <a:buChar char="•"/>
              <a:defRPr b="1" sz="2400">
                <a:solidFill>
                  <a:srgbClr val="800080"/>
                </a:solidFill>
              </a:defRPr>
            </a:pPr>
            <a:r>
              <a:t>Yüzeysel Brakiterapi:</a:t>
            </a:r>
            <a:r>
              <a:rPr>
                <a:solidFill>
                  <a:srgbClr val="000000"/>
                </a:solidFill>
              </a:rPr>
              <a:t> Kaynak doku yüzeyine konulur. Keloid </a:t>
            </a:r>
          </a:p>
        </p:txBody>
      </p:sp>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4" name="İntravasküler Brakiterapi: Kaynakların damarlara yerleştirildiği uygulamalardır. Koroner ve perifer arterlerde anjiyoplasti sonrası neointimal hiperplaziden korunmak için yapılan tedavi şekli ise intravasküler brakiterapidir.…"/>
          <p:cNvSpPr txBox="1"/>
          <p:nvPr>
            <p:ph type="body" idx="4294967295"/>
          </p:nvPr>
        </p:nvSpPr>
        <p:spPr>
          <a:xfrm>
            <a:off x="323850" y="1268412"/>
            <a:ext cx="8569325" cy="4827588"/>
          </a:xfrm>
          <a:prstGeom prst="rect">
            <a:avLst/>
          </a:prstGeom>
        </p:spPr>
        <p:txBody>
          <a:bodyPr>
            <a:normAutofit fontScale="100000" lnSpcReduction="0"/>
          </a:bodyPr>
          <a:lstStyle/>
          <a:p>
            <a:pPr algn="just">
              <a:spcBef>
                <a:spcPts val="500"/>
              </a:spcBef>
              <a:buChar char="•"/>
              <a:defRPr b="1" sz="2400">
                <a:solidFill>
                  <a:srgbClr val="800080"/>
                </a:solidFill>
              </a:defRPr>
            </a:pPr>
            <a:r>
              <a:t>İntravasküler Brakiterapi:</a:t>
            </a:r>
            <a:r>
              <a:rPr>
                <a:solidFill>
                  <a:srgbClr val="000000"/>
                </a:solidFill>
              </a:rPr>
              <a:t> Kaynakların damarlara yerleştirildiği uygulamalardır. Koroner ve perifer arterlerde anjiyoplasti sonrası neointimal hiperplaziden korunmak için yapılan tedavi şekli ise intravasküler brakiterapidir.</a:t>
            </a:r>
          </a:p>
          <a:p>
            <a:pPr algn="just">
              <a:buSzTx/>
              <a:buNone/>
              <a:defRPr b="1" sz="2400"/>
            </a:pPr>
          </a:p>
          <a:p>
            <a:pPr algn="just">
              <a:spcBef>
                <a:spcPts val="500"/>
              </a:spcBef>
              <a:buChar char="•"/>
              <a:defRPr b="1" sz="2400">
                <a:solidFill>
                  <a:srgbClr val="800080"/>
                </a:solidFill>
              </a:defRPr>
            </a:pPr>
            <a:r>
              <a:t>İntraoperatif Brakiterapi:</a:t>
            </a:r>
            <a:r>
              <a:rPr>
                <a:solidFill>
                  <a:srgbClr val="000000"/>
                </a:solidFill>
              </a:rPr>
              <a:t> İmplantlar operasyon esnasında tümör yatağına yerleştirilir. Yumuşak doku sarkomları, beyin tümörleri…</a:t>
            </a:r>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Ofis Teması">
  <a:themeElements>
    <a:clrScheme name="Ofis Teması">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is Teması">
      <a:majorFont>
        <a:latin typeface="Helvetica Neue"/>
        <a:ea typeface="Helvetica Neue"/>
        <a:cs typeface="Helvetica Neue"/>
      </a:majorFont>
      <a:minorFont>
        <a:latin typeface="Helvetica"/>
        <a:ea typeface="Helvetica"/>
        <a:cs typeface="Helvetica"/>
      </a:minorFont>
    </a:fontScheme>
    <a:fmtScheme name="Ofis Teması">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sx="100000" sy="100000" kx="0" ky="0" algn="b" rotWithShape="0" blurRad="38100" dist="20000" dir="540000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400" u="none" kumimoji="0" normalizeH="0">
            <a:ln>
              <a:noFill/>
            </a:ln>
            <a:solidFill>
              <a:srgbClr val="000000"/>
            </a:solidFill>
            <a:effectLst/>
            <a:uFillTx/>
            <a:latin typeface="Calibri"/>
            <a:ea typeface="Calibri"/>
            <a:cs typeface="Calibri"/>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0000" dir="5400000">
            <a:srgbClr val="000000">
              <a:alpha val="38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400" u="none" kumimoji="0" normalizeH="0">
            <a:ln>
              <a:noFill/>
            </a:ln>
            <a:solidFill>
              <a:srgbClr val="000000"/>
            </a:solidFill>
            <a:effectLst/>
            <a:uFillTx/>
            <a:latin typeface="Calibri"/>
            <a:ea typeface="Calibri"/>
            <a:cs typeface="Calibri"/>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Ofis Teması">
  <a:themeElements>
    <a:clrScheme name="Ofis Teması">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is Teması">
      <a:majorFont>
        <a:latin typeface="Helvetica Neue"/>
        <a:ea typeface="Helvetica Neue"/>
        <a:cs typeface="Helvetica Neue"/>
      </a:majorFont>
      <a:minorFont>
        <a:latin typeface="Helvetica"/>
        <a:ea typeface="Helvetica"/>
        <a:cs typeface="Helvetica"/>
      </a:minorFont>
    </a:fontScheme>
    <a:fmtScheme name="Ofis Teması">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sx="100000" sy="100000" kx="0" ky="0" algn="b" rotWithShape="0" blurRad="38100" dist="20000" dir="540000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400" u="none" kumimoji="0" normalizeH="0">
            <a:ln>
              <a:noFill/>
            </a:ln>
            <a:solidFill>
              <a:srgbClr val="000000"/>
            </a:solidFill>
            <a:effectLst/>
            <a:uFillTx/>
            <a:latin typeface="Calibri"/>
            <a:ea typeface="Calibri"/>
            <a:cs typeface="Calibri"/>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0000" dir="5400000">
            <a:srgbClr val="000000">
              <a:alpha val="38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400" u="none" kumimoji="0" normalizeH="0">
            <a:ln>
              <a:noFill/>
            </a:ln>
            <a:solidFill>
              <a:srgbClr val="000000"/>
            </a:solidFill>
            <a:effectLst/>
            <a:uFillTx/>
            <a:latin typeface="Calibri"/>
            <a:ea typeface="Calibri"/>
            <a:cs typeface="Calibri"/>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