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313" r:id="rId3"/>
    <p:sldId id="314" r:id="rId4"/>
    <p:sldId id="315" r:id="rId5"/>
    <p:sldId id="316" r:id="rId6"/>
    <p:sldId id="317" r:id="rId7"/>
    <p:sldId id="319" r:id="rId8"/>
    <p:sldId id="322" r:id="rId9"/>
    <p:sldId id="323" r:id="rId10"/>
    <p:sldId id="318" r:id="rId11"/>
    <p:sldId id="320" r:id="rId12"/>
    <p:sldId id="321" r:id="rId13"/>
    <p:sldId id="324" r:id="rId14"/>
    <p:sldId id="325" r:id="rId15"/>
    <p:sldId id="326" r:id="rId16"/>
    <p:sldId id="327" r:id="rId17"/>
    <p:sldId id="328" r:id="rId18"/>
    <p:sldId id="330" r:id="rId19"/>
    <p:sldId id="331" r:id="rId20"/>
    <p:sldId id="332" r:id="rId21"/>
    <p:sldId id="334" r:id="rId22"/>
    <p:sldId id="33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7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02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949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50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444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93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9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08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34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24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0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E334B2-1E76-445E-97D1-DE5329BE5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1344545"/>
            <a:ext cx="10058400" cy="1927293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>
                <a:solidFill>
                  <a:srgbClr val="00B050"/>
                </a:solidFill>
              </a:rPr>
              <a:t>İlkokulda Temel Matematik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CB27E61-5FFD-4A91-B949-E132DD25F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35939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tr-TR" sz="2800" b="1" i="1" cap="none" dirty="0">
                <a:solidFill>
                  <a:schemeClr val="accent1">
                    <a:lumMod val="75000"/>
                  </a:schemeClr>
                </a:solidFill>
              </a:rPr>
              <a:t>Dr. Öğretim Üyesi Zeynep AKKURT DENİZLİ</a:t>
            </a:r>
          </a:p>
          <a:p>
            <a:pPr algn="r"/>
            <a:r>
              <a:rPr lang="tr-TR" sz="2800" b="1" i="1" cap="none" dirty="0">
                <a:solidFill>
                  <a:schemeClr val="accent1">
                    <a:lumMod val="75000"/>
                  </a:schemeClr>
                </a:solidFill>
              </a:rPr>
              <a:t>Ankara Üniversitesi</a:t>
            </a:r>
          </a:p>
          <a:p>
            <a:pPr algn="r"/>
            <a:r>
              <a:rPr lang="tr-TR" sz="2800" b="1" i="1" cap="none" dirty="0">
                <a:solidFill>
                  <a:schemeClr val="accent1">
                    <a:lumMod val="75000"/>
                  </a:schemeClr>
                </a:solidFill>
              </a:rPr>
              <a:t>Eğitim Bilimleri Fakültesi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040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1ED838-53DD-4AE3-A291-53A672E9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2453"/>
          </a:xfrm>
        </p:spPr>
        <p:txBody>
          <a:bodyPr/>
          <a:lstStyle/>
          <a:p>
            <a:r>
              <a:rPr lang="tr-TR" dirty="0">
                <a:solidFill>
                  <a:srgbClr val="00B050"/>
                </a:solidFill>
              </a:rPr>
              <a:t>Öğretmen </a:t>
            </a:r>
            <a:r>
              <a:rPr lang="tr-TR">
                <a:solidFill>
                  <a:srgbClr val="00B050"/>
                </a:solidFill>
              </a:rPr>
              <a:t>ne yapmalı?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6521D0-7168-4ACD-8C22-EBF1D3EA6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İşbirlikçi çalışma grupları oluşturma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Öğrencilerin çözümlerini açıklamalarını ve test etmelerini isteme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Sonuçların başka durumlara uyarlanmasını isteme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Değişik bir çözüm yolu buldurma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Denklem şeklinde yazdırma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Sonucu yargılamak yerine ‘Bu sonuca nasıl ulaştın, açıklar mısın?’ gibi sorular sorma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Sonuçları birlikte değerlendirme ve yavaş öğrenenleri dikkate alma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4262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6764AF-F2C8-4CC2-8D7E-9C03C4D8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19B548-E5E9-4A5B-A830-BF1920847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3E6C290-B2AD-4254-B61A-A32868E80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044" y="0"/>
            <a:ext cx="6024172" cy="71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1765FF-3D71-431A-B109-17E08A8A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D15347-7695-40B7-A90F-8B0BE7A09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0486D97-9875-4003-ACB8-C511E612C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930" y="85429"/>
            <a:ext cx="4839404" cy="677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2472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03948"/>
            <a:ext cx="10058400" cy="4265146"/>
          </a:xfrm>
        </p:spPr>
        <p:txBody>
          <a:bodyPr/>
          <a:lstStyle/>
          <a:p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/>
              <a:t>Nesnelerin çokluklarını belirtmek için kullandığımız sayılara……………….denir.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/>
              <a:t>0 Sayısı hangi sayı kümesine dahildir?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/>
              <a:t>Saymak için kullandığımız sayılara …………..denir. </a:t>
            </a:r>
          </a:p>
        </p:txBody>
      </p:sp>
    </p:spTree>
    <p:extLst>
      <p:ext uri="{BB962C8B-B14F-4D97-AF65-F5344CB8AC3E}">
        <p14:creationId xmlns:p14="http://schemas.microsoft.com/office/powerpoint/2010/main" val="2761883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2472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03948"/>
            <a:ext cx="10058400" cy="4265146"/>
          </a:xfrm>
        </p:spPr>
        <p:txBody>
          <a:bodyPr/>
          <a:lstStyle/>
          <a:p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Nesneleri en hızlı ve kolay saymanın yolu gruplamadır.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Bir grup nesne belirleyip gruplama yaparak sayınız. </a:t>
            </a:r>
          </a:p>
        </p:txBody>
      </p:sp>
    </p:spTree>
    <p:extLst>
      <p:ext uri="{BB962C8B-B14F-4D97-AF65-F5344CB8AC3E}">
        <p14:creationId xmlns:p14="http://schemas.microsoft.com/office/powerpoint/2010/main" val="1608870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2472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296427"/>
            <a:ext cx="10058400" cy="4265146"/>
          </a:xfrm>
        </p:spPr>
        <p:txBody>
          <a:bodyPr/>
          <a:lstStyle/>
          <a:p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Ardışık gruplama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90C86CF-4447-40EC-A1DA-B7E459470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49" y="2298978"/>
            <a:ext cx="5385301" cy="38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2472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847840"/>
            <a:ext cx="10058400" cy="4265146"/>
          </a:xfrm>
        </p:spPr>
        <p:txBody>
          <a:bodyPr/>
          <a:lstStyle/>
          <a:p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Konumlu sayma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D279F44-E002-48DF-8ECD-51C9F5B12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95" y="1970312"/>
            <a:ext cx="8366900" cy="40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11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2472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296427"/>
            <a:ext cx="10058400" cy="4265146"/>
          </a:xfrm>
        </p:spPr>
        <p:txBody>
          <a:bodyPr>
            <a:normAutofit lnSpcReduction="1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sz="2800" dirty="0"/>
              <a:t>Ardışık gruplamada basamaklar oluşturulur:</a:t>
            </a:r>
          </a:p>
          <a:p>
            <a:pPr marL="0" indent="0">
              <a:buNone/>
            </a:pPr>
            <a:endParaRPr lang="tr-T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Birlikler grubuna birler basamağı,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Onluklar grubuna onlar basamağı,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On onluklar  grubuna on onluklar (yüzler) basamağı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……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248802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2472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847840"/>
            <a:ext cx="10058400" cy="4265146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sz="2800" dirty="0"/>
              <a:t>  Ardışık gruplamada;</a:t>
            </a:r>
          </a:p>
          <a:p>
            <a:pPr marL="0" indent="0">
              <a:buNone/>
            </a:pPr>
            <a:endParaRPr lang="tr-T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 Grup sayısına </a:t>
            </a:r>
            <a:r>
              <a:rPr lang="tr-TR" sz="2800" dirty="0">
                <a:solidFill>
                  <a:srgbClr val="FF0000"/>
                </a:solidFill>
              </a:rPr>
              <a:t>rakam</a:t>
            </a:r>
            <a:r>
              <a:rPr lang="tr-TR" sz="2800" dirty="0"/>
              <a:t> (kaç tane birlik, kaç tane onluk, kaç tane on-onluk olduğunu belirten sembol);</a:t>
            </a:r>
          </a:p>
          <a:p>
            <a:pPr marL="0" indent="0">
              <a:buNone/>
            </a:pPr>
            <a:endParaRPr lang="tr-T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Her bir gruptaki eleman sayısına </a:t>
            </a:r>
            <a:r>
              <a:rPr lang="tr-TR" sz="2800" dirty="0">
                <a:solidFill>
                  <a:srgbClr val="FF0000"/>
                </a:solidFill>
              </a:rPr>
              <a:t>taban </a:t>
            </a:r>
            <a:r>
              <a:rPr lang="tr-TR" sz="2800" dirty="0"/>
              <a:t>denir (örneğin, ardışık onluklar oluşturuyorsak taban 10 olur.) </a:t>
            </a:r>
          </a:p>
        </p:txBody>
      </p:sp>
    </p:spTree>
    <p:extLst>
      <p:ext uri="{BB962C8B-B14F-4D97-AF65-F5344CB8AC3E}">
        <p14:creationId xmlns:p14="http://schemas.microsoft.com/office/powerpoint/2010/main" val="152136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Ardışık gruplama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749D6B1-4E5A-4E86-9BF0-4A8813FAF9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b="1" dirty="0"/>
              <a:t>194 sayısı için;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1,9 ve  4 rakam,</a:t>
            </a:r>
          </a:p>
          <a:p>
            <a:pPr marL="0" indent="0">
              <a:buNone/>
            </a:pP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Gruplamaların her birinde onluklar olduğu için taban 10’dur. 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90C86CF-4447-40EC-A1DA-B7E459470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80" y="1997500"/>
            <a:ext cx="5385301" cy="38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3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F473A4-C1B5-44ED-8A8F-AAFF6303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245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00B050"/>
                </a:solidFill>
              </a:rPr>
              <a:t>Problem Çözme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843413-61D4-45FC-BBE3-8E4F1E694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tr-TR" sz="2800" dirty="0">
                <a:solidFill>
                  <a:srgbClr val="FF0000"/>
                </a:solidFill>
              </a:rPr>
              <a:t>Soru çözmek değil, sorun çözmek!</a:t>
            </a:r>
          </a:p>
          <a:p>
            <a:pPr algn="ctr"/>
            <a:endParaRPr lang="tr-TR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tx1"/>
                </a:solidFill>
              </a:rPr>
              <a:t>Bir çocuk için üçgenin iç açılarının toplamının neden 180 derece olduğu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tx1"/>
                </a:solidFill>
              </a:rPr>
              <a:t>Bir şehirdeki trafik sorununun nasıl çözüleceği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800" dirty="0">
              <a:solidFill>
                <a:schemeClr val="tx1"/>
              </a:solidFill>
            </a:endParaRPr>
          </a:p>
          <a:p>
            <a:pPr algn="ctr"/>
            <a:r>
              <a:rPr lang="tr-TR" sz="2800" dirty="0">
                <a:solidFill>
                  <a:srgbClr val="FF0000"/>
                </a:solidFill>
              </a:rPr>
              <a:t>Problem, kişide çözme isteği uyandıran ve çözüm işlemi hazırda olmayan, fakat kişinin bilgi ve deneyimleriyle çözebileceği durumlardır.</a:t>
            </a:r>
          </a:p>
        </p:txBody>
      </p:sp>
    </p:spTree>
    <p:extLst>
      <p:ext uri="{BB962C8B-B14F-4D97-AF65-F5344CB8AC3E}">
        <p14:creationId xmlns:p14="http://schemas.microsoft.com/office/powerpoint/2010/main" val="3454295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2472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16" y="631378"/>
            <a:ext cx="10358203" cy="5694471"/>
          </a:xfrm>
        </p:spPr>
        <p:txBody>
          <a:bodyPr>
            <a:normAutofit fontScale="77500" lnSpcReduction="2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sz="2800" dirty="0"/>
              <a:t> </a:t>
            </a:r>
          </a:p>
          <a:p>
            <a:pPr marL="0" indent="0">
              <a:buNone/>
            </a:pP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3300" dirty="0"/>
              <a:t>1785 sayısı için basamakların </a:t>
            </a:r>
            <a:r>
              <a:rPr lang="tr-TR" sz="3300" dirty="0">
                <a:solidFill>
                  <a:srgbClr val="FF0000"/>
                </a:solidFill>
              </a:rPr>
              <a:t>sayı değeri </a:t>
            </a:r>
            <a:r>
              <a:rPr lang="tr-TR" sz="3300" dirty="0"/>
              <a:t>ve </a:t>
            </a:r>
            <a:r>
              <a:rPr lang="tr-TR" sz="3300" dirty="0">
                <a:solidFill>
                  <a:srgbClr val="FF0000"/>
                </a:solidFill>
              </a:rPr>
              <a:t>basamak değerini</a:t>
            </a:r>
            <a:r>
              <a:rPr lang="tr-TR" sz="3300" dirty="0"/>
              <a:t> belirleyelim!</a:t>
            </a:r>
          </a:p>
          <a:p>
            <a:pPr marL="0" indent="0">
              <a:buNone/>
            </a:pPr>
            <a:endParaRPr lang="tr-TR" sz="3300" dirty="0"/>
          </a:p>
          <a:p>
            <a:pPr marL="0" indent="0">
              <a:buNone/>
            </a:pPr>
            <a:r>
              <a:rPr lang="tr-TR" sz="3300" b="1" dirty="0">
                <a:solidFill>
                  <a:srgbClr val="FF0000"/>
                </a:solidFill>
              </a:rPr>
              <a:t>Problem: </a:t>
            </a:r>
          </a:p>
          <a:p>
            <a:pPr marL="0" indent="0">
              <a:buNone/>
            </a:pPr>
            <a:endParaRPr lang="tr-TR" sz="3300" dirty="0"/>
          </a:p>
          <a:p>
            <a:pPr marL="514350" indent="-514350">
              <a:buFont typeface="+mj-lt"/>
              <a:buAutoNum type="alphaLcPeriod"/>
            </a:pPr>
            <a:r>
              <a:rPr lang="tr-TR" sz="3300" dirty="0"/>
              <a:t>Onlu ardışık gruplamaya göre 87 bulduğumuz bir grup boncuğun sayısını beşli ardışık gruplama ile kaç buluruz?</a:t>
            </a:r>
          </a:p>
          <a:p>
            <a:pPr marL="514350" indent="-514350">
              <a:buFont typeface="+mj-lt"/>
              <a:buAutoNum type="alphaLcPeriod"/>
            </a:pPr>
            <a:endParaRPr lang="tr-TR" sz="3300" dirty="0"/>
          </a:p>
          <a:p>
            <a:pPr marL="514350" indent="-514350">
              <a:buFont typeface="+mj-lt"/>
              <a:buAutoNum type="alphaLcPeriod"/>
            </a:pPr>
            <a:r>
              <a:rPr lang="tr-TR" sz="3300" dirty="0"/>
              <a:t>Bu sayma sisteminde tabanın ismi ne olur? </a:t>
            </a:r>
          </a:p>
          <a:p>
            <a:pPr marL="514350" indent="-514350">
              <a:buFont typeface="+mj-lt"/>
              <a:buAutoNum type="alphaLcPeriod"/>
            </a:pPr>
            <a:endParaRPr lang="tr-TR" sz="3300" dirty="0"/>
          </a:p>
          <a:p>
            <a:pPr marL="514350" indent="-514350">
              <a:buFont typeface="+mj-lt"/>
              <a:buAutoNum type="alphaLcPeriod"/>
            </a:pPr>
            <a:r>
              <a:rPr lang="tr-TR" sz="3300" dirty="0"/>
              <a:t>Rakamlar nelerdir?</a:t>
            </a:r>
          </a:p>
        </p:txBody>
      </p:sp>
    </p:spTree>
    <p:extLst>
      <p:ext uri="{BB962C8B-B14F-4D97-AF65-F5344CB8AC3E}">
        <p14:creationId xmlns:p14="http://schemas.microsoft.com/office/powerpoint/2010/main" val="475515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2472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16" y="631378"/>
            <a:ext cx="10358203" cy="5694471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sz="2800" dirty="0"/>
              <a:t> </a:t>
            </a:r>
          </a:p>
          <a:p>
            <a:pPr marL="0" indent="0">
              <a:buNone/>
            </a:pP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  Altmışlı sayma  (Açılar ve saatte- Sümerler)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  0 ve 1’den oluşan ikili sayma (Elektrik devreleri için açık-kapalı olma durumu)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Sizce konumlu saymaya dayanmayan bir sistem var mı?</a:t>
            </a:r>
          </a:p>
        </p:txBody>
      </p:sp>
    </p:spTree>
    <p:extLst>
      <p:ext uri="{BB962C8B-B14F-4D97-AF65-F5344CB8AC3E}">
        <p14:creationId xmlns:p14="http://schemas.microsoft.com/office/powerpoint/2010/main" val="813135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sz="2800" dirty="0"/>
              <a:t> </a:t>
            </a:r>
          </a:p>
          <a:p>
            <a:pPr marL="0" indent="0">
              <a:buNone/>
            </a:pP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  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30CB4B3-907C-40C5-A9BB-0A034CB146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/>
              <a:t>   MDL sayısının değeri nasıl bulunur?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/>
              <a:t>  Sembollerin tekrarını önlemek için        örneğin; 9 için VIIII yerine (9&lt;10 olduğundan I sembolü X sembolünün soluna gelir.) </a:t>
            </a:r>
            <a:r>
              <a:rPr lang="tr-TR" sz="2400" dirty="0">
                <a:solidFill>
                  <a:srgbClr val="FF0000"/>
                </a:solidFill>
              </a:rPr>
              <a:t>I</a:t>
            </a:r>
            <a:r>
              <a:rPr lang="tr-TR" sz="2400" dirty="0"/>
              <a:t>X sembolü kullanılır.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rgbClr val="FF0000"/>
                </a:solidFill>
              </a:rPr>
              <a:t>Eksiltme Özelliği: </a:t>
            </a:r>
            <a:r>
              <a:rPr lang="tr-TR" sz="2400" dirty="0"/>
              <a:t>AB sayısında A&lt;B ise sayı değeri B-A olur.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685B39B-AFAC-43DB-BDB3-567B70D88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84" y="1623917"/>
            <a:ext cx="5137755" cy="446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F473A4-C1B5-44ED-8A8F-AAFF6303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245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00B050"/>
                </a:solidFill>
              </a:rPr>
              <a:t>Problem Çözme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843413-61D4-45FC-BBE3-8E4F1E694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00371"/>
            <a:ext cx="10058400" cy="4023360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Başkalarının belirlediği problemleri </a:t>
            </a:r>
            <a:r>
              <a:rPr lang="tr-TR" sz="2800">
                <a:solidFill>
                  <a:schemeClr val="tx1"/>
                </a:solidFill>
              </a:rPr>
              <a:t>çözmenin dışında;</a:t>
            </a:r>
          </a:p>
          <a:p>
            <a:endParaRPr lang="tr-TR" sz="2800" dirty="0">
              <a:solidFill>
                <a:schemeClr val="tx1"/>
              </a:solidFill>
            </a:endParaRPr>
          </a:p>
          <a:p>
            <a:pPr lvl="1"/>
            <a:r>
              <a:rPr lang="tr-TR" sz="2600" dirty="0">
                <a:solidFill>
                  <a:schemeClr val="tx1"/>
                </a:solidFill>
              </a:rPr>
              <a:t>problemi fark etme, </a:t>
            </a:r>
          </a:p>
          <a:p>
            <a:pPr lvl="1"/>
            <a:r>
              <a:rPr lang="tr-TR" sz="2600" dirty="0">
                <a:solidFill>
                  <a:schemeClr val="tx1"/>
                </a:solidFill>
              </a:rPr>
              <a:t>problemin sınırlarını ve özelliklerini belirleme, </a:t>
            </a:r>
          </a:p>
          <a:p>
            <a:pPr lvl="1"/>
            <a:r>
              <a:rPr lang="tr-TR" sz="2600" dirty="0">
                <a:solidFill>
                  <a:schemeClr val="tx1"/>
                </a:solidFill>
              </a:rPr>
              <a:t>problemi tanıma,</a:t>
            </a:r>
          </a:p>
          <a:p>
            <a:pPr lvl="1"/>
            <a:r>
              <a:rPr lang="tr-TR" sz="2600" dirty="0">
                <a:solidFill>
                  <a:schemeClr val="tx1"/>
                </a:solidFill>
              </a:rPr>
              <a:t>problem kurma </a:t>
            </a:r>
          </a:p>
          <a:p>
            <a:r>
              <a:rPr lang="tr-TR" sz="2800" dirty="0">
                <a:solidFill>
                  <a:schemeClr val="tx1"/>
                </a:solidFill>
              </a:rPr>
              <a:t>gibi önemli aşamaları da içerir. </a:t>
            </a:r>
          </a:p>
        </p:txBody>
      </p:sp>
    </p:spTree>
    <p:extLst>
      <p:ext uri="{BB962C8B-B14F-4D97-AF65-F5344CB8AC3E}">
        <p14:creationId xmlns:p14="http://schemas.microsoft.com/office/powerpoint/2010/main" val="310575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DE9ECD-5013-45D6-BEBA-520F151B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201" y="0"/>
            <a:ext cx="10058400" cy="1450757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00B050"/>
                </a:solidFill>
              </a:rPr>
              <a:t>Problem Çözme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DE98DA-A33E-4EEF-ADAD-DEBEA9D31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5695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Bir kişi için problem olan bir durum başkası için problem olmayabilir.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Bir problem, bir kişi tarafında bir kez çözülünce artık o kişi için problem olmaktan çıkar.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Yukarıdaki şekli 2eş parçaya bölünüz.          Yukarıdaki şekli 4 eş parçaya bölünüz.      </a:t>
            </a:r>
          </a:p>
        </p:txBody>
      </p:sp>
      <p:sp>
        <p:nvSpPr>
          <p:cNvPr id="4" name="Yamuk 3">
            <a:extLst>
              <a:ext uri="{FF2B5EF4-FFF2-40B4-BE49-F238E27FC236}">
                <a16:creationId xmlns:a16="http://schemas.microsoft.com/office/drawing/2014/main" id="{D4E5347A-5B35-463F-AE9A-7E86697C6940}"/>
              </a:ext>
            </a:extLst>
          </p:cNvPr>
          <p:cNvSpPr/>
          <p:nvPr/>
        </p:nvSpPr>
        <p:spPr>
          <a:xfrm>
            <a:off x="2538335" y="3917375"/>
            <a:ext cx="1139252" cy="110927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rtı 4">
            <a:extLst>
              <a:ext uri="{FF2B5EF4-FFF2-40B4-BE49-F238E27FC236}">
                <a16:creationId xmlns:a16="http://schemas.microsoft.com/office/drawing/2014/main" id="{E66DD7F3-B150-4B54-968F-48F7A422B23A}"/>
              </a:ext>
            </a:extLst>
          </p:cNvPr>
          <p:cNvSpPr/>
          <p:nvPr/>
        </p:nvSpPr>
        <p:spPr>
          <a:xfrm>
            <a:off x="7195281" y="3613155"/>
            <a:ext cx="1319134" cy="134206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30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A3B3C6-638C-46D4-8820-A4AC51F8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62315"/>
          </a:xfrm>
        </p:spPr>
        <p:txBody>
          <a:bodyPr/>
          <a:lstStyle/>
          <a:p>
            <a:pPr algn="ctr"/>
            <a:r>
              <a:rPr kumimoji="0" lang="tr-TR" sz="4800" b="1" i="0" u="none" strike="noStrike" kern="1200" cap="none" spc="-5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Problem Çözme Aşamaları (Polya,1957)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67847E-985C-43CB-B185-E8D8D9188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75" y="1877658"/>
            <a:ext cx="10058400" cy="4508152"/>
          </a:xfrm>
        </p:spPr>
        <p:txBody>
          <a:bodyPr>
            <a:normAutofit/>
          </a:bodyPr>
          <a:lstStyle/>
          <a:p>
            <a:r>
              <a:rPr lang="tr-TR" sz="2400" b="1" dirty="0"/>
              <a:t>1. Problemi Anlama</a:t>
            </a:r>
          </a:p>
          <a:p>
            <a:pPr lvl="1"/>
            <a:r>
              <a:rPr lang="tr-TR" i="1" dirty="0"/>
              <a:t>Bilinenler-bilinmeyenler-ilişkiler..</a:t>
            </a:r>
            <a:r>
              <a:rPr lang="tr-TR" i="1" dirty="0" err="1"/>
              <a:t>vb</a:t>
            </a:r>
            <a:endParaRPr lang="tr-TR" i="1" dirty="0"/>
          </a:p>
          <a:p>
            <a:pPr lvl="1"/>
            <a:endParaRPr lang="tr-TR" i="1" dirty="0"/>
          </a:p>
          <a:p>
            <a:r>
              <a:rPr lang="tr-TR" sz="2400" b="1" dirty="0"/>
              <a:t>2. Çözüm için bir plan geliştirme</a:t>
            </a:r>
          </a:p>
          <a:p>
            <a:pPr lvl="1"/>
            <a:r>
              <a:rPr lang="tr-TR" i="1" dirty="0"/>
              <a:t>Deneyimler, benzer problemler etkili olur.</a:t>
            </a:r>
          </a:p>
          <a:p>
            <a:endParaRPr lang="tr-TR" b="1" dirty="0"/>
          </a:p>
          <a:p>
            <a:r>
              <a:rPr lang="tr-TR" sz="2400" b="1" dirty="0"/>
              <a:t>3. Planı gerçekleştirme</a:t>
            </a:r>
          </a:p>
          <a:p>
            <a:pPr lvl="1"/>
            <a:r>
              <a:rPr lang="tr-TR" i="1" dirty="0"/>
              <a:t>Planın eksiksiz ve hatasız uygulanması</a:t>
            </a:r>
          </a:p>
          <a:p>
            <a:pPr lvl="1"/>
            <a:endParaRPr lang="tr-TR" sz="2400" i="1" dirty="0"/>
          </a:p>
          <a:p>
            <a:pPr marL="0">
              <a:buNone/>
            </a:pPr>
            <a:r>
              <a:rPr lang="tr-TR" sz="2400" b="1" dirty="0"/>
              <a:t>4. Geriye Bakma</a:t>
            </a:r>
          </a:p>
          <a:p>
            <a:pPr marL="292608" lvl="1">
              <a:buNone/>
            </a:pPr>
            <a:r>
              <a:rPr lang="tr-TR" i="1" dirty="0"/>
              <a:t>Çözüm şeklinin ve sonucun kontrol edilmesi, problemin kattıklarının gözden geçirilmesi</a:t>
            </a:r>
          </a:p>
          <a:p>
            <a:pPr marL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2077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A3B3C6-638C-46D4-8820-A4AC51F8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62315"/>
          </a:xfrm>
        </p:spPr>
        <p:txBody>
          <a:bodyPr/>
          <a:lstStyle/>
          <a:p>
            <a:pPr algn="ctr"/>
            <a:r>
              <a:rPr kumimoji="0" lang="tr-TR" sz="4800" b="1" i="0" u="none" strike="noStrike" kern="1200" cap="none" spc="-5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Problem Çözme Aşamaları (Polya,1957)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67847E-985C-43CB-B185-E8D8D9188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75" y="1877658"/>
            <a:ext cx="10058400" cy="45081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Aşamalar her zaman keskin çizgilerle ayrılmaz.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Adımlar arası ileri ve geri geçişler olabilir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Aynı problem için değişik yaklaşımlar olabilir (bireysel farklılıklar).</a:t>
            </a:r>
          </a:p>
          <a:p>
            <a:endParaRPr lang="tr-TR" sz="2400" dirty="0"/>
          </a:p>
          <a:p>
            <a:endParaRPr lang="tr-TR" sz="2400" dirty="0"/>
          </a:p>
          <a:p>
            <a:pPr marL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2052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38DA98-4D01-415F-9CFC-D669D3574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2472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00B050"/>
                </a:solidFill>
              </a:rPr>
              <a:t>Problem çözme Stratejileri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8BEF66-5A7C-483E-972D-90E4531CE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F388B3E-38A6-4C07-A688-9B29D6A28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740802"/>
            <a:ext cx="10441941" cy="379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7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4EF766-73BF-45B6-9A8A-A8C1652F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50"/>
                </a:solidFill>
              </a:rPr>
              <a:t>Rutin problemler ve rutin olmayan problemler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45817DD-5669-4C82-A79E-F5FA10231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Rutin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C2DE7204-53DF-407B-9776-708B593C1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458387"/>
            <a:ext cx="4937760" cy="3502147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48 kg pirinç 4 kişiye eşit olarak paylaştırılacaktır. Buna göre her bir kişiye kaç kg pirinç düşer?</a:t>
            </a: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65EF0BC2-5DF2-4589-A8B0-CA0DE10A1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612335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Rutin olmayan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F6871378-355B-405A-AD4D-36954243A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458387"/>
            <a:ext cx="4937760" cy="398738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ve küçük oğlu Charlie 200 metre derinliğinde ve 10 kattan oluşan bir maden ocağında çalışıyorlar.</a:t>
            </a:r>
          </a:p>
          <a:p>
            <a:pPr>
              <a:spcAft>
                <a:spcPts val="10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 gün John maden ocağının 4. katında ve asansörün 20 m doğusunda, oğlu Charlie ise 2. katta ve babasına göre 10 m batıda çalışıyor.</a:t>
            </a:r>
          </a:p>
          <a:p>
            <a:pPr>
              <a:spcAft>
                <a:spcPts val="10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gün ocakta ani bir patlamayla sarsıntı meydana geliyor ve ocak çökmeye başlıyor. </a:t>
            </a:r>
          </a:p>
          <a:p>
            <a:pPr>
              <a:spcAft>
                <a:spcPts val="10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John, ocak çökmeden önce oğluna ulaşmak istiyor.</a:t>
            </a:r>
          </a:p>
          <a:p>
            <a:pPr>
              <a:spcAft>
                <a:spcPts val="10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65 m yol aldıktan sonra, asansör çöküyor. </a:t>
            </a:r>
          </a:p>
          <a:p>
            <a:pPr>
              <a:spcAft>
                <a:spcPts val="10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John’ un oğluna ulaşması için ne kadar yol alması gerekir?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437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40F9BF-014C-4F34-9D15-AC4ED3DA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753"/>
          </a:xfrm>
        </p:spPr>
        <p:txBody>
          <a:bodyPr/>
          <a:lstStyle/>
          <a:p>
            <a:r>
              <a:rPr lang="tr-TR" b="1" dirty="0">
                <a:solidFill>
                  <a:srgbClr val="00B050"/>
                </a:solidFill>
              </a:rPr>
              <a:t>Gerçek Yaşam Problemleri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37FCE5-B262-4969-AAC5-DD9F89828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0B5B198-F757-456E-A3E0-FE7B2132D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59" y="2190378"/>
            <a:ext cx="11902281" cy="311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69394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2059</TotalTime>
  <Words>660</Words>
  <Application>Microsoft Office PowerPoint</Application>
  <PresentationFormat>Geniş ekran</PresentationFormat>
  <Paragraphs>139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Wingdings</vt:lpstr>
      <vt:lpstr>Geçmişe bakış</vt:lpstr>
      <vt:lpstr>İlkokulda Temel Matematik</vt:lpstr>
      <vt:lpstr>Problem Çözme</vt:lpstr>
      <vt:lpstr>Problem Çözme</vt:lpstr>
      <vt:lpstr>Problem Çözme</vt:lpstr>
      <vt:lpstr>Problem Çözme Aşamaları (Polya,1957)</vt:lpstr>
      <vt:lpstr>Problem Çözme Aşamaları (Polya,1957)</vt:lpstr>
      <vt:lpstr>Problem çözme Stratejileri</vt:lpstr>
      <vt:lpstr>Rutin problemler ve rutin olmayan problemler</vt:lpstr>
      <vt:lpstr>Gerçek Yaşam Problemleri</vt:lpstr>
      <vt:lpstr>Öğretmen ne yapmalı?</vt:lpstr>
      <vt:lpstr>PowerPoint Sunusu</vt:lpstr>
      <vt:lpstr>PowerPoint Sunusu</vt:lpstr>
      <vt:lpstr>SAYILAR</vt:lpstr>
      <vt:lpstr>SAYILAR</vt:lpstr>
      <vt:lpstr>SAYILAR</vt:lpstr>
      <vt:lpstr>SAYILAR</vt:lpstr>
      <vt:lpstr>SAYILAR</vt:lpstr>
      <vt:lpstr>SAYILAR</vt:lpstr>
      <vt:lpstr>SAYILAR</vt:lpstr>
      <vt:lpstr>SAYILAR</vt:lpstr>
      <vt:lpstr>SAYILAR</vt:lpstr>
      <vt:lpstr>SAYILAR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 yapmak</dc:title>
  <dc:creator>AD</dc:creator>
  <cp:lastModifiedBy>AD</cp:lastModifiedBy>
  <cp:revision>106</cp:revision>
  <dcterms:created xsi:type="dcterms:W3CDTF">2019-01-06T12:08:29Z</dcterms:created>
  <dcterms:modified xsi:type="dcterms:W3CDTF">2021-10-01T08:52:34Z</dcterms:modified>
</cp:coreProperties>
</file>