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" r:id="rId2"/>
    <p:sldId id="297" r:id="rId3"/>
    <p:sldId id="392" r:id="rId4"/>
    <p:sldId id="328" r:id="rId5"/>
    <p:sldId id="388" r:id="rId6"/>
    <p:sldId id="371" r:id="rId7"/>
    <p:sldId id="385" r:id="rId8"/>
    <p:sldId id="325" r:id="rId9"/>
    <p:sldId id="326" r:id="rId10"/>
    <p:sldId id="331" r:id="rId11"/>
    <p:sldId id="33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3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90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96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923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741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569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051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34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70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8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73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06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37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6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93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76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82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D2BF9-D28E-49E6-8547-A4DA53A1FAA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3DBE40-C695-4356-8C01-1BB10C067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95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Lipid</a:t>
            </a:r>
            <a:r>
              <a:rPr lang="tr-TR" b="1" dirty="0" smtClean="0"/>
              <a:t> </a:t>
            </a:r>
            <a:r>
              <a:rPr lang="tr-TR" b="1" dirty="0" err="1" smtClean="0"/>
              <a:t>Metabolism</a:t>
            </a:r>
            <a:endParaRPr lang="en-GB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r-TR" b="1" dirty="0" smtClean="0"/>
              <a:t>Prof. Dr. Zeliha </a:t>
            </a:r>
            <a:r>
              <a:rPr lang="tr-TR" b="1" dirty="0" err="1" smtClean="0"/>
              <a:t>Büyükbingöl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838026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smtClean="0"/>
              <a:t>ABSORPTION OF DIETARTY LIPIDS</a:t>
            </a:r>
            <a:endParaRPr lang="tr-TR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 err="1" smtClean="0"/>
              <a:t>In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small</a:t>
            </a:r>
            <a:r>
              <a:rPr lang="tr-TR" b="1" dirty="0" smtClean="0"/>
              <a:t> </a:t>
            </a:r>
            <a:r>
              <a:rPr lang="tr-TR" b="1" dirty="0" err="1" smtClean="0"/>
              <a:t>intestine</a:t>
            </a:r>
            <a:r>
              <a:rPr lang="tr-TR" b="1" dirty="0" smtClean="0"/>
              <a:t>, </a:t>
            </a:r>
            <a:r>
              <a:rPr lang="tr-TR" b="1" dirty="0" err="1" smtClean="0"/>
              <a:t>dietary</a:t>
            </a:r>
            <a:r>
              <a:rPr lang="tr-TR" b="1" dirty="0" smtClean="0"/>
              <a:t> </a:t>
            </a:r>
            <a:r>
              <a:rPr lang="tr-TR" b="1" dirty="0" err="1" smtClean="0"/>
              <a:t>fat</a:t>
            </a:r>
            <a:r>
              <a:rPr lang="tr-TR" b="1" dirty="0" smtClean="0"/>
              <a:t> </a:t>
            </a:r>
            <a:r>
              <a:rPr lang="tr-TR" b="1" dirty="0" err="1" smtClean="0"/>
              <a:t>emulsified</a:t>
            </a:r>
            <a:r>
              <a:rPr lang="tr-TR" b="1" dirty="0" smtClean="0"/>
              <a:t> </a:t>
            </a:r>
            <a:r>
              <a:rPr lang="tr-TR" b="1" dirty="0" err="1" smtClean="0"/>
              <a:t>by</a:t>
            </a:r>
            <a:r>
              <a:rPr lang="tr-TR" b="1" dirty="0" smtClean="0"/>
              <a:t>  bile </a:t>
            </a:r>
            <a:r>
              <a:rPr lang="tr-TR" b="1" dirty="0" err="1" smtClean="0"/>
              <a:t>salts</a:t>
            </a:r>
            <a:r>
              <a:rPr lang="tr-TR" b="1" dirty="0" smtClean="0"/>
              <a:t>, </a:t>
            </a:r>
            <a:r>
              <a:rPr lang="tr-TR" b="1" dirty="0" err="1" smtClean="0"/>
              <a:t>which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synhesized</a:t>
            </a:r>
            <a:r>
              <a:rPr lang="tr-TR" b="1" dirty="0" smtClean="0"/>
              <a:t> in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liver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stored</a:t>
            </a:r>
            <a:r>
              <a:rPr lang="tr-TR" b="1" dirty="0" smtClean="0"/>
              <a:t> in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gall-bladder</a:t>
            </a:r>
            <a:r>
              <a:rPr lang="tr-TR" b="1" dirty="0" smtClean="0"/>
              <a:t>.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products</a:t>
            </a:r>
            <a:r>
              <a:rPr lang="tr-TR" b="1" dirty="0" smtClean="0"/>
              <a:t> of </a:t>
            </a:r>
            <a:r>
              <a:rPr lang="tr-TR" b="1" dirty="0" err="1" smtClean="0"/>
              <a:t>enzymatic</a:t>
            </a:r>
            <a:r>
              <a:rPr lang="tr-TR" b="1" dirty="0" smtClean="0"/>
              <a:t> </a:t>
            </a:r>
            <a:r>
              <a:rPr lang="tr-TR" b="1" dirty="0" err="1" smtClean="0"/>
              <a:t>digestion</a:t>
            </a:r>
            <a:r>
              <a:rPr lang="tr-TR" b="1" dirty="0" smtClean="0"/>
              <a:t> form </a:t>
            </a:r>
            <a:r>
              <a:rPr lang="tr-TR" b="1" dirty="0" err="1" smtClean="0"/>
              <a:t>micells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bile </a:t>
            </a:r>
            <a:r>
              <a:rPr lang="tr-TR" b="1" dirty="0" err="1" smtClean="0"/>
              <a:t>acids</a:t>
            </a:r>
            <a:r>
              <a:rPr lang="tr-TR" b="1" dirty="0" smtClean="0"/>
              <a:t> in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intestinal</a:t>
            </a:r>
            <a:r>
              <a:rPr lang="tr-TR" b="1" dirty="0" smtClean="0"/>
              <a:t> </a:t>
            </a:r>
            <a:r>
              <a:rPr lang="tr-TR" b="1" dirty="0" err="1" smtClean="0"/>
              <a:t>lumenThe</a:t>
            </a:r>
            <a:r>
              <a:rPr lang="tr-TR" b="1" dirty="0" smtClean="0"/>
              <a:t> </a:t>
            </a:r>
            <a:r>
              <a:rPr lang="tr-TR" b="1" dirty="0" err="1" smtClean="0"/>
              <a:t>micelles</a:t>
            </a:r>
            <a:r>
              <a:rPr lang="tr-TR" b="1" dirty="0" smtClean="0"/>
              <a:t> </a:t>
            </a:r>
            <a:r>
              <a:rPr lang="tr-TR" b="1" dirty="0" err="1" smtClean="0"/>
              <a:t>interact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enterocyte</a:t>
            </a:r>
            <a:r>
              <a:rPr lang="tr-TR" b="1" dirty="0" smtClean="0"/>
              <a:t> </a:t>
            </a:r>
            <a:r>
              <a:rPr lang="tr-TR" b="1" dirty="0" err="1" smtClean="0"/>
              <a:t>membrane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allow</a:t>
            </a:r>
            <a:r>
              <a:rPr lang="tr-TR" b="1" dirty="0" smtClean="0"/>
              <a:t> </a:t>
            </a:r>
            <a:r>
              <a:rPr lang="tr-TR" b="1" dirty="0" err="1" smtClean="0"/>
              <a:t>diffusion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lipid-soluble</a:t>
            </a:r>
            <a:r>
              <a:rPr lang="tr-TR" b="1" dirty="0" smtClean="0"/>
              <a:t> </a:t>
            </a:r>
            <a:r>
              <a:rPr lang="tr-TR" b="1" dirty="0" err="1" smtClean="0"/>
              <a:t>components</a:t>
            </a:r>
            <a:r>
              <a:rPr lang="tr-TR" b="1" dirty="0" smtClean="0"/>
              <a:t> </a:t>
            </a:r>
            <a:r>
              <a:rPr lang="tr-TR" b="1" dirty="0" err="1" smtClean="0"/>
              <a:t>acros</a:t>
            </a:r>
            <a:r>
              <a:rPr lang="tr-TR" b="1" dirty="0" smtClean="0"/>
              <a:t> </a:t>
            </a:r>
            <a:r>
              <a:rPr lang="tr-TR" b="1" dirty="0" err="1" smtClean="0"/>
              <a:t>sthe</a:t>
            </a:r>
            <a:r>
              <a:rPr lang="tr-TR" b="1" dirty="0" smtClean="0"/>
              <a:t> </a:t>
            </a:r>
            <a:r>
              <a:rPr lang="tr-TR" b="1" dirty="0" err="1" smtClean="0"/>
              <a:t>membrane</a:t>
            </a:r>
            <a:r>
              <a:rPr lang="tr-TR" b="1" dirty="0" smtClean="0"/>
              <a:t>. </a:t>
            </a:r>
            <a:r>
              <a:rPr lang="tr-TR" b="1" dirty="0" err="1" smtClean="0"/>
              <a:t>The</a:t>
            </a:r>
            <a:r>
              <a:rPr lang="tr-TR" b="1" dirty="0" smtClean="0"/>
              <a:t> bile </a:t>
            </a:r>
            <a:r>
              <a:rPr lang="tr-TR" b="1" dirty="0" err="1" smtClean="0"/>
              <a:t>acids</a:t>
            </a:r>
            <a:r>
              <a:rPr lang="tr-TR" b="1" dirty="0" smtClean="0"/>
              <a:t> do not </a:t>
            </a:r>
            <a:r>
              <a:rPr lang="tr-TR" b="1" dirty="0" err="1" smtClean="0"/>
              <a:t>enter</a:t>
            </a:r>
            <a:r>
              <a:rPr lang="tr-TR" b="1" dirty="0" smtClean="0"/>
              <a:t> </a:t>
            </a:r>
            <a:r>
              <a:rPr lang="tr-TR" b="1" dirty="0" err="1" smtClean="0"/>
              <a:t>enterocyte</a:t>
            </a:r>
            <a:r>
              <a:rPr lang="tr-TR" b="1" dirty="0" smtClean="0"/>
              <a:t> , </a:t>
            </a:r>
            <a:r>
              <a:rPr lang="tr-TR" b="1" dirty="0" err="1" smtClean="0"/>
              <a:t>they</a:t>
            </a:r>
            <a:r>
              <a:rPr lang="tr-TR" b="1" dirty="0" smtClean="0"/>
              <a:t> </a:t>
            </a:r>
            <a:r>
              <a:rPr lang="tr-TR" b="1" dirty="0" err="1" smtClean="0"/>
              <a:t>remain</a:t>
            </a:r>
            <a:r>
              <a:rPr lang="tr-TR" b="1" dirty="0" smtClean="0"/>
              <a:t> in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intestinal</a:t>
            </a:r>
            <a:r>
              <a:rPr lang="tr-TR" b="1" dirty="0" smtClean="0"/>
              <a:t> </a:t>
            </a:r>
            <a:r>
              <a:rPr lang="tr-TR" b="1" dirty="0" err="1" smtClean="0"/>
              <a:t>lumen</a:t>
            </a:r>
            <a:r>
              <a:rPr lang="tr-TR" b="1" dirty="0" smtClean="0"/>
              <a:t> </a:t>
            </a:r>
            <a:r>
              <a:rPr lang="tr-TR" b="1" dirty="0" err="1" smtClean="0"/>
              <a:t>travel</a:t>
            </a:r>
            <a:r>
              <a:rPr lang="tr-TR" b="1" dirty="0" smtClean="0"/>
              <a:t> </a:t>
            </a:r>
            <a:r>
              <a:rPr lang="tr-TR" b="1" dirty="0" err="1" smtClean="0"/>
              <a:t>down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reabsorbed</a:t>
            </a:r>
            <a:r>
              <a:rPr lang="tr-TR" b="1" dirty="0" smtClean="0"/>
              <a:t> sent </a:t>
            </a:r>
            <a:r>
              <a:rPr lang="tr-TR" b="1" dirty="0" err="1" smtClean="0"/>
              <a:t>back</a:t>
            </a:r>
            <a:r>
              <a:rPr lang="tr-TR" b="1" dirty="0" smtClean="0"/>
              <a:t> 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liver</a:t>
            </a:r>
            <a:r>
              <a:rPr lang="tr-TR" b="1" dirty="0" smtClean="0"/>
              <a:t> </a:t>
            </a:r>
            <a:r>
              <a:rPr lang="tr-TR" b="1" dirty="0" err="1" smtClean="0"/>
              <a:t>by</a:t>
            </a:r>
            <a:r>
              <a:rPr lang="tr-TR" b="1" dirty="0" smtClean="0"/>
              <a:t> </a:t>
            </a:r>
            <a:r>
              <a:rPr lang="tr-TR" b="1" dirty="0" err="1" smtClean="0"/>
              <a:t>enterohepatic</a:t>
            </a:r>
            <a:r>
              <a:rPr lang="tr-TR" b="1" dirty="0" smtClean="0"/>
              <a:t> </a:t>
            </a:r>
            <a:r>
              <a:rPr lang="tr-TR" b="1" dirty="0" err="1" smtClean="0"/>
              <a:t>circulation</a:t>
            </a:r>
            <a:r>
              <a:rPr lang="tr-TR" b="1" dirty="0" smtClean="0"/>
              <a:t>. </a:t>
            </a:r>
            <a:r>
              <a:rPr lang="tr-TR" b="1" dirty="0" err="1" smtClean="0"/>
              <a:t>Short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medium</a:t>
            </a:r>
            <a:r>
              <a:rPr lang="tr-TR" b="1" dirty="0" smtClean="0"/>
              <a:t> </a:t>
            </a:r>
            <a:r>
              <a:rPr lang="tr-TR" b="1" dirty="0" err="1" smtClean="0"/>
              <a:t>chained</a:t>
            </a:r>
            <a:r>
              <a:rPr lang="tr-TR" b="1" dirty="0" smtClean="0"/>
              <a:t> </a:t>
            </a:r>
            <a:r>
              <a:rPr lang="tr-TR" b="1" dirty="0" err="1" smtClean="0"/>
              <a:t>fatty</a:t>
            </a:r>
            <a:r>
              <a:rPr lang="tr-TR" b="1" dirty="0" smtClean="0"/>
              <a:t> </a:t>
            </a:r>
            <a:r>
              <a:rPr lang="tr-TR" b="1" dirty="0" err="1" smtClean="0"/>
              <a:t>acids</a:t>
            </a:r>
            <a:r>
              <a:rPr lang="tr-TR" b="1" dirty="0" smtClean="0"/>
              <a:t> do not </a:t>
            </a:r>
            <a:r>
              <a:rPr lang="tr-TR" b="1" dirty="0" err="1" smtClean="0"/>
              <a:t>require</a:t>
            </a:r>
            <a:r>
              <a:rPr lang="tr-TR" b="1" dirty="0" smtClean="0"/>
              <a:t> bile </a:t>
            </a:r>
            <a:r>
              <a:rPr lang="tr-TR" b="1" dirty="0" err="1" smtClean="0"/>
              <a:t>salts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their</a:t>
            </a:r>
            <a:r>
              <a:rPr lang="tr-TR" b="1" dirty="0" smtClean="0"/>
              <a:t> </a:t>
            </a:r>
            <a:r>
              <a:rPr lang="tr-TR" b="1" dirty="0" err="1" smtClean="0"/>
              <a:t>absorption</a:t>
            </a:r>
            <a:r>
              <a:rPr lang="tr-TR" b="1" dirty="0" smtClean="0"/>
              <a:t>. </a:t>
            </a:r>
            <a:r>
              <a:rPr lang="tr-TR" b="1" dirty="0" err="1" smtClean="0"/>
              <a:t>Within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intestinal</a:t>
            </a:r>
            <a:r>
              <a:rPr lang="tr-TR" b="1" dirty="0" smtClean="0"/>
              <a:t> </a:t>
            </a:r>
            <a:r>
              <a:rPr lang="tr-TR" b="1" dirty="0" err="1" smtClean="0"/>
              <a:t>epithelial</a:t>
            </a:r>
            <a:r>
              <a:rPr lang="tr-TR" b="1" dirty="0" smtClean="0"/>
              <a:t> </a:t>
            </a:r>
            <a:r>
              <a:rPr lang="tr-TR" b="1" dirty="0" err="1" smtClean="0"/>
              <a:t>cells</a:t>
            </a:r>
            <a:r>
              <a:rPr lang="tr-TR" b="1" dirty="0" smtClean="0"/>
              <a:t> </a:t>
            </a:r>
            <a:r>
              <a:rPr lang="tr-TR" b="1" dirty="0" err="1" smtClean="0"/>
              <a:t>resynthesize</a:t>
            </a:r>
            <a:r>
              <a:rPr lang="tr-TR" b="1" dirty="0" smtClean="0"/>
              <a:t> TAG </a:t>
            </a:r>
            <a:r>
              <a:rPr lang="tr-TR" b="1" dirty="0" err="1" smtClean="0"/>
              <a:t>from</a:t>
            </a:r>
            <a:r>
              <a:rPr lang="tr-TR" b="1" dirty="0" smtClean="0"/>
              <a:t> </a:t>
            </a:r>
            <a:r>
              <a:rPr lang="tr-TR" b="1" dirty="0" err="1" smtClean="0"/>
              <a:t>free</a:t>
            </a:r>
            <a:r>
              <a:rPr lang="tr-TR" b="1" dirty="0" smtClean="0"/>
              <a:t> </a:t>
            </a:r>
            <a:r>
              <a:rPr lang="tr-TR" b="1" dirty="0" err="1" smtClean="0"/>
              <a:t>fatty</a:t>
            </a:r>
            <a:r>
              <a:rPr lang="tr-TR" b="1" dirty="0" smtClean="0"/>
              <a:t> </a:t>
            </a:r>
            <a:r>
              <a:rPr lang="tr-TR" b="1" dirty="0" err="1" smtClean="0"/>
              <a:t>acids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2-monoacylglycerol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package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apolipoprotein</a:t>
            </a:r>
            <a:r>
              <a:rPr lang="tr-TR" b="1" dirty="0" smtClean="0"/>
              <a:t> , </a:t>
            </a:r>
            <a:r>
              <a:rPr lang="tr-TR" b="1" dirty="0" err="1" smtClean="0"/>
              <a:t>phospholips</a:t>
            </a:r>
            <a:r>
              <a:rPr lang="tr-TR" b="1" dirty="0" smtClean="0"/>
              <a:t>,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cholesterol</a:t>
            </a:r>
            <a:r>
              <a:rPr lang="tr-TR" b="1" dirty="0" smtClean="0"/>
              <a:t> </a:t>
            </a:r>
            <a:r>
              <a:rPr lang="tr-TR" b="1" dirty="0" err="1" smtClean="0"/>
              <a:t>esters</a:t>
            </a:r>
            <a:r>
              <a:rPr lang="tr-TR" b="1" dirty="0" smtClean="0"/>
              <a:t> </a:t>
            </a:r>
            <a:r>
              <a:rPr lang="tr-TR" b="1" dirty="0" err="1" smtClean="0"/>
              <a:t>into</a:t>
            </a:r>
            <a:r>
              <a:rPr lang="tr-TR" b="1" dirty="0" smtClean="0"/>
              <a:t> a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soluble</a:t>
            </a:r>
            <a:r>
              <a:rPr lang="tr-TR" b="1" dirty="0" smtClean="0"/>
              <a:t> </a:t>
            </a:r>
            <a:r>
              <a:rPr lang="tr-TR" b="1" dirty="0" err="1" smtClean="0"/>
              <a:t>lipoprotein</a:t>
            </a:r>
            <a:r>
              <a:rPr lang="tr-TR" b="1" dirty="0" smtClean="0"/>
              <a:t> </a:t>
            </a:r>
            <a:r>
              <a:rPr lang="tr-TR" b="1" dirty="0" err="1" smtClean="0"/>
              <a:t>particle</a:t>
            </a:r>
            <a:r>
              <a:rPr lang="tr-TR" b="1" dirty="0" smtClean="0"/>
              <a:t> </a:t>
            </a:r>
            <a:r>
              <a:rPr lang="tr-TR" b="1" dirty="0" err="1" smtClean="0"/>
              <a:t>called</a:t>
            </a:r>
            <a:r>
              <a:rPr lang="tr-TR" b="1" dirty="0" smtClean="0"/>
              <a:t> </a:t>
            </a:r>
            <a:r>
              <a:rPr lang="tr-TR" b="1" dirty="0" err="1" smtClean="0"/>
              <a:t>chylomicron</a:t>
            </a:r>
            <a:r>
              <a:rPr lang="tr-TR" b="1" dirty="0" smtClean="0"/>
              <a:t> (CM).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cylomicrons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secreted</a:t>
            </a:r>
            <a:r>
              <a:rPr lang="tr-TR" b="1" dirty="0" smtClean="0"/>
              <a:t> </a:t>
            </a:r>
            <a:r>
              <a:rPr lang="tr-TR" b="1" dirty="0" err="1" smtClean="0"/>
              <a:t>into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lymph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eventually</a:t>
            </a:r>
            <a:r>
              <a:rPr lang="tr-TR" b="1" dirty="0" smtClean="0"/>
              <a:t> </a:t>
            </a:r>
            <a:r>
              <a:rPr lang="tr-TR" b="1" dirty="0" err="1" smtClean="0"/>
              <a:t>into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circulation</a:t>
            </a:r>
            <a:r>
              <a:rPr lang="tr-TR" b="1" dirty="0" smtClean="0"/>
              <a:t> </a:t>
            </a:r>
            <a:r>
              <a:rPr lang="tr-TR" b="1" dirty="0" err="1" smtClean="0"/>
              <a:t>where</a:t>
            </a:r>
            <a:r>
              <a:rPr lang="tr-TR" b="1" dirty="0" smtClean="0"/>
              <a:t> </a:t>
            </a:r>
            <a:r>
              <a:rPr lang="tr-TR" b="1" dirty="0" err="1" smtClean="0"/>
              <a:t>they</a:t>
            </a:r>
            <a:r>
              <a:rPr lang="tr-TR" b="1" dirty="0" smtClean="0"/>
              <a:t> can </a:t>
            </a:r>
            <a:r>
              <a:rPr lang="tr-TR" b="1" dirty="0" err="1" smtClean="0"/>
              <a:t>distrubute</a:t>
            </a:r>
            <a:r>
              <a:rPr lang="tr-TR" b="1" dirty="0" smtClean="0"/>
              <a:t> </a:t>
            </a:r>
            <a:r>
              <a:rPr lang="tr-TR" b="1" dirty="0" err="1" smtClean="0"/>
              <a:t>dietary</a:t>
            </a:r>
            <a:r>
              <a:rPr lang="tr-TR" b="1" dirty="0" smtClean="0"/>
              <a:t> </a:t>
            </a:r>
            <a:r>
              <a:rPr lang="tr-TR" b="1" dirty="0" err="1" smtClean="0"/>
              <a:t>lipids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all</a:t>
            </a:r>
            <a:r>
              <a:rPr lang="tr-TR" b="1" dirty="0" smtClean="0"/>
              <a:t> </a:t>
            </a:r>
            <a:r>
              <a:rPr lang="tr-TR" b="1" dirty="0" err="1" smtClean="0"/>
              <a:t>tissues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8751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b="1" smtClean="0"/>
              <a:t>Other Plasma </a:t>
            </a:r>
            <a:r>
              <a:rPr lang="tr-TR" sz="5400" b="1"/>
              <a:t>L</a:t>
            </a:r>
            <a:r>
              <a:rPr lang="tr-TR" sz="5400" b="1" smtClean="0"/>
              <a:t>ipoproteins</a:t>
            </a:r>
            <a:endParaRPr lang="tr-TR" sz="54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Chylomicron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 smtClean="0"/>
              <a:t>density</a:t>
            </a:r>
            <a:r>
              <a:rPr lang="tr-TR" dirty="0" smtClean="0"/>
              <a:t> &lt;0.95g/</a:t>
            </a:r>
            <a:r>
              <a:rPr lang="tr-TR" dirty="0" err="1" smtClean="0"/>
              <a:t>mL</a:t>
            </a:r>
            <a:r>
              <a:rPr lang="tr-TR" dirty="0" smtClean="0"/>
              <a:t> </a:t>
            </a:r>
            <a:r>
              <a:rPr lang="tr-TR" dirty="0" err="1" smtClean="0"/>
              <a:t>Transports</a:t>
            </a:r>
            <a:r>
              <a:rPr lang="tr-TR" dirty="0" smtClean="0"/>
              <a:t> </a:t>
            </a:r>
            <a:r>
              <a:rPr lang="tr-TR" dirty="0" err="1"/>
              <a:t>dietary</a:t>
            </a:r>
            <a:r>
              <a:rPr lang="tr-TR" dirty="0"/>
              <a:t> </a:t>
            </a:r>
            <a:r>
              <a:rPr lang="tr-TR" dirty="0" err="1"/>
              <a:t>triacylglycerol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 smtClean="0"/>
              <a:t>tissues</a:t>
            </a:r>
            <a:endParaRPr lang="tr-TR" dirty="0" smtClean="0"/>
          </a:p>
          <a:p>
            <a:r>
              <a:rPr lang="tr-TR" b="1" dirty="0" smtClean="0"/>
              <a:t>VLDL:</a:t>
            </a:r>
            <a:r>
              <a:rPr lang="tr-TR" dirty="0" smtClean="0"/>
              <a:t> </a:t>
            </a:r>
            <a:r>
              <a:rPr lang="tr-TR" dirty="0" err="1" smtClean="0"/>
              <a:t>density</a:t>
            </a:r>
            <a:r>
              <a:rPr lang="tr-TR" dirty="0" smtClean="0"/>
              <a:t> 0.95–1.006 g/</a:t>
            </a:r>
            <a:r>
              <a:rPr lang="tr-TR" dirty="0" err="1" smtClean="0"/>
              <a:t>mL</a:t>
            </a:r>
            <a:r>
              <a:rPr lang="tr-TR" dirty="0" smtClean="0"/>
              <a:t> </a:t>
            </a:r>
            <a:r>
              <a:rPr lang="tr-TR" dirty="0" err="1" smtClean="0"/>
              <a:t>Transports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</a:t>
            </a:r>
            <a:r>
              <a:rPr lang="tr-TR" dirty="0" err="1" smtClean="0"/>
              <a:t>derived</a:t>
            </a:r>
            <a:r>
              <a:rPr lang="tr-TR" dirty="0" smtClean="0"/>
              <a:t> TAG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extrahepatic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. </a:t>
            </a:r>
            <a:r>
              <a:rPr lang="en-GB" dirty="0" smtClean="0"/>
              <a:t>They </a:t>
            </a:r>
            <a:r>
              <a:rPr lang="en-GB" dirty="0"/>
              <a:t>are second </a:t>
            </a:r>
            <a:r>
              <a:rPr lang="tr-TR" dirty="0"/>
              <a:t>-</a:t>
            </a:r>
            <a:r>
              <a:rPr lang="tr-TR" dirty="0" err="1" smtClean="0"/>
              <a:t>after</a:t>
            </a:r>
            <a:r>
              <a:rPr lang="tr-TR" dirty="0" smtClean="0"/>
              <a:t> CM- </a:t>
            </a:r>
            <a:r>
              <a:rPr lang="en-GB" dirty="0" smtClean="0"/>
              <a:t>in </a:t>
            </a:r>
            <a:r>
              <a:rPr lang="en-GB" dirty="0"/>
              <a:t>the percentage triglyceride content.</a:t>
            </a:r>
            <a:endParaRPr lang="tr-TR" dirty="0" smtClean="0"/>
          </a:p>
          <a:p>
            <a:r>
              <a:rPr lang="tr-TR" b="1" dirty="0" smtClean="0"/>
              <a:t>IDL:</a:t>
            </a:r>
            <a:r>
              <a:rPr lang="tr-TR" dirty="0" smtClean="0"/>
              <a:t> density1.006–1.019</a:t>
            </a:r>
            <a:r>
              <a:rPr lang="tr-TR" dirty="0"/>
              <a:t>g/</a:t>
            </a:r>
            <a:r>
              <a:rPr lang="tr-TR" dirty="0" err="1"/>
              <a:t>mL</a:t>
            </a:r>
            <a:endParaRPr lang="tr-TR" dirty="0"/>
          </a:p>
          <a:p>
            <a:r>
              <a:rPr lang="tr-TR" b="1" dirty="0" smtClean="0"/>
              <a:t>LDL:</a:t>
            </a:r>
            <a:r>
              <a:rPr lang="tr-TR" dirty="0" smtClean="0"/>
              <a:t> density1.019–1.063g/</a:t>
            </a:r>
            <a:r>
              <a:rPr lang="tr-TR" dirty="0" err="1" smtClean="0"/>
              <a:t>mL</a:t>
            </a:r>
            <a:r>
              <a:rPr lang="tr-TR" dirty="0" smtClean="0"/>
              <a:t>    </a:t>
            </a:r>
            <a:r>
              <a:rPr lang="en-GB" dirty="0"/>
              <a:t>is the last VLDL </a:t>
            </a:r>
            <a:r>
              <a:rPr lang="en-GB" dirty="0" smtClean="0"/>
              <a:t>remnant</a:t>
            </a:r>
            <a:r>
              <a:rPr lang="tr-TR" dirty="0" smtClean="0"/>
              <a:t>, </a:t>
            </a:r>
            <a:r>
              <a:rPr lang="tr-TR" dirty="0" err="1" smtClean="0"/>
              <a:t>delivers</a:t>
            </a:r>
            <a:r>
              <a:rPr lang="tr-TR" dirty="0" smtClean="0"/>
              <a:t> </a:t>
            </a:r>
            <a:r>
              <a:rPr lang="tr-TR" dirty="0" err="1" smtClean="0"/>
              <a:t>cholesterol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extrahepatic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, </a:t>
            </a:r>
            <a:r>
              <a:rPr lang="tr-TR" dirty="0" err="1" smtClean="0"/>
              <a:t>called</a:t>
            </a:r>
            <a:r>
              <a:rPr lang="tr-TR" dirty="0" smtClean="0"/>
              <a:t> ‘</a:t>
            </a:r>
            <a:r>
              <a:rPr lang="tr-TR" dirty="0" err="1" smtClean="0"/>
              <a:t>bad</a:t>
            </a:r>
            <a:r>
              <a:rPr lang="tr-TR" dirty="0" smtClean="0"/>
              <a:t> </a:t>
            </a:r>
            <a:r>
              <a:rPr lang="tr-TR" dirty="0" err="1" smtClean="0"/>
              <a:t>cholesterol</a:t>
            </a:r>
            <a:r>
              <a:rPr lang="tr-TR" dirty="0" smtClean="0"/>
              <a:t>’</a:t>
            </a:r>
            <a:endParaRPr lang="tr-TR" dirty="0"/>
          </a:p>
          <a:p>
            <a:r>
              <a:rPr lang="tr-TR" b="1" dirty="0" smtClean="0"/>
              <a:t>HDL</a:t>
            </a:r>
            <a:r>
              <a:rPr lang="tr-TR" dirty="0" smtClean="0"/>
              <a:t>: </a:t>
            </a:r>
            <a:r>
              <a:rPr lang="tr-TR" dirty="0" err="1" smtClean="0"/>
              <a:t>density</a:t>
            </a:r>
            <a:r>
              <a:rPr lang="tr-TR" dirty="0" smtClean="0"/>
              <a:t>&gt;1.063g/</a:t>
            </a:r>
            <a:r>
              <a:rPr lang="tr-TR" dirty="0" err="1" smtClean="0"/>
              <a:t>mL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cholesterol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peripheric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endParaRPr lang="tr-TR" dirty="0"/>
          </a:p>
          <a:p>
            <a:r>
              <a:rPr lang="tr-TR" dirty="0" err="1" smtClean="0"/>
              <a:t>returns</a:t>
            </a:r>
            <a:r>
              <a:rPr lang="tr-TR" dirty="0" smtClean="0"/>
              <a:t> it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, c</a:t>
            </a:r>
            <a:r>
              <a:rPr lang="en-GB" dirty="0" err="1" smtClean="0"/>
              <a:t>alled</a:t>
            </a:r>
            <a:r>
              <a:rPr lang="en-GB" dirty="0" smtClean="0"/>
              <a:t> </a:t>
            </a:r>
            <a:r>
              <a:rPr lang="en-GB" dirty="0"/>
              <a:t>‘good cholesterol</a:t>
            </a:r>
            <a:r>
              <a:rPr lang="en-GB" dirty="0" smtClean="0"/>
              <a:t>’</a:t>
            </a:r>
            <a:endParaRPr lang="tr-TR" dirty="0" smtClean="0"/>
          </a:p>
          <a:p>
            <a:r>
              <a:rPr lang="en-GB" sz="1300" dirty="0"/>
              <a:t>High LDL, VLDL and triglyceride levels are associated with a </a:t>
            </a:r>
            <a:r>
              <a:rPr lang="en-GB" sz="1300" dirty="0" smtClean="0"/>
              <a:t>high</a:t>
            </a:r>
            <a:r>
              <a:rPr lang="tr-TR" sz="1300" dirty="0" smtClean="0"/>
              <a:t> risk of </a:t>
            </a:r>
            <a:r>
              <a:rPr lang="tr-TR" sz="1300" dirty="0" err="1" smtClean="0"/>
              <a:t>cardiovascular</a:t>
            </a:r>
            <a:r>
              <a:rPr lang="tr-TR" sz="1300" dirty="0" smtClean="0"/>
              <a:t> </a:t>
            </a:r>
            <a:r>
              <a:rPr lang="tr-TR" sz="1300" dirty="0" err="1" smtClean="0"/>
              <a:t>disease</a:t>
            </a:r>
            <a:r>
              <a:rPr lang="tr-TR" sz="1300" dirty="0" smtClean="0"/>
              <a:t>.</a:t>
            </a:r>
            <a:r>
              <a:rPr lang="en-GB" sz="1300" dirty="0" smtClean="0"/>
              <a:t> </a:t>
            </a:r>
            <a:r>
              <a:rPr lang="en-GB" sz="1300" dirty="0"/>
              <a:t>High HDL is correlated with reduced cholesterol levels, and a lower cardiovascular risk. </a:t>
            </a:r>
            <a:r>
              <a:rPr lang="en-GB" sz="1300" dirty="0" err="1"/>
              <a:t>Dyslipidemia</a:t>
            </a:r>
            <a:r>
              <a:rPr lang="en-GB" sz="1300" dirty="0"/>
              <a:t> is elevation of plasma cholesterol, triglycerides (TGs), or both, or a low high-density lipoprotein level that contributes to the development of </a:t>
            </a:r>
            <a:r>
              <a:rPr lang="en-GB" sz="1300" dirty="0" smtClean="0"/>
              <a:t>atherosclerosis</a:t>
            </a:r>
            <a:r>
              <a:rPr lang="tr-TR" sz="1300" dirty="0" smtClean="0"/>
              <a:t>.</a:t>
            </a:r>
            <a:endParaRPr lang="tr-TR" sz="1300" dirty="0"/>
          </a:p>
        </p:txBody>
      </p:sp>
    </p:spTree>
    <p:extLst>
      <p:ext uri="{BB962C8B-B14F-4D97-AF65-F5344CB8AC3E}">
        <p14:creationId xmlns:p14="http://schemas.microsoft.com/office/powerpoint/2010/main" val="336195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-931026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/>
              <a:t/>
            </a:r>
            <a:br>
              <a:rPr lang="tr-TR" sz="4000" b="1" dirty="0"/>
            </a:br>
            <a:r>
              <a:rPr lang="tr-TR" sz="4000" b="1" dirty="0" err="1" smtClean="0"/>
              <a:t>Lipids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en-US" sz="2200" dirty="0" smtClean="0"/>
              <a:t>The term lipids includes a divers group of structurally distinct hydrophobic and amphipathic molecules. </a:t>
            </a:r>
            <a:r>
              <a:rPr lang="tr-TR" sz="2200" dirty="0" err="1" smtClean="0"/>
              <a:t>Most</a:t>
            </a:r>
            <a:r>
              <a:rPr lang="tr-TR" sz="2200" dirty="0" smtClean="0"/>
              <a:t> of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lipids</a:t>
            </a:r>
            <a:r>
              <a:rPr lang="tr-TR" sz="2200" dirty="0" smtClean="0"/>
              <a:t> </a:t>
            </a:r>
            <a:r>
              <a:rPr lang="tr-TR" sz="2200" dirty="0" err="1" smtClean="0"/>
              <a:t>found</a:t>
            </a:r>
            <a:r>
              <a:rPr lang="tr-TR" sz="2200" dirty="0" smtClean="0"/>
              <a:t> in </a:t>
            </a:r>
            <a:r>
              <a:rPr lang="tr-TR" sz="2200" dirty="0" err="1" smtClean="0"/>
              <a:t>the</a:t>
            </a:r>
            <a:r>
              <a:rPr lang="tr-TR" sz="2200" dirty="0" smtClean="0"/>
              <a:t> body </a:t>
            </a:r>
            <a:r>
              <a:rPr lang="tr-TR" sz="2200" dirty="0" err="1" smtClean="0"/>
              <a:t>fall</a:t>
            </a:r>
            <a:r>
              <a:rPr lang="tr-TR" sz="2200" dirty="0" smtClean="0"/>
              <a:t> </a:t>
            </a:r>
            <a:r>
              <a:rPr lang="tr-TR" sz="2200" dirty="0" err="1" smtClean="0"/>
              <a:t>into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categories</a:t>
            </a:r>
            <a:r>
              <a:rPr lang="tr-TR" sz="2200" dirty="0" smtClean="0"/>
              <a:t> of:</a:t>
            </a:r>
            <a:endParaRPr lang="tr-TR" sz="2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88167"/>
            <a:ext cx="9144000" cy="463616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endParaRPr lang="tr-TR" dirty="0" smtClean="0"/>
          </a:p>
          <a:p>
            <a:r>
              <a:rPr lang="tr-TR" dirty="0" err="1" smtClean="0"/>
              <a:t>Triacylglycerols</a:t>
            </a:r>
            <a:endParaRPr lang="tr-TR" dirty="0" smtClean="0"/>
          </a:p>
          <a:p>
            <a:r>
              <a:rPr lang="tr-TR" dirty="0" err="1" smtClean="0"/>
              <a:t>Glycerophospholipids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sphingolipids</a:t>
            </a:r>
            <a:endParaRPr lang="tr-TR" dirty="0" smtClean="0"/>
          </a:p>
          <a:p>
            <a:r>
              <a:rPr lang="tr-TR" dirty="0" err="1" smtClean="0"/>
              <a:t>Eicosanoids</a:t>
            </a:r>
            <a:endParaRPr lang="tr-TR" dirty="0" smtClean="0"/>
          </a:p>
          <a:p>
            <a:r>
              <a:rPr lang="tr-TR" dirty="0" err="1" smtClean="0"/>
              <a:t>Cholesterol</a:t>
            </a:r>
            <a:endParaRPr lang="tr-TR" dirty="0" smtClean="0"/>
          </a:p>
          <a:p>
            <a:r>
              <a:rPr lang="tr-TR" dirty="0" smtClean="0"/>
              <a:t>Bile </a:t>
            </a:r>
            <a:r>
              <a:rPr lang="tr-TR" dirty="0" err="1" smtClean="0"/>
              <a:t>salts</a:t>
            </a:r>
            <a:endParaRPr lang="tr-TR" dirty="0" smtClean="0"/>
          </a:p>
          <a:p>
            <a:r>
              <a:rPr lang="tr-TR" dirty="0" err="1" smtClean="0"/>
              <a:t>Steroid</a:t>
            </a:r>
            <a:r>
              <a:rPr lang="tr-TR" dirty="0" smtClean="0"/>
              <a:t> </a:t>
            </a:r>
            <a:r>
              <a:rPr lang="tr-TR" dirty="0" err="1" smtClean="0"/>
              <a:t>hormones</a:t>
            </a:r>
            <a:endParaRPr lang="tr-TR" dirty="0" smtClean="0"/>
          </a:p>
          <a:p>
            <a:r>
              <a:rPr lang="tr-TR" dirty="0" err="1" smtClean="0"/>
              <a:t>Fat-soluble</a:t>
            </a:r>
            <a:r>
              <a:rPr lang="tr-TR" dirty="0" smtClean="0"/>
              <a:t> </a:t>
            </a:r>
            <a:r>
              <a:rPr lang="tr-TR" dirty="0" err="1" smtClean="0"/>
              <a:t>vitamins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8268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Biological</a:t>
            </a:r>
            <a:r>
              <a:rPr lang="tr-TR" b="1" dirty="0" smtClean="0"/>
              <a:t> </a:t>
            </a:r>
            <a:r>
              <a:rPr lang="tr-TR" b="1" dirty="0" err="1" smtClean="0"/>
              <a:t>Functions</a:t>
            </a: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Lipids are synthesized in the body using complex biosynthetic pathways</a:t>
            </a:r>
            <a:r>
              <a:rPr lang="en-GB" dirty="0" smtClean="0"/>
              <a:t>.</a:t>
            </a:r>
            <a:endParaRPr lang="tr-TR" dirty="0" smtClean="0"/>
          </a:p>
          <a:p>
            <a:r>
              <a:rPr lang="en-GB" dirty="0" smtClean="0"/>
              <a:t> </a:t>
            </a:r>
            <a:r>
              <a:rPr lang="tr-TR" dirty="0" smtClean="0"/>
              <a:t>L</a:t>
            </a:r>
            <a:r>
              <a:rPr lang="en-GB" dirty="0" err="1" smtClean="0"/>
              <a:t>ipids</a:t>
            </a:r>
            <a:r>
              <a:rPr lang="en-GB" dirty="0" smtClean="0"/>
              <a:t> </a:t>
            </a:r>
            <a:r>
              <a:rPr lang="en-GB" dirty="0"/>
              <a:t>play </a:t>
            </a:r>
            <a:r>
              <a:rPr lang="en-GB" dirty="0" smtClean="0"/>
              <a:t>important </a:t>
            </a:r>
            <a:r>
              <a:rPr lang="en-GB" dirty="0"/>
              <a:t>role in the body than previously </a:t>
            </a:r>
            <a:r>
              <a:rPr lang="en-GB" dirty="0" smtClean="0"/>
              <a:t>believed.</a:t>
            </a:r>
            <a:endParaRPr lang="tr-TR" dirty="0"/>
          </a:p>
          <a:p>
            <a:pPr lvl="1"/>
            <a:r>
              <a:rPr lang="tr-TR" dirty="0" smtClean="0"/>
              <a:t>L</a:t>
            </a:r>
            <a:r>
              <a:rPr lang="en-GB" dirty="0" err="1" smtClean="0"/>
              <a:t>ipids</a:t>
            </a:r>
            <a:r>
              <a:rPr lang="en-GB" dirty="0" smtClean="0"/>
              <a:t> </a:t>
            </a:r>
            <a:r>
              <a:rPr lang="en-GB" dirty="0" err="1" smtClean="0"/>
              <a:t>pla</a:t>
            </a:r>
            <a:r>
              <a:rPr lang="tr-TR" dirty="0" smtClean="0"/>
              <a:t>y</a:t>
            </a:r>
            <a:r>
              <a:rPr lang="en-GB" dirty="0" smtClean="0"/>
              <a:t> </a:t>
            </a:r>
            <a:r>
              <a:rPr lang="en-GB" dirty="0"/>
              <a:t>the role of storage of </a:t>
            </a:r>
            <a:r>
              <a:rPr lang="en-GB" dirty="0" smtClean="0"/>
              <a:t>energy</a:t>
            </a:r>
            <a:endParaRPr lang="tr-TR" dirty="0" smtClean="0"/>
          </a:p>
          <a:p>
            <a:pPr lvl="1"/>
            <a:r>
              <a:rPr lang="en-GB" dirty="0" smtClean="0"/>
              <a:t>forming </a:t>
            </a:r>
            <a:r>
              <a:rPr lang="en-GB" dirty="0"/>
              <a:t>cell membranes </a:t>
            </a:r>
            <a:endParaRPr lang="tr-TR" dirty="0" smtClean="0"/>
          </a:p>
          <a:p>
            <a:pPr lvl="1"/>
            <a:r>
              <a:rPr lang="en-GB" dirty="0" smtClean="0"/>
              <a:t>intracellular signalling</a:t>
            </a:r>
            <a:endParaRPr lang="tr-TR" dirty="0" smtClean="0"/>
          </a:p>
          <a:p>
            <a:pPr lvl="1"/>
            <a:r>
              <a:rPr lang="en-GB" dirty="0" smtClean="0"/>
              <a:t>hormonal </a:t>
            </a:r>
            <a:r>
              <a:rPr lang="en-GB" dirty="0"/>
              <a:t>regulation </a:t>
            </a:r>
            <a:endParaRPr lang="tr-TR" dirty="0" smtClean="0"/>
          </a:p>
          <a:p>
            <a:pPr lvl="1"/>
            <a:r>
              <a:rPr lang="tr-TR" dirty="0" err="1"/>
              <a:t>e</a:t>
            </a:r>
            <a:r>
              <a:rPr lang="tr-TR" dirty="0" err="1" smtClean="0"/>
              <a:t>nzyme</a:t>
            </a:r>
            <a:r>
              <a:rPr lang="tr-TR" dirty="0" smtClean="0"/>
              <a:t> </a:t>
            </a:r>
            <a:r>
              <a:rPr lang="tr-TR" dirty="0" err="1" smtClean="0"/>
              <a:t>cofactors</a:t>
            </a:r>
            <a:endParaRPr lang="tr-TR" dirty="0" smtClean="0"/>
          </a:p>
          <a:p>
            <a:pPr lvl="1"/>
            <a:r>
              <a:rPr lang="tr-TR" dirty="0" smtClean="0"/>
              <a:t>m</a:t>
            </a:r>
            <a:r>
              <a:rPr lang="en-GB" dirty="0" err="1" smtClean="0"/>
              <a:t>aintenance</a:t>
            </a:r>
            <a:r>
              <a:rPr lang="en-GB" dirty="0" smtClean="0"/>
              <a:t> </a:t>
            </a:r>
            <a:r>
              <a:rPr lang="en-GB" dirty="0"/>
              <a:t>of body temperature </a:t>
            </a:r>
            <a:r>
              <a:rPr lang="tr-TR" dirty="0" smtClean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503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b="1" smtClean="0"/>
              <a:t>PLASMA MEMBRANES</a:t>
            </a:r>
            <a:endParaRPr lang="tr-TR" sz="6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  <a:p>
            <a:r>
              <a:rPr lang="tr-TR" smtClean="0"/>
              <a:t>All mammalian cells are enclosed by a plasma membrane which is  composed of various lipids, proteins and carbohydrates.</a:t>
            </a:r>
          </a:p>
          <a:p>
            <a:endParaRPr lang="tr-TR" smtClean="0"/>
          </a:p>
          <a:p>
            <a:r>
              <a:rPr lang="tr-TR" smtClean="0"/>
              <a:t>Each layer of plasma membrane lipid bilayer is formed primarly by phospholipids. Additionally, cholesterol maintains membrane fluidity.</a:t>
            </a:r>
          </a:p>
          <a:p>
            <a:pPr marL="0" indent="0">
              <a:buNone/>
            </a:pPr>
            <a:endParaRPr lang="tr-TR" smtClean="0"/>
          </a:p>
          <a:p>
            <a:r>
              <a:rPr lang="tr-TR" smtClean="0"/>
              <a:t> Membranes are generally %40-%50 protein. Protein and lipid composition is unique for each membrane.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008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Fluid mosaic model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The assembly of proteins and lipids into a membrane creates a fluid mosaic model. </a:t>
            </a:r>
          </a:p>
          <a:p>
            <a:r>
              <a:rPr lang="tr-TR" smtClean="0"/>
              <a:t>Proteins and lipids undergo two dimensional lateral diffusion in membrane. Transverse diffusion is energetically unfavorable, exept flippase process. </a:t>
            </a:r>
          </a:p>
          <a:p>
            <a:r>
              <a:rPr lang="tr-TR" smtClean="0"/>
              <a:t>Fluidty is affected:- long chain saturated fatty acids interact strogly and reduce fluidity, - double bonds increase fluidity,-cholesterol prevents movement of fatty acid chains and reduces fluidity,- fluidity increases with temperature,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80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b="1" smtClean="0"/>
              <a:t>LIPID METABOLISM</a:t>
            </a:r>
            <a:endParaRPr lang="tr-TR" sz="6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smtClean="0"/>
          </a:p>
          <a:p>
            <a:pPr marL="0" indent="0" algn="ctr">
              <a:buNone/>
            </a:pPr>
            <a:r>
              <a:rPr lang="tr-TR"/>
              <a:t/>
            </a:r>
            <a:br>
              <a:rPr lang="tr-TR"/>
            </a:br>
            <a:r>
              <a:rPr lang="en-US" sz="4800"/>
              <a:t>is the synthesis and degradation of lipid</a:t>
            </a:r>
            <a:r>
              <a:rPr lang="tr-TR" sz="4800"/>
              <a:t>s</a:t>
            </a:r>
            <a:r>
              <a:rPr lang="en-US" sz="4800"/>
              <a:t> in </a:t>
            </a:r>
            <a:r>
              <a:rPr lang="en-US" sz="4800" smtClean="0"/>
              <a:t>cells</a:t>
            </a:r>
            <a:endParaRPr lang="tr-TR" sz="4800"/>
          </a:p>
        </p:txBody>
      </p:sp>
    </p:spTree>
    <p:extLst>
      <p:ext uri="{BB962C8B-B14F-4D97-AF65-F5344CB8AC3E}">
        <p14:creationId xmlns:p14="http://schemas.microsoft.com/office/powerpoint/2010/main" val="3423087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smtClean="0"/>
              <a:t>OVERVIEW</a:t>
            </a:r>
            <a:endParaRPr lang="tr-TR" sz="6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err="1" smtClean="0"/>
              <a:t>Exogenous</a:t>
            </a:r>
            <a:r>
              <a:rPr lang="tr-TR" b="1" dirty="0" smtClean="0"/>
              <a:t> </a:t>
            </a:r>
            <a:r>
              <a:rPr lang="tr-TR" b="1" dirty="0"/>
              <a:t>(</a:t>
            </a:r>
            <a:r>
              <a:rPr lang="tr-TR" b="1" dirty="0" err="1"/>
              <a:t>dietary</a:t>
            </a:r>
            <a:r>
              <a:rPr lang="tr-TR" b="1" dirty="0"/>
              <a:t>) &amp; </a:t>
            </a:r>
            <a:r>
              <a:rPr lang="tr-TR" b="1" dirty="0" err="1"/>
              <a:t>Endogenous</a:t>
            </a:r>
            <a:r>
              <a:rPr lang="tr-TR" b="1" dirty="0"/>
              <a:t> </a:t>
            </a:r>
            <a:r>
              <a:rPr lang="tr-TR" b="1" dirty="0" err="1" smtClean="0"/>
              <a:t>Lipids</a:t>
            </a:r>
            <a:endParaRPr lang="tr-TR" b="1" dirty="0" smtClean="0"/>
          </a:p>
          <a:p>
            <a:r>
              <a:rPr lang="tr-TR" b="1" dirty="0" err="1" smtClean="0"/>
              <a:t>Digestion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Transport of </a:t>
            </a:r>
            <a:r>
              <a:rPr lang="tr-TR" b="1" dirty="0" err="1" smtClean="0"/>
              <a:t>Dietary</a:t>
            </a:r>
            <a:r>
              <a:rPr lang="tr-TR" b="1" dirty="0" smtClean="0"/>
              <a:t> </a:t>
            </a:r>
            <a:r>
              <a:rPr lang="tr-TR" b="1" dirty="0" err="1" smtClean="0"/>
              <a:t>Lipids</a:t>
            </a:r>
            <a:endParaRPr lang="tr-TR" b="1" dirty="0" smtClean="0"/>
          </a:p>
          <a:p>
            <a:r>
              <a:rPr lang="tr-TR" b="1" dirty="0" err="1" smtClean="0"/>
              <a:t>Lipoproteins</a:t>
            </a:r>
            <a:endParaRPr lang="tr-TR" b="1" dirty="0" smtClean="0"/>
          </a:p>
          <a:p>
            <a:r>
              <a:rPr lang="tr-TR" b="1" dirty="0" err="1" smtClean="0"/>
              <a:t>Synhesis</a:t>
            </a:r>
            <a:r>
              <a:rPr lang="tr-TR" b="1" dirty="0" smtClean="0"/>
              <a:t> of </a:t>
            </a:r>
            <a:r>
              <a:rPr lang="tr-TR" b="1" dirty="0" err="1" smtClean="0"/>
              <a:t>Fatty</a:t>
            </a:r>
            <a:r>
              <a:rPr lang="tr-TR" b="1" dirty="0" smtClean="0"/>
              <a:t> </a:t>
            </a:r>
            <a:r>
              <a:rPr lang="tr-TR" b="1" dirty="0" err="1" smtClean="0"/>
              <a:t>Acids</a:t>
            </a:r>
            <a:r>
              <a:rPr lang="tr-TR" b="1" dirty="0" smtClean="0"/>
              <a:t> (FA), </a:t>
            </a:r>
            <a:r>
              <a:rPr lang="tr-TR" b="1" dirty="0" err="1" smtClean="0"/>
              <a:t>Triacylglycerols</a:t>
            </a:r>
            <a:r>
              <a:rPr lang="tr-TR" b="1" dirty="0" smtClean="0"/>
              <a:t> (TAG)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Phospholipids</a:t>
            </a:r>
            <a:endParaRPr lang="tr-TR" b="1" dirty="0" smtClean="0"/>
          </a:p>
          <a:p>
            <a:r>
              <a:rPr lang="tr-TR" b="1" dirty="0" err="1" smtClean="0"/>
              <a:t>Triacylglycerol</a:t>
            </a:r>
            <a:r>
              <a:rPr lang="tr-TR" b="1" dirty="0" smtClean="0"/>
              <a:t> </a:t>
            </a:r>
            <a:r>
              <a:rPr lang="tr-TR" b="1" dirty="0" err="1" smtClean="0"/>
              <a:t>Mobilization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Fatty</a:t>
            </a:r>
            <a:r>
              <a:rPr lang="tr-TR" b="1" dirty="0" smtClean="0"/>
              <a:t> </a:t>
            </a:r>
            <a:r>
              <a:rPr lang="tr-TR" b="1" dirty="0" err="1" smtClean="0"/>
              <a:t>Acid</a:t>
            </a:r>
            <a:r>
              <a:rPr lang="tr-TR" b="1" dirty="0" smtClean="0"/>
              <a:t> </a:t>
            </a:r>
            <a:r>
              <a:rPr lang="tr-TR" b="1" dirty="0" err="1" smtClean="0"/>
              <a:t>Oxidation</a:t>
            </a:r>
            <a:endParaRPr lang="tr-TR" b="1" dirty="0" smtClean="0"/>
          </a:p>
          <a:p>
            <a:r>
              <a:rPr lang="tr-TR" b="1" dirty="0" err="1" smtClean="0"/>
              <a:t>Cholesterol</a:t>
            </a:r>
            <a:r>
              <a:rPr lang="tr-TR" b="1" dirty="0" smtClean="0"/>
              <a:t>  </a:t>
            </a:r>
            <a:r>
              <a:rPr lang="tr-TR" b="1" dirty="0" err="1" smtClean="0"/>
              <a:t>Metabolism</a:t>
            </a:r>
            <a:endParaRPr lang="tr-TR" b="1" dirty="0" smtClean="0"/>
          </a:p>
          <a:p>
            <a:r>
              <a:rPr lang="tr-TR" b="1" dirty="0" err="1" smtClean="0"/>
              <a:t>Ketone</a:t>
            </a:r>
            <a:r>
              <a:rPr lang="tr-TR" b="1" dirty="0" smtClean="0"/>
              <a:t> </a:t>
            </a:r>
            <a:r>
              <a:rPr lang="tr-TR" b="1" dirty="0" err="1" smtClean="0"/>
              <a:t>Bodies</a:t>
            </a:r>
            <a:endParaRPr lang="tr-TR" b="1" dirty="0" smtClean="0"/>
          </a:p>
          <a:p>
            <a:r>
              <a:rPr lang="tr-TR" b="1" dirty="0"/>
              <a:t>Bile </a:t>
            </a:r>
            <a:r>
              <a:rPr lang="tr-TR" b="1" dirty="0" err="1"/>
              <a:t>salts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Bile </a:t>
            </a:r>
            <a:r>
              <a:rPr lang="tr-TR" b="1" dirty="0" err="1"/>
              <a:t>Acids</a:t>
            </a: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58951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b="1" dirty="0" err="1" smtClean="0"/>
              <a:t>Dietary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lipids</a:t>
            </a:r>
            <a:r>
              <a:rPr lang="tr-TR" sz="2800" b="1" dirty="0" smtClean="0"/>
              <a:t> (</a:t>
            </a:r>
            <a:r>
              <a:rPr lang="tr-TR" sz="2800" b="1" dirty="0" err="1" smtClean="0"/>
              <a:t>fats</a:t>
            </a:r>
            <a:r>
              <a:rPr lang="tr-TR" sz="2800" b="1" dirty="0" smtClean="0"/>
              <a:t>): </a:t>
            </a:r>
            <a:r>
              <a:rPr lang="tr-TR" sz="2800" dirty="0" err="1" smtClean="0"/>
              <a:t>Triacylglycerols</a:t>
            </a:r>
            <a:r>
              <a:rPr lang="tr-TR" sz="2800" dirty="0" smtClean="0"/>
              <a:t> (</a:t>
            </a:r>
            <a:r>
              <a:rPr lang="tr-TR" sz="2800" dirty="0" err="1" smtClean="0"/>
              <a:t>TAGs</a:t>
            </a:r>
            <a:r>
              <a:rPr lang="tr-TR" sz="2800" dirty="0" smtClean="0"/>
              <a:t>)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major</a:t>
            </a:r>
            <a:r>
              <a:rPr lang="tr-TR" sz="2800" dirty="0" smtClean="0"/>
              <a:t> </a:t>
            </a:r>
            <a:r>
              <a:rPr lang="tr-TR" sz="2800" dirty="0" err="1" smtClean="0"/>
              <a:t>fat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human</a:t>
            </a:r>
            <a:r>
              <a:rPr lang="tr-TR" sz="2800" dirty="0" smtClean="0"/>
              <a:t> </a:t>
            </a:r>
            <a:r>
              <a:rPr lang="tr-TR" sz="2800" dirty="0" err="1" smtClean="0"/>
              <a:t>diet</a:t>
            </a:r>
            <a:r>
              <a:rPr lang="tr-TR" sz="2800" dirty="0" smtClean="0"/>
              <a:t> (90%). </a:t>
            </a:r>
            <a:r>
              <a:rPr lang="tr-TR" sz="2800" dirty="0" err="1" smtClean="0"/>
              <a:t>In</a:t>
            </a:r>
            <a:r>
              <a:rPr lang="tr-TR" sz="2800" dirty="0" smtClean="0"/>
              <a:t> </a:t>
            </a:r>
            <a:r>
              <a:rPr lang="tr-TR" sz="2800" dirty="0" err="1" smtClean="0"/>
              <a:t>addition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TAGs</a:t>
            </a:r>
            <a:r>
              <a:rPr lang="tr-TR" sz="2800" dirty="0" smtClean="0"/>
              <a:t>, </a:t>
            </a:r>
            <a:r>
              <a:rPr lang="tr-TR" sz="2800" dirty="0" err="1" smtClean="0"/>
              <a:t>free</a:t>
            </a:r>
            <a:r>
              <a:rPr lang="tr-TR" sz="2800" dirty="0" smtClean="0"/>
              <a:t> </a:t>
            </a:r>
            <a:r>
              <a:rPr lang="tr-TR" sz="2800" dirty="0" err="1" smtClean="0"/>
              <a:t>fatty</a:t>
            </a:r>
            <a:r>
              <a:rPr lang="tr-TR" sz="2800" dirty="0" smtClean="0"/>
              <a:t> </a:t>
            </a:r>
            <a:r>
              <a:rPr lang="tr-TR" sz="2800" dirty="0" err="1" smtClean="0"/>
              <a:t>acids</a:t>
            </a:r>
            <a:r>
              <a:rPr lang="tr-TR" sz="2800" dirty="0" smtClean="0"/>
              <a:t>, </a:t>
            </a:r>
            <a:r>
              <a:rPr lang="tr-TR" sz="2800" dirty="0" err="1" smtClean="0"/>
              <a:t>phospholipids</a:t>
            </a:r>
            <a:r>
              <a:rPr lang="tr-TR" sz="2800" dirty="0" smtClean="0"/>
              <a:t> , </a:t>
            </a:r>
            <a:r>
              <a:rPr lang="tr-TR" sz="2800" dirty="0" err="1" smtClean="0"/>
              <a:t>cholesterol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cholesterol</a:t>
            </a:r>
            <a:r>
              <a:rPr lang="tr-TR" sz="2800" dirty="0" smtClean="0"/>
              <a:t> </a:t>
            </a:r>
            <a:r>
              <a:rPr lang="tr-TR" sz="2800" dirty="0" err="1" smtClean="0"/>
              <a:t>esters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present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foods</a:t>
            </a:r>
            <a:r>
              <a:rPr lang="tr-TR" sz="2800" dirty="0" smtClean="0"/>
              <a:t> </a:t>
            </a:r>
            <a:r>
              <a:rPr lang="tr-TR" sz="2800" dirty="0" err="1" smtClean="0"/>
              <a:t>we</a:t>
            </a:r>
            <a:r>
              <a:rPr lang="tr-TR" sz="2800" dirty="0" smtClean="0"/>
              <a:t> </a:t>
            </a:r>
            <a:r>
              <a:rPr lang="tr-TR" sz="2800" dirty="0" err="1" smtClean="0"/>
              <a:t>eat</a:t>
            </a:r>
            <a:r>
              <a:rPr lang="tr-TR" sz="2800" dirty="0" smtClean="0"/>
              <a:t>.</a:t>
            </a:r>
            <a:endParaRPr lang="tr-TR" sz="2800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8163" y="3222625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269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err="1" smtClean="0"/>
              <a:t>Digestion</a:t>
            </a:r>
            <a:r>
              <a:rPr lang="tr-TR" b="1" smtClean="0"/>
              <a:t> of Triacylglycerols and the Other </a:t>
            </a:r>
            <a:r>
              <a:rPr lang="tr-TR" b="1"/>
              <a:t>F</a:t>
            </a:r>
            <a:r>
              <a:rPr lang="tr-TR" b="1" smtClean="0"/>
              <a:t>ats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Lingual</a:t>
            </a:r>
            <a:r>
              <a:rPr lang="tr-TR" b="1" dirty="0" smtClean="0"/>
              <a:t> </a:t>
            </a:r>
            <a:r>
              <a:rPr lang="tr-TR" b="1" dirty="0" err="1" smtClean="0"/>
              <a:t>lipase</a:t>
            </a:r>
            <a:r>
              <a:rPr lang="tr-TR" b="1" dirty="0"/>
              <a:t>/</a:t>
            </a:r>
            <a:r>
              <a:rPr lang="tr-TR" b="1" dirty="0" smtClean="0"/>
              <a:t> </a:t>
            </a:r>
            <a:r>
              <a:rPr lang="tr-TR" b="1" dirty="0" err="1" smtClean="0"/>
              <a:t>gastric</a:t>
            </a:r>
            <a:r>
              <a:rPr lang="tr-TR" b="1" dirty="0" smtClean="0"/>
              <a:t> </a:t>
            </a:r>
            <a:r>
              <a:rPr lang="tr-TR" b="1" dirty="0" err="1" smtClean="0"/>
              <a:t>lipase</a:t>
            </a:r>
            <a:r>
              <a:rPr lang="tr-TR" b="1" dirty="0" smtClean="0"/>
              <a:t> </a:t>
            </a:r>
            <a:r>
              <a:rPr lang="tr-TR" sz="2000" dirty="0" smtClean="0"/>
              <a:t>(</a:t>
            </a:r>
            <a:r>
              <a:rPr lang="tr-TR" sz="2000" dirty="0" err="1" smtClean="0"/>
              <a:t>limited</a:t>
            </a:r>
            <a:r>
              <a:rPr lang="tr-TR" sz="2000" dirty="0" smtClean="0"/>
              <a:t> </a:t>
            </a:r>
            <a:r>
              <a:rPr lang="tr-TR" sz="2000" dirty="0" err="1" smtClean="0"/>
              <a:t>digestion</a:t>
            </a:r>
            <a:r>
              <a:rPr lang="tr-TR" sz="2000" dirty="0" smtClean="0"/>
              <a:t>)</a:t>
            </a:r>
          </a:p>
          <a:p>
            <a:r>
              <a:rPr lang="tr-TR" b="1" dirty="0" smtClean="0"/>
              <a:t>Action of bile </a:t>
            </a:r>
            <a:r>
              <a:rPr lang="tr-TR" b="1" dirty="0" err="1" smtClean="0"/>
              <a:t>acid</a:t>
            </a:r>
            <a:r>
              <a:rPr lang="tr-TR" b="1" dirty="0" smtClean="0"/>
              <a:t> </a:t>
            </a:r>
            <a:r>
              <a:rPr lang="tr-TR" dirty="0" smtClean="0"/>
              <a:t>: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intestine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emulsified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 bile </a:t>
            </a:r>
            <a:r>
              <a:rPr lang="tr-TR" dirty="0" err="1" smtClean="0"/>
              <a:t>salts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Action of </a:t>
            </a:r>
            <a:r>
              <a:rPr lang="tr-TR" b="1" dirty="0" err="1" smtClean="0"/>
              <a:t>pancreatic</a:t>
            </a:r>
            <a:r>
              <a:rPr lang="tr-TR" b="1" dirty="0" smtClean="0"/>
              <a:t> </a:t>
            </a:r>
            <a:r>
              <a:rPr lang="tr-TR" b="1" dirty="0" err="1" smtClean="0"/>
              <a:t>lipase</a:t>
            </a:r>
            <a:r>
              <a:rPr lang="tr-TR" dirty="0" smtClean="0"/>
              <a:t>: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intestine</a:t>
            </a:r>
            <a:r>
              <a:rPr lang="tr-TR" dirty="0" smtClean="0"/>
              <a:t> </a:t>
            </a:r>
            <a:r>
              <a:rPr lang="tr-TR" dirty="0" err="1" smtClean="0"/>
              <a:t>pancreatic</a:t>
            </a:r>
            <a:r>
              <a:rPr lang="tr-TR" dirty="0" smtClean="0"/>
              <a:t> </a:t>
            </a:r>
            <a:r>
              <a:rPr lang="tr-TR" dirty="0" err="1" smtClean="0"/>
              <a:t>lipase</a:t>
            </a:r>
            <a:r>
              <a:rPr lang="tr-TR" dirty="0" smtClean="0"/>
              <a:t>-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colipase</a:t>
            </a:r>
            <a:r>
              <a:rPr lang="tr-TR" dirty="0" smtClean="0"/>
              <a:t>- hydrolyses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r>
              <a:rPr lang="tr-TR" dirty="0" smtClean="0"/>
              <a:t>  of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chain</a:t>
            </a:r>
            <a:r>
              <a:rPr lang="tr-TR" dirty="0" smtClean="0"/>
              <a:t> </a:t>
            </a:r>
            <a:r>
              <a:rPr lang="tr-TR" dirty="0" err="1" smtClean="0"/>
              <a:t>lengths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position</a:t>
            </a:r>
            <a:r>
              <a:rPr lang="tr-TR" dirty="0" smtClean="0"/>
              <a:t> 1 </a:t>
            </a:r>
            <a:r>
              <a:rPr lang="tr-TR" dirty="0" err="1" smtClean="0"/>
              <a:t>and</a:t>
            </a:r>
            <a:r>
              <a:rPr lang="tr-TR" dirty="0" smtClean="0"/>
              <a:t> 3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glycerol</a:t>
            </a:r>
            <a:r>
              <a:rPr lang="tr-TR" dirty="0" smtClean="0"/>
              <a:t> </a:t>
            </a:r>
            <a:r>
              <a:rPr lang="tr-TR" dirty="0" err="1" smtClean="0"/>
              <a:t>moiety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 TAG, </a:t>
            </a:r>
            <a:r>
              <a:rPr lang="tr-TR" dirty="0" err="1" smtClean="0"/>
              <a:t>producing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2-monoacyl </a:t>
            </a:r>
            <a:r>
              <a:rPr lang="tr-TR" dirty="0" err="1" smtClean="0"/>
              <a:t>glycerol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pancreas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produces</a:t>
            </a:r>
            <a:r>
              <a:rPr lang="tr-TR" dirty="0" smtClean="0"/>
              <a:t> </a:t>
            </a:r>
            <a:r>
              <a:rPr lang="tr-TR" dirty="0" err="1" smtClean="0"/>
              <a:t>esterases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remove</a:t>
            </a:r>
            <a:r>
              <a:rPr lang="tr-TR" dirty="0" smtClean="0"/>
              <a:t>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cholesterol</a:t>
            </a:r>
            <a:r>
              <a:rPr lang="tr-TR" dirty="0" smtClean="0"/>
              <a:t> </a:t>
            </a:r>
            <a:r>
              <a:rPr lang="tr-TR" dirty="0" err="1" smtClean="0"/>
              <a:t>esters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phospholipase</a:t>
            </a:r>
            <a:r>
              <a:rPr lang="tr-TR" dirty="0" smtClean="0"/>
              <a:t> A2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digests</a:t>
            </a:r>
            <a:r>
              <a:rPr lang="tr-TR" dirty="0" smtClean="0"/>
              <a:t> </a:t>
            </a:r>
            <a:r>
              <a:rPr lang="tr-TR" dirty="0" err="1" smtClean="0"/>
              <a:t>phospholipids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lysophospholipid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94573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1557</TotalTime>
  <Words>705</Words>
  <Application>Microsoft Office PowerPoint</Application>
  <PresentationFormat>Geniş ekran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Duman</vt:lpstr>
      <vt:lpstr>Lipid Metabolism</vt:lpstr>
      <vt:lpstr>    Lipids The term lipids includes a divers group of structurally distinct hydrophobic and amphipathic molecules. Most of the lipids found in the body fall into the categories of:</vt:lpstr>
      <vt:lpstr>Biological Functions</vt:lpstr>
      <vt:lpstr>PLASMA MEMBRANES</vt:lpstr>
      <vt:lpstr>Fluid mosaic model</vt:lpstr>
      <vt:lpstr>LIPID METABOLISM</vt:lpstr>
      <vt:lpstr>OVERVIEW</vt:lpstr>
      <vt:lpstr>Dietary lipids (fats): Triacylglycerols (TAGs) are the major fat in the human diet (90%). In addition to TAGs, free fatty acids, phospholipids , cholesterol and cholesterol esters are present in the foods we eat.</vt:lpstr>
      <vt:lpstr>Digestion of Triacylglycerols and the Other Fats </vt:lpstr>
      <vt:lpstr>ABSORPTION OF DIETARTY LIPIDS</vt:lpstr>
      <vt:lpstr>Other Plasma Lipoproteins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zeliha</dc:creator>
  <cp:lastModifiedBy>zeliha</cp:lastModifiedBy>
  <cp:revision>183</cp:revision>
  <dcterms:created xsi:type="dcterms:W3CDTF">2017-01-23T12:08:53Z</dcterms:created>
  <dcterms:modified xsi:type="dcterms:W3CDTF">2017-12-11T13:53:27Z</dcterms:modified>
</cp:coreProperties>
</file>