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5" r:id="rId4"/>
    <p:sldId id="26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5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3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1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2576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541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104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43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6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92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874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96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1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6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73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5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36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A8FBE-431C-4AD5-A1EE-B79105D873ED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D9969C-C0B5-4633-AAE2-050DF5283F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704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İş Planı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55371" y="1724297"/>
            <a:ext cx="9349241" cy="4186925"/>
          </a:xfrm>
        </p:spPr>
        <p:txBody>
          <a:bodyPr>
            <a:normAutofit/>
          </a:bodyPr>
          <a:lstStyle/>
          <a:p>
            <a:r>
              <a:rPr lang="tr-TR" dirty="0"/>
              <a:t>Fizibilite etüdü ile girişimci bir yatırım yapmaya karar verirse sonraki adımı iş </a:t>
            </a:r>
            <a:r>
              <a:rPr lang="tr-TR" dirty="0" smtClean="0"/>
              <a:t>planı hazırlamak </a:t>
            </a:r>
            <a:r>
              <a:rPr lang="tr-TR" dirty="0"/>
              <a:t>olacaktır. İş planı;</a:t>
            </a:r>
          </a:p>
          <a:p>
            <a:pPr lvl="1"/>
            <a:r>
              <a:rPr lang="tr-TR" dirty="0"/>
              <a:t>Finansal kaynak temini araştırmalarında,</a:t>
            </a:r>
          </a:p>
          <a:p>
            <a:pPr lvl="1"/>
            <a:r>
              <a:rPr lang="tr-TR" dirty="0"/>
              <a:t>Borç yada kredi kaynaklarına başvuru yaparken,</a:t>
            </a:r>
          </a:p>
          <a:p>
            <a:pPr lvl="1"/>
            <a:r>
              <a:rPr lang="tr-TR" dirty="0"/>
              <a:t>Potansiyel ortaklara iş modeli tanıtırken,</a:t>
            </a:r>
          </a:p>
          <a:p>
            <a:pPr lvl="1"/>
            <a:r>
              <a:rPr lang="tr-TR" dirty="0"/>
              <a:t>Teşvik ve destek programlarına başvururken </a:t>
            </a:r>
            <a:r>
              <a:rPr lang="tr-TR" dirty="0" smtClean="0"/>
              <a:t>kullanılmaktadır.</a:t>
            </a: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64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787782"/>
            <a:ext cx="8911687" cy="1117218"/>
          </a:xfrm>
        </p:spPr>
        <p:txBody>
          <a:bodyPr/>
          <a:lstStyle/>
          <a:p>
            <a:r>
              <a:rPr lang="tr-TR" dirty="0"/>
              <a:t> </a:t>
            </a:r>
            <a:r>
              <a:rPr lang="tr-TR" dirty="0" smtClean="0"/>
              <a:t>İş Planın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03120" y="1905000"/>
            <a:ext cx="9401492" cy="4006222"/>
          </a:xfrm>
        </p:spPr>
        <p:txBody>
          <a:bodyPr>
            <a:normAutofit/>
          </a:bodyPr>
          <a:lstStyle/>
          <a:p>
            <a:r>
              <a:rPr lang="tr-TR" dirty="0"/>
              <a:t>En   geniş   anlamıyla   planlama   bir   amaca   ulaşmak   için   yapılacak   işlerin   </a:t>
            </a:r>
            <a:r>
              <a:rPr lang="tr-TR" dirty="0" smtClean="0"/>
              <a:t>önceden tasarlanarak </a:t>
            </a:r>
            <a:r>
              <a:rPr lang="tr-TR" dirty="0"/>
              <a:t>saptanması anlamına gelir. </a:t>
            </a:r>
            <a:r>
              <a:rPr lang="tr-TR" dirty="0" smtClean="0"/>
              <a:t>İyi </a:t>
            </a:r>
            <a:r>
              <a:rPr lang="tr-TR" dirty="0"/>
              <a:t>bir iş planı;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dirty="0" smtClean="0"/>
              <a:t> </a:t>
            </a:r>
            <a:r>
              <a:rPr lang="tr-TR" dirty="0"/>
              <a:t>Yatırım kararı vermiş girişimciye rehberlik eder.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dirty="0" smtClean="0"/>
              <a:t>Girişimcilerin</a:t>
            </a:r>
            <a:r>
              <a:rPr lang="tr-TR" dirty="0"/>
              <a:t>, yöneticilerinin çalışanların dikkatini amaca yöneltir.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dirty="0" smtClean="0"/>
              <a:t>Gelecekte </a:t>
            </a:r>
            <a:r>
              <a:rPr lang="tr-TR" dirty="0"/>
              <a:t>ortaya çıkabilecek olumsuz durumlara karşı hazırlıklı olunmasını sağlar.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dirty="0" smtClean="0"/>
              <a:t>Kaynakların </a:t>
            </a:r>
            <a:r>
              <a:rPr lang="tr-TR" dirty="0"/>
              <a:t>ekonomik ve verimli kullanılmasını sağlar</a:t>
            </a:r>
          </a:p>
          <a:p>
            <a:pPr lvl="1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88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3303" y="2133600"/>
            <a:ext cx="9571309" cy="3777622"/>
          </a:xfrm>
        </p:spPr>
        <p:txBody>
          <a:bodyPr/>
          <a:lstStyle/>
          <a:p>
            <a:r>
              <a:rPr lang="tr-TR" dirty="0" smtClean="0"/>
              <a:t>İş Planının Önemi: Girişimcinin </a:t>
            </a:r>
            <a:r>
              <a:rPr lang="tr-TR" dirty="0"/>
              <a:t>risk alarak yeni bir fikri hayata geçirmesi ve iş fikrinin ticarileştirilmesi </a:t>
            </a:r>
            <a:r>
              <a:rPr lang="tr-TR" dirty="0" smtClean="0"/>
              <a:t>için planlama </a:t>
            </a:r>
            <a:r>
              <a:rPr lang="tr-TR" dirty="0"/>
              <a:t>oldukça önemlidir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İş planı, girişimcinin o işi neden ve nasıl başaracağını gösteren </a:t>
            </a:r>
            <a:r>
              <a:rPr lang="tr-TR" dirty="0" smtClean="0"/>
              <a:t>ya bununla </a:t>
            </a:r>
            <a:r>
              <a:rPr lang="tr-TR" dirty="0"/>
              <a:t>birlikte kurulacak olan işletmenin tüm unsurlarını içeren detaylı bir çalışmadır. </a:t>
            </a:r>
            <a:endParaRPr lang="tr-TR" dirty="0" smtClean="0"/>
          </a:p>
          <a:p>
            <a:r>
              <a:rPr lang="tr-TR" dirty="0" smtClean="0"/>
              <a:t>İş planı girişimcinin </a:t>
            </a:r>
            <a:r>
              <a:rPr lang="tr-TR" dirty="0"/>
              <a:t>yol haritasıdır.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83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72491" y="888274"/>
            <a:ext cx="8924106" cy="5185955"/>
          </a:xfrm>
        </p:spPr>
        <p:txBody>
          <a:bodyPr>
            <a:normAutofit/>
          </a:bodyPr>
          <a:lstStyle/>
          <a:p>
            <a:r>
              <a:rPr lang="tr-TR" dirty="0"/>
              <a:t>İş Planın Hazırlanması:  İş planı hazırlanırken planlaması yapılacak işin ana başlıkları belirlenmelidir. </a:t>
            </a:r>
            <a:r>
              <a:rPr lang="tr-TR" dirty="0" smtClean="0"/>
              <a:t>Veriler toplanıp  </a:t>
            </a:r>
            <a:r>
              <a:rPr lang="tr-TR" dirty="0"/>
              <a:t>incelendikçe  üretim,  pazar  araştırması,  maliyet,  mali  tasarılar  gibi  uygun  </a:t>
            </a:r>
            <a:r>
              <a:rPr lang="tr-TR" dirty="0" smtClean="0"/>
              <a:t>başlıklar altında   </a:t>
            </a:r>
            <a:r>
              <a:rPr lang="tr-TR" dirty="0"/>
              <a:t>dosyalar   düzenlenebilir.   Dosyalar   da   ilişkilerine   göre   değişik   klasörler   </a:t>
            </a:r>
            <a:r>
              <a:rPr lang="tr-TR" dirty="0" smtClean="0"/>
              <a:t>altında toplanabilir</a:t>
            </a:r>
            <a:r>
              <a:rPr lang="tr-TR" dirty="0"/>
              <a:t>.</a:t>
            </a:r>
          </a:p>
          <a:p>
            <a:pPr lvl="1"/>
            <a:r>
              <a:rPr lang="tr-TR" dirty="0" smtClean="0"/>
              <a:t>İş </a:t>
            </a:r>
            <a:r>
              <a:rPr lang="tr-TR" dirty="0"/>
              <a:t>planı özeti</a:t>
            </a:r>
          </a:p>
          <a:p>
            <a:pPr lvl="1"/>
            <a:r>
              <a:rPr lang="tr-TR" dirty="0" smtClean="0"/>
              <a:t>Girişimcinin </a:t>
            </a:r>
            <a:r>
              <a:rPr lang="tr-TR" dirty="0"/>
              <a:t>hedefleri</a:t>
            </a:r>
          </a:p>
          <a:p>
            <a:pPr lvl="1"/>
            <a:r>
              <a:rPr lang="tr-TR" dirty="0"/>
              <a:t>İ</a:t>
            </a:r>
            <a:r>
              <a:rPr lang="tr-TR" dirty="0" smtClean="0"/>
              <a:t>şletmenin </a:t>
            </a:r>
            <a:r>
              <a:rPr lang="tr-TR" dirty="0"/>
              <a:t>nitelikleri ve kuruluş dönemi planı</a:t>
            </a:r>
          </a:p>
          <a:p>
            <a:pPr lvl="1"/>
            <a:r>
              <a:rPr lang="tr-TR" dirty="0" smtClean="0"/>
              <a:t>İşletmenin </a:t>
            </a:r>
            <a:r>
              <a:rPr lang="tr-TR" dirty="0"/>
              <a:t>piyasa ve talep özellikleri araştırması</a:t>
            </a:r>
          </a:p>
          <a:p>
            <a:pPr lvl="1"/>
            <a:r>
              <a:rPr lang="tr-TR" dirty="0" smtClean="0"/>
              <a:t>İşletmenin </a:t>
            </a:r>
            <a:r>
              <a:rPr lang="tr-TR" dirty="0"/>
              <a:t>uygulayacağı pazarlama planı</a:t>
            </a:r>
          </a:p>
          <a:p>
            <a:pPr lvl="1"/>
            <a:r>
              <a:rPr lang="tr-TR" dirty="0" smtClean="0"/>
              <a:t>Üretim </a:t>
            </a:r>
            <a:r>
              <a:rPr lang="tr-TR" dirty="0"/>
              <a:t>temel süreçleri ve üretim planı</a:t>
            </a:r>
          </a:p>
          <a:p>
            <a:pPr lvl="1"/>
            <a:r>
              <a:rPr lang="tr-TR" dirty="0" smtClean="0"/>
              <a:t>Örgütlenme </a:t>
            </a:r>
            <a:r>
              <a:rPr lang="tr-TR" dirty="0"/>
              <a:t>ve yönetim planı</a:t>
            </a:r>
          </a:p>
          <a:p>
            <a:pPr lvl="1"/>
            <a:r>
              <a:rPr lang="tr-TR" dirty="0" smtClean="0"/>
              <a:t>İşletme </a:t>
            </a:r>
            <a:r>
              <a:rPr lang="tr-TR" dirty="0"/>
              <a:t>finansal planı</a:t>
            </a:r>
          </a:p>
          <a:p>
            <a:pPr lvl="1"/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80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236</Words>
  <Application>Microsoft Office PowerPoint</Application>
  <PresentationFormat>Geniş ekran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Duman</vt:lpstr>
      <vt:lpstr> İş Planı</vt:lpstr>
      <vt:lpstr> İş Planın Amacı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2020-02-21T09:47:49Z</dcterms:created>
  <dcterms:modified xsi:type="dcterms:W3CDTF">2020-02-22T14:24:11Z</dcterms:modified>
</cp:coreProperties>
</file>