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7DAD08D-A557-492C-9F08-6E3BD12308C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7DAD08D-A557-492C-9F08-6E3BD12308C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7DAD08D-A557-492C-9F08-6E3BD12308C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7DAD08D-A557-492C-9F08-6E3BD12308C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AD08D-A557-492C-9F08-6E3BD12308C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7DAD08D-A557-492C-9F08-6E3BD12308C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7DAD08D-A557-492C-9F08-6E3BD12308CB}"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7DAD08D-A557-492C-9F08-6E3BD12308CB}"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AD08D-A557-492C-9F08-6E3BD12308CB}"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AD08D-A557-492C-9F08-6E3BD12308C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AD08D-A557-492C-9F08-6E3BD12308C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44591E-E52D-4FAA-97F0-11994332DE4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DAD08D-A557-492C-9F08-6E3BD12308CB}"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44591E-E52D-4FAA-97F0-11994332DE4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normAutofit fontScale="77500" lnSpcReduction="20000"/>
          </a:bodyPr>
          <a:lstStyle/>
          <a:p>
            <a:r>
              <a:rPr lang="tr-TR" dirty="0" smtClean="0"/>
              <a:t>7. HAFTA</a:t>
            </a:r>
          </a:p>
          <a:p>
            <a:r>
              <a:rPr lang="tr-TR" dirty="0" smtClean="0"/>
              <a:t>Sigortalılık ilişkisinin başlangıcı; Dördüncü madde kapsamındaki sigortalıların bildirilmesi ve tescili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lstStyle/>
          <a:p>
            <a:r>
              <a:rPr lang="tr-TR" dirty="0" smtClean="0"/>
              <a:t>Kanunun verdiği yetkiye dayanarak Kurum işe giriş bildirgesinin e-sigorta yoluyla verileceği şeklinde bir düzenlemeye gitmiştir. Bir başka ifadeyle Sosyal Sigorta İşlemleri Yönetmeliğinin 11. maddesine göre; işverenler 4/I-a kapsamında sigortalı sayılan bu sigortalıları çalışmaya başladıkları tarihten önce, Kuruma e-sigorta yoluyla bildirmekle sorumludurlar(GÖKTAŞ, 2010).</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5510 sayılı Kanunun 4. maddesinin birinci fıkrasının (b) bendi kapsamında sigortalı sayılanlardan;</a:t>
            </a:r>
          </a:p>
          <a:p>
            <a:r>
              <a:rPr lang="tr-TR" dirty="0" smtClean="0"/>
              <a:t> ticari kazanç veya serbest meslek kazancı nedeniyle gerçek veya basit usulde gelir vergisi mükellefi olanların sigortalılıkları bu mükellefiyetlerinin başladığı tarihte başlar ve bu tarihten itibaren ilgili vergi dairelerince, gelir vergisinden muaf olanların sigortalılıkları esnaf ve sanatkarlar sicil müdürlüklerince, tescillerinin yapıldığı tarih itibariyle başlar ve bu tarihten itibaren esnaf ve sanatkarlar müdürlüklerince, en geç on beş gün içinde Kuruma e-sigorta yoluyla bildirilir (Şakar, 2009, 135)</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Şirket ortaklarından; kolektif şirket, adi komandit şirketlerin komandite ve komanditer ortakları ile donatma iştiraki ortaklarının sigortalılıkları vergi mükellefiyetlerinin başladığı tarihte başlar ve bu tarih itibariyle vergi dairelerince, anonim şirketlerin yönetim kurulu üyesi olan ortaklarının sigortalılıkları yönetim kurulu üyeliğine seçildikleri tarihte başlar ve bu tarih itibariyle şirket yetkililerince, limitet şirket ve sermayesi paylara bölünmüş komandit şirketlerin komandite ortaklarının sigortalılıkları şirketin ticaret siciline tescil edildiği tarihte başlar ve bu tarih itibariyle ticaret sicil memurluklarınca, en geç on beş gün içinde Kuruma bildirilir (Tuncay ve Ekmekçi, 2009, 191)</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Sigortalılığın başlangıcı MADDE 7-</a:t>
            </a:r>
            <a:endParaRPr lang="tr-TR" dirty="0"/>
          </a:p>
        </p:txBody>
      </p:sp>
      <p:sp>
        <p:nvSpPr>
          <p:cNvPr id="3" name="Content Placeholder 2"/>
          <p:cNvSpPr>
            <a:spLocks noGrp="1"/>
          </p:cNvSpPr>
          <p:nvPr>
            <p:ph idx="1"/>
          </p:nvPr>
        </p:nvSpPr>
        <p:spPr/>
        <p:txBody>
          <a:bodyPr/>
          <a:lstStyle/>
          <a:p>
            <a:r>
              <a:rPr lang="tr-TR" dirty="0" smtClean="0"/>
              <a:t>Sigorta hak ve yükümlülükleri 4 üncü maddenin birinci fıkrasının; a) (a) bendi kapsamında sigortalı sayılanlar için çalışmaya, meslekî ve teknik eğitime, meslekî ve teknik ortaöğretim sırasında tamamlayıcı eğitim ya da alan eğitimine, staja veya bursiyer olarak göreve başladıkları tarihten</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Sigortalılığın başlangıcı MADDE 7-</a:t>
            </a:r>
            <a:endParaRPr lang="tr-TR" dirty="0"/>
          </a:p>
        </p:txBody>
      </p:sp>
      <p:sp>
        <p:nvSpPr>
          <p:cNvPr id="3" name="Content Placeholder 2"/>
          <p:cNvSpPr>
            <a:spLocks noGrp="1"/>
          </p:cNvSpPr>
          <p:nvPr>
            <p:ph idx="1"/>
          </p:nvPr>
        </p:nvSpPr>
        <p:spPr/>
        <p:txBody>
          <a:bodyPr>
            <a:normAutofit fontScale="55000" lnSpcReduction="20000"/>
          </a:bodyPr>
          <a:lstStyle/>
          <a:p>
            <a:r>
              <a:rPr lang="tr-TR" dirty="0" smtClean="0"/>
              <a:t>b) (Değişik: 17/4/2008-5754/5 md.) (b) bendi kapsamında sigortalı sayılanlardan, gelir vergisi mükellefi olanlar ile şahıs şirketlerinden kolektif, adi komandit şirketlerin komandite ve komanditer ortakları ve donatma iştiraki ortaklarının vergi mükellefiyetlerinin başladıkları tarihten</a:t>
            </a:r>
          </a:p>
          <a:p>
            <a:r>
              <a:rPr lang="tr-TR" dirty="0" smtClean="0"/>
              <a:t>; sermaye şirketlerinden limited şirket ortakları ile sermayesi paylara bölünmüş komandit şirketlerin komandite ortaklarının, şirketin ticaret sicil memurluklarınca tescil edildikleri tarihten; </a:t>
            </a:r>
          </a:p>
          <a:p>
            <a:r>
              <a:rPr lang="tr-TR" dirty="0" smtClean="0"/>
              <a:t>anonim şirketlerin yönetim kurulu üyesi olan ortaklarının yönetim kuruluna seçildikleri tarihten;</a:t>
            </a:r>
          </a:p>
          <a:p>
            <a:r>
              <a:rPr lang="tr-TR" dirty="0" smtClean="0"/>
              <a:t> gelir vergisinden muaf olanların ise esnaf ve sanatkâr siciline kayıtlı oldukları tarihten;</a:t>
            </a:r>
          </a:p>
          <a:p>
            <a:r>
              <a:rPr lang="tr-TR" dirty="0" smtClean="0"/>
              <a:t> tarımda kendi adına ve hesabına bağımsız çalışanlar için tarımsal faaliyetlerinin kanunla kurulu ilgili meslek kuruluşlarınca veya kendilerince, bir yıl içinde bildirilmesi halinde kaydedildiği tarihten, bu süre içinde bildirilmemesi halinde ise bildirimin Kuruma yapıldığı tarihten;</a:t>
            </a:r>
          </a:p>
          <a:p>
            <a:r>
              <a:rPr lang="tr-TR" dirty="0" smtClean="0"/>
              <a:t> köy ve mahalle muhtarları için seçildikleri tarihten;</a:t>
            </a:r>
          </a:p>
          <a:p>
            <a:r>
              <a:rPr lang="tr-TR" dirty="0" smtClean="0"/>
              <a:t> 4 üncü maddenin üçüncü fıkrasında belirtilenler için ise lisans belgesine istinaden fiilen çalışmaya başladıkları tarihten</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Sigortalılığın başlangıcı MADDE 7-</a:t>
            </a:r>
            <a:endParaRPr lang="tr-TR" dirty="0"/>
          </a:p>
        </p:txBody>
      </p:sp>
      <p:sp>
        <p:nvSpPr>
          <p:cNvPr id="3" name="Content Placeholder 2"/>
          <p:cNvSpPr>
            <a:spLocks noGrp="1"/>
          </p:cNvSpPr>
          <p:nvPr>
            <p:ph idx="1"/>
          </p:nvPr>
        </p:nvSpPr>
        <p:spPr/>
        <p:txBody>
          <a:bodyPr/>
          <a:lstStyle/>
          <a:p>
            <a:r>
              <a:rPr lang="tr-TR" dirty="0" smtClean="0"/>
              <a:t>c) (Değişik: 17/4/2008-5754/5 md.)</a:t>
            </a:r>
          </a:p>
          <a:p>
            <a:r>
              <a:rPr lang="tr-TR" dirty="0" smtClean="0"/>
              <a:t> (c) bendi kapsamında sigortalı sayılanlar için, göreve başladıkları veya bu Kanunun 4 üncü maddesinin dördüncü fıkrasının (d), (e) ve (f) bentleri kapsamındaki okullarda öğrenime başladıkları tarihten, itibaren başlar.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smtClean="0"/>
              <a:t>Sigortalı bildirimi ve tescili MADDE 8- (Değişik birinci fıkra: 17/4/2008-5754/6 md.)</a:t>
            </a:r>
            <a:endParaRPr lang="tr-TR" sz="3600" dirty="0"/>
          </a:p>
        </p:txBody>
      </p:sp>
      <p:sp>
        <p:nvSpPr>
          <p:cNvPr id="3" name="Content Placeholder 2"/>
          <p:cNvSpPr>
            <a:spLocks noGrp="1"/>
          </p:cNvSpPr>
          <p:nvPr>
            <p:ph idx="1"/>
          </p:nvPr>
        </p:nvSpPr>
        <p:spPr/>
        <p:txBody>
          <a:bodyPr/>
          <a:lstStyle/>
          <a:p>
            <a:r>
              <a:rPr lang="tr-TR" dirty="0" smtClean="0"/>
              <a:t>İşverenler, 4 üncü maddenin birinci fıkrasının (a) bendi kapsamında sigortalı sayılan kişileri, 7 nci maddenin birinci fıkrasının (a) bendinde belirtilen sigortalılık başlangıç tarihinden önce, sigortalı işe giriş bildirgesi ile Kuruma bildirmekle yükümlüdür.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İSTİSNA DURUMLAR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a) İnşaat, balıkçılık ve tarım işyerlerinde işe başlatılacak sigortalılar için, </a:t>
            </a:r>
            <a:r>
              <a:rPr lang="tr-TR" dirty="0" smtClean="0">
                <a:solidFill>
                  <a:srgbClr val="00B050"/>
                </a:solidFill>
              </a:rPr>
              <a:t>en geç çalışmaya başlatıldığı gün</a:t>
            </a:r>
            <a:r>
              <a:rPr lang="tr-TR" dirty="0" smtClean="0"/>
              <a:t>, </a:t>
            </a:r>
          </a:p>
          <a:p>
            <a:r>
              <a:rPr lang="tr-TR" dirty="0" smtClean="0"/>
              <a:t>b) Yabancı ülkelere sefer yapan ulaştırma araçlarına sefer esnasında alınarak çalıştırılanlar ile Kuruma ilk defa işyeri bildirgesi verilecek işyerlerinde; ilk defa sigortalı çalıştırmaya başlanılan tarihten itibaren bir ay içinde çalışmaya başlayan sigortalılar için, </a:t>
            </a:r>
            <a:r>
              <a:rPr lang="tr-TR" dirty="0" smtClean="0">
                <a:solidFill>
                  <a:srgbClr val="00B050"/>
                </a:solidFill>
              </a:rPr>
              <a:t>çalışmaya başladıkları tarihten itibaren en geç söz konusu bir aylık sürenin dolduğu tarihe kadar</a:t>
            </a:r>
            <a:r>
              <a:rPr lang="tr-TR" dirty="0" smtClean="0"/>
              <a:t>, </a:t>
            </a:r>
          </a:p>
          <a:p>
            <a:r>
              <a:rPr lang="tr-TR" dirty="0" smtClean="0"/>
              <a:t>c) Kamu idarelerince istihdam edilen 4447 sayılı İşsizlik Sigortası Kanununa göre işsizlik sigortasına tabi olmayan sözleşmeli personel ile kamu idarelerince yurt dışı görevde çalışmak üzere işe alınanların, </a:t>
            </a:r>
            <a:r>
              <a:rPr lang="tr-TR" dirty="0" smtClean="0">
                <a:solidFill>
                  <a:srgbClr val="00B050"/>
                </a:solidFill>
              </a:rPr>
              <a:t>çalışmaya başladıkları tarihten itibaren bir ay içinde</a:t>
            </a:r>
            <a:r>
              <a:rPr lang="tr-TR" dirty="0" smtClean="0"/>
              <a:t>, Kuruma verilmesi halinde, sigortalılık başlangıcından önce bildirilmiş sayılır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normAutofit fontScale="62500" lnSpcReduction="20000"/>
          </a:bodyPr>
          <a:lstStyle/>
          <a:p>
            <a:r>
              <a:rPr lang="tr-TR" dirty="0" smtClean="0"/>
              <a:t>4 üncü maddenin birinci fıkrasının (b) bendinin (4) numaralı alt bendinde bulunanlar hariç olmak üzere diğer alt bentleri kapsamında sigortalı sayılan kişilerden </a:t>
            </a:r>
          </a:p>
          <a:p>
            <a:r>
              <a:rPr lang="tr-TR" dirty="0" smtClean="0"/>
              <a:t>köy ve mahalle muhtarları için seçildiklerine ilişkin mazbatalarını ilgili seçim kurulundan aldıkları tarihten,</a:t>
            </a:r>
          </a:p>
          <a:p>
            <a:r>
              <a:rPr lang="tr-TR" dirty="0" smtClean="0"/>
              <a:t> sigortalılıkları vergi mükellefiyetlerinin başladığı tarihten başlayan sigortalılar için vergi mükellefiyeti işleminin tesis tarihinden itibaren iki ayı geçmemek üzere ilgili vergi dairesince vergi mükellefinin işe başlama işlemlerinin tekemmül ettirildiği tarihten ve diğerleri için 7 nci maddenin birinci fıkrasının (b) bendinde belirtilen sigortalılık başlangıcından; </a:t>
            </a:r>
          </a:p>
          <a:p>
            <a:r>
              <a:rPr lang="tr-TR" dirty="0" smtClean="0"/>
              <a:t>(4) numaralı alt bendi kapsamında sigortalı sayılanlar için ise kanunla kurulu meslek kuruluşlarına kayıt tarihinden itibaren kendi mevzuatına göre kayıt veya tescili yapan ilgili kurum, kuruluş ve birlikler, vergi daireleri ve Esnaf ve Sanatkâr Sicil Müdürlüğü sigortalı işe giriş bildirgesi düzenleyerek Kuruma vermekle yükümlüdür.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4 üncü maddenin birinci fıkrasının (b) bendinin (1), (2) ve (3) numaralı alt bentlerinde sayılanların bildirimleri en geç 15 gün,</a:t>
            </a:r>
          </a:p>
          <a:p>
            <a:r>
              <a:rPr lang="tr-TR" dirty="0" smtClean="0"/>
              <a:t> (4) numaralı alt bendinde sayılanların bildirimleri ise en geç bir ay içinde yapılır.</a:t>
            </a:r>
          </a:p>
          <a:p>
            <a:r>
              <a:rPr lang="tr-TR" dirty="0" smtClean="0"/>
              <a:t> Ayrıca 4 üncü maddenin birinci fıkrasının (b) bendinin (4) numaralı alt bendinde sayılanların kendileri tarafından da sigortalılık bildirimleri yapılabilir.</a:t>
            </a:r>
          </a:p>
          <a:p>
            <a:r>
              <a:rPr lang="tr-TR" dirty="0" smtClean="0"/>
              <a:t> 4 üncü maddenin üçüncü fıkrasında belirtilenlerin ise çalışmaya başladıkları tarihten itibaren en geç bir ay içinde tescil eden kuruluş tarafından Kuruma bildirilmesi zorunludur. Kurum bu bildirimlerden itibaren bir ay içinde tescili yapılan kişilere, sigortalılık hak ve yükümlülüklerinin başladığını bildirir.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BİLDİRİM YÜKÜMLÜLÜKLERİ</a:t>
            </a:r>
            <a:endParaRPr lang="tr-TR" dirty="0"/>
          </a:p>
        </p:txBody>
      </p:sp>
      <p:sp>
        <p:nvSpPr>
          <p:cNvPr id="3" name="Content Placeholder 2"/>
          <p:cNvSpPr>
            <a:spLocks noGrp="1"/>
          </p:cNvSpPr>
          <p:nvPr>
            <p:ph idx="1"/>
          </p:nvPr>
        </p:nvSpPr>
        <p:spPr/>
        <p:txBody>
          <a:bodyPr>
            <a:normAutofit/>
          </a:bodyPr>
          <a:lstStyle/>
          <a:p>
            <a:r>
              <a:rPr lang="tr-TR" dirty="0" smtClean="0"/>
              <a:t>5510 sayılı Kanunda, sigortalı olarak çalıştırılacak kişilerin işe giriş bildirgelerinin şeklinin, içeriğinin ve bildirgenin verilme yönteminin Kurum tarafından çıkarılacak yönetmelikle belirleneceği hüküm altına alınmıştır.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966</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GÜVENLİK HUKUKU 1</vt:lpstr>
      <vt:lpstr>Sigortalılığın başlangıcı MADDE 7-</vt:lpstr>
      <vt:lpstr>Sigortalılığın başlangıcı MADDE 7-</vt:lpstr>
      <vt:lpstr>Sigortalılığın başlangıcı MADDE 7-</vt:lpstr>
      <vt:lpstr>Sigortalı bildirimi ve tescili MADDE 8- (Değişik birinci fıkra: 17/4/2008-5754/6 md.)</vt:lpstr>
      <vt:lpstr>İSTİSNA DURUMLAR</vt:lpstr>
      <vt:lpstr>BİLDİRİM YÜKÜMLÜLÜKLERİ</vt:lpstr>
      <vt:lpstr>BİLDİRİM YÜKÜMLÜLÜKLERİ</vt:lpstr>
      <vt:lpstr>BİLDİRİM YÜKÜMLÜLÜKLERİ</vt:lpstr>
      <vt:lpstr>BİLDİRİM YÜKÜMLÜLÜKLERİ</vt:lpstr>
      <vt:lpstr>BİLDİRİM YÜKÜMLÜLÜKLERİ</vt:lpstr>
      <vt:lpstr>BİLDİRİM YÜKÜMLÜLÜKLERİ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2020-05-03T14:42:49Z</dcterms:created>
  <dcterms:modified xsi:type="dcterms:W3CDTF">2020-05-03T14:56:09Z</dcterms:modified>
</cp:coreProperties>
</file>