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313" r:id="rId4"/>
    <p:sldId id="259" r:id="rId5"/>
    <p:sldId id="322" r:id="rId6"/>
    <p:sldId id="260" r:id="rId7"/>
    <p:sldId id="323" r:id="rId8"/>
    <p:sldId id="261" r:id="rId9"/>
    <p:sldId id="324" r:id="rId10"/>
    <p:sldId id="262" r:id="rId11"/>
    <p:sldId id="325" r:id="rId12"/>
    <p:sldId id="263" r:id="rId13"/>
    <p:sldId id="326" r:id="rId14"/>
    <p:sldId id="264" r:id="rId15"/>
    <p:sldId id="265" r:id="rId16"/>
    <p:sldId id="266" r:id="rId17"/>
    <p:sldId id="327" r:id="rId18"/>
    <p:sldId id="267" r:id="rId19"/>
    <p:sldId id="328" r:id="rId20"/>
    <p:sldId id="268" r:id="rId21"/>
    <p:sldId id="329" r:id="rId22"/>
    <p:sldId id="269" r:id="rId23"/>
    <p:sldId id="330" r:id="rId24"/>
    <p:sldId id="271" r:id="rId25"/>
    <p:sldId id="272" r:id="rId26"/>
    <p:sldId id="315" r:id="rId27"/>
    <p:sldId id="273" r:id="rId28"/>
    <p:sldId id="310" r:id="rId29"/>
    <p:sldId id="312" r:id="rId30"/>
    <p:sldId id="274" r:id="rId31"/>
    <p:sldId id="275" r:id="rId32"/>
    <p:sldId id="276" r:id="rId33"/>
    <p:sldId id="331" r:id="rId34"/>
    <p:sldId id="277" r:id="rId35"/>
    <p:sldId id="332" r:id="rId36"/>
    <p:sldId id="278" r:id="rId37"/>
    <p:sldId id="333" r:id="rId38"/>
    <p:sldId id="279" r:id="rId39"/>
    <p:sldId id="280" r:id="rId40"/>
    <p:sldId id="316" r:id="rId41"/>
    <p:sldId id="282" r:id="rId42"/>
    <p:sldId id="284" r:id="rId43"/>
    <p:sldId id="318" r:id="rId44"/>
    <p:sldId id="319" r:id="rId45"/>
    <p:sldId id="286" r:id="rId46"/>
    <p:sldId id="320" r:id="rId47"/>
    <p:sldId id="287" r:id="rId48"/>
    <p:sldId id="321" r:id="rId49"/>
    <p:sldId id="288" r:id="rId50"/>
    <p:sldId id="289"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3" d="100"/>
          <a:sy n="83" d="100"/>
        </p:scale>
        <p:origin x="686"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2BED03-6895-4969-B301-29AB0DD54471}"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49503-73A4-458F-9223-E72AB8F27E31}" type="slidenum">
              <a:rPr lang="en-US" smtClean="0"/>
              <a:t>‹#›</a:t>
            </a:fld>
            <a:endParaRPr lang="en-US"/>
          </a:p>
        </p:txBody>
      </p:sp>
    </p:spTree>
    <p:extLst>
      <p:ext uri="{BB962C8B-B14F-4D97-AF65-F5344CB8AC3E}">
        <p14:creationId xmlns:p14="http://schemas.microsoft.com/office/powerpoint/2010/main" val="1342044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2BED03-6895-4969-B301-29AB0DD54471}"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49503-73A4-458F-9223-E72AB8F27E31}" type="slidenum">
              <a:rPr lang="en-US" smtClean="0"/>
              <a:t>‹#›</a:t>
            </a:fld>
            <a:endParaRPr lang="en-US"/>
          </a:p>
        </p:txBody>
      </p:sp>
    </p:spTree>
    <p:extLst>
      <p:ext uri="{BB962C8B-B14F-4D97-AF65-F5344CB8AC3E}">
        <p14:creationId xmlns:p14="http://schemas.microsoft.com/office/powerpoint/2010/main" val="1519585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2BED03-6895-4969-B301-29AB0DD54471}"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49503-73A4-458F-9223-E72AB8F27E31}" type="slidenum">
              <a:rPr lang="en-US" smtClean="0"/>
              <a:t>‹#›</a:t>
            </a:fld>
            <a:endParaRPr lang="en-US"/>
          </a:p>
        </p:txBody>
      </p:sp>
    </p:spTree>
    <p:extLst>
      <p:ext uri="{BB962C8B-B14F-4D97-AF65-F5344CB8AC3E}">
        <p14:creationId xmlns:p14="http://schemas.microsoft.com/office/powerpoint/2010/main" val="1325081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2BED03-6895-4969-B301-29AB0DD54471}"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49503-73A4-458F-9223-E72AB8F27E31}" type="slidenum">
              <a:rPr lang="en-US" smtClean="0"/>
              <a:t>‹#›</a:t>
            </a:fld>
            <a:endParaRPr lang="en-US"/>
          </a:p>
        </p:txBody>
      </p:sp>
    </p:spTree>
    <p:extLst>
      <p:ext uri="{BB962C8B-B14F-4D97-AF65-F5344CB8AC3E}">
        <p14:creationId xmlns:p14="http://schemas.microsoft.com/office/powerpoint/2010/main" val="1001116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52BED03-6895-4969-B301-29AB0DD54471}"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49503-73A4-458F-9223-E72AB8F27E31}" type="slidenum">
              <a:rPr lang="en-US" smtClean="0"/>
              <a:t>‹#›</a:t>
            </a:fld>
            <a:endParaRPr lang="en-US"/>
          </a:p>
        </p:txBody>
      </p:sp>
    </p:spTree>
    <p:extLst>
      <p:ext uri="{BB962C8B-B14F-4D97-AF65-F5344CB8AC3E}">
        <p14:creationId xmlns:p14="http://schemas.microsoft.com/office/powerpoint/2010/main" val="3263344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2BED03-6895-4969-B301-29AB0DD54471}" type="datetimeFigureOut">
              <a:rPr lang="en-US" smtClean="0"/>
              <a:t>5/21/2020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C49503-73A4-458F-9223-E72AB8F27E31}" type="slidenum">
              <a:rPr lang="en-US" smtClean="0"/>
              <a:t>‹#›</a:t>
            </a:fld>
            <a:endParaRPr lang="en-US"/>
          </a:p>
        </p:txBody>
      </p:sp>
    </p:spTree>
    <p:extLst>
      <p:ext uri="{BB962C8B-B14F-4D97-AF65-F5344CB8AC3E}">
        <p14:creationId xmlns:p14="http://schemas.microsoft.com/office/powerpoint/2010/main" val="3372379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2BED03-6895-4969-B301-29AB0DD54471}" type="datetimeFigureOut">
              <a:rPr lang="en-US" smtClean="0"/>
              <a:t>5/21/2020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C49503-73A4-458F-9223-E72AB8F27E31}" type="slidenum">
              <a:rPr lang="en-US" smtClean="0"/>
              <a:t>‹#›</a:t>
            </a:fld>
            <a:endParaRPr lang="en-US"/>
          </a:p>
        </p:txBody>
      </p:sp>
    </p:spTree>
    <p:extLst>
      <p:ext uri="{BB962C8B-B14F-4D97-AF65-F5344CB8AC3E}">
        <p14:creationId xmlns:p14="http://schemas.microsoft.com/office/powerpoint/2010/main" val="145931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2BED03-6895-4969-B301-29AB0DD54471}" type="datetimeFigureOut">
              <a:rPr lang="en-US" smtClean="0"/>
              <a:t>5/21/2020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C49503-73A4-458F-9223-E72AB8F27E31}" type="slidenum">
              <a:rPr lang="en-US" smtClean="0"/>
              <a:t>‹#›</a:t>
            </a:fld>
            <a:endParaRPr lang="en-US"/>
          </a:p>
        </p:txBody>
      </p:sp>
    </p:spTree>
    <p:extLst>
      <p:ext uri="{BB962C8B-B14F-4D97-AF65-F5344CB8AC3E}">
        <p14:creationId xmlns:p14="http://schemas.microsoft.com/office/powerpoint/2010/main" val="3119113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2BED03-6895-4969-B301-29AB0DD54471}" type="datetimeFigureOut">
              <a:rPr lang="en-US" smtClean="0"/>
              <a:t>5/21/2020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C49503-73A4-458F-9223-E72AB8F27E31}" type="slidenum">
              <a:rPr lang="en-US" smtClean="0"/>
              <a:t>‹#›</a:t>
            </a:fld>
            <a:endParaRPr lang="en-US"/>
          </a:p>
        </p:txBody>
      </p:sp>
    </p:spTree>
    <p:extLst>
      <p:ext uri="{BB962C8B-B14F-4D97-AF65-F5344CB8AC3E}">
        <p14:creationId xmlns:p14="http://schemas.microsoft.com/office/powerpoint/2010/main" val="37506383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52BED03-6895-4969-B301-29AB0DD54471}" type="datetimeFigureOut">
              <a:rPr lang="en-US" smtClean="0"/>
              <a:t>5/21/2020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C49503-73A4-458F-9223-E72AB8F27E31}" type="slidenum">
              <a:rPr lang="en-US" smtClean="0"/>
              <a:t>‹#›</a:t>
            </a:fld>
            <a:endParaRPr lang="en-US"/>
          </a:p>
        </p:txBody>
      </p:sp>
    </p:spTree>
    <p:extLst>
      <p:ext uri="{BB962C8B-B14F-4D97-AF65-F5344CB8AC3E}">
        <p14:creationId xmlns:p14="http://schemas.microsoft.com/office/powerpoint/2010/main" val="1376232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52BED03-6895-4969-B301-29AB0DD54471}" type="datetimeFigureOut">
              <a:rPr lang="en-US" smtClean="0"/>
              <a:t>5/21/2020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C49503-73A4-458F-9223-E72AB8F27E31}" type="slidenum">
              <a:rPr lang="en-US" smtClean="0"/>
              <a:t>‹#›</a:t>
            </a:fld>
            <a:endParaRPr lang="en-US"/>
          </a:p>
        </p:txBody>
      </p:sp>
    </p:spTree>
    <p:extLst>
      <p:ext uri="{BB962C8B-B14F-4D97-AF65-F5344CB8AC3E}">
        <p14:creationId xmlns:p14="http://schemas.microsoft.com/office/powerpoint/2010/main" val="3039742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2BED03-6895-4969-B301-29AB0DD54471}" type="datetimeFigureOut">
              <a:rPr lang="en-US" smtClean="0"/>
              <a:t>5/21/2020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C49503-73A4-458F-9223-E72AB8F27E31}" type="slidenum">
              <a:rPr lang="en-US" smtClean="0"/>
              <a:t>‹#›</a:t>
            </a:fld>
            <a:endParaRPr lang="en-US"/>
          </a:p>
        </p:txBody>
      </p:sp>
    </p:spTree>
    <p:extLst>
      <p:ext uri="{BB962C8B-B14F-4D97-AF65-F5344CB8AC3E}">
        <p14:creationId xmlns:p14="http://schemas.microsoft.com/office/powerpoint/2010/main" val="2315821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hyperlink" Target="https://www.mayoclinic.org/diseases-conditions/erectile-dysfunction/in-depth/erectile-dysfunction/art-20045141"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https://www.mayoclinic.org/diseases-conditions/erectile-dysfunction/in-depth/erectile-dysfunction/art-20047821"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hyperlink" Target="https://www.webmd.com/urinary-incontinence-oab/ss/slideshow-overactive-bladder" TargetMode="External"/><Relationship Id="rId2" Type="http://schemas.openxmlformats.org/officeDocument/2006/relationships/hyperlink" Target="https://www.webmd.com/urinary-incontinence-oab/default.htm" TargetMode="External"/><Relationship Id="rId1" Type="http://schemas.openxmlformats.org/officeDocument/2006/relationships/slideLayout" Target="../slideLayouts/slideLayout7.xml"/><Relationship Id="rId6" Type="http://schemas.openxmlformats.org/officeDocument/2006/relationships/hyperlink" Target="https://www.webmd.com/urinary-incontinence-oab/stress" TargetMode="External"/><Relationship Id="rId5" Type="http://schemas.openxmlformats.org/officeDocument/2006/relationships/hyperlink" Target="https://www.webmd.com/first-aid/coughs" TargetMode="External"/><Relationship Id="rId4" Type="http://schemas.openxmlformats.org/officeDocument/2006/relationships/hyperlink" Target="https://www.webmd.com/urinary-incontinence-oab/urge"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hyperlink" Target="https://www.stress-incontinence.info/stress-incontinence" TargetMode="External"/><Relationship Id="rId2" Type="http://schemas.openxmlformats.org/officeDocument/2006/relationships/hyperlink" Target="https://www.stress-incontinence.info/treatment-of-stress-incontinence/self-help/pelvic-floor-or-kegel-exercises" TargetMode="Externa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hyperlink" Target="https://www.stress-incontinence.info/treatment-of-stress-incontinence/self-help/behavioural-changes" TargetMode="External"/><Relationship Id="rId2" Type="http://schemas.openxmlformats.org/officeDocument/2006/relationships/hyperlink" Target="https://www.stress-incontinence.info/treatment-of-stress-incontinence/self-help/pelvic-floor-or-kegel-exercises" TargetMode="Externa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hyperlink" Target="https://www.webmd.com/urinary-incontinence-oab/bladder-training-techniques" TargetMode="External"/><Relationship Id="rId2" Type="http://schemas.openxmlformats.org/officeDocument/2006/relationships/hyperlink" Target="https://www.webmd.com/pain-management/biofeedback-therapy-uses-benefits" TargetMode="Externa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8" Type="http://schemas.openxmlformats.org/officeDocument/2006/relationships/hyperlink" Target="https://www.webmd.com/drugs/2/drug-91503/sanctura+oral/details" TargetMode="External"/><Relationship Id="rId3" Type="http://schemas.openxmlformats.org/officeDocument/2006/relationships/hyperlink" Target="https://www.webmd.com/drugs/2/drug-3719/ditropan+oral/details" TargetMode="External"/><Relationship Id="rId7" Type="http://schemas.openxmlformats.org/officeDocument/2006/relationships/hyperlink" Target="https://www.webmd.com/drugs/2/drug-92266/vesicare+oral/details" TargetMode="External"/><Relationship Id="rId2" Type="http://schemas.openxmlformats.org/officeDocument/2006/relationships/hyperlink" Target="https://www.webmd.com/drugs/2/drug-152203/oxybutynin+chloride+transdermal/details" TargetMode="External"/><Relationship Id="rId1" Type="http://schemas.openxmlformats.org/officeDocument/2006/relationships/slideLayout" Target="../slideLayouts/slideLayout7.xml"/><Relationship Id="rId6" Type="http://schemas.openxmlformats.org/officeDocument/2006/relationships/hyperlink" Target="https://www.webmd.com/drugs/2/drug-92256/solifenacin+oral/details" TargetMode="External"/><Relationship Id="rId5" Type="http://schemas.openxmlformats.org/officeDocument/2006/relationships/hyperlink" Target="https://www.webmd.com/drugs/2/drug-7407/detrol+oral/details" TargetMode="External"/><Relationship Id="rId10" Type="http://schemas.openxmlformats.org/officeDocument/2006/relationships/hyperlink" Target="https://www.webmd.com/drugs/2/drug-92520/enablex+oral/details" TargetMode="External"/><Relationship Id="rId4" Type="http://schemas.openxmlformats.org/officeDocument/2006/relationships/hyperlink" Target="https://www.webmd.com/drugs/2/drug-75024/oxytrol+transdermal/details" TargetMode="External"/><Relationship Id="rId9" Type="http://schemas.openxmlformats.org/officeDocument/2006/relationships/hyperlink" Target="https://www.webmd.com/drugs/2/drug-92490/darifenacin+oral/details" TargetMode="External"/></Relationships>
</file>

<file path=ppt/slides/_rels/slide46.xml.rels><?xml version="1.0" encoding="UTF-8" standalone="yes"?>
<Relationships xmlns="http://schemas.openxmlformats.org/package/2006/relationships"><Relationship Id="rId3" Type="http://schemas.openxmlformats.org/officeDocument/2006/relationships/hyperlink" Target="https://www.webmd.com/oral-health/guide/dental-health-dry-mouth" TargetMode="External"/><Relationship Id="rId2" Type="http://schemas.openxmlformats.org/officeDocument/2006/relationships/hyperlink" Target="https://www.webmd.com/baby/guide/normal-labor-and-delivery-process" TargetMode="External"/><Relationship Id="rId1" Type="http://schemas.openxmlformats.org/officeDocument/2006/relationships/slideLayout" Target="../slideLayouts/slideLayout7.xml"/><Relationship Id="rId5" Type="http://schemas.openxmlformats.org/officeDocument/2006/relationships/hyperlink" Target="https://www.webmd.com/digestive-disorders/digestive-diseases-constipation" TargetMode="External"/><Relationship Id="rId4" Type="http://schemas.openxmlformats.org/officeDocument/2006/relationships/hyperlink" Target="https://www.webmd.com/eye-health/default.htm" TargetMode="External"/></Relationships>
</file>

<file path=ppt/slides/_rels/slide47.xml.rels><?xml version="1.0" encoding="UTF-8" standalone="yes"?>
<Relationships xmlns="http://schemas.openxmlformats.org/package/2006/relationships"><Relationship Id="rId3" Type="http://schemas.openxmlformats.org/officeDocument/2006/relationships/hyperlink" Target="https://www.webmd.com/beauty/wrinkles" TargetMode="External"/><Relationship Id="rId2" Type="http://schemas.openxmlformats.org/officeDocument/2006/relationships/hyperlink" Target="https://www.webmd.com/drugs/2/drug-153465/botox+injection/details" TargetMode="Externa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8" Type="http://schemas.openxmlformats.org/officeDocument/2006/relationships/hyperlink" Target="https://en.wikipedia.org/wiki/Trospium" TargetMode="External"/><Relationship Id="rId3" Type="http://schemas.openxmlformats.org/officeDocument/2006/relationships/hyperlink" Target="https://en.wikipedia.org/wiki/Darifenacin" TargetMode="External"/><Relationship Id="rId7" Type="http://schemas.openxmlformats.org/officeDocument/2006/relationships/hyperlink" Target="https://en.wikipedia.org/wiki/Solifenacin" TargetMode="External"/><Relationship Id="rId12" Type="http://schemas.openxmlformats.org/officeDocument/2006/relationships/hyperlink" Target="https://en.wikipedia.org/wiki/Mirabegron" TargetMode="External"/><Relationship Id="rId2" Type="http://schemas.openxmlformats.org/officeDocument/2006/relationships/hyperlink" Target="https://en.wikipedia.org/wiki/Antimuscarinic" TargetMode="External"/><Relationship Id="rId1" Type="http://schemas.openxmlformats.org/officeDocument/2006/relationships/slideLayout" Target="../slideLayouts/slideLayout7.xml"/><Relationship Id="rId6" Type="http://schemas.openxmlformats.org/officeDocument/2006/relationships/hyperlink" Target="https://en.wikipedia.org/wiki/Tolterodine" TargetMode="External"/><Relationship Id="rId11" Type="http://schemas.openxmlformats.org/officeDocument/2006/relationships/hyperlink" Target="https://en.wikipedia.org/wiki/Beta-3_adrenergic_receptor" TargetMode="External"/><Relationship Id="rId5" Type="http://schemas.openxmlformats.org/officeDocument/2006/relationships/hyperlink" Target="https://en.wikipedia.org/wiki/Oxybutynin" TargetMode="External"/><Relationship Id="rId10" Type="http://schemas.openxmlformats.org/officeDocument/2006/relationships/hyperlink" Target="https://en.wikipedia.org/wiki/Dementia" TargetMode="External"/><Relationship Id="rId4" Type="http://schemas.openxmlformats.org/officeDocument/2006/relationships/hyperlink" Target="https://en.wikipedia.org/wiki/Hyoscyamine" TargetMode="External"/><Relationship Id="rId9" Type="http://schemas.openxmlformats.org/officeDocument/2006/relationships/hyperlink" Target="https://en.wikipedia.org/wiki/Fesoterodin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hyperlink" Target="https://en.wikipedia.org/wiki/Urinary_incontinence"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2152" y="481377"/>
            <a:ext cx="9519755" cy="584775"/>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r>
              <a:rPr lang="tr-TR" sz="3200" dirty="0">
                <a:latin typeface="Calibri" panose="020F0502020204030204" pitchFamily="34" charset="0"/>
                <a:ea typeface="Calibri" panose="020F0502020204030204" pitchFamily="34" charset="0"/>
                <a:cs typeface="Times New Roman" panose="02020603050405020304" pitchFamily="18" charset="0"/>
              </a:rPr>
              <a:t>Erektil disfonksiyon ve idrar inkontinesinin tedavisi</a:t>
            </a:r>
            <a:endParaRPr lang="en-US" sz="3200" dirty="0"/>
          </a:p>
        </p:txBody>
      </p:sp>
      <p:sp>
        <p:nvSpPr>
          <p:cNvPr id="3" name="TextBox 2"/>
          <p:cNvSpPr txBox="1"/>
          <p:nvPr/>
        </p:nvSpPr>
        <p:spPr>
          <a:xfrm>
            <a:off x="852152" y="1459185"/>
            <a:ext cx="9519755" cy="5232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800" dirty="0" smtClean="0"/>
              <a:t>Treatments of erectile dysfunction and stress urine incontinence</a:t>
            </a:r>
            <a:endParaRPr lang="en-US" sz="2800" dirty="0"/>
          </a:p>
        </p:txBody>
      </p:sp>
    </p:spTree>
    <p:extLst>
      <p:ext uri="{BB962C8B-B14F-4D97-AF65-F5344CB8AC3E}">
        <p14:creationId xmlns:p14="http://schemas.microsoft.com/office/powerpoint/2010/main" val="18573548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9004" y="1142390"/>
            <a:ext cx="5259977" cy="2862322"/>
          </a:xfrm>
          <a:prstGeom prst="rect">
            <a:avLst/>
          </a:prstGeom>
        </p:spPr>
        <p:txBody>
          <a:bodyPr wrap="square">
            <a:spAutoFit/>
          </a:bodyPr>
          <a:lstStyle/>
          <a:p>
            <a:r>
              <a:rPr lang="en-US" b="1" i="0" u="none" strike="noStrike" dirty="0" smtClean="0">
                <a:solidFill>
                  <a:srgbClr val="C00000"/>
                </a:solidFill>
                <a:effectLst/>
                <a:latin typeface="Helvetica" panose="020B0604020202020204" pitchFamily="34" charset="0"/>
              </a:rPr>
              <a:t>Psychological causes </a:t>
            </a:r>
            <a:r>
              <a:rPr lang="en-US" b="1" i="0" u="none" strike="noStrike" dirty="0" smtClean="0">
                <a:solidFill>
                  <a:srgbClr val="111111"/>
                </a:solidFill>
                <a:effectLst/>
                <a:latin typeface="Helvetica" panose="020B0604020202020204" pitchFamily="34" charset="0"/>
              </a:rPr>
              <a:t>of erectile dysfunction</a:t>
            </a:r>
          </a:p>
          <a:p>
            <a:pPr marL="285750" indent="-285750">
              <a:buFont typeface="Arial" panose="020B0604020202020204" pitchFamily="34" charset="0"/>
              <a:buChar char="•"/>
            </a:pPr>
            <a:endParaRPr lang="en-US" b="1" i="0" u="none" strike="noStrike" dirty="0" smtClean="0">
              <a:solidFill>
                <a:srgbClr val="111111"/>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The brain plays a key role in triggering the series of physical events that cause an erection, starting with feelings of sexual excitement. </a:t>
            </a: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A number of things can interfere with sexual feelings and cause or worsen erectile dysfunction. </a:t>
            </a:r>
          </a:p>
          <a:p>
            <a:pPr marL="285750" indent="-285750">
              <a:buFont typeface="Arial" panose="020B0604020202020204" pitchFamily="34" charset="0"/>
              <a:buChar char="•"/>
            </a:pPr>
            <a:endParaRPr lang="en-US" dirty="0">
              <a:solidFill>
                <a:srgbClr val="111111"/>
              </a:solidFill>
              <a:latin typeface="Helvetica" panose="020B0604020202020204" pitchFamily="34" charset="0"/>
            </a:endParaRPr>
          </a:p>
        </p:txBody>
      </p:sp>
      <p:sp>
        <p:nvSpPr>
          <p:cNvPr id="3" name="Rectangle 2"/>
          <p:cNvSpPr/>
          <p:nvPr/>
        </p:nvSpPr>
        <p:spPr>
          <a:xfrm>
            <a:off x="5965371" y="1283736"/>
            <a:ext cx="6096000" cy="2862322"/>
          </a:xfrm>
          <a:prstGeom prst="rect">
            <a:avLst/>
          </a:prstGeom>
        </p:spPr>
        <p:style>
          <a:lnRef idx="2">
            <a:schemeClr val="accent4"/>
          </a:lnRef>
          <a:fillRef idx="1">
            <a:schemeClr val="lt1"/>
          </a:fillRef>
          <a:effectRef idx="0">
            <a:schemeClr val="accent4"/>
          </a:effectRef>
          <a:fontRef idx="minor">
            <a:schemeClr val="dk1"/>
          </a:fontRef>
        </p:style>
        <p:txBody>
          <a:bodyPr>
            <a:spAutoFit/>
          </a:bodyPr>
          <a:lstStyle/>
          <a:p>
            <a:r>
              <a:rPr lang="en-US" b="0" i="0" u="none" strike="noStrike" dirty="0" err="1" smtClean="0">
                <a:effectLst/>
                <a:latin typeface="&amp;quot"/>
              </a:rPr>
              <a:t>Erektil</a:t>
            </a:r>
            <a:r>
              <a:rPr lang="en-US" b="0" i="0" u="none" strike="noStrike" dirty="0" smtClean="0">
                <a:effectLst/>
                <a:latin typeface="&amp;quot"/>
              </a:rPr>
              <a:t> </a:t>
            </a:r>
            <a:r>
              <a:rPr lang="en-US" b="0" i="0" u="none" strike="noStrike" dirty="0" err="1" smtClean="0">
                <a:effectLst/>
                <a:latin typeface="&amp;quot"/>
              </a:rPr>
              <a:t>disfonksiyonun</a:t>
            </a:r>
            <a:r>
              <a:rPr lang="en-US" b="0" i="0" u="none" strike="noStrike" dirty="0" smtClean="0">
                <a:effectLst/>
                <a:latin typeface="&amp;quot"/>
              </a:rPr>
              <a:t> </a:t>
            </a:r>
            <a:r>
              <a:rPr lang="en-US" b="0" i="0" u="none" strike="noStrike" dirty="0" err="1" smtClean="0">
                <a:solidFill>
                  <a:srgbClr val="C00000"/>
                </a:solidFill>
                <a:effectLst/>
                <a:latin typeface="&amp;quot"/>
              </a:rPr>
              <a:t>psikolojik</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nedenleri</a:t>
            </a:r>
            <a:endParaRPr lang="en-US" b="0" i="0" u="none" strike="noStrike" dirty="0" smtClean="0">
              <a:solidFill>
                <a:srgbClr val="C00000"/>
              </a:solidFill>
              <a:effectLst/>
              <a:latin typeface="&amp;quot"/>
            </a:endParaRPr>
          </a:p>
          <a:p>
            <a:endParaRPr lang="en-US" dirty="0"/>
          </a:p>
          <a:p>
            <a:pPr marL="285750" indent="-285750">
              <a:buFont typeface="Arial" panose="020B0604020202020204" pitchFamily="34" charset="0"/>
              <a:buChar char="•"/>
            </a:pPr>
            <a:r>
              <a:rPr lang="en-US" b="0" i="0" u="none" strike="noStrike" dirty="0" err="1" smtClean="0">
                <a:effectLst/>
                <a:latin typeface="&amp;quot"/>
              </a:rPr>
              <a:t>Beyin</a:t>
            </a:r>
            <a:r>
              <a:rPr lang="en-US" b="0" i="0" u="none" strike="noStrike" dirty="0" smtClean="0">
                <a:effectLst/>
                <a:latin typeface="&amp;quot"/>
              </a:rPr>
              <a:t>, </a:t>
            </a:r>
            <a:r>
              <a:rPr lang="en-US" b="0" i="0" u="none" strike="noStrike" dirty="0" err="1" smtClean="0">
                <a:effectLst/>
                <a:latin typeface="&amp;quot"/>
              </a:rPr>
              <a:t>cinsel</a:t>
            </a:r>
            <a:r>
              <a:rPr lang="en-US" b="0" i="0" u="none" strike="noStrike" dirty="0" smtClean="0">
                <a:effectLst/>
                <a:latin typeface="&amp;quot"/>
              </a:rPr>
              <a:t> </a:t>
            </a:r>
            <a:r>
              <a:rPr lang="en-US" b="0" i="0" u="none" strike="noStrike" dirty="0" err="1" smtClean="0">
                <a:effectLst/>
                <a:latin typeface="&amp;quot"/>
              </a:rPr>
              <a:t>heyecan</a:t>
            </a:r>
            <a:r>
              <a:rPr lang="en-US" b="0" i="0" u="none" strike="noStrike" dirty="0" smtClean="0">
                <a:effectLst/>
                <a:latin typeface="&amp;quot"/>
              </a:rPr>
              <a:t> </a:t>
            </a:r>
            <a:r>
              <a:rPr lang="en-US" b="0" i="0" u="none" strike="noStrike" dirty="0" err="1" smtClean="0">
                <a:effectLst/>
                <a:latin typeface="&amp;quot"/>
              </a:rPr>
              <a:t>duygularıyla</a:t>
            </a:r>
            <a:r>
              <a:rPr lang="en-US" b="0" i="0" u="none" strike="noStrike" dirty="0" smtClean="0">
                <a:effectLst/>
                <a:latin typeface="&amp;quot"/>
              </a:rPr>
              <a:t> </a:t>
            </a:r>
            <a:r>
              <a:rPr lang="en-US" b="0" i="0" u="none" strike="noStrike" dirty="0" err="1" smtClean="0">
                <a:effectLst/>
                <a:latin typeface="&amp;quot"/>
              </a:rPr>
              <a:t>başlayarak</a:t>
            </a:r>
            <a:r>
              <a:rPr lang="en-US" b="0" i="0" u="none" strike="noStrike" dirty="0" smtClean="0">
                <a:effectLst/>
                <a:latin typeface="&amp;quot"/>
              </a:rPr>
              <a:t> </a:t>
            </a:r>
            <a:r>
              <a:rPr lang="en-US" b="0" i="0" u="none" strike="noStrike" dirty="0" err="1" smtClean="0">
                <a:effectLst/>
                <a:latin typeface="&amp;quot"/>
              </a:rPr>
              <a:t>ereksiyona</a:t>
            </a:r>
            <a:r>
              <a:rPr lang="en-US" b="0" i="0" u="none" strike="noStrike" dirty="0" smtClean="0">
                <a:effectLst/>
                <a:latin typeface="&amp;quot"/>
              </a:rPr>
              <a:t> </a:t>
            </a:r>
            <a:r>
              <a:rPr lang="en-US" b="0" i="0" u="none" strike="noStrike" dirty="0" err="1" smtClean="0">
                <a:effectLst/>
                <a:latin typeface="&amp;quot"/>
              </a:rPr>
              <a:t>neden</a:t>
            </a:r>
            <a:r>
              <a:rPr lang="en-US" b="0" i="0" u="none" strike="noStrike" dirty="0" smtClean="0">
                <a:effectLst/>
                <a:latin typeface="&amp;quot"/>
              </a:rPr>
              <a:t> </a:t>
            </a:r>
            <a:r>
              <a:rPr lang="en-US" b="0" i="0" u="none" strike="noStrike" dirty="0" err="1" smtClean="0">
                <a:effectLst/>
                <a:latin typeface="&amp;quot"/>
              </a:rPr>
              <a:t>olan</a:t>
            </a:r>
            <a:r>
              <a:rPr lang="en-US" b="0" i="0" u="none" strike="noStrike" dirty="0" smtClean="0">
                <a:effectLst/>
                <a:latin typeface="&amp;quot"/>
              </a:rPr>
              <a:t> </a:t>
            </a:r>
            <a:r>
              <a:rPr lang="en-US" b="0" i="0" u="none" strike="noStrike" dirty="0" err="1" smtClean="0">
                <a:effectLst/>
                <a:latin typeface="&amp;quot"/>
              </a:rPr>
              <a:t>fiziksel</a:t>
            </a:r>
            <a:r>
              <a:rPr lang="en-US" b="0" i="0" u="none" strike="noStrike" dirty="0" smtClean="0">
                <a:effectLst/>
                <a:latin typeface="&amp;quot"/>
              </a:rPr>
              <a:t> </a:t>
            </a:r>
            <a:r>
              <a:rPr lang="en-US" b="0" i="0" u="none" strike="noStrike" dirty="0" err="1" smtClean="0">
                <a:effectLst/>
                <a:latin typeface="&amp;quot"/>
              </a:rPr>
              <a:t>olay</a:t>
            </a:r>
            <a:r>
              <a:rPr lang="en-US" b="0" i="0" u="none" strike="noStrike" dirty="0" smtClean="0">
                <a:effectLst/>
                <a:latin typeface="&amp;quot"/>
              </a:rPr>
              <a:t> </a:t>
            </a:r>
            <a:r>
              <a:rPr lang="en-US" b="0" i="0" u="none" strike="noStrike" dirty="0" err="1" smtClean="0">
                <a:effectLst/>
                <a:latin typeface="&amp;quot"/>
              </a:rPr>
              <a:t>serisini</a:t>
            </a:r>
            <a:r>
              <a:rPr lang="en-US" b="0" i="0" u="none" strike="noStrike" dirty="0" smtClean="0">
                <a:effectLst/>
                <a:latin typeface="&amp;quot"/>
              </a:rPr>
              <a:t> </a:t>
            </a:r>
            <a:r>
              <a:rPr lang="en-US" b="0" i="0" u="none" strike="noStrike" dirty="0" err="1" smtClean="0">
                <a:effectLst/>
                <a:latin typeface="&amp;quot"/>
              </a:rPr>
              <a:t>tetiklemede</a:t>
            </a:r>
            <a:r>
              <a:rPr lang="en-US" b="0" i="0" u="none" strike="noStrike" dirty="0" smtClean="0">
                <a:effectLst/>
                <a:latin typeface="&amp;quot"/>
              </a:rPr>
              <a:t> </a:t>
            </a:r>
            <a:r>
              <a:rPr lang="en-US" b="0" i="0" u="none" strike="noStrike" dirty="0" err="1" smtClean="0">
                <a:effectLst/>
                <a:latin typeface="&amp;quot"/>
              </a:rPr>
              <a:t>önemli</a:t>
            </a:r>
            <a:r>
              <a:rPr lang="en-US" b="0" i="0" u="none" strike="noStrike" dirty="0" smtClean="0">
                <a:effectLst/>
                <a:latin typeface="&amp;quot"/>
              </a:rPr>
              <a:t> </a:t>
            </a:r>
            <a:r>
              <a:rPr lang="en-US" b="0" i="0" u="none" strike="noStrike" dirty="0" err="1" smtClean="0">
                <a:effectLst/>
                <a:latin typeface="&amp;quot"/>
              </a:rPr>
              <a:t>bir</a:t>
            </a:r>
            <a:r>
              <a:rPr lang="en-US" b="0" i="0" u="none" strike="noStrike" dirty="0" smtClean="0">
                <a:effectLst/>
                <a:latin typeface="&amp;quot"/>
              </a:rPr>
              <a:t> </a:t>
            </a:r>
            <a:r>
              <a:rPr lang="en-US" b="0" i="0" u="none" strike="noStrike" dirty="0" err="1" smtClean="0">
                <a:effectLst/>
                <a:latin typeface="&amp;quot"/>
              </a:rPr>
              <a:t>rol</a:t>
            </a:r>
            <a:r>
              <a:rPr lang="en-US" b="0" i="0" u="none" strike="noStrike" dirty="0" smtClean="0">
                <a:effectLst/>
                <a:latin typeface="&amp;quot"/>
              </a:rPr>
              <a:t> </a:t>
            </a:r>
            <a:r>
              <a:rPr lang="en-US" b="0" i="0" u="none" strike="noStrike" dirty="0" err="1" smtClean="0">
                <a:effectLst/>
                <a:latin typeface="&amp;quot"/>
              </a:rPr>
              <a:t>oynar</a:t>
            </a:r>
            <a:r>
              <a:rPr lang="en-US" b="0" i="0" u="none" strike="noStrike" dirty="0" smtClean="0">
                <a:effectLst/>
                <a:latin typeface="&amp;quot"/>
              </a:rPr>
              <a:t>.</a:t>
            </a:r>
            <a:r>
              <a:rPr lang="en-US" b="0" i="0" u="none" strike="noStrike" dirty="0" smtClean="0">
                <a:effectLst/>
                <a:latin typeface="Roboto"/>
              </a:rPr>
              <a:t> </a:t>
            </a:r>
          </a:p>
          <a:p>
            <a:pPr marL="285750" indent="-285750">
              <a:buFont typeface="Arial" panose="020B0604020202020204" pitchFamily="34" charset="0"/>
              <a:buChar char="•"/>
            </a:pPr>
            <a:endParaRPr lang="en-US" dirty="0">
              <a:latin typeface="Roboto"/>
            </a:endParaRPr>
          </a:p>
          <a:p>
            <a:pPr marL="285750" indent="-285750">
              <a:buFont typeface="Arial" panose="020B0604020202020204" pitchFamily="34" charset="0"/>
              <a:buChar char="•"/>
            </a:pPr>
            <a:endParaRPr lang="en-US" b="0" i="0" u="none" strike="noStrike" dirty="0" smtClean="0">
              <a:effectLst/>
              <a:latin typeface="Roboto"/>
            </a:endParaRPr>
          </a:p>
          <a:p>
            <a:pPr marL="285750" indent="-285750">
              <a:buFont typeface="Arial" panose="020B0604020202020204" pitchFamily="34" charset="0"/>
              <a:buChar char="•"/>
            </a:pPr>
            <a:r>
              <a:rPr lang="en-US" b="0" i="0" u="none" strike="noStrike" dirty="0" err="1" smtClean="0">
                <a:effectLst/>
                <a:latin typeface="&amp;quot"/>
              </a:rPr>
              <a:t>Bazı</a:t>
            </a:r>
            <a:r>
              <a:rPr lang="en-US" b="0" i="0" u="none" strike="noStrike" dirty="0" smtClean="0">
                <a:effectLst/>
                <a:latin typeface="&amp;quot"/>
              </a:rPr>
              <a:t> </a:t>
            </a:r>
            <a:r>
              <a:rPr lang="en-US" b="0" i="0" u="none" strike="noStrike" dirty="0" err="1" smtClean="0">
                <a:effectLst/>
                <a:latin typeface="&amp;quot"/>
              </a:rPr>
              <a:t>şeyler</a:t>
            </a:r>
            <a:r>
              <a:rPr lang="en-US" b="0" i="0" u="none" strike="noStrike" dirty="0" smtClean="0">
                <a:effectLst/>
                <a:latin typeface="&amp;quot"/>
              </a:rPr>
              <a:t> </a:t>
            </a:r>
            <a:r>
              <a:rPr lang="en-US" b="0" i="0" u="none" strike="noStrike" dirty="0" err="1" smtClean="0">
                <a:effectLst/>
                <a:latin typeface="&amp;quot"/>
              </a:rPr>
              <a:t>cinsel</a:t>
            </a:r>
            <a:r>
              <a:rPr lang="en-US" b="0" i="0" u="none" strike="noStrike" dirty="0" smtClean="0">
                <a:effectLst/>
                <a:latin typeface="&amp;quot"/>
              </a:rPr>
              <a:t> </a:t>
            </a:r>
            <a:r>
              <a:rPr lang="en-US" b="0" i="0" u="none" strike="noStrike" dirty="0" err="1" smtClean="0">
                <a:effectLst/>
                <a:latin typeface="&amp;quot"/>
              </a:rPr>
              <a:t>duygulara</a:t>
            </a:r>
            <a:r>
              <a:rPr lang="en-US" b="0" i="0" u="none" strike="noStrike" dirty="0" smtClean="0">
                <a:effectLst/>
                <a:latin typeface="&amp;quot"/>
              </a:rPr>
              <a:t> </a:t>
            </a:r>
            <a:r>
              <a:rPr lang="en-US" b="0" i="0" u="none" strike="noStrike" dirty="0" err="1" smtClean="0">
                <a:effectLst/>
                <a:latin typeface="&amp;quot"/>
              </a:rPr>
              <a:t>müdahale</a:t>
            </a:r>
            <a:r>
              <a:rPr lang="en-US" b="0" i="0" u="none" strike="noStrike" dirty="0" smtClean="0">
                <a:effectLst/>
                <a:latin typeface="&amp;quot"/>
              </a:rPr>
              <a:t> </a:t>
            </a:r>
            <a:r>
              <a:rPr lang="en-US" b="0" i="0" u="none" strike="noStrike" dirty="0" err="1" smtClean="0">
                <a:effectLst/>
                <a:latin typeface="&amp;quot"/>
              </a:rPr>
              <a:t>edebilir</a:t>
            </a:r>
            <a:r>
              <a:rPr lang="en-US" b="0" i="0" u="none" strike="noStrike" dirty="0" smtClean="0">
                <a:effectLst/>
                <a:latin typeface="&amp;quot"/>
              </a:rPr>
              <a:t> </a:t>
            </a:r>
            <a:r>
              <a:rPr lang="en-US" b="0" i="0" u="none" strike="noStrike" dirty="0" err="1" smtClean="0">
                <a:effectLst/>
                <a:latin typeface="&amp;quot"/>
              </a:rPr>
              <a:t>ve</a:t>
            </a:r>
            <a:r>
              <a:rPr lang="en-US" b="0" i="0" u="none" strike="noStrike" dirty="0" smtClean="0">
                <a:effectLst/>
                <a:latin typeface="&amp;quot"/>
              </a:rPr>
              <a:t> </a:t>
            </a:r>
            <a:r>
              <a:rPr lang="en-US" b="0" i="0" u="none" strike="noStrike" dirty="0" err="1" smtClean="0">
                <a:effectLst/>
                <a:latin typeface="&amp;quot"/>
              </a:rPr>
              <a:t>erektil</a:t>
            </a:r>
            <a:r>
              <a:rPr lang="en-US" b="0" i="0" u="none" strike="noStrike" dirty="0" smtClean="0">
                <a:effectLst/>
                <a:latin typeface="&amp;quot"/>
              </a:rPr>
              <a:t> </a:t>
            </a:r>
            <a:r>
              <a:rPr lang="en-US" b="0" i="0" u="none" strike="noStrike" dirty="0" err="1" smtClean="0">
                <a:effectLst/>
                <a:latin typeface="&amp;quot"/>
              </a:rPr>
              <a:t>disfonksiyona</a:t>
            </a:r>
            <a:r>
              <a:rPr lang="en-US" b="0" i="0" u="none" strike="noStrike" dirty="0" smtClean="0">
                <a:effectLst/>
                <a:latin typeface="&amp;quot"/>
              </a:rPr>
              <a:t> </a:t>
            </a:r>
            <a:r>
              <a:rPr lang="en-US" b="0" i="0" u="none" strike="noStrike" dirty="0" err="1" smtClean="0">
                <a:effectLst/>
                <a:latin typeface="&amp;quot"/>
              </a:rPr>
              <a:t>neden</a:t>
            </a:r>
            <a:r>
              <a:rPr lang="en-US" b="0" i="0" u="none" strike="noStrike" dirty="0" smtClean="0">
                <a:effectLst/>
                <a:latin typeface="&amp;quot"/>
              </a:rPr>
              <a:t> </a:t>
            </a:r>
            <a:r>
              <a:rPr lang="en-US" b="0" i="0" u="none" strike="noStrike" dirty="0" err="1" smtClean="0">
                <a:effectLst/>
                <a:latin typeface="&amp;quot"/>
              </a:rPr>
              <a:t>olabilir</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kötüleşebilir</a:t>
            </a:r>
            <a:r>
              <a:rPr lang="en-US" b="0" i="0" u="none" strike="noStrike" dirty="0" smtClean="0">
                <a:effectLst/>
                <a:latin typeface="&amp;quot"/>
              </a:rPr>
              <a:t>.</a:t>
            </a:r>
            <a:r>
              <a:rPr lang="en-US" b="0" i="0" u="none" strike="noStrike" dirty="0" smtClean="0">
                <a:effectLst/>
                <a:latin typeface="Roboto"/>
              </a:rPr>
              <a:t> </a:t>
            </a:r>
          </a:p>
          <a:p>
            <a:pPr marL="285750" indent="-285750">
              <a:buFont typeface="Arial" panose="020B0604020202020204" pitchFamily="34" charset="0"/>
              <a:buChar char="•"/>
            </a:pPr>
            <a:endParaRPr lang="en-US" dirty="0">
              <a:latin typeface="Roboto"/>
            </a:endParaRPr>
          </a:p>
        </p:txBody>
      </p:sp>
    </p:spTree>
    <p:extLst>
      <p:ext uri="{BB962C8B-B14F-4D97-AF65-F5344CB8AC3E}">
        <p14:creationId xmlns:p14="http://schemas.microsoft.com/office/powerpoint/2010/main" val="1073843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931" y="1612987"/>
            <a:ext cx="3971109" cy="2862322"/>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These include:</a:t>
            </a:r>
          </a:p>
          <a:p>
            <a:pPr marL="285750" indent="-285750">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C00000"/>
                </a:solidFill>
                <a:effectLst/>
                <a:latin typeface="Helvetica" panose="020B0604020202020204" pitchFamily="34" charset="0"/>
              </a:rPr>
              <a:t>Depression, anxiety or other mental health conditions</a:t>
            </a:r>
          </a:p>
          <a:p>
            <a:pPr marL="285750" indent="-285750">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Stress</a:t>
            </a:r>
          </a:p>
          <a:p>
            <a:pPr marL="285750" indent="-285750">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Relationship problems due to stress, poor communication or other concerns</a:t>
            </a:r>
            <a:endParaRPr lang="en-US" b="0" i="0" u="none" strike="noStrike" dirty="0">
              <a:solidFill>
                <a:srgbClr val="111111"/>
              </a:solidFill>
              <a:effectLst/>
              <a:latin typeface="Helvetica" panose="020B0604020202020204" pitchFamily="34" charset="0"/>
            </a:endParaRPr>
          </a:p>
        </p:txBody>
      </p:sp>
      <p:sp>
        <p:nvSpPr>
          <p:cNvPr id="3" name="Rectangle 2"/>
          <p:cNvSpPr/>
          <p:nvPr/>
        </p:nvSpPr>
        <p:spPr>
          <a:xfrm>
            <a:off x="7193279" y="1708781"/>
            <a:ext cx="3875315" cy="286232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err="1" smtClean="0">
                <a:effectLst/>
                <a:latin typeface="&amp;quot"/>
              </a:rPr>
              <a:t>Bunlar</a:t>
            </a:r>
            <a:r>
              <a:rPr lang="en-US" b="0" i="0" u="none" strike="noStrike" dirty="0" smtClean="0">
                <a:effectLst/>
                <a:latin typeface="&amp;quot"/>
              </a:rPr>
              <a:t>:</a:t>
            </a:r>
          </a:p>
          <a:p>
            <a:pPr marL="285750" indent="-285750">
              <a:buFont typeface="Arial" panose="020B0604020202020204" pitchFamily="34" charset="0"/>
              <a:buChar char="•"/>
            </a:pPr>
            <a:r>
              <a:rPr lang="en-US" dirty="0" smtClean="0"/>
              <a:t/>
            </a:r>
            <a:br>
              <a:rPr lang="en-US" dirty="0" smtClean="0"/>
            </a:br>
            <a:r>
              <a:rPr lang="en-US" b="0" i="0" u="none" strike="noStrike" dirty="0" err="1" smtClean="0">
                <a:solidFill>
                  <a:srgbClr val="C00000"/>
                </a:solidFill>
                <a:effectLst/>
                <a:latin typeface="&amp;quot"/>
              </a:rPr>
              <a:t>Depresyon</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anksiyete</a:t>
            </a:r>
            <a:r>
              <a:rPr lang="en-US" b="0" i="0" u="none" strike="noStrike" dirty="0" smtClean="0">
                <a:solidFill>
                  <a:srgbClr val="C00000"/>
                </a:solidFill>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diğer</a:t>
            </a:r>
            <a:r>
              <a:rPr lang="en-US" b="0" i="0" u="none" strike="noStrike" dirty="0" smtClean="0">
                <a:effectLst/>
                <a:latin typeface="&amp;quot"/>
              </a:rPr>
              <a:t> </a:t>
            </a:r>
            <a:r>
              <a:rPr lang="en-US" b="0" i="0" u="none" strike="noStrike" dirty="0" err="1" smtClean="0">
                <a:effectLst/>
                <a:latin typeface="&amp;quot"/>
              </a:rPr>
              <a:t>ruh</a:t>
            </a:r>
            <a:r>
              <a:rPr lang="en-US" b="0" i="0" u="none" strike="noStrike" dirty="0" smtClean="0">
                <a:effectLst/>
                <a:latin typeface="&amp;quot"/>
              </a:rPr>
              <a:t> </a:t>
            </a:r>
            <a:r>
              <a:rPr lang="en-US" b="0" i="0" u="none" strike="noStrike" dirty="0" err="1" smtClean="0">
                <a:effectLst/>
                <a:latin typeface="&amp;quot"/>
              </a:rPr>
              <a:t>sağlığı</a:t>
            </a:r>
            <a:r>
              <a:rPr lang="en-US" b="0" i="0" u="none" strike="noStrike" dirty="0" smtClean="0">
                <a:effectLst/>
                <a:latin typeface="&amp;quot"/>
              </a:rPr>
              <a:t> </a:t>
            </a:r>
            <a:r>
              <a:rPr lang="en-US" b="0" i="0" u="none" strike="noStrike" dirty="0" err="1" smtClean="0">
                <a:effectLst/>
                <a:latin typeface="&amp;quot"/>
              </a:rPr>
              <a:t>durumlari</a:t>
            </a:r>
            <a:endParaRPr lang="en-US" b="0" i="0" u="none" strike="noStrike" dirty="0" smtClean="0">
              <a:effectLst/>
              <a:latin typeface="&amp;quot"/>
            </a:endParaRPr>
          </a:p>
          <a:p>
            <a:pPr marL="285750" indent="-285750">
              <a:buFont typeface="Arial" panose="020B0604020202020204" pitchFamily="34" charset="0"/>
              <a:buChar char="•"/>
            </a:pPr>
            <a:r>
              <a:rPr lang="en-US" dirty="0" smtClean="0"/>
              <a:t/>
            </a:r>
            <a:br>
              <a:rPr lang="en-US" dirty="0" smtClean="0"/>
            </a:br>
            <a:r>
              <a:rPr lang="en-US" b="0" i="0" u="none" strike="noStrike" dirty="0" err="1" smtClean="0">
                <a:effectLst/>
                <a:latin typeface="&amp;quot"/>
              </a:rPr>
              <a:t>Stres</a:t>
            </a:r>
            <a:endParaRPr lang="en-US" b="0" i="0" u="none" strike="noStrike" dirty="0" smtClean="0">
              <a:effectLst/>
              <a:latin typeface="&amp;quot"/>
            </a:endParaRPr>
          </a:p>
          <a:p>
            <a:pPr marL="285750" indent="-285750">
              <a:buFont typeface="Arial" panose="020B0604020202020204" pitchFamily="34" charset="0"/>
              <a:buChar char="•"/>
            </a:pPr>
            <a:r>
              <a:rPr lang="en-US" dirty="0" smtClean="0"/>
              <a:t/>
            </a:r>
            <a:br>
              <a:rPr lang="en-US" dirty="0" smtClean="0"/>
            </a:br>
            <a:r>
              <a:rPr lang="en-US" b="0" i="0" u="none" strike="noStrike" dirty="0" err="1" smtClean="0">
                <a:effectLst/>
                <a:latin typeface="&amp;quot"/>
              </a:rPr>
              <a:t>Stres</a:t>
            </a:r>
            <a:r>
              <a:rPr lang="en-US" b="0" i="0" u="none" strike="noStrike" dirty="0" smtClean="0">
                <a:effectLst/>
                <a:latin typeface="&amp;quot"/>
              </a:rPr>
              <a:t>, </a:t>
            </a:r>
            <a:r>
              <a:rPr lang="en-US" b="0" i="0" u="none" strike="noStrike" dirty="0" err="1" smtClean="0">
                <a:effectLst/>
                <a:latin typeface="&amp;quot"/>
              </a:rPr>
              <a:t>zayıf</a:t>
            </a:r>
            <a:r>
              <a:rPr lang="en-US" b="0" i="0" u="none" strike="noStrike" dirty="0" smtClean="0">
                <a:effectLst/>
                <a:latin typeface="&amp;quot"/>
              </a:rPr>
              <a:t> </a:t>
            </a:r>
            <a:r>
              <a:rPr lang="en-US" b="0" i="0" u="none" strike="noStrike" dirty="0" err="1" smtClean="0">
                <a:effectLst/>
                <a:latin typeface="&amp;quot"/>
              </a:rPr>
              <a:t>iletişim</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diğer</a:t>
            </a:r>
            <a:r>
              <a:rPr lang="en-US" b="0" i="0" u="none" strike="noStrike" dirty="0" smtClean="0">
                <a:effectLst/>
                <a:latin typeface="&amp;quot"/>
              </a:rPr>
              <a:t> </a:t>
            </a:r>
            <a:r>
              <a:rPr lang="en-US" b="0" i="0" u="none" strike="noStrike" dirty="0" err="1" smtClean="0">
                <a:effectLst/>
                <a:latin typeface="&amp;quot"/>
              </a:rPr>
              <a:t>endişelerden</a:t>
            </a:r>
            <a:r>
              <a:rPr lang="en-US" b="0" i="0" u="none" strike="noStrike" dirty="0" smtClean="0">
                <a:effectLst/>
                <a:latin typeface="&amp;quot"/>
              </a:rPr>
              <a:t> </a:t>
            </a:r>
            <a:r>
              <a:rPr lang="en-US" b="0" i="0" u="none" strike="noStrike" dirty="0" err="1" smtClean="0">
                <a:effectLst/>
                <a:latin typeface="&amp;quot"/>
              </a:rPr>
              <a:t>kaynaklanan</a:t>
            </a:r>
            <a:r>
              <a:rPr lang="en-US" b="0" i="0" u="none" strike="noStrike" dirty="0" smtClean="0">
                <a:effectLst/>
                <a:latin typeface="&amp;quot"/>
              </a:rPr>
              <a:t> </a:t>
            </a:r>
            <a:r>
              <a:rPr lang="en-US" b="0" i="0" u="none" strike="noStrike" dirty="0" err="1" smtClean="0">
                <a:effectLst/>
                <a:latin typeface="&amp;quot"/>
              </a:rPr>
              <a:t>ilişki</a:t>
            </a:r>
            <a:r>
              <a:rPr lang="en-US" b="0" i="0" u="none" strike="noStrike" dirty="0" smtClean="0">
                <a:effectLst/>
                <a:latin typeface="&amp;quot"/>
              </a:rPr>
              <a:t> </a:t>
            </a:r>
            <a:r>
              <a:rPr lang="en-US" b="0" i="0" u="none" strike="noStrike" dirty="0" err="1" smtClean="0">
                <a:effectLst/>
                <a:latin typeface="&amp;quot"/>
              </a:rPr>
              <a:t>sorunları</a:t>
            </a:r>
            <a:endParaRPr lang="en-US" dirty="0"/>
          </a:p>
        </p:txBody>
      </p:sp>
    </p:spTree>
    <p:extLst>
      <p:ext uri="{BB962C8B-B14F-4D97-AF65-F5344CB8AC3E}">
        <p14:creationId xmlns:p14="http://schemas.microsoft.com/office/powerpoint/2010/main" val="2916237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2845" y="1344803"/>
            <a:ext cx="4911634" cy="2585323"/>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C00000"/>
                </a:solidFill>
                <a:effectLst/>
                <a:latin typeface="Helvetica" panose="020B0604020202020204" pitchFamily="34" charset="0"/>
              </a:rPr>
              <a:t>Risk factors</a:t>
            </a:r>
          </a:p>
          <a:p>
            <a:pPr marL="285750" indent="-285750">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As you get older, erections might take </a:t>
            </a:r>
            <a:r>
              <a:rPr lang="en-US" b="0" i="0" u="none" strike="noStrike" dirty="0" smtClean="0">
                <a:solidFill>
                  <a:srgbClr val="C00000"/>
                </a:solidFill>
                <a:effectLst/>
                <a:latin typeface="Helvetica" panose="020B0604020202020204" pitchFamily="34" charset="0"/>
              </a:rPr>
              <a:t>longer to develop </a:t>
            </a:r>
            <a:r>
              <a:rPr lang="en-US" b="0" i="0" u="none" strike="noStrike" dirty="0" smtClean="0">
                <a:solidFill>
                  <a:srgbClr val="111111"/>
                </a:solidFill>
                <a:effectLst/>
                <a:latin typeface="Helvetica" panose="020B0604020202020204" pitchFamily="34" charset="0"/>
              </a:rPr>
              <a:t>and might not be as firm. </a:t>
            </a:r>
          </a:p>
          <a:p>
            <a:pPr marL="285750" indent="-285750">
              <a:buFont typeface="Arial" panose="020B0604020202020204" pitchFamily="34" charset="0"/>
              <a:buChar char="•"/>
            </a:pPr>
            <a:endParaRPr lang="en-US" dirty="0">
              <a:solidFill>
                <a:srgbClr val="111111"/>
              </a:solidFill>
              <a:latin typeface="Helvetica" panose="020B0604020202020204" pitchFamily="34" charset="0"/>
            </a:endParaRPr>
          </a:p>
          <a:p>
            <a:pPr marL="285750" indent="-285750">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Various risk factors can contribute to erectile dysfunction, including:</a:t>
            </a:r>
          </a:p>
          <a:p>
            <a:pPr marL="285750" indent="-285750">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p:txBody>
      </p:sp>
      <p:sp>
        <p:nvSpPr>
          <p:cNvPr id="14" name="Rectangle 13"/>
          <p:cNvSpPr/>
          <p:nvPr/>
        </p:nvSpPr>
        <p:spPr>
          <a:xfrm>
            <a:off x="6235338" y="929304"/>
            <a:ext cx="5181600" cy="3416320"/>
          </a:xfrm>
          <a:prstGeom prst="rect">
            <a:avLst/>
          </a:prstGeom>
        </p:spPr>
        <p:txBody>
          <a:bodyPr wrap="square">
            <a:spAutoFit/>
          </a:bodyPr>
          <a:lstStyle/>
          <a:p>
            <a:pPr marL="285750" indent="-285750">
              <a:buFont typeface="Arial" panose="020B0604020202020204" pitchFamily="34" charset="0"/>
              <a:buChar char="•"/>
            </a:pPr>
            <a:r>
              <a:rPr lang="en-US" b="0" i="0" u="none" strike="noStrike" dirty="0" smtClean="0">
                <a:solidFill>
                  <a:srgbClr val="C00000"/>
                </a:solidFill>
                <a:effectLst/>
                <a:latin typeface="&amp;quot"/>
              </a:rPr>
              <a:t>Risk </a:t>
            </a:r>
            <a:r>
              <a:rPr lang="en-US" b="0" i="0" u="none" strike="noStrike" dirty="0" err="1" smtClean="0">
                <a:solidFill>
                  <a:srgbClr val="C00000"/>
                </a:solidFill>
                <a:effectLst/>
                <a:latin typeface="&amp;quot"/>
              </a:rPr>
              <a:t>faktörleri</a:t>
            </a:r>
            <a:endParaRPr lang="en-US" b="0" i="0" u="none" strike="noStrike" dirty="0" smtClean="0">
              <a:solidFill>
                <a:srgbClr val="C00000"/>
              </a:solidFill>
              <a:effectLst/>
              <a:latin typeface="&amp;quot"/>
            </a:endParaRPr>
          </a:p>
          <a:p>
            <a:pPr marL="285750" indent="-285750">
              <a:buFont typeface="Arial" panose="020B0604020202020204" pitchFamily="34" charset="0"/>
              <a:buChar char="•"/>
            </a:pPr>
            <a:endParaRPr lang="en-US" dirty="0">
              <a:latin typeface="&amp;quot"/>
            </a:endParaRPr>
          </a:p>
          <a:p>
            <a:pPr marL="285750" indent="-285750">
              <a:buFont typeface="Arial" panose="020B0604020202020204" pitchFamily="34" charset="0"/>
              <a:buChar char="•"/>
            </a:pPr>
            <a:r>
              <a:rPr lang="en-US" b="0" i="0" u="none" strike="noStrike" dirty="0" err="1" smtClean="0">
                <a:effectLst/>
                <a:latin typeface="&amp;quot"/>
              </a:rPr>
              <a:t>Yaşlandıkça</a:t>
            </a:r>
            <a:r>
              <a:rPr lang="en-US" b="0" i="0" u="none" strike="noStrike" dirty="0" smtClean="0">
                <a:effectLst/>
                <a:latin typeface="&amp;quot"/>
              </a:rPr>
              <a:t> </a:t>
            </a:r>
            <a:r>
              <a:rPr lang="en-US" b="0" i="0" u="none" strike="noStrike" dirty="0" err="1" smtClean="0">
                <a:effectLst/>
                <a:latin typeface="&amp;quot"/>
              </a:rPr>
              <a:t>ereksiyonların</a:t>
            </a:r>
            <a:r>
              <a:rPr lang="en-US" b="0" i="0" u="none" strike="noStrike" dirty="0" smtClean="0">
                <a:effectLst/>
                <a:latin typeface="&amp;quot"/>
              </a:rPr>
              <a:t> </a:t>
            </a:r>
            <a:r>
              <a:rPr lang="en-US" b="0" i="0" u="none" strike="noStrike" dirty="0" err="1" smtClean="0">
                <a:effectLst/>
                <a:latin typeface="&amp;quot"/>
              </a:rPr>
              <a:t>gelişmesi</a:t>
            </a:r>
            <a:r>
              <a:rPr lang="en-US" b="0" i="0" u="none" strike="noStrike" dirty="0" smtClean="0">
                <a:effectLst/>
                <a:latin typeface="&amp;quot"/>
              </a:rPr>
              <a:t> </a:t>
            </a:r>
            <a:r>
              <a:rPr lang="en-US" b="0" i="0" u="none" strike="noStrike" dirty="0" err="1" smtClean="0">
                <a:effectLst/>
                <a:latin typeface="&amp;quot"/>
              </a:rPr>
              <a:t>daha</a:t>
            </a:r>
            <a:r>
              <a:rPr lang="en-US" b="0" i="0" u="none" strike="noStrike" dirty="0" smtClean="0">
                <a:effectLst/>
                <a:latin typeface="&amp;quot"/>
              </a:rPr>
              <a:t> </a:t>
            </a:r>
            <a:r>
              <a:rPr lang="en-US" b="0" i="0" u="none" strike="noStrike" dirty="0" err="1" smtClean="0">
                <a:solidFill>
                  <a:srgbClr val="C00000"/>
                </a:solidFill>
                <a:effectLst/>
                <a:latin typeface="&amp;quot"/>
              </a:rPr>
              <a:t>uzun</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sürebilir</a:t>
            </a:r>
            <a:r>
              <a:rPr lang="en-US" b="0" i="0" u="none" strike="noStrike" dirty="0" smtClean="0">
                <a:solidFill>
                  <a:srgbClr val="C00000"/>
                </a:solidFill>
                <a:effectLst/>
                <a:latin typeface="&amp;quot"/>
              </a:rPr>
              <a:t> </a:t>
            </a:r>
            <a:r>
              <a:rPr lang="en-US" b="0" i="0" u="none" strike="noStrike" dirty="0" err="1" smtClean="0">
                <a:effectLst/>
                <a:latin typeface="&amp;quot"/>
              </a:rPr>
              <a:t>ve</a:t>
            </a:r>
            <a:r>
              <a:rPr lang="en-US" b="0" i="0" u="none" strike="noStrike" dirty="0" smtClean="0">
                <a:effectLst/>
                <a:latin typeface="&amp;quot"/>
              </a:rPr>
              <a:t> </a:t>
            </a:r>
            <a:r>
              <a:rPr lang="en-US" b="0" i="0" u="none" strike="noStrike" dirty="0" err="1" smtClean="0">
                <a:solidFill>
                  <a:srgbClr val="C00000"/>
                </a:solidFill>
                <a:effectLst/>
                <a:latin typeface="&amp;quot"/>
              </a:rPr>
              <a:t>yeteri</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kadar</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guclu</a:t>
            </a:r>
            <a:r>
              <a:rPr lang="en-US" b="0" i="0" u="none" strike="noStrike" dirty="0" smtClean="0">
                <a:solidFill>
                  <a:srgbClr val="C00000"/>
                </a:solidFill>
                <a:effectLst/>
                <a:latin typeface="&amp;quot"/>
              </a:rPr>
              <a:t> </a:t>
            </a:r>
            <a:r>
              <a:rPr lang="en-US" b="0" i="0" u="none" strike="noStrike" dirty="0" err="1" smtClean="0">
                <a:effectLst/>
                <a:latin typeface="&amp;quot"/>
              </a:rPr>
              <a:t>olmayabilir</a:t>
            </a:r>
            <a:r>
              <a:rPr lang="en-US" b="0" i="0" u="none" strike="noStrike" dirty="0" smtClean="0">
                <a:effectLst/>
                <a:latin typeface="&amp;quot"/>
              </a:rPr>
              <a:t>.</a:t>
            </a:r>
            <a:r>
              <a:rPr lang="en-US" b="0" i="0" u="none" strike="noStrike" dirty="0" smtClean="0">
                <a:effectLst/>
                <a:latin typeface="Roboto"/>
              </a:rPr>
              <a:t> </a:t>
            </a:r>
          </a:p>
          <a:p>
            <a:pPr marL="285750" indent="-285750">
              <a:buFont typeface="Arial" panose="020B0604020202020204" pitchFamily="34" charset="0"/>
              <a:buChar char="•"/>
            </a:pPr>
            <a:endParaRPr lang="en-US" dirty="0">
              <a:latin typeface="Roboto"/>
            </a:endParaRPr>
          </a:p>
          <a:p>
            <a:pPr marL="285750" indent="-285750">
              <a:buFont typeface="Arial" panose="020B0604020202020204" pitchFamily="34" charset="0"/>
              <a:buChar char="•"/>
            </a:pPr>
            <a:r>
              <a:rPr lang="en-US" dirty="0" smtClean="0"/>
              <a:t/>
            </a:r>
            <a:br>
              <a:rPr lang="en-US" dirty="0" smtClean="0"/>
            </a:br>
            <a:r>
              <a:rPr lang="en-US" b="0" i="0" u="none" strike="noStrike" dirty="0" err="1" smtClean="0">
                <a:effectLst/>
                <a:latin typeface="&amp;quot"/>
              </a:rPr>
              <a:t>Aşağıdakiler</a:t>
            </a:r>
            <a:r>
              <a:rPr lang="en-US" b="0" i="0" u="none" strike="noStrike" dirty="0" smtClean="0">
                <a:effectLst/>
                <a:latin typeface="&amp;quot"/>
              </a:rPr>
              <a:t> </a:t>
            </a:r>
            <a:r>
              <a:rPr lang="en-US" b="0" i="0" u="none" strike="noStrike" dirty="0" err="1" smtClean="0">
                <a:effectLst/>
                <a:latin typeface="&amp;quot"/>
              </a:rPr>
              <a:t>dahil</a:t>
            </a:r>
            <a:r>
              <a:rPr lang="en-US" b="0" i="0" u="none" strike="noStrike" dirty="0" smtClean="0">
                <a:effectLst/>
                <a:latin typeface="&amp;quot"/>
              </a:rPr>
              <a:t> </a:t>
            </a:r>
            <a:r>
              <a:rPr lang="en-US" b="0" i="0" u="none" strike="noStrike" dirty="0" err="1" smtClean="0">
                <a:effectLst/>
                <a:latin typeface="&amp;quot"/>
              </a:rPr>
              <a:t>olmak</a:t>
            </a:r>
            <a:r>
              <a:rPr lang="en-US" b="0" i="0" u="none" strike="noStrike" dirty="0" smtClean="0">
                <a:effectLst/>
                <a:latin typeface="&amp;quot"/>
              </a:rPr>
              <a:t> </a:t>
            </a:r>
            <a:r>
              <a:rPr lang="en-US" b="0" i="0" u="none" strike="noStrike" dirty="0" err="1" smtClean="0">
                <a:effectLst/>
                <a:latin typeface="&amp;quot"/>
              </a:rPr>
              <a:t>üzere</a:t>
            </a:r>
            <a:r>
              <a:rPr lang="en-US" b="0" i="0" u="none" strike="noStrike" dirty="0" smtClean="0">
                <a:effectLst/>
                <a:latin typeface="&amp;quot"/>
              </a:rPr>
              <a:t> </a:t>
            </a:r>
            <a:r>
              <a:rPr lang="en-US" b="0" i="0" u="none" strike="noStrike" dirty="0" err="1" smtClean="0">
                <a:effectLst/>
                <a:latin typeface="&amp;quot"/>
              </a:rPr>
              <a:t>çeşitli</a:t>
            </a:r>
            <a:r>
              <a:rPr lang="en-US" b="0" i="0" u="none" strike="noStrike" dirty="0" smtClean="0">
                <a:effectLst/>
                <a:latin typeface="&amp;quot"/>
              </a:rPr>
              <a:t> risk </a:t>
            </a:r>
            <a:r>
              <a:rPr lang="en-US" b="0" i="0" u="none" strike="noStrike" dirty="0" err="1" smtClean="0">
                <a:effectLst/>
                <a:latin typeface="&amp;quot"/>
              </a:rPr>
              <a:t>faktörleri</a:t>
            </a:r>
            <a:r>
              <a:rPr lang="en-US" b="0" i="0" u="none" strike="noStrike" dirty="0" smtClean="0">
                <a:effectLst/>
                <a:latin typeface="&amp;quot"/>
              </a:rPr>
              <a:t> </a:t>
            </a:r>
            <a:r>
              <a:rPr lang="en-US" b="0" i="0" u="none" strike="noStrike" dirty="0" err="1" smtClean="0">
                <a:effectLst/>
                <a:latin typeface="&amp;quot"/>
              </a:rPr>
              <a:t>erektil</a:t>
            </a:r>
            <a:r>
              <a:rPr lang="en-US" b="0" i="0" u="none" strike="noStrike" dirty="0" smtClean="0">
                <a:effectLst/>
                <a:latin typeface="&amp;quot"/>
              </a:rPr>
              <a:t> </a:t>
            </a:r>
            <a:r>
              <a:rPr lang="en-US" b="0" i="0" u="none" strike="noStrike" dirty="0" err="1" smtClean="0">
                <a:effectLst/>
                <a:latin typeface="&amp;quot"/>
              </a:rPr>
              <a:t>disfonksiyona</a:t>
            </a:r>
            <a:r>
              <a:rPr lang="en-US" b="0" i="0" u="none" strike="noStrike" dirty="0" smtClean="0">
                <a:effectLst/>
                <a:latin typeface="&amp;quot"/>
              </a:rPr>
              <a:t> </a:t>
            </a:r>
            <a:r>
              <a:rPr lang="en-US" b="0" i="0" u="none" strike="noStrike" dirty="0" err="1" smtClean="0">
                <a:effectLst/>
                <a:latin typeface="&amp;quot"/>
              </a:rPr>
              <a:t>katkıda</a:t>
            </a:r>
            <a:r>
              <a:rPr lang="en-US" b="0" i="0" u="none" strike="noStrike" dirty="0" smtClean="0">
                <a:effectLst/>
                <a:latin typeface="&amp;quot"/>
              </a:rPr>
              <a:t> </a:t>
            </a:r>
            <a:r>
              <a:rPr lang="en-US" b="0" i="0" u="none" strike="noStrike" dirty="0" err="1" smtClean="0">
                <a:effectLst/>
                <a:latin typeface="&amp;quot"/>
              </a:rPr>
              <a:t>bulunabilir</a:t>
            </a:r>
            <a:r>
              <a:rPr lang="en-US" b="0" i="0" u="none" strike="noStrike" dirty="0" smtClean="0">
                <a:effectLst/>
                <a:latin typeface="&amp;quot"/>
              </a:rPr>
              <a:t>:</a:t>
            </a:r>
          </a:p>
          <a:p>
            <a:pPr marL="285750" indent="-285750">
              <a:buFont typeface="Arial" panose="020B0604020202020204" pitchFamily="34" charset="0"/>
              <a:buChar char="•"/>
            </a:pPr>
            <a:r>
              <a:rPr lang="en-US" dirty="0" smtClean="0"/>
              <a:t/>
            </a:r>
            <a:br>
              <a:rPr lang="en-US" dirty="0" smtClean="0"/>
            </a:br>
            <a:endParaRPr lang="en-US" dirty="0"/>
          </a:p>
        </p:txBody>
      </p:sp>
    </p:spTree>
    <p:extLst>
      <p:ext uri="{BB962C8B-B14F-4D97-AF65-F5344CB8AC3E}">
        <p14:creationId xmlns:p14="http://schemas.microsoft.com/office/powerpoint/2010/main" val="18493155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7645" y="1847281"/>
            <a:ext cx="4302034" cy="258532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buFont typeface="Arial" panose="020B0604020202020204" pitchFamily="34" charset="0"/>
              <a:buChar char="•"/>
            </a:pPr>
            <a:r>
              <a:rPr lang="en-US" b="1" i="0" u="none" strike="noStrike" dirty="0" smtClean="0">
                <a:solidFill>
                  <a:srgbClr val="111111"/>
                </a:solidFill>
                <a:effectLst/>
                <a:latin typeface="Helvetica" panose="020B0604020202020204" pitchFamily="34" charset="0"/>
              </a:rPr>
              <a:t>Medical conditions,</a:t>
            </a:r>
            <a:r>
              <a:rPr lang="en-US" b="0" i="0" u="none" strike="noStrike" dirty="0" smtClean="0">
                <a:solidFill>
                  <a:srgbClr val="111111"/>
                </a:solidFill>
                <a:effectLst/>
                <a:latin typeface="Helvetica" panose="020B0604020202020204" pitchFamily="34" charset="0"/>
              </a:rPr>
              <a:t> </a:t>
            </a:r>
          </a:p>
          <a:p>
            <a:pPr>
              <a:buFont typeface="Arial" panose="020B0604020202020204" pitchFamily="34" charset="0"/>
              <a:buChar char="•"/>
            </a:pPr>
            <a:endParaRPr lang="en-US" dirty="0">
              <a:solidFill>
                <a:srgbClr val="111111"/>
              </a:solidFill>
              <a:latin typeface="Helvetica" panose="020B0604020202020204" pitchFamily="34" charset="0"/>
            </a:endParaRPr>
          </a:p>
          <a:p>
            <a:pPr>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particularly </a:t>
            </a:r>
            <a:r>
              <a:rPr lang="en-US" b="0" i="0" u="none" strike="noStrike" dirty="0" smtClean="0">
                <a:solidFill>
                  <a:srgbClr val="C00000"/>
                </a:solidFill>
                <a:effectLst/>
                <a:latin typeface="Helvetica" panose="020B0604020202020204" pitchFamily="34" charset="0"/>
              </a:rPr>
              <a:t>diabetes or heart conditions</a:t>
            </a:r>
          </a:p>
          <a:p>
            <a:pPr>
              <a:buFont typeface="Arial" panose="020B0604020202020204" pitchFamily="34" charset="0"/>
              <a:buChar char="•"/>
            </a:pPr>
            <a:endParaRPr lang="en-US" dirty="0" smtClean="0">
              <a:solidFill>
                <a:srgbClr val="111111"/>
              </a:solidFill>
              <a:latin typeface="Helvetica" panose="020B0604020202020204" pitchFamily="34" charset="0"/>
            </a:endParaRPr>
          </a:p>
          <a:p>
            <a:pPr>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a:buFont typeface="Arial" panose="020B0604020202020204" pitchFamily="34" charset="0"/>
              <a:buChar char="•"/>
            </a:pPr>
            <a:r>
              <a:rPr lang="en-US" b="1" i="0" u="none" strike="noStrike" dirty="0" smtClean="0">
                <a:solidFill>
                  <a:srgbClr val="C00000"/>
                </a:solidFill>
                <a:effectLst/>
                <a:latin typeface="Helvetica" panose="020B0604020202020204" pitchFamily="34" charset="0"/>
              </a:rPr>
              <a:t>Tobacco use</a:t>
            </a:r>
            <a:r>
              <a:rPr lang="en-US" b="1" i="0" u="none" strike="noStrike" dirty="0" smtClean="0">
                <a:solidFill>
                  <a:srgbClr val="111111"/>
                </a:solidFill>
                <a:effectLst/>
                <a:latin typeface="Helvetica" panose="020B0604020202020204" pitchFamily="34" charset="0"/>
              </a:rPr>
              <a:t>,</a:t>
            </a:r>
            <a:r>
              <a:rPr lang="en-US" b="0" i="0" u="none" strike="noStrike" dirty="0" smtClean="0">
                <a:solidFill>
                  <a:srgbClr val="111111"/>
                </a:solidFill>
                <a:effectLst/>
                <a:latin typeface="Helvetica" panose="020B0604020202020204" pitchFamily="34" charset="0"/>
              </a:rPr>
              <a:t> which restricts blood flow to veins and arteries, can — over time — cause chronic health conditions that lead to erectile dysfunction</a:t>
            </a:r>
          </a:p>
        </p:txBody>
      </p:sp>
      <p:sp>
        <p:nvSpPr>
          <p:cNvPr id="3" name="Rectangle 2"/>
          <p:cNvSpPr/>
          <p:nvPr/>
        </p:nvSpPr>
        <p:spPr>
          <a:xfrm>
            <a:off x="6104708" y="1936042"/>
            <a:ext cx="4868091" cy="258532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err="1" smtClean="0">
                <a:effectLst/>
                <a:latin typeface="&amp;quot"/>
              </a:rPr>
              <a:t>Tıbbi</a:t>
            </a:r>
            <a:r>
              <a:rPr lang="en-US" b="0" i="0" u="none" strike="noStrike" dirty="0" smtClean="0">
                <a:effectLst/>
                <a:latin typeface="&amp;quot"/>
              </a:rPr>
              <a:t> </a:t>
            </a:r>
            <a:r>
              <a:rPr lang="en-US" b="0" i="0" u="none" strike="noStrike" dirty="0" err="1" smtClean="0">
                <a:effectLst/>
                <a:latin typeface="&amp;quot"/>
              </a:rPr>
              <a:t>durumlar</a:t>
            </a:r>
            <a:r>
              <a:rPr lang="en-US" b="0" i="0" u="none" strike="noStrike" dirty="0" smtClean="0">
                <a:effectLst/>
                <a:latin typeface="&amp;quot"/>
              </a:rPr>
              <a:t>, </a:t>
            </a:r>
          </a:p>
          <a:p>
            <a:pPr marL="285750" indent="-285750">
              <a:buFont typeface="Arial" panose="020B0604020202020204" pitchFamily="34" charset="0"/>
              <a:buChar char="•"/>
            </a:pPr>
            <a:endParaRPr lang="en-US" dirty="0">
              <a:latin typeface="&amp;quot"/>
            </a:endParaRPr>
          </a:p>
          <a:p>
            <a:pPr marL="285750" indent="-285750">
              <a:buFont typeface="Arial" panose="020B0604020202020204" pitchFamily="34" charset="0"/>
              <a:buChar char="•"/>
            </a:pPr>
            <a:r>
              <a:rPr lang="en-US" b="0" i="0" u="none" strike="noStrike" dirty="0" err="1" smtClean="0">
                <a:effectLst/>
                <a:latin typeface="&amp;quot"/>
              </a:rPr>
              <a:t>özellikle</a:t>
            </a:r>
            <a:r>
              <a:rPr lang="en-US" b="0" i="0" u="none" strike="noStrike" dirty="0" smtClean="0">
                <a:effectLst/>
                <a:latin typeface="&amp;quot"/>
              </a:rPr>
              <a:t> </a:t>
            </a:r>
            <a:r>
              <a:rPr lang="en-US" b="0" i="0" u="none" strike="noStrike" dirty="0" err="1" smtClean="0">
                <a:solidFill>
                  <a:srgbClr val="C00000"/>
                </a:solidFill>
                <a:effectLst/>
                <a:latin typeface="&amp;quot"/>
              </a:rPr>
              <a:t>diyabet</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veya</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kalp</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rahatsızlıkları</a:t>
            </a:r>
            <a:endParaRPr lang="en-US" b="0" i="0" u="none" strike="noStrike" dirty="0" smtClean="0">
              <a:solidFill>
                <a:srgbClr val="C00000"/>
              </a:solidFill>
              <a:effectLst/>
              <a:latin typeface="&amp;quot"/>
            </a:endParaRPr>
          </a:p>
          <a:p>
            <a:pPr marL="285750" indent="-285750">
              <a:buFont typeface="Arial" panose="020B0604020202020204" pitchFamily="34" charset="0"/>
              <a:buChar char="•"/>
            </a:pPr>
            <a:endParaRPr lang="en-US" b="0" i="0" u="none" strike="noStrike" dirty="0" smtClean="0">
              <a:effectLst/>
              <a:latin typeface="&amp;quot"/>
            </a:endParaRPr>
          </a:p>
          <a:p>
            <a:pPr marL="285750" indent="-285750">
              <a:buFont typeface="Arial" panose="020B0604020202020204" pitchFamily="34" charset="0"/>
              <a:buChar char="•"/>
            </a:pPr>
            <a:r>
              <a:rPr lang="en-US" b="0" i="0" u="none" strike="noStrike" dirty="0" err="1" smtClean="0">
                <a:effectLst/>
                <a:latin typeface="&amp;quot"/>
              </a:rPr>
              <a:t>Damarlara</a:t>
            </a:r>
            <a:r>
              <a:rPr lang="en-US" b="0" i="0" u="none" strike="noStrike" dirty="0" smtClean="0">
                <a:effectLst/>
                <a:latin typeface="&amp;quot"/>
              </a:rPr>
              <a:t> </a:t>
            </a:r>
            <a:r>
              <a:rPr lang="en-US" b="0" i="0" u="none" strike="noStrike" dirty="0" err="1" smtClean="0">
                <a:effectLst/>
                <a:latin typeface="&amp;quot"/>
              </a:rPr>
              <a:t>ve</a:t>
            </a:r>
            <a:r>
              <a:rPr lang="en-US" b="0" i="0" u="none" strike="noStrike" dirty="0" smtClean="0">
                <a:effectLst/>
                <a:latin typeface="&amp;quot"/>
              </a:rPr>
              <a:t> </a:t>
            </a:r>
            <a:r>
              <a:rPr lang="en-US" b="0" i="0" u="none" strike="noStrike" dirty="0" err="1" smtClean="0">
                <a:effectLst/>
                <a:latin typeface="&amp;quot"/>
              </a:rPr>
              <a:t>arterlere</a:t>
            </a:r>
            <a:r>
              <a:rPr lang="en-US" b="0" i="0" u="none" strike="noStrike" dirty="0" smtClean="0">
                <a:effectLst/>
                <a:latin typeface="&amp;quot"/>
              </a:rPr>
              <a:t> </a:t>
            </a:r>
            <a:r>
              <a:rPr lang="en-US" b="0" i="0" u="none" strike="noStrike" dirty="0" err="1" smtClean="0">
                <a:effectLst/>
                <a:latin typeface="&amp;quot"/>
              </a:rPr>
              <a:t>kan</a:t>
            </a:r>
            <a:r>
              <a:rPr lang="en-US" b="0" i="0" u="none" strike="noStrike" dirty="0" smtClean="0">
                <a:effectLst/>
                <a:latin typeface="&amp;quot"/>
              </a:rPr>
              <a:t> </a:t>
            </a:r>
            <a:r>
              <a:rPr lang="en-US" b="0" i="0" u="none" strike="noStrike" dirty="0" err="1" smtClean="0">
                <a:effectLst/>
                <a:latin typeface="&amp;quot"/>
              </a:rPr>
              <a:t>akışını</a:t>
            </a:r>
            <a:r>
              <a:rPr lang="en-US" b="0" i="0" u="none" strike="noStrike" dirty="0" smtClean="0">
                <a:effectLst/>
                <a:latin typeface="&amp;quot"/>
              </a:rPr>
              <a:t> </a:t>
            </a:r>
            <a:r>
              <a:rPr lang="en-US" b="0" i="0" u="none" strike="noStrike" dirty="0" err="1" smtClean="0">
                <a:effectLst/>
                <a:latin typeface="&amp;quot"/>
              </a:rPr>
              <a:t>kısıtlayan</a:t>
            </a:r>
            <a:r>
              <a:rPr lang="en-US" b="0" i="0" u="none" strike="noStrike" dirty="0" smtClean="0">
                <a:effectLst/>
                <a:latin typeface="&amp;quot"/>
              </a:rPr>
              <a:t> </a:t>
            </a:r>
            <a:r>
              <a:rPr lang="en-US" b="0" i="0" u="none" strike="noStrike" dirty="0" err="1" smtClean="0">
                <a:solidFill>
                  <a:srgbClr val="C00000"/>
                </a:solidFill>
                <a:effectLst/>
                <a:latin typeface="&amp;quot"/>
              </a:rPr>
              <a:t>tütün</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kullanımı</a:t>
            </a:r>
            <a:r>
              <a:rPr lang="en-US" b="0" i="0" u="none" strike="noStrike" dirty="0" smtClean="0">
                <a:solidFill>
                  <a:srgbClr val="C00000"/>
                </a:solidFill>
                <a:effectLst/>
                <a:latin typeface="&amp;quot"/>
              </a:rPr>
              <a:t> </a:t>
            </a:r>
            <a:r>
              <a:rPr lang="en-US" b="0" i="0" u="none" strike="noStrike" dirty="0" smtClean="0">
                <a:effectLst/>
                <a:latin typeface="&amp;quot"/>
              </a:rPr>
              <a:t>- </a:t>
            </a:r>
            <a:r>
              <a:rPr lang="en-US" b="0" i="0" u="none" strike="noStrike" dirty="0" err="1" smtClean="0">
                <a:effectLst/>
                <a:latin typeface="&amp;quot"/>
              </a:rPr>
              <a:t>zamanla</a:t>
            </a:r>
            <a:r>
              <a:rPr lang="en-US" b="0" i="0" u="none" strike="noStrike" dirty="0" smtClean="0">
                <a:effectLst/>
                <a:latin typeface="&amp;quot"/>
              </a:rPr>
              <a:t> - </a:t>
            </a:r>
            <a:r>
              <a:rPr lang="en-US" b="0" i="0" u="none" strike="noStrike" dirty="0" err="1" smtClean="0">
                <a:effectLst/>
                <a:latin typeface="&amp;quot"/>
              </a:rPr>
              <a:t>erektil</a:t>
            </a:r>
            <a:r>
              <a:rPr lang="en-US" b="0" i="0" u="none" strike="noStrike" dirty="0" smtClean="0">
                <a:effectLst/>
                <a:latin typeface="&amp;quot"/>
              </a:rPr>
              <a:t> </a:t>
            </a:r>
            <a:r>
              <a:rPr lang="en-US" b="0" i="0" u="none" strike="noStrike" dirty="0" err="1" smtClean="0">
                <a:effectLst/>
                <a:latin typeface="&amp;quot"/>
              </a:rPr>
              <a:t>disfonksiyona</a:t>
            </a:r>
            <a:r>
              <a:rPr lang="en-US" b="0" i="0" u="none" strike="noStrike" dirty="0" smtClean="0">
                <a:effectLst/>
                <a:latin typeface="&amp;quot"/>
              </a:rPr>
              <a:t> </a:t>
            </a:r>
            <a:r>
              <a:rPr lang="en-US" b="0" i="0" u="none" strike="noStrike" dirty="0" err="1" smtClean="0">
                <a:effectLst/>
                <a:latin typeface="&amp;quot"/>
              </a:rPr>
              <a:t>yol</a:t>
            </a:r>
            <a:r>
              <a:rPr lang="en-US" b="0" i="0" u="none" strike="noStrike" dirty="0" smtClean="0">
                <a:effectLst/>
                <a:latin typeface="&amp;quot"/>
              </a:rPr>
              <a:t> </a:t>
            </a:r>
            <a:r>
              <a:rPr lang="en-US" b="0" i="0" u="none" strike="noStrike" dirty="0" err="1" smtClean="0">
                <a:effectLst/>
                <a:latin typeface="&amp;quot"/>
              </a:rPr>
              <a:t>açan</a:t>
            </a:r>
            <a:r>
              <a:rPr lang="en-US" b="0" i="0" u="none" strike="noStrike" dirty="0" smtClean="0">
                <a:effectLst/>
                <a:latin typeface="&amp;quot"/>
              </a:rPr>
              <a:t> </a:t>
            </a:r>
            <a:r>
              <a:rPr lang="en-US" b="0" i="0" u="none" strike="noStrike" dirty="0" err="1" smtClean="0">
                <a:effectLst/>
                <a:latin typeface="&amp;quot"/>
              </a:rPr>
              <a:t>kronik</a:t>
            </a:r>
            <a:r>
              <a:rPr lang="en-US" b="0" i="0" u="none" strike="noStrike" dirty="0" smtClean="0">
                <a:effectLst/>
                <a:latin typeface="&amp;quot"/>
              </a:rPr>
              <a:t> </a:t>
            </a:r>
            <a:r>
              <a:rPr lang="en-US" b="0" i="0" u="none" strike="noStrike" dirty="0" err="1" smtClean="0">
                <a:effectLst/>
                <a:latin typeface="&amp;quot"/>
              </a:rPr>
              <a:t>sağlık</a:t>
            </a:r>
            <a:r>
              <a:rPr lang="en-US" b="0" i="0" u="none" strike="noStrike" dirty="0" smtClean="0">
                <a:effectLst/>
                <a:latin typeface="&amp;quot"/>
              </a:rPr>
              <a:t> </a:t>
            </a:r>
            <a:r>
              <a:rPr lang="en-US" b="0" i="0" u="none" strike="noStrike" dirty="0" err="1" smtClean="0">
                <a:effectLst/>
                <a:latin typeface="&amp;quot"/>
              </a:rPr>
              <a:t>koşullarına</a:t>
            </a:r>
            <a:r>
              <a:rPr lang="en-US" b="0" i="0" u="none" strike="noStrike" dirty="0" smtClean="0">
                <a:effectLst/>
                <a:latin typeface="&amp;quot"/>
              </a:rPr>
              <a:t> </a:t>
            </a:r>
            <a:r>
              <a:rPr lang="en-US" b="0" i="0" u="none" strike="noStrike" dirty="0" err="1" smtClean="0">
                <a:effectLst/>
                <a:latin typeface="&amp;quot"/>
              </a:rPr>
              <a:t>neden</a:t>
            </a:r>
            <a:r>
              <a:rPr lang="en-US" b="0" i="0" u="none" strike="noStrike" dirty="0" smtClean="0">
                <a:effectLst/>
                <a:latin typeface="&amp;quot"/>
              </a:rPr>
              <a:t> </a:t>
            </a:r>
            <a:r>
              <a:rPr lang="en-US" b="0" i="0" u="none" strike="noStrike" dirty="0" err="1" smtClean="0">
                <a:effectLst/>
                <a:latin typeface="&amp;quot"/>
              </a:rPr>
              <a:t>olabilir</a:t>
            </a:r>
            <a:r>
              <a:rPr lang="en-US" b="0" i="0" u="none" strike="noStrike" dirty="0" smtClean="0">
                <a:effectLst/>
                <a:latin typeface="&amp;quot"/>
              </a:rPr>
              <a:t>.</a:t>
            </a:r>
            <a:r>
              <a:rPr lang="en-US" dirty="0" smtClean="0"/>
              <a:t/>
            </a:r>
            <a:br>
              <a:rPr lang="en-US" dirty="0" smtClean="0"/>
            </a:br>
            <a:endParaRPr lang="en-US" dirty="0"/>
          </a:p>
        </p:txBody>
      </p:sp>
    </p:spTree>
    <p:extLst>
      <p:ext uri="{BB962C8B-B14F-4D97-AF65-F5344CB8AC3E}">
        <p14:creationId xmlns:p14="http://schemas.microsoft.com/office/powerpoint/2010/main" val="26476166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7630" y="724896"/>
            <a:ext cx="6531428" cy="480131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buFont typeface="Arial" panose="020B0604020202020204" pitchFamily="34" charset="0"/>
              <a:buChar char="•"/>
            </a:pPr>
            <a:r>
              <a:rPr lang="en-US" b="1" i="0" u="none" strike="noStrike" dirty="0" smtClean="0">
                <a:solidFill>
                  <a:srgbClr val="111111"/>
                </a:solidFill>
                <a:effectLst/>
                <a:latin typeface="Helvetica" panose="020B0604020202020204" pitchFamily="34" charset="0"/>
              </a:rPr>
              <a:t>Being overweight,</a:t>
            </a:r>
            <a:r>
              <a:rPr lang="en-US" b="0" i="0" u="none" strike="noStrike" dirty="0" smtClean="0">
                <a:solidFill>
                  <a:srgbClr val="111111"/>
                </a:solidFill>
                <a:effectLst/>
                <a:latin typeface="Helvetica" panose="020B0604020202020204" pitchFamily="34" charset="0"/>
              </a:rPr>
              <a:t> especially if you're obese</a:t>
            </a:r>
          </a:p>
          <a:p>
            <a:pPr>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a:buFont typeface="Arial" panose="020B0604020202020204" pitchFamily="34" charset="0"/>
              <a:buChar char="•"/>
            </a:pPr>
            <a:r>
              <a:rPr lang="en-US" b="1" i="0" u="none" strike="noStrike" dirty="0" smtClean="0">
                <a:solidFill>
                  <a:srgbClr val="111111"/>
                </a:solidFill>
                <a:effectLst/>
                <a:latin typeface="Helvetica" panose="020B0604020202020204" pitchFamily="34" charset="0"/>
              </a:rPr>
              <a:t>Certain medical treatments,</a:t>
            </a:r>
            <a:r>
              <a:rPr lang="en-US" b="0" i="0" u="none" strike="noStrike" dirty="0" smtClean="0">
                <a:solidFill>
                  <a:srgbClr val="111111"/>
                </a:solidFill>
                <a:effectLst/>
                <a:latin typeface="Helvetica" panose="020B0604020202020204" pitchFamily="34" charset="0"/>
              </a:rPr>
              <a:t> such as prostate surgery or radiation treatment for cancer</a:t>
            </a:r>
          </a:p>
          <a:p>
            <a:pPr>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a:buFont typeface="Arial" panose="020B0604020202020204" pitchFamily="34" charset="0"/>
              <a:buChar char="•"/>
            </a:pPr>
            <a:r>
              <a:rPr lang="en-US" b="1" i="0" u="none" strike="noStrike" dirty="0" smtClean="0">
                <a:solidFill>
                  <a:srgbClr val="111111"/>
                </a:solidFill>
                <a:effectLst/>
                <a:latin typeface="Helvetica" panose="020B0604020202020204" pitchFamily="34" charset="0"/>
              </a:rPr>
              <a:t>Injuries,</a:t>
            </a:r>
            <a:r>
              <a:rPr lang="en-US" b="0" i="0" u="none" strike="noStrike" dirty="0" smtClean="0">
                <a:solidFill>
                  <a:srgbClr val="111111"/>
                </a:solidFill>
                <a:effectLst/>
                <a:latin typeface="Helvetica" panose="020B0604020202020204" pitchFamily="34" charset="0"/>
              </a:rPr>
              <a:t> particularly if they damage the nerves or arteries that control erections</a:t>
            </a:r>
          </a:p>
          <a:p>
            <a:pPr>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a:buFont typeface="Arial" panose="020B0604020202020204" pitchFamily="34" charset="0"/>
              <a:buChar char="•"/>
            </a:pPr>
            <a:r>
              <a:rPr lang="en-US" b="1" i="0" u="none" strike="noStrike" dirty="0" smtClean="0">
                <a:solidFill>
                  <a:srgbClr val="111111"/>
                </a:solidFill>
                <a:effectLst/>
                <a:latin typeface="Helvetica" panose="020B0604020202020204" pitchFamily="34" charset="0"/>
              </a:rPr>
              <a:t>Medications,</a:t>
            </a:r>
            <a:r>
              <a:rPr lang="en-US" b="0" i="0" u="none" strike="noStrike" dirty="0" smtClean="0">
                <a:solidFill>
                  <a:srgbClr val="111111"/>
                </a:solidFill>
                <a:effectLst/>
                <a:latin typeface="Helvetica" panose="020B0604020202020204" pitchFamily="34" charset="0"/>
              </a:rPr>
              <a:t> including antidepressants, antihistamines and medications to treat high blood pressure, pain or prostate conditions</a:t>
            </a:r>
          </a:p>
          <a:p>
            <a:pPr>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a:buFont typeface="Arial" panose="020B0604020202020204" pitchFamily="34" charset="0"/>
              <a:buChar char="•"/>
            </a:pPr>
            <a:r>
              <a:rPr lang="en-US" b="1" i="0" u="none" strike="noStrike" dirty="0" smtClean="0">
                <a:solidFill>
                  <a:srgbClr val="111111"/>
                </a:solidFill>
                <a:effectLst/>
                <a:latin typeface="Helvetica" panose="020B0604020202020204" pitchFamily="34" charset="0"/>
              </a:rPr>
              <a:t>Psychological conditions,</a:t>
            </a:r>
            <a:r>
              <a:rPr lang="en-US" b="0" i="0" u="none" strike="noStrike" dirty="0" smtClean="0">
                <a:solidFill>
                  <a:srgbClr val="111111"/>
                </a:solidFill>
                <a:effectLst/>
                <a:latin typeface="Helvetica" panose="020B0604020202020204" pitchFamily="34" charset="0"/>
              </a:rPr>
              <a:t> such as stress, anxiety or depression</a:t>
            </a:r>
          </a:p>
          <a:p>
            <a:pPr>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a:buFont typeface="Arial" panose="020B0604020202020204" pitchFamily="34" charset="0"/>
              <a:buChar char="•"/>
            </a:pPr>
            <a:r>
              <a:rPr lang="en-US" b="1" i="0" u="none" strike="noStrike" dirty="0" smtClean="0">
                <a:solidFill>
                  <a:srgbClr val="111111"/>
                </a:solidFill>
                <a:effectLst/>
                <a:latin typeface="Helvetica" panose="020B0604020202020204" pitchFamily="34" charset="0"/>
              </a:rPr>
              <a:t>Drug and alcohol use,</a:t>
            </a:r>
            <a:r>
              <a:rPr lang="en-US" b="0" i="0" u="none" strike="noStrike" dirty="0" smtClean="0">
                <a:solidFill>
                  <a:srgbClr val="111111"/>
                </a:solidFill>
                <a:effectLst/>
                <a:latin typeface="Helvetica" panose="020B0604020202020204" pitchFamily="34" charset="0"/>
              </a:rPr>
              <a:t> especially if you're a long-term drug user or heavy drinker</a:t>
            </a:r>
            <a:endParaRPr lang="en-US" b="0" i="0" u="none" strike="noStrike" dirty="0">
              <a:solidFill>
                <a:srgbClr val="111111"/>
              </a:solidFill>
              <a:effectLst/>
              <a:latin typeface="Helvetica" panose="020B0604020202020204" pitchFamily="34" charset="0"/>
            </a:endParaRPr>
          </a:p>
        </p:txBody>
      </p:sp>
      <p:sp>
        <p:nvSpPr>
          <p:cNvPr id="5" name="Rectangle 4"/>
          <p:cNvSpPr/>
          <p:nvPr/>
        </p:nvSpPr>
        <p:spPr>
          <a:xfrm>
            <a:off x="7122028" y="410023"/>
            <a:ext cx="4920343" cy="563231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err="1" smtClean="0">
                <a:solidFill>
                  <a:srgbClr val="C00000"/>
                </a:solidFill>
                <a:effectLst/>
                <a:latin typeface="&amp;quot"/>
              </a:rPr>
              <a:t>Aşırı</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kilolu</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olmak</a:t>
            </a:r>
            <a:r>
              <a:rPr lang="en-US" b="0" i="0" u="none" strike="noStrike" dirty="0" smtClean="0">
                <a:effectLst/>
                <a:latin typeface="&amp;quot"/>
              </a:rPr>
              <a:t>, </a:t>
            </a:r>
            <a:r>
              <a:rPr lang="en-US" b="0" i="0" u="none" strike="noStrike" dirty="0" err="1" smtClean="0">
                <a:effectLst/>
                <a:latin typeface="&amp;quot"/>
              </a:rPr>
              <a:t>özellikle</a:t>
            </a:r>
            <a:r>
              <a:rPr lang="en-US" b="0" i="0" u="none" strike="noStrike" dirty="0" smtClean="0">
                <a:effectLst/>
                <a:latin typeface="&amp;quot"/>
              </a:rPr>
              <a:t> </a:t>
            </a:r>
            <a:r>
              <a:rPr lang="en-US" b="0" i="0" u="none" strike="noStrike" dirty="0" err="1" smtClean="0">
                <a:effectLst/>
                <a:latin typeface="&amp;quot"/>
              </a:rPr>
              <a:t>obezseniz</a:t>
            </a:r>
            <a:endParaRPr lang="en-US" b="0" i="0" u="none" strike="noStrike" dirty="0" smtClean="0">
              <a:effectLst/>
              <a:latin typeface="&amp;quot"/>
            </a:endParaRPr>
          </a:p>
          <a:p>
            <a:pPr marL="285750" indent="-285750">
              <a:buFont typeface="Arial" panose="020B0604020202020204" pitchFamily="34" charset="0"/>
              <a:buChar char="•"/>
            </a:pPr>
            <a:r>
              <a:rPr lang="en-US" dirty="0" smtClean="0"/>
              <a:t/>
            </a:r>
            <a:br>
              <a:rPr lang="en-US" dirty="0" smtClean="0"/>
            </a:br>
            <a:r>
              <a:rPr lang="en-US" b="0" i="0" u="none" strike="noStrike" dirty="0" err="1" smtClean="0">
                <a:effectLst/>
                <a:latin typeface="&amp;quot"/>
              </a:rPr>
              <a:t>Prostat</a:t>
            </a:r>
            <a:r>
              <a:rPr lang="en-US" b="0" i="0" u="none" strike="noStrike" dirty="0" smtClean="0">
                <a:effectLst/>
                <a:latin typeface="&amp;quot"/>
              </a:rPr>
              <a:t> </a:t>
            </a:r>
            <a:r>
              <a:rPr lang="en-US" b="0" i="0" u="none" strike="noStrike" dirty="0" err="1" smtClean="0">
                <a:effectLst/>
                <a:latin typeface="&amp;quot"/>
              </a:rPr>
              <a:t>cerrahisi</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kanser</a:t>
            </a:r>
            <a:r>
              <a:rPr lang="en-US" b="0" i="0" u="none" strike="noStrike" dirty="0" smtClean="0">
                <a:effectLst/>
                <a:latin typeface="&amp;quot"/>
              </a:rPr>
              <a:t> </a:t>
            </a:r>
            <a:r>
              <a:rPr lang="en-US" b="0" i="0" u="none" strike="noStrike" dirty="0" err="1" smtClean="0">
                <a:effectLst/>
                <a:latin typeface="&amp;quot"/>
              </a:rPr>
              <a:t>için</a:t>
            </a:r>
            <a:r>
              <a:rPr lang="en-US" b="0" i="0" u="none" strike="noStrike" dirty="0" smtClean="0">
                <a:effectLst/>
                <a:latin typeface="&amp;quot"/>
              </a:rPr>
              <a:t> </a:t>
            </a:r>
            <a:r>
              <a:rPr lang="en-US" b="0" i="0" u="none" strike="noStrike" dirty="0" err="1" smtClean="0">
                <a:effectLst/>
                <a:latin typeface="&amp;quot"/>
              </a:rPr>
              <a:t>radyasyon</a:t>
            </a:r>
            <a:r>
              <a:rPr lang="en-US" b="0" i="0" u="none" strike="noStrike" dirty="0" smtClean="0">
                <a:effectLst/>
                <a:latin typeface="&amp;quot"/>
              </a:rPr>
              <a:t> </a:t>
            </a:r>
            <a:r>
              <a:rPr lang="en-US" b="0" i="0" u="none" strike="noStrike" dirty="0" err="1" smtClean="0">
                <a:effectLst/>
                <a:latin typeface="&amp;quot"/>
              </a:rPr>
              <a:t>tedavisi</a:t>
            </a:r>
            <a:r>
              <a:rPr lang="en-US" b="0" i="0" u="none" strike="noStrike" dirty="0" smtClean="0">
                <a:effectLst/>
                <a:latin typeface="&amp;quot"/>
              </a:rPr>
              <a:t> </a:t>
            </a:r>
            <a:r>
              <a:rPr lang="en-US" b="0" i="0" u="none" strike="noStrike" dirty="0" err="1" smtClean="0">
                <a:effectLst/>
                <a:latin typeface="&amp;quot"/>
              </a:rPr>
              <a:t>gibi</a:t>
            </a:r>
            <a:r>
              <a:rPr lang="en-US" b="0" i="0" u="none" strike="noStrike" dirty="0" smtClean="0">
                <a:effectLst/>
                <a:latin typeface="&amp;quot"/>
              </a:rPr>
              <a:t> </a:t>
            </a:r>
            <a:r>
              <a:rPr lang="en-US" b="0" i="0" u="none" strike="noStrike" dirty="0" err="1" smtClean="0">
                <a:solidFill>
                  <a:srgbClr val="C00000"/>
                </a:solidFill>
                <a:effectLst/>
                <a:latin typeface="&amp;quot"/>
              </a:rPr>
              <a:t>bazı</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tıbbi</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tedaviler</a:t>
            </a:r>
            <a:endParaRPr lang="en-US" b="0" i="0" u="none" strike="noStrike" dirty="0" smtClean="0">
              <a:solidFill>
                <a:srgbClr val="C00000"/>
              </a:solidFill>
              <a:effectLst/>
              <a:latin typeface="&amp;quot"/>
            </a:endParaRPr>
          </a:p>
          <a:p>
            <a:pPr marL="285750" indent="-285750">
              <a:buFont typeface="Arial" panose="020B0604020202020204" pitchFamily="34" charset="0"/>
              <a:buChar char="•"/>
            </a:pPr>
            <a:r>
              <a:rPr lang="en-US" dirty="0" smtClean="0"/>
              <a:t/>
            </a:r>
            <a:br>
              <a:rPr lang="en-US" dirty="0" smtClean="0"/>
            </a:br>
            <a:r>
              <a:rPr lang="en-US" b="0" i="0" u="none" strike="noStrike" dirty="0" err="1" smtClean="0">
                <a:effectLst/>
                <a:latin typeface="&amp;quot"/>
              </a:rPr>
              <a:t>Özellikle</a:t>
            </a:r>
            <a:r>
              <a:rPr lang="en-US" b="0" i="0" u="none" strike="noStrike" dirty="0" smtClean="0">
                <a:effectLst/>
                <a:latin typeface="&amp;quot"/>
              </a:rPr>
              <a:t> </a:t>
            </a:r>
            <a:r>
              <a:rPr lang="en-US" b="0" i="0" u="none" strike="noStrike" dirty="0" err="1" smtClean="0">
                <a:effectLst/>
                <a:latin typeface="&amp;quot"/>
              </a:rPr>
              <a:t>ereksiyonları</a:t>
            </a:r>
            <a:r>
              <a:rPr lang="en-US" b="0" i="0" u="none" strike="noStrike" dirty="0" smtClean="0">
                <a:effectLst/>
                <a:latin typeface="&amp;quot"/>
              </a:rPr>
              <a:t> </a:t>
            </a:r>
            <a:r>
              <a:rPr lang="en-US" b="0" i="0" u="none" strike="noStrike" dirty="0" err="1" smtClean="0">
                <a:effectLst/>
                <a:latin typeface="&amp;quot"/>
              </a:rPr>
              <a:t>kontrol</a:t>
            </a:r>
            <a:r>
              <a:rPr lang="en-US" b="0" i="0" u="none" strike="noStrike" dirty="0" smtClean="0">
                <a:effectLst/>
                <a:latin typeface="&amp;quot"/>
              </a:rPr>
              <a:t> </a:t>
            </a:r>
            <a:r>
              <a:rPr lang="en-US" b="0" i="0" u="none" strike="noStrike" dirty="0" err="1" smtClean="0">
                <a:effectLst/>
                <a:latin typeface="&amp;quot"/>
              </a:rPr>
              <a:t>eden</a:t>
            </a:r>
            <a:r>
              <a:rPr lang="en-US" b="0" i="0" u="none" strike="noStrike" dirty="0" smtClean="0">
                <a:effectLst/>
                <a:latin typeface="&amp;quot"/>
              </a:rPr>
              <a:t> </a:t>
            </a:r>
            <a:r>
              <a:rPr lang="en-US" b="0" i="0" u="none" strike="noStrike" dirty="0" err="1" smtClean="0">
                <a:effectLst/>
                <a:latin typeface="&amp;quot"/>
              </a:rPr>
              <a:t>sinirlere</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arterlere</a:t>
            </a:r>
            <a:r>
              <a:rPr lang="en-US" b="0" i="0" u="none" strike="noStrike" dirty="0" smtClean="0">
                <a:effectLst/>
                <a:latin typeface="&amp;quot"/>
              </a:rPr>
              <a:t> </a:t>
            </a:r>
            <a:r>
              <a:rPr lang="en-US" b="0" i="0" u="none" strike="noStrike" dirty="0" err="1" smtClean="0">
                <a:effectLst/>
                <a:latin typeface="&amp;quot"/>
              </a:rPr>
              <a:t>zarar</a:t>
            </a:r>
            <a:r>
              <a:rPr lang="en-US" b="0" i="0" u="none" strike="noStrike" dirty="0" smtClean="0">
                <a:effectLst/>
                <a:latin typeface="&amp;quot"/>
              </a:rPr>
              <a:t> </a:t>
            </a:r>
            <a:r>
              <a:rPr lang="en-US" b="0" i="0" u="none" strike="noStrike" dirty="0" err="1" smtClean="0">
                <a:effectLst/>
                <a:latin typeface="&amp;quot"/>
              </a:rPr>
              <a:t>veriyorlarsa</a:t>
            </a:r>
            <a:r>
              <a:rPr lang="en-US" b="0" i="0" u="none" strike="noStrike" dirty="0" smtClean="0">
                <a:effectLst/>
                <a:latin typeface="&amp;quot"/>
              </a:rPr>
              <a:t> </a:t>
            </a:r>
            <a:r>
              <a:rPr lang="en-US" b="0" i="0" u="none" strike="noStrike" dirty="0" err="1" smtClean="0">
                <a:effectLst/>
                <a:latin typeface="&amp;quot"/>
              </a:rPr>
              <a:t>yaralanmalar</a:t>
            </a:r>
            <a:endParaRPr lang="en-US" b="0" i="0" u="none" strike="noStrike" dirty="0" smtClean="0">
              <a:effectLst/>
              <a:latin typeface="&amp;quot"/>
            </a:endParaRPr>
          </a:p>
          <a:p>
            <a:pPr marL="285750" indent="-285750">
              <a:buFont typeface="Arial" panose="020B0604020202020204" pitchFamily="34" charset="0"/>
              <a:buChar char="•"/>
            </a:pPr>
            <a:r>
              <a:rPr lang="en-US" dirty="0" smtClean="0"/>
              <a:t/>
            </a:r>
            <a:br>
              <a:rPr lang="en-US" dirty="0" smtClean="0"/>
            </a:br>
            <a:r>
              <a:rPr lang="en-US" b="0" i="0" u="none" strike="noStrike" dirty="0" err="1" smtClean="0">
                <a:solidFill>
                  <a:srgbClr val="C00000"/>
                </a:solidFill>
                <a:effectLst/>
                <a:latin typeface="&amp;quot"/>
              </a:rPr>
              <a:t>Antidepresanlar</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antihistaminikler</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ve</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yüksek</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tansiyon</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ağrı</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veya</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prostat</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durumlarını</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tedavi</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etmek</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için</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kullanılan</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ilaçlar</a:t>
            </a:r>
            <a:r>
              <a:rPr lang="en-US" b="0" i="0" u="none" strike="noStrike" dirty="0" smtClean="0">
                <a:solidFill>
                  <a:srgbClr val="C00000"/>
                </a:solidFill>
                <a:effectLst/>
                <a:latin typeface="&amp;quot"/>
              </a:rPr>
              <a:t> </a:t>
            </a:r>
            <a:r>
              <a:rPr lang="en-US" b="0" i="0" u="none" strike="noStrike" dirty="0" err="1" smtClean="0">
                <a:effectLst/>
                <a:latin typeface="&amp;quot"/>
              </a:rPr>
              <a:t>dahil</a:t>
            </a:r>
            <a:r>
              <a:rPr lang="en-US" b="0" i="0" u="none" strike="noStrike" dirty="0" smtClean="0">
                <a:effectLst/>
                <a:latin typeface="&amp;quot"/>
              </a:rPr>
              <a:t> </a:t>
            </a:r>
            <a:r>
              <a:rPr lang="en-US" b="0" i="0" u="none" strike="noStrike" dirty="0" err="1" smtClean="0">
                <a:effectLst/>
                <a:latin typeface="&amp;quot"/>
              </a:rPr>
              <a:t>ilaçlar</a:t>
            </a:r>
            <a:endParaRPr lang="en-US" b="0" i="0" u="none" strike="noStrike" dirty="0" smtClean="0">
              <a:effectLst/>
              <a:latin typeface="&amp;quot"/>
            </a:endParaRPr>
          </a:p>
          <a:p>
            <a:pPr marL="285750" indent="-285750">
              <a:buFont typeface="Arial" panose="020B0604020202020204" pitchFamily="34" charset="0"/>
              <a:buChar char="•"/>
            </a:pPr>
            <a:r>
              <a:rPr lang="en-US" dirty="0" smtClean="0"/>
              <a:t/>
            </a:r>
            <a:br>
              <a:rPr lang="en-US" dirty="0" smtClean="0"/>
            </a:br>
            <a:r>
              <a:rPr lang="en-US" b="0" i="0" u="none" strike="noStrike" dirty="0" err="1" smtClean="0">
                <a:solidFill>
                  <a:srgbClr val="C00000"/>
                </a:solidFill>
                <a:effectLst/>
                <a:latin typeface="&amp;quot"/>
              </a:rPr>
              <a:t>Stres</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anksiyete</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veya</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depresyon</a:t>
            </a:r>
            <a:r>
              <a:rPr lang="en-US" b="0" i="0" u="none" strike="noStrike" dirty="0" smtClean="0">
                <a:effectLst/>
                <a:latin typeface="&amp;quot"/>
              </a:rPr>
              <a:t> </a:t>
            </a:r>
            <a:r>
              <a:rPr lang="en-US" b="0" i="0" u="none" strike="noStrike" dirty="0" err="1" smtClean="0">
                <a:effectLst/>
                <a:latin typeface="&amp;quot"/>
              </a:rPr>
              <a:t>gibi</a:t>
            </a:r>
            <a:r>
              <a:rPr lang="en-US" b="0" i="0" u="none" strike="noStrike" dirty="0" smtClean="0">
                <a:effectLst/>
                <a:latin typeface="&amp;quot"/>
              </a:rPr>
              <a:t> </a:t>
            </a:r>
            <a:r>
              <a:rPr lang="en-US" b="0" i="0" u="none" strike="noStrike" dirty="0" err="1" smtClean="0">
                <a:effectLst/>
                <a:latin typeface="&amp;quot"/>
              </a:rPr>
              <a:t>psikolojik</a:t>
            </a:r>
            <a:r>
              <a:rPr lang="en-US" b="0" i="0" u="none" strike="noStrike" dirty="0" smtClean="0">
                <a:effectLst/>
                <a:latin typeface="&amp;quot"/>
              </a:rPr>
              <a:t> </a:t>
            </a:r>
            <a:r>
              <a:rPr lang="en-US" b="0" i="0" u="none" strike="noStrike" dirty="0" err="1" smtClean="0">
                <a:effectLst/>
                <a:latin typeface="&amp;quot"/>
              </a:rPr>
              <a:t>durumlar</a:t>
            </a:r>
            <a:endParaRPr lang="en-US" b="0" i="0" u="none" strike="noStrike" dirty="0" smtClean="0">
              <a:effectLst/>
              <a:latin typeface="&amp;quot"/>
            </a:endParaRP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b="0" i="0" u="none" strike="noStrike" dirty="0" err="1" smtClean="0">
                <a:solidFill>
                  <a:srgbClr val="C00000"/>
                </a:solidFill>
                <a:effectLst/>
                <a:latin typeface="&amp;quot"/>
              </a:rPr>
              <a:t>Uyuşturucu</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ve</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alkol</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kullanımı</a:t>
            </a:r>
            <a:r>
              <a:rPr lang="en-US" b="0" i="0" u="none" strike="noStrike" dirty="0" smtClean="0">
                <a:effectLst/>
                <a:latin typeface="&amp;quot"/>
              </a:rPr>
              <a:t>, </a:t>
            </a:r>
            <a:r>
              <a:rPr lang="en-US" b="0" i="0" u="none" strike="noStrike" dirty="0" err="1" smtClean="0">
                <a:effectLst/>
                <a:latin typeface="&amp;quot"/>
              </a:rPr>
              <a:t>özellikle</a:t>
            </a:r>
            <a:r>
              <a:rPr lang="en-US" b="0" i="0" u="none" strike="noStrike" dirty="0" smtClean="0">
                <a:effectLst/>
                <a:latin typeface="&amp;quot"/>
              </a:rPr>
              <a:t> </a:t>
            </a:r>
            <a:r>
              <a:rPr lang="en-US" b="0" i="0" u="none" strike="noStrike" dirty="0" err="1" smtClean="0">
                <a:effectLst/>
                <a:latin typeface="&amp;quot"/>
              </a:rPr>
              <a:t>uzun</a:t>
            </a:r>
            <a:r>
              <a:rPr lang="en-US" b="0" i="0" u="none" strike="noStrike" dirty="0" smtClean="0">
                <a:effectLst/>
                <a:latin typeface="&amp;quot"/>
              </a:rPr>
              <a:t> </a:t>
            </a:r>
            <a:r>
              <a:rPr lang="en-US" b="0" i="0" u="none" strike="noStrike" dirty="0" err="1" smtClean="0">
                <a:effectLst/>
                <a:latin typeface="&amp;quot"/>
              </a:rPr>
              <a:t>süreli</a:t>
            </a:r>
            <a:r>
              <a:rPr lang="en-US" b="0" i="0" u="none" strike="noStrike" dirty="0" smtClean="0">
                <a:effectLst/>
                <a:latin typeface="&amp;quot"/>
              </a:rPr>
              <a:t> </a:t>
            </a:r>
            <a:r>
              <a:rPr lang="en-US" b="0" i="0" u="none" strike="noStrike" dirty="0" err="1" smtClean="0">
                <a:effectLst/>
                <a:latin typeface="&amp;quot"/>
              </a:rPr>
              <a:t>uyuşturucu</a:t>
            </a:r>
            <a:r>
              <a:rPr lang="en-US" b="0" i="0" u="none" strike="noStrike" dirty="0" smtClean="0">
                <a:effectLst/>
                <a:latin typeface="&amp;quot"/>
              </a:rPr>
              <a:t> </a:t>
            </a:r>
            <a:r>
              <a:rPr lang="en-US" b="0" i="0" u="none" strike="noStrike" dirty="0" err="1" smtClean="0">
                <a:effectLst/>
                <a:latin typeface="&amp;quot"/>
              </a:rPr>
              <a:t>kullanıcısı</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ağır</a:t>
            </a:r>
            <a:r>
              <a:rPr lang="en-US" b="0" i="0" u="none" strike="noStrike" dirty="0" smtClean="0">
                <a:effectLst/>
                <a:latin typeface="&amp;quot"/>
              </a:rPr>
              <a:t> </a:t>
            </a:r>
            <a:r>
              <a:rPr lang="en-US" b="0" i="0" u="none" strike="noStrike" dirty="0" err="1" smtClean="0">
                <a:effectLst/>
                <a:latin typeface="&amp;quot"/>
              </a:rPr>
              <a:t>içiciyseniz</a:t>
            </a:r>
            <a:endParaRPr lang="en-US" dirty="0"/>
          </a:p>
        </p:txBody>
      </p:sp>
    </p:spTree>
    <p:extLst>
      <p:ext uri="{BB962C8B-B14F-4D97-AF65-F5344CB8AC3E}">
        <p14:creationId xmlns:p14="http://schemas.microsoft.com/office/powerpoint/2010/main" val="7795293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769741"/>
            <a:ext cx="6096000" cy="2862322"/>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marL="285750" indent="-285750">
              <a:buFont typeface="Arial" panose="020B0604020202020204" pitchFamily="34" charset="0"/>
              <a:buChar char="•"/>
            </a:pPr>
            <a:r>
              <a:rPr lang="en-US" b="0" i="0" u="none" strike="noStrike" dirty="0" smtClean="0">
                <a:solidFill>
                  <a:srgbClr val="C00000"/>
                </a:solidFill>
                <a:effectLst/>
                <a:latin typeface="Helvetica" panose="020B0604020202020204" pitchFamily="34" charset="0"/>
              </a:rPr>
              <a:t>Complications</a:t>
            </a:r>
          </a:p>
          <a:p>
            <a:pPr marL="285750" indent="-285750">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Complications resulting from erectile dysfunction can include:</a:t>
            </a:r>
          </a:p>
          <a:p>
            <a:pPr marL="285750" indent="-285750">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An unsatisfactory sex life</a:t>
            </a: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Stress or anxiety</a:t>
            </a: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Embarrassment or low self-esteem</a:t>
            </a: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Relationship problems</a:t>
            </a: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The inability to get your partner pregnant</a:t>
            </a:r>
            <a:endParaRPr lang="en-US" b="0" i="0" u="none" strike="noStrike" dirty="0">
              <a:solidFill>
                <a:srgbClr val="111111"/>
              </a:solidFill>
              <a:effectLst/>
              <a:latin typeface="Helvetica" panose="020B0604020202020204" pitchFamily="34" charset="0"/>
            </a:endParaRPr>
          </a:p>
        </p:txBody>
      </p:sp>
      <p:sp>
        <p:nvSpPr>
          <p:cNvPr id="3" name="Rectangle 2"/>
          <p:cNvSpPr/>
          <p:nvPr/>
        </p:nvSpPr>
        <p:spPr>
          <a:xfrm>
            <a:off x="6984274" y="1769741"/>
            <a:ext cx="4781006" cy="397031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err="1" smtClean="0">
                <a:solidFill>
                  <a:srgbClr val="C00000"/>
                </a:solidFill>
                <a:effectLst/>
                <a:latin typeface="&amp;quot"/>
              </a:rPr>
              <a:t>Komplikasyonlari</a:t>
            </a:r>
            <a:endParaRPr lang="en-US" b="0" i="0" u="none" strike="noStrike" dirty="0" smtClean="0">
              <a:solidFill>
                <a:srgbClr val="C00000"/>
              </a:solidFill>
              <a:effectLst/>
              <a:latin typeface="&amp;quot"/>
            </a:endParaRPr>
          </a:p>
          <a:p>
            <a:pPr marL="285750" indent="-285750">
              <a:buFont typeface="Arial" panose="020B0604020202020204" pitchFamily="34" charset="0"/>
              <a:buChar char="•"/>
            </a:pPr>
            <a:endParaRPr lang="en-US" dirty="0">
              <a:latin typeface="&amp;quot"/>
            </a:endParaRPr>
          </a:p>
          <a:p>
            <a:pPr marL="285750" indent="-285750">
              <a:buFont typeface="Arial" panose="020B0604020202020204" pitchFamily="34" charset="0"/>
              <a:buChar char="•"/>
            </a:pPr>
            <a:r>
              <a:rPr lang="en-US" dirty="0" smtClean="0"/>
              <a:t/>
            </a:r>
            <a:br>
              <a:rPr lang="en-US" dirty="0" smtClean="0"/>
            </a:br>
            <a:r>
              <a:rPr lang="en-US" b="0" i="0" u="none" strike="noStrike" dirty="0" err="1" smtClean="0">
                <a:effectLst/>
                <a:latin typeface="&amp;quot"/>
              </a:rPr>
              <a:t>Erektil</a:t>
            </a:r>
            <a:r>
              <a:rPr lang="en-US" b="0" i="0" u="none" strike="noStrike" dirty="0" smtClean="0">
                <a:effectLst/>
                <a:latin typeface="&amp;quot"/>
              </a:rPr>
              <a:t> </a:t>
            </a:r>
            <a:r>
              <a:rPr lang="en-US" b="0" i="0" u="none" strike="noStrike" dirty="0" err="1" smtClean="0">
                <a:effectLst/>
                <a:latin typeface="&amp;quot"/>
              </a:rPr>
              <a:t>disfonksiyondan</a:t>
            </a:r>
            <a:r>
              <a:rPr lang="en-US" b="0" i="0" u="none" strike="noStrike" dirty="0" smtClean="0">
                <a:effectLst/>
                <a:latin typeface="&amp;quot"/>
              </a:rPr>
              <a:t> </a:t>
            </a:r>
            <a:r>
              <a:rPr lang="en-US" b="0" i="0" u="none" strike="noStrike" dirty="0" err="1" smtClean="0">
                <a:effectLst/>
                <a:latin typeface="&amp;quot"/>
              </a:rPr>
              <a:t>kaynaklanan</a:t>
            </a:r>
            <a:r>
              <a:rPr lang="en-US" b="0" i="0" u="none" strike="noStrike" dirty="0" smtClean="0">
                <a:effectLst/>
                <a:latin typeface="&amp;quot"/>
              </a:rPr>
              <a:t> </a:t>
            </a:r>
            <a:r>
              <a:rPr lang="en-US" b="0" i="0" u="none" strike="noStrike" dirty="0" err="1" smtClean="0">
                <a:effectLst/>
                <a:latin typeface="&amp;quot"/>
              </a:rPr>
              <a:t>komplikasyonlar</a:t>
            </a:r>
            <a:r>
              <a:rPr lang="en-US" b="0" i="0" u="none" strike="noStrike" dirty="0" smtClean="0">
                <a:effectLst/>
                <a:latin typeface="&amp;quot"/>
              </a:rPr>
              <a:t> </a:t>
            </a:r>
            <a:r>
              <a:rPr lang="en-US" b="0" i="0" u="none" strike="noStrike" dirty="0" err="1" smtClean="0">
                <a:effectLst/>
                <a:latin typeface="&amp;quot"/>
              </a:rPr>
              <a:t>şunları</a:t>
            </a:r>
            <a:r>
              <a:rPr lang="en-US" b="0" i="0" u="none" strike="noStrike" dirty="0" smtClean="0">
                <a:effectLst/>
                <a:latin typeface="&amp;quot"/>
              </a:rPr>
              <a:t> </a:t>
            </a:r>
            <a:r>
              <a:rPr lang="en-US" b="0" i="0" u="none" strike="noStrike" dirty="0" err="1" smtClean="0">
                <a:effectLst/>
                <a:latin typeface="&amp;quot"/>
              </a:rPr>
              <a:t>içerebilir</a:t>
            </a:r>
            <a:r>
              <a:rPr lang="en-US" b="0" i="0" u="none" strike="noStrike" dirty="0" smtClean="0">
                <a:effectLst/>
                <a:latin typeface="&amp;quot"/>
              </a:rPr>
              <a:t>:</a:t>
            </a:r>
          </a:p>
          <a:p>
            <a:pPr marL="285750" indent="-285750">
              <a:buFont typeface="Arial" panose="020B0604020202020204" pitchFamily="34" charset="0"/>
              <a:buChar char="•"/>
            </a:pPr>
            <a:r>
              <a:rPr lang="en-US" dirty="0" smtClean="0"/>
              <a:t/>
            </a:r>
            <a:br>
              <a:rPr lang="en-US" dirty="0" smtClean="0"/>
            </a:br>
            <a:r>
              <a:rPr lang="en-US" b="0" i="0" u="none" strike="noStrike" dirty="0" err="1" smtClean="0">
                <a:effectLst/>
                <a:latin typeface="&amp;quot"/>
              </a:rPr>
              <a:t>Tatmin</a:t>
            </a:r>
            <a:r>
              <a:rPr lang="en-US" b="0" i="0" u="none" strike="noStrike" dirty="0" smtClean="0">
                <a:effectLst/>
                <a:latin typeface="&amp;quot"/>
              </a:rPr>
              <a:t> </a:t>
            </a:r>
            <a:r>
              <a:rPr lang="en-US" b="0" i="0" u="none" strike="noStrike" dirty="0" err="1" smtClean="0">
                <a:effectLst/>
                <a:latin typeface="&amp;quot"/>
              </a:rPr>
              <a:t>edici</a:t>
            </a:r>
            <a:r>
              <a:rPr lang="en-US" b="0" i="0" u="none" strike="noStrike" dirty="0" smtClean="0">
                <a:effectLst/>
                <a:latin typeface="&amp;quot"/>
              </a:rPr>
              <a:t> </a:t>
            </a:r>
            <a:r>
              <a:rPr lang="en-US" b="0" i="0" u="none" strike="noStrike" dirty="0" err="1" smtClean="0">
                <a:effectLst/>
                <a:latin typeface="&amp;quot"/>
              </a:rPr>
              <a:t>olmayan</a:t>
            </a:r>
            <a:r>
              <a:rPr lang="en-US" b="0" i="0" u="none" strike="noStrike" dirty="0" smtClean="0">
                <a:effectLst/>
                <a:latin typeface="&amp;quot"/>
              </a:rPr>
              <a:t> </a:t>
            </a:r>
            <a:r>
              <a:rPr lang="en-US" b="0" i="0" u="none" strike="noStrike" dirty="0" err="1" smtClean="0">
                <a:effectLst/>
                <a:latin typeface="&amp;quot"/>
              </a:rPr>
              <a:t>bir</a:t>
            </a:r>
            <a:r>
              <a:rPr lang="en-US" b="0" i="0" u="none" strike="noStrike" dirty="0" smtClean="0">
                <a:effectLst/>
                <a:latin typeface="&amp;quot"/>
              </a:rPr>
              <a:t> </a:t>
            </a:r>
            <a:r>
              <a:rPr lang="en-US" b="0" i="0" u="none" strike="noStrike" dirty="0" err="1" smtClean="0">
                <a:effectLst/>
                <a:latin typeface="&amp;quot"/>
              </a:rPr>
              <a:t>cinsel</a:t>
            </a:r>
            <a:r>
              <a:rPr lang="en-US" b="0" i="0" u="none" strike="noStrike" dirty="0" smtClean="0">
                <a:effectLst/>
                <a:latin typeface="&amp;quot"/>
              </a:rPr>
              <a:t> </a:t>
            </a:r>
            <a:r>
              <a:rPr lang="en-US" b="0" i="0" u="none" strike="noStrike" dirty="0" err="1" smtClean="0">
                <a:effectLst/>
                <a:latin typeface="&amp;quot"/>
              </a:rPr>
              <a:t>yaşam</a:t>
            </a:r>
            <a:endParaRPr lang="en-US" b="0" i="0" u="none" strike="noStrike" dirty="0" smtClean="0">
              <a:effectLst/>
              <a:latin typeface="&amp;quot"/>
            </a:endParaRPr>
          </a:p>
          <a:p>
            <a:pPr marL="285750" indent="-285750">
              <a:buFont typeface="Arial" panose="020B0604020202020204" pitchFamily="34" charset="0"/>
              <a:buChar char="•"/>
            </a:pPr>
            <a:r>
              <a:rPr lang="en-US" dirty="0" smtClean="0"/>
              <a:t/>
            </a:r>
            <a:br>
              <a:rPr lang="en-US" dirty="0" smtClean="0"/>
            </a:br>
            <a:r>
              <a:rPr lang="en-US" b="0" i="0" u="none" strike="noStrike" dirty="0" err="1" smtClean="0">
                <a:effectLst/>
                <a:latin typeface="&amp;quot"/>
              </a:rPr>
              <a:t>Stres</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kaygı</a:t>
            </a:r>
            <a:endParaRPr lang="en-US" b="0" i="0" u="none" strike="noStrike" dirty="0" smtClean="0">
              <a:effectLst/>
              <a:latin typeface="&amp;quot"/>
            </a:endParaRPr>
          </a:p>
          <a:p>
            <a:pPr marL="285750" indent="-285750">
              <a:buFont typeface="Arial" panose="020B0604020202020204" pitchFamily="34" charset="0"/>
              <a:buChar char="•"/>
            </a:pPr>
            <a:r>
              <a:rPr lang="en-US" dirty="0" smtClean="0"/>
              <a:t/>
            </a:r>
            <a:br>
              <a:rPr lang="en-US" dirty="0" smtClean="0"/>
            </a:br>
            <a:r>
              <a:rPr lang="en-US" b="0" i="0" u="none" strike="noStrike" dirty="0" err="1" smtClean="0">
                <a:effectLst/>
                <a:latin typeface="&amp;quot"/>
              </a:rPr>
              <a:t>Utanç</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düşük</a:t>
            </a:r>
            <a:r>
              <a:rPr lang="en-US" b="0" i="0" u="none" strike="noStrike" dirty="0" smtClean="0">
                <a:effectLst/>
                <a:latin typeface="&amp;quot"/>
              </a:rPr>
              <a:t> </a:t>
            </a:r>
            <a:r>
              <a:rPr lang="en-US" b="0" i="0" u="none" strike="noStrike" dirty="0" err="1" smtClean="0">
                <a:effectLst/>
                <a:latin typeface="&amp;quot"/>
              </a:rPr>
              <a:t>benlik</a:t>
            </a:r>
            <a:r>
              <a:rPr lang="en-US" b="0" i="0" u="none" strike="noStrike" dirty="0" smtClean="0">
                <a:effectLst/>
                <a:latin typeface="&amp;quot"/>
              </a:rPr>
              <a:t> </a:t>
            </a:r>
            <a:r>
              <a:rPr lang="en-US" b="0" i="0" u="none" strike="noStrike" dirty="0" err="1" smtClean="0">
                <a:effectLst/>
                <a:latin typeface="&amp;quot"/>
              </a:rPr>
              <a:t>saygısı</a:t>
            </a:r>
            <a:r>
              <a:rPr lang="en-US" dirty="0" smtClean="0"/>
              <a:t/>
            </a:r>
            <a:br>
              <a:rPr lang="en-US" dirty="0" smtClean="0"/>
            </a:br>
            <a:r>
              <a:rPr lang="en-US" b="0" i="0" u="none" strike="noStrike" dirty="0" err="1" smtClean="0">
                <a:effectLst/>
                <a:latin typeface="&amp;quot"/>
              </a:rPr>
              <a:t>İlişki</a:t>
            </a:r>
            <a:r>
              <a:rPr lang="en-US" b="0" i="0" u="none" strike="noStrike" dirty="0" smtClean="0">
                <a:effectLst/>
                <a:latin typeface="&amp;quot"/>
              </a:rPr>
              <a:t> </a:t>
            </a:r>
            <a:r>
              <a:rPr lang="en-US" b="0" i="0" u="none" strike="noStrike" dirty="0" err="1" smtClean="0">
                <a:effectLst/>
                <a:latin typeface="&amp;quot"/>
              </a:rPr>
              <a:t>sorunları</a:t>
            </a:r>
            <a:endParaRPr lang="en-US" b="0" i="0" u="none" strike="noStrike" dirty="0" smtClean="0">
              <a:effectLst/>
              <a:latin typeface="&amp;quot"/>
            </a:endParaRPr>
          </a:p>
          <a:p>
            <a:pPr marL="285750" indent="-285750">
              <a:buFont typeface="Arial" panose="020B0604020202020204" pitchFamily="34" charset="0"/>
              <a:buChar char="•"/>
            </a:pPr>
            <a:r>
              <a:rPr lang="en-US" dirty="0" smtClean="0"/>
              <a:t/>
            </a:r>
            <a:br>
              <a:rPr lang="en-US" dirty="0" smtClean="0"/>
            </a:br>
            <a:r>
              <a:rPr lang="en-US" b="0" i="0" u="none" strike="noStrike" dirty="0" err="1" smtClean="0">
                <a:effectLst/>
                <a:latin typeface="&amp;quot"/>
              </a:rPr>
              <a:t>Eşinizi</a:t>
            </a:r>
            <a:r>
              <a:rPr lang="en-US" b="0" i="0" u="none" strike="noStrike" dirty="0" smtClean="0">
                <a:effectLst/>
                <a:latin typeface="&amp;quot"/>
              </a:rPr>
              <a:t> </a:t>
            </a:r>
            <a:r>
              <a:rPr lang="en-US" b="0" i="0" u="none" strike="noStrike" dirty="0" err="1" smtClean="0">
                <a:effectLst/>
                <a:latin typeface="&amp;quot"/>
              </a:rPr>
              <a:t>hamile</a:t>
            </a:r>
            <a:r>
              <a:rPr lang="en-US" b="0" i="0" u="none" strike="noStrike" dirty="0" smtClean="0">
                <a:effectLst/>
                <a:latin typeface="&amp;quot"/>
              </a:rPr>
              <a:t> </a:t>
            </a:r>
            <a:r>
              <a:rPr lang="en-US" b="0" i="0" u="none" strike="noStrike" dirty="0" err="1" smtClean="0">
                <a:effectLst/>
                <a:latin typeface="&amp;quot"/>
              </a:rPr>
              <a:t>bırakamama</a:t>
            </a:r>
            <a:endParaRPr lang="en-US" dirty="0"/>
          </a:p>
        </p:txBody>
      </p:sp>
    </p:spTree>
    <p:extLst>
      <p:ext uri="{BB962C8B-B14F-4D97-AF65-F5344CB8AC3E}">
        <p14:creationId xmlns:p14="http://schemas.microsoft.com/office/powerpoint/2010/main" val="31327112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1256" y="1100018"/>
            <a:ext cx="5399315" cy="313932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buFont typeface="Arial" panose="020B0604020202020204" pitchFamily="34" charset="0"/>
              <a:buChar char="•"/>
            </a:pPr>
            <a:r>
              <a:rPr lang="en-US" b="0" i="0" u="sng" strike="noStrike" dirty="0" smtClean="0">
                <a:solidFill>
                  <a:srgbClr val="003DA5"/>
                </a:solidFill>
                <a:effectLst/>
                <a:latin typeface="Helvetica" panose="020B0604020202020204" pitchFamily="34" charset="0"/>
                <a:hlinkClick r:id="rId2"/>
              </a:rPr>
              <a:t>Erectile dysfunction: A sign of heart disease?</a:t>
            </a:r>
            <a:endParaRPr lang="en-US" b="0" i="0" u="sng" strike="noStrike" dirty="0" smtClean="0">
              <a:solidFill>
                <a:srgbClr val="003DA5"/>
              </a:solidFill>
              <a:effectLst/>
              <a:latin typeface="Helvetica" panose="020B0604020202020204" pitchFamily="34" charset="0"/>
            </a:endParaRPr>
          </a:p>
          <a:p>
            <a:pPr>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Prevention</a:t>
            </a: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The best way to prevent erectile dysfunction is to make healthy lifestyle choices and to manage any existing health conditions. For example:</a:t>
            </a:r>
          </a:p>
          <a:p>
            <a:pPr marL="285750" indent="-285750">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Work with your doctor to manage diabetes, heart disease or other chronic health conditions.</a:t>
            </a:r>
          </a:p>
          <a:p>
            <a:pPr>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See your doctor for regular checkups and medical screening tests.</a:t>
            </a:r>
          </a:p>
        </p:txBody>
      </p:sp>
      <p:sp>
        <p:nvSpPr>
          <p:cNvPr id="3" name="Rectangle 2"/>
          <p:cNvSpPr/>
          <p:nvPr/>
        </p:nvSpPr>
        <p:spPr>
          <a:xfrm>
            <a:off x="6252756" y="1192129"/>
            <a:ext cx="5373188" cy="4801314"/>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en-US" b="0" i="0" u="none" strike="noStrike" dirty="0" err="1" smtClean="0">
                <a:effectLst/>
                <a:latin typeface="&amp;quot"/>
              </a:rPr>
              <a:t>Erektil</a:t>
            </a:r>
            <a:r>
              <a:rPr lang="en-US" b="0" i="0" u="none" strike="noStrike" dirty="0" smtClean="0">
                <a:effectLst/>
                <a:latin typeface="&amp;quot"/>
              </a:rPr>
              <a:t> </a:t>
            </a:r>
            <a:r>
              <a:rPr lang="en-US" b="0" i="0" u="none" strike="noStrike" dirty="0" err="1" smtClean="0">
                <a:effectLst/>
                <a:latin typeface="&amp;quot"/>
              </a:rPr>
              <a:t>disfonksiyon</a:t>
            </a:r>
            <a:r>
              <a:rPr lang="en-US" b="0" i="0" u="none" strike="noStrike" dirty="0" smtClean="0">
                <a:effectLst/>
                <a:latin typeface="&amp;quot"/>
              </a:rPr>
              <a:t>: </a:t>
            </a:r>
            <a:r>
              <a:rPr lang="en-US" b="0" i="0" u="none" strike="noStrike" dirty="0" err="1" smtClean="0">
                <a:effectLst/>
                <a:latin typeface="&amp;quot"/>
              </a:rPr>
              <a:t>Kalp</a:t>
            </a:r>
            <a:r>
              <a:rPr lang="en-US" b="0" i="0" u="none" strike="noStrike" dirty="0" smtClean="0">
                <a:effectLst/>
                <a:latin typeface="&amp;quot"/>
              </a:rPr>
              <a:t> </a:t>
            </a:r>
            <a:r>
              <a:rPr lang="en-US" b="0" i="0" u="none" strike="noStrike" dirty="0" err="1" smtClean="0">
                <a:effectLst/>
                <a:latin typeface="&amp;quot"/>
              </a:rPr>
              <a:t>hastalığı</a:t>
            </a:r>
            <a:r>
              <a:rPr lang="en-US" b="0" i="0" u="none" strike="noStrike" dirty="0" smtClean="0">
                <a:effectLst/>
                <a:latin typeface="&amp;quot"/>
              </a:rPr>
              <a:t> </a:t>
            </a:r>
            <a:r>
              <a:rPr lang="en-US" b="0" i="0" u="none" strike="noStrike" dirty="0" err="1" smtClean="0">
                <a:effectLst/>
                <a:latin typeface="&amp;quot"/>
              </a:rPr>
              <a:t>belirtisi</a:t>
            </a:r>
            <a:r>
              <a:rPr lang="en-US" b="0" i="0" u="none" strike="noStrike" dirty="0" smtClean="0">
                <a:effectLst/>
                <a:latin typeface="&amp;quot"/>
              </a:rPr>
              <a:t> mi?</a:t>
            </a:r>
            <a:r>
              <a:rPr lang="en-US" dirty="0" smtClean="0"/>
              <a:t/>
            </a:r>
            <a:br>
              <a:rPr lang="en-US" dirty="0" smtClean="0"/>
            </a:br>
            <a:endParaRPr lang="en-US" dirty="0" smtClean="0"/>
          </a:p>
          <a:p>
            <a:r>
              <a:rPr lang="en-US" b="1" i="0" u="none" strike="noStrike" dirty="0" err="1" smtClean="0">
                <a:solidFill>
                  <a:srgbClr val="C00000"/>
                </a:solidFill>
                <a:effectLst/>
                <a:latin typeface="&amp;quot"/>
              </a:rPr>
              <a:t>Önlenmesi</a:t>
            </a:r>
            <a:r>
              <a:rPr lang="en-US" b="1" i="0" u="none" strike="noStrike" dirty="0" smtClean="0">
                <a:solidFill>
                  <a:srgbClr val="C00000"/>
                </a:solidFill>
                <a:effectLst/>
                <a:latin typeface="&amp;quot"/>
              </a:rPr>
              <a:t>:</a:t>
            </a:r>
          </a:p>
          <a:p>
            <a:pPr marL="285750" indent="-285750">
              <a:buFont typeface="Arial" panose="020B0604020202020204" pitchFamily="34" charset="0"/>
              <a:buChar char="•"/>
            </a:pPr>
            <a:endParaRPr lang="en-US" b="0" i="0" u="none" strike="noStrike" dirty="0" smtClean="0">
              <a:effectLst/>
              <a:latin typeface="&amp;quot"/>
            </a:endParaRPr>
          </a:p>
          <a:p>
            <a:pPr marL="285750" indent="-285750">
              <a:buFont typeface="Arial" panose="020B0604020202020204" pitchFamily="34" charset="0"/>
              <a:buChar char="•"/>
            </a:pPr>
            <a:r>
              <a:rPr lang="en-US" b="0" i="0" u="none" strike="noStrike" dirty="0" err="1" smtClean="0">
                <a:effectLst/>
                <a:latin typeface="&amp;quot"/>
              </a:rPr>
              <a:t>Erektil</a:t>
            </a:r>
            <a:r>
              <a:rPr lang="en-US" b="0" i="0" u="none" strike="noStrike" dirty="0" smtClean="0">
                <a:effectLst/>
                <a:latin typeface="&amp;quot"/>
              </a:rPr>
              <a:t> </a:t>
            </a:r>
            <a:r>
              <a:rPr lang="en-US" b="0" i="0" u="none" strike="noStrike" dirty="0" err="1" smtClean="0">
                <a:effectLst/>
                <a:latin typeface="&amp;quot"/>
              </a:rPr>
              <a:t>disfonksiyonu</a:t>
            </a:r>
            <a:r>
              <a:rPr lang="en-US" b="0" i="0" u="none" strike="noStrike" dirty="0" smtClean="0">
                <a:effectLst/>
                <a:latin typeface="&amp;quot"/>
              </a:rPr>
              <a:t> </a:t>
            </a:r>
            <a:r>
              <a:rPr lang="en-US" b="0" i="0" u="none" strike="noStrike" dirty="0" err="1" smtClean="0">
                <a:effectLst/>
                <a:latin typeface="&amp;quot"/>
              </a:rPr>
              <a:t>önlemenin</a:t>
            </a:r>
            <a:r>
              <a:rPr lang="en-US" b="0" i="0" u="none" strike="noStrike" dirty="0" smtClean="0">
                <a:effectLst/>
                <a:latin typeface="&amp;quot"/>
              </a:rPr>
              <a:t> </a:t>
            </a:r>
            <a:r>
              <a:rPr lang="en-US" b="0" i="0" u="none" strike="noStrike" dirty="0" err="1" smtClean="0">
                <a:effectLst/>
                <a:latin typeface="&amp;quot"/>
              </a:rPr>
              <a:t>en</a:t>
            </a:r>
            <a:r>
              <a:rPr lang="en-US" b="0" i="0" u="none" strike="noStrike" dirty="0" smtClean="0">
                <a:effectLst/>
                <a:latin typeface="&amp;quot"/>
              </a:rPr>
              <a:t> </a:t>
            </a:r>
            <a:r>
              <a:rPr lang="en-US" b="0" i="0" u="none" strike="noStrike" dirty="0" err="1" smtClean="0">
                <a:effectLst/>
                <a:latin typeface="&amp;quot"/>
              </a:rPr>
              <a:t>iyi</a:t>
            </a:r>
            <a:r>
              <a:rPr lang="en-US" b="0" i="0" u="none" strike="noStrike" dirty="0" smtClean="0">
                <a:effectLst/>
                <a:latin typeface="&amp;quot"/>
              </a:rPr>
              <a:t> </a:t>
            </a:r>
            <a:r>
              <a:rPr lang="en-US" b="0" i="0" u="none" strike="noStrike" dirty="0" err="1" smtClean="0">
                <a:effectLst/>
                <a:latin typeface="&amp;quot"/>
              </a:rPr>
              <a:t>yolu</a:t>
            </a:r>
            <a:r>
              <a:rPr lang="en-US" b="0" i="0" u="none" strike="noStrike" dirty="0" smtClean="0">
                <a:effectLst/>
                <a:latin typeface="&amp;quot"/>
              </a:rPr>
              <a:t> </a:t>
            </a:r>
            <a:r>
              <a:rPr lang="en-US" b="0" i="0" u="none" strike="noStrike" dirty="0" err="1" smtClean="0">
                <a:effectLst/>
                <a:latin typeface="&amp;quot"/>
              </a:rPr>
              <a:t>sağlıklı</a:t>
            </a:r>
            <a:r>
              <a:rPr lang="en-US" b="0" i="0" u="none" strike="noStrike" dirty="0" smtClean="0">
                <a:effectLst/>
                <a:latin typeface="&amp;quot"/>
              </a:rPr>
              <a:t> </a:t>
            </a:r>
            <a:r>
              <a:rPr lang="en-US" b="0" i="0" u="none" strike="noStrike" dirty="0" err="1" smtClean="0">
                <a:solidFill>
                  <a:srgbClr val="C00000"/>
                </a:solidFill>
                <a:effectLst/>
                <a:latin typeface="&amp;quot"/>
              </a:rPr>
              <a:t>yaşam</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tarzı</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degisiklikleri</a:t>
            </a:r>
            <a:r>
              <a:rPr lang="en-US" b="0" i="0" u="none" strike="noStrike" dirty="0" smtClean="0">
                <a:solidFill>
                  <a:srgbClr val="C00000"/>
                </a:solidFill>
                <a:effectLst/>
                <a:latin typeface="&amp;quot"/>
              </a:rPr>
              <a:t>  </a:t>
            </a:r>
            <a:r>
              <a:rPr lang="en-US" b="0" i="0" u="none" strike="noStrike" dirty="0" err="1" smtClean="0">
                <a:effectLst/>
                <a:latin typeface="&amp;quot"/>
              </a:rPr>
              <a:t>yapmak</a:t>
            </a:r>
            <a:r>
              <a:rPr lang="en-US" b="0" i="0" u="none" strike="noStrike" dirty="0" smtClean="0">
                <a:effectLst/>
                <a:latin typeface="&amp;quot"/>
              </a:rPr>
              <a:t> </a:t>
            </a:r>
            <a:r>
              <a:rPr lang="en-US" b="0" i="0" u="none" strike="noStrike" dirty="0" err="1" smtClean="0">
                <a:effectLst/>
                <a:latin typeface="&amp;quot"/>
              </a:rPr>
              <a:t>ve</a:t>
            </a:r>
            <a:r>
              <a:rPr lang="en-US" b="0" i="0" u="none" strike="noStrike" dirty="0" smtClean="0">
                <a:effectLst/>
                <a:latin typeface="&amp;quot"/>
              </a:rPr>
              <a:t> </a:t>
            </a:r>
            <a:r>
              <a:rPr lang="en-US" b="0" i="0" u="none" strike="noStrike" dirty="0" err="1" smtClean="0">
                <a:effectLst/>
                <a:latin typeface="&amp;quot"/>
              </a:rPr>
              <a:t>var</a:t>
            </a:r>
            <a:r>
              <a:rPr lang="en-US" b="0" i="0" u="none" strike="noStrike" dirty="0" smtClean="0">
                <a:effectLst/>
                <a:latin typeface="&amp;quot"/>
              </a:rPr>
              <a:t> </a:t>
            </a:r>
            <a:r>
              <a:rPr lang="en-US" b="0" i="0" u="none" strike="noStrike" dirty="0" err="1" smtClean="0">
                <a:effectLst/>
                <a:latin typeface="&amp;quot"/>
              </a:rPr>
              <a:t>olan</a:t>
            </a:r>
            <a:r>
              <a:rPr lang="en-US" b="0" i="0" u="none" strike="noStrike" dirty="0" smtClean="0">
                <a:effectLst/>
                <a:latin typeface="&amp;quot"/>
              </a:rPr>
              <a:t>  </a:t>
            </a:r>
            <a:r>
              <a:rPr lang="en-US" b="0" i="0" u="none" strike="noStrike" dirty="0" err="1" smtClean="0">
                <a:effectLst/>
                <a:latin typeface="&amp;quot"/>
              </a:rPr>
              <a:t>sağlık</a:t>
            </a:r>
            <a:r>
              <a:rPr lang="en-US" b="0" i="0" u="none" strike="noStrike" dirty="0" smtClean="0">
                <a:effectLst/>
                <a:latin typeface="&amp;quot"/>
              </a:rPr>
              <a:t> </a:t>
            </a:r>
            <a:r>
              <a:rPr lang="en-US" b="0" i="0" u="none" strike="noStrike" dirty="0" err="1" smtClean="0">
                <a:effectLst/>
                <a:latin typeface="&amp;quot"/>
              </a:rPr>
              <a:t>koşullarını</a:t>
            </a:r>
            <a:r>
              <a:rPr lang="en-US" b="0" i="0" u="none" strike="noStrike" dirty="0" smtClean="0">
                <a:effectLst/>
                <a:latin typeface="&amp;quot"/>
              </a:rPr>
              <a:t> </a:t>
            </a:r>
            <a:r>
              <a:rPr lang="en-US" b="0" i="0" u="none" strike="noStrike" dirty="0" err="1" smtClean="0">
                <a:effectLst/>
                <a:latin typeface="&amp;quot"/>
              </a:rPr>
              <a:t>yönetmektir</a:t>
            </a:r>
            <a:r>
              <a:rPr lang="en-US" b="0" i="0" u="none" strike="noStrike" dirty="0" smtClean="0">
                <a:effectLst/>
                <a:latin typeface="&amp;quot"/>
              </a:rPr>
              <a:t>.</a:t>
            </a:r>
            <a:r>
              <a:rPr lang="en-US" b="0" i="0" u="none" strike="noStrike" dirty="0" smtClean="0">
                <a:effectLst/>
                <a:latin typeface="Roboto"/>
              </a:rPr>
              <a:t> </a:t>
            </a:r>
          </a:p>
          <a:p>
            <a:endParaRPr lang="en-US" dirty="0">
              <a:latin typeface="Roboto"/>
            </a:endParaRPr>
          </a:p>
          <a:p>
            <a:pPr marL="285750" indent="-285750">
              <a:buFont typeface="Arial" panose="020B0604020202020204" pitchFamily="34" charset="0"/>
              <a:buChar char="•"/>
            </a:pPr>
            <a:r>
              <a:rPr lang="en-US" b="0" i="0" u="none" strike="noStrike" dirty="0" err="1" smtClean="0">
                <a:effectLst/>
                <a:latin typeface="&amp;quot"/>
              </a:rPr>
              <a:t>Örneğin</a:t>
            </a:r>
            <a:r>
              <a:rPr lang="en-US" b="0" i="0" u="none" strike="noStrike" dirty="0" smtClean="0">
                <a:effectLst/>
                <a:latin typeface="&amp;quot"/>
              </a:rPr>
              <a:t>:</a:t>
            </a:r>
          </a:p>
          <a:p>
            <a:pPr marL="285750" indent="-285750">
              <a:buFont typeface="Arial" panose="020B0604020202020204" pitchFamily="34" charset="0"/>
              <a:buChar char="•"/>
            </a:pPr>
            <a:endParaRPr lang="en-US" b="0" i="0" u="none" strike="noStrike" dirty="0" smtClean="0">
              <a:effectLst/>
              <a:latin typeface="&amp;quot"/>
            </a:endParaRPr>
          </a:p>
          <a:p>
            <a:pPr marL="285750" indent="-285750">
              <a:buFont typeface="Arial" panose="020B0604020202020204" pitchFamily="34" charset="0"/>
              <a:buChar char="•"/>
            </a:pPr>
            <a:r>
              <a:rPr lang="en-US" b="0" i="0" u="none" strike="noStrike" dirty="0" err="1" smtClean="0">
                <a:effectLst/>
                <a:latin typeface="&amp;quot"/>
              </a:rPr>
              <a:t>Diyabet</a:t>
            </a:r>
            <a:r>
              <a:rPr lang="en-US" b="0" i="0" u="none" strike="noStrike" dirty="0" smtClean="0">
                <a:effectLst/>
                <a:latin typeface="&amp;quot"/>
              </a:rPr>
              <a:t>, </a:t>
            </a:r>
            <a:r>
              <a:rPr lang="en-US" b="0" i="0" u="none" strike="noStrike" dirty="0" err="1" smtClean="0">
                <a:effectLst/>
                <a:latin typeface="&amp;quot"/>
              </a:rPr>
              <a:t>kalp</a:t>
            </a:r>
            <a:r>
              <a:rPr lang="en-US" b="0" i="0" u="none" strike="noStrike" dirty="0" smtClean="0">
                <a:effectLst/>
                <a:latin typeface="&amp;quot"/>
              </a:rPr>
              <a:t> </a:t>
            </a:r>
            <a:r>
              <a:rPr lang="en-US" b="0" i="0" u="none" strike="noStrike" dirty="0" err="1" smtClean="0">
                <a:effectLst/>
                <a:latin typeface="&amp;quot"/>
              </a:rPr>
              <a:t>hastalığı</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diğer</a:t>
            </a:r>
            <a:r>
              <a:rPr lang="en-US" b="0" i="0" u="none" strike="noStrike" dirty="0" smtClean="0">
                <a:effectLst/>
                <a:latin typeface="&amp;quot"/>
              </a:rPr>
              <a:t> </a:t>
            </a:r>
            <a:r>
              <a:rPr lang="en-US" b="0" i="0" u="none" strike="noStrike" dirty="0" err="1" smtClean="0">
                <a:effectLst/>
                <a:latin typeface="&amp;quot"/>
              </a:rPr>
              <a:t>kronik</a:t>
            </a:r>
            <a:r>
              <a:rPr lang="en-US" b="0" i="0" u="none" strike="noStrike" dirty="0" smtClean="0">
                <a:effectLst/>
                <a:latin typeface="&amp;quot"/>
              </a:rPr>
              <a:t> </a:t>
            </a:r>
            <a:r>
              <a:rPr lang="en-US" b="0" i="0" u="none" strike="noStrike" dirty="0" err="1" smtClean="0">
                <a:effectLst/>
                <a:latin typeface="&amp;quot"/>
              </a:rPr>
              <a:t>sağlık</a:t>
            </a:r>
            <a:r>
              <a:rPr lang="en-US" b="0" i="0" u="none" strike="noStrike" dirty="0" smtClean="0">
                <a:effectLst/>
                <a:latin typeface="&amp;quot"/>
              </a:rPr>
              <a:t> </a:t>
            </a:r>
            <a:r>
              <a:rPr lang="en-US" b="0" i="0" u="none" strike="noStrike" dirty="0" err="1" smtClean="0">
                <a:effectLst/>
                <a:latin typeface="&amp;quot"/>
              </a:rPr>
              <a:t>durumlarını</a:t>
            </a:r>
            <a:r>
              <a:rPr lang="en-US" b="0" i="0" u="none" strike="noStrike" dirty="0" smtClean="0">
                <a:effectLst/>
                <a:latin typeface="&amp;quot"/>
              </a:rPr>
              <a:t> </a:t>
            </a:r>
            <a:r>
              <a:rPr lang="en-US" b="0" i="0" u="none" strike="noStrike" dirty="0" err="1" smtClean="0">
                <a:effectLst/>
                <a:latin typeface="&amp;quot"/>
              </a:rPr>
              <a:t>yönetmek</a:t>
            </a:r>
            <a:r>
              <a:rPr lang="en-US" b="0" i="0" u="none" strike="noStrike" dirty="0" smtClean="0">
                <a:effectLst/>
                <a:latin typeface="&amp;quot"/>
              </a:rPr>
              <a:t> </a:t>
            </a:r>
            <a:r>
              <a:rPr lang="en-US" b="0" i="0" u="none" strike="noStrike" dirty="0" err="1" smtClean="0">
                <a:effectLst/>
                <a:latin typeface="&amp;quot"/>
              </a:rPr>
              <a:t>için</a:t>
            </a:r>
            <a:r>
              <a:rPr lang="en-US" b="0" i="0" u="none" strike="noStrike" dirty="0" smtClean="0">
                <a:effectLst/>
                <a:latin typeface="&amp;quot"/>
              </a:rPr>
              <a:t> </a:t>
            </a:r>
            <a:r>
              <a:rPr lang="en-US" b="0" i="0" u="none" strike="noStrike" dirty="0" err="1" smtClean="0">
                <a:effectLst/>
                <a:latin typeface="&amp;quot"/>
              </a:rPr>
              <a:t>doktorunuzla</a:t>
            </a:r>
            <a:r>
              <a:rPr lang="en-US" b="0" i="0" u="none" strike="noStrike" dirty="0" smtClean="0">
                <a:effectLst/>
                <a:latin typeface="&amp;quot"/>
              </a:rPr>
              <a:t> </a:t>
            </a:r>
            <a:r>
              <a:rPr lang="en-US" b="0" i="0" u="none" strike="noStrike" dirty="0" err="1" smtClean="0">
                <a:effectLst/>
                <a:latin typeface="&amp;quot"/>
              </a:rPr>
              <a:t>birlikte</a:t>
            </a:r>
            <a:r>
              <a:rPr lang="en-US" b="0" i="0" u="none" strike="noStrike" dirty="0" smtClean="0">
                <a:effectLst/>
                <a:latin typeface="&amp;quot"/>
              </a:rPr>
              <a:t> </a:t>
            </a:r>
            <a:r>
              <a:rPr lang="en-US" b="0" i="0" u="none" strike="noStrike" dirty="0" err="1" smtClean="0">
                <a:effectLst/>
                <a:latin typeface="&amp;quot"/>
              </a:rPr>
              <a:t>çalışın</a:t>
            </a:r>
            <a:r>
              <a:rPr lang="en-US" b="0" i="0" u="none" strike="noStrike" dirty="0" smtClean="0">
                <a:effectLst/>
                <a:latin typeface="&amp;quot"/>
              </a:rPr>
              <a:t>.</a:t>
            </a:r>
          </a:p>
          <a:p>
            <a:pPr marL="285750" indent="-285750">
              <a:buFont typeface="Arial" panose="020B0604020202020204" pitchFamily="34" charset="0"/>
              <a:buChar char="•"/>
            </a:pPr>
            <a:endParaRPr lang="en-US" b="0" i="0" u="none" strike="noStrike" dirty="0" smtClean="0">
              <a:effectLst/>
              <a:latin typeface="&amp;quot"/>
            </a:endParaRPr>
          </a:p>
          <a:p>
            <a:pPr marL="285750" indent="-285750">
              <a:buFont typeface="Arial" panose="020B0604020202020204" pitchFamily="34" charset="0"/>
              <a:buChar char="•"/>
            </a:pPr>
            <a:r>
              <a:rPr lang="en-US" b="0" i="0" u="none" strike="noStrike" dirty="0" err="1" smtClean="0">
                <a:effectLst/>
                <a:latin typeface="&amp;quot"/>
              </a:rPr>
              <a:t>Düzenli</a:t>
            </a:r>
            <a:r>
              <a:rPr lang="en-US" b="0" i="0" u="none" strike="noStrike" dirty="0" smtClean="0">
                <a:effectLst/>
                <a:latin typeface="&amp;quot"/>
              </a:rPr>
              <a:t> </a:t>
            </a:r>
            <a:r>
              <a:rPr lang="en-US" b="0" i="0" u="none" strike="noStrike" dirty="0" err="1" smtClean="0">
                <a:effectLst/>
                <a:latin typeface="&amp;quot"/>
              </a:rPr>
              <a:t>kontroller</a:t>
            </a:r>
            <a:r>
              <a:rPr lang="en-US" b="0" i="0" u="none" strike="noStrike" dirty="0" smtClean="0">
                <a:effectLst/>
                <a:latin typeface="&amp;quot"/>
              </a:rPr>
              <a:t> </a:t>
            </a:r>
            <a:r>
              <a:rPr lang="en-US" b="0" i="0" u="none" strike="noStrike" dirty="0" err="1" smtClean="0">
                <a:effectLst/>
                <a:latin typeface="&amp;quot"/>
              </a:rPr>
              <a:t>ve</a:t>
            </a:r>
            <a:r>
              <a:rPr lang="en-US" b="0" i="0" u="none" strike="noStrike" dirty="0" smtClean="0">
                <a:effectLst/>
                <a:latin typeface="&amp;quot"/>
              </a:rPr>
              <a:t> </a:t>
            </a:r>
            <a:r>
              <a:rPr lang="en-US" b="0" i="0" u="none" strike="noStrike" dirty="0" err="1" smtClean="0">
                <a:effectLst/>
                <a:latin typeface="&amp;quot"/>
              </a:rPr>
              <a:t>tıbbi</a:t>
            </a:r>
            <a:r>
              <a:rPr lang="en-US" b="0" i="0" u="none" strike="noStrike" dirty="0" smtClean="0">
                <a:effectLst/>
                <a:latin typeface="&amp;quot"/>
              </a:rPr>
              <a:t> </a:t>
            </a:r>
            <a:r>
              <a:rPr lang="en-US" b="0" i="0" u="none" strike="noStrike" dirty="0" err="1" smtClean="0">
                <a:effectLst/>
                <a:latin typeface="&amp;quot"/>
              </a:rPr>
              <a:t>tarama</a:t>
            </a:r>
            <a:r>
              <a:rPr lang="en-US" b="0" i="0" u="none" strike="noStrike" dirty="0" smtClean="0">
                <a:effectLst/>
                <a:latin typeface="&amp;quot"/>
              </a:rPr>
              <a:t> </a:t>
            </a:r>
            <a:r>
              <a:rPr lang="en-US" b="0" i="0" u="none" strike="noStrike" dirty="0" err="1" smtClean="0">
                <a:effectLst/>
                <a:latin typeface="&amp;quot"/>
              </a:rPr>
              <a:t>testleri</a:t>
            </a:r>
            <a:r>
              <a:rPr lang="en-US" b="0" i="0" u="none" strike="noStrike" dirty="0" smtClean="0">
                <a:effectLst/>
                <a:latin typeface="&amp;quot"/>
              </a:rPr>
              <a:t> </a:t>
            </a:r>
            <a:r>
              <a:rPr lang="en-US" b="0" i="0" u="none" strike="noStrike" dirty="0" err="1" smtClean="0">
                <a:effectLst/>
                <a:latin typeface="&amp;quot"/>
              </a:rPr>
              <a:t>için</a:t>
            </a:r>
            <a:r>
              <a:rPr lang="en-US" b="0" i="0" u="none" strike="noStrike" dirty="0" smtClean="0">
                <a:effectLst/>
                <a:latin typeface="&amp;quot"/>
              </a:rPr>
              <a:t> </a:t>
            </a:r>
            <a:r>
              <a:rPr lang="en-US" b="0" i="0" u="none" strike="noStrike" dirty="0" err="1" smtClean="0">
                <a:effectLst/>
                <a:latin typeface="&amp;quot"/>
              </a:rPr>
              <a:t>doktorunuza</a:t>
            </a:r>
            <a:r>
              <a:rPr lang="en-US" b="0" i="0" u="none" strike="noStrike" dirty="0" smtClean="0">
                <a:effectLst/>
                <a:latin typeface="&amp;quot"/>
              </a:rPr>
              <a:t> </a:t>
            </a:r>
            <a:r>
              <a:rPr lang="en-US" b="0" i="0" u="none" strike="noStrike" dirty="0" err="1" smtClean="0">
                <a:effectLst/>
                <a:latin typeface="&amp;quot"/>
              </a:rPr>
              <a:t>danışın</a:t>
            </a:r>
            <a:r>
              <a:rPr lang="en-US" b="0" i="0" u="none" strike="noStrike" dirty="0" smtClean="0">
                <a:effectLst/>
                <a:latin typeface="&amp;quot"/>
              </a:rPr>
              <a:t>.</a:t>
            </a:r>
            <a:r>
              <a:rPr lang="en-US" dirty="0" smtClean="0"/>
              <a:t/>
            </a:r>
            <a:br>
              <a:rPr lang="en-US" dirty="0" smtClean="0"/>
            </a:br>
            <a:endParaRPr lang="en-US" dirty="0" smtClean="0"/>
          </a:p>
        </p:txBody>
      </p:sp>
    </p:spTree>
    <p:extLst>
      <p:ext uri="{BB962C8B-B14F-4D97-AF65-F5344CB8AC3E}">
        <p14:creationId xmlns:p14="http://schemas.microsoft.com/office/powerpoint/2010/main" val="2178096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0228" y="1734907"/>
            <a:ext cx="4572001" cy="1754326"/>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Stop smoking, limit or avoid alcohol, and don't use illegal drugs.</a:t>
            </a:r>
          </a:p>
          <a:p>
            <a:pPr>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Exercise regularly.</a:t>
            </a:r>
          </a:p>
          <a:p>
            <a:pPr>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Take steps to reduce stress.</a:t>
            </a:r>
          </a:p>
          <a:p>
            <a:pPr>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Get help for anxiety, depression or other mental health concerns.</a:t>
            </a:r>
            <a:endParaRPr lang="en-US" b="0" i="0" u="none" strike="noStrike" dirty="0">
              <a:solidFill>
                <a:srgbClr val="111111"/>
              </a:solidFill>
              <a:effectLst/>
              <a:latin typeface="Helvetica" panose="020B0604020202020204" pitchFamily="34" charset="0"/>
            </a:endParaRPr>
          </a:p>
        </p:txBody>
      </p:sp>
      <p:sp>
        <p:nvSpPr>
          <p:cNvPr id="3" name="Rectangle 2"/>
          <p:cNvSpPr/>
          <p:nvPr/>
        </p:nvSpPr>
        <p:spPr>
          <a:xfrm>
            <a:off x="6244046" y="1734907"/>
            <a:ext cx="5338354" cy="230832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err="1" smtClean="0">
                <a:effectLst/>
                <a:latin typeface="&amp;quot"/>
              </a:rPr>
              <a:t>Sigarayı</a:t>
            </a:r>
            <a:r>
              <a:rPr lang="en-US" b="0" i="0" u="none" strike="noStrike" dirty="0" smtClean="0">
                <a:effectLst/>
                <a:latin typeface="&amp;quot"/>
              </a:rPr>
              <a:t> </a:t>
            </a:r>
            <a:r>
              <a:rPr lang="en-US" b="0" i="0" u="none" strike="noStrike" dirty="0" err="1" smtClean="0">
                <a:effectLst/>
                <a:latin typeface="&amp;quot"/>
              </a:rPr>
              <a:t>bırakın</a:t>
            </a:r>
            <a:r>
              <a:rPr lang="en-US" b="0" i="0" u="none" strike="noStrike" dirty="0" smtClean="0">
                <a:effectLst/>
                <a:latin typeface="&amp;quot"/>
              </a:rPr>
              <a:t>, </a:t>
            </a:r>
            <a:r>
              <a:rPr lang="en-US" b="0" i="0" u="none" strike="noStrike" dirty="0" err="1" smtClean="0">
                <a:effectLst/>
                <a:latin typeface="&amp;quot"/>
              </a:rPr>
              <a:t>alkolü</a:t>
            </a:r>
            <a:r>
              <a:rPr lang="en-US" b="0" i="0" u="none" strike="noStrike" dirty="0" smtClean="0">
                <a:effectLst/>
                <a:latin typeface="&amp;quot"/>
              </a:rPr>
              <a:t> </a:t>
            </a:r>
            <a:r>
              <a:rPr lang="en-US" b="0" i="0" u="none" strike="noStrike" dirty="0" err="1" smtClean="0">
                <a:effectLst/>
                <a:latin typeface="&amp;quot"/>
              </a:rPr>
              <a:t>sınırlayın</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kaçının</a:t>
            </a:r>
            <a:r>
              <a:rPr lang="en-US" b="0" i="0" u="none" strike="noStrike" dirty="0" smtClean="0">
                <a:effectLst/>
                <a:latin typeface="&amp;quot"/>
              </a:rPr>
              <a:t> </a:t>
            </a:r>
            <a:r>
              <a:rPr lang="en-US" b="0" i="0" u="none" strike="noStrike" dirty="0" err="1" smtClean="0">
                <a:effectLst/>
                <a:latin typeface="&amp;quot"/>
              </a:rPr>
              <a:t>ve</a:t>
            </a:r>
            <a:r>
              <a:rPr lang="en-US" b="0" i="0" u="none" strike="noStrike" dirty="0" smtClean="0">
                <a:effectLst/>
                <a:latin typeface="&amp;quot"/>
              </a:rPr>
              <a:t> </a:t>
            </a:r>
            <a:r>
              <a:rPr lang="en-US" b="0" i="0" u="none" strike="noStrike" dirty="0" err="1" smtClean="0">
                <a:effectLst/>
                <a:latin typeface="&amp;quot"/>
              </a:rPr>
              <a:t>yasa</a:t>
            </a:r>
            <a:r>
              <a:rPr lang="en-US" b="0" i="0" u="none" strike="noStrike" dirty="0" smtClean="0">
                <a:effectLst/>
                <a:latin typeface="&amp;quot"/>
              </a:rPr>
              <a:t> </a:t>
            </a:r>
            <a:r>
              <a:rPr lang="en-US" b="0" i="0" u="none" strike="noStrike" dirty="0" err="1" smtClean="0">
                <a:effectLst/>
                <a:latin typeface="&amp;quot"/>
              </a:rPr>
              <a:t>dışı</a:t>
            </a:r>
            <a:r>
              <a:rPr lang="en-US" b="0" i="0" u="none" strike="noStrike" dirty="0" smtClean="0">
                <a:effectLst/>
                <a:latin typeface="&amp;quot"/>
              </a:rPr>
              <a:t> </a:t>
            </a:r>
            <a:r>
              <a:rPr lang="en-US" b="0" i="0" u="none" strike="noStrike" dirty="0" err="1" smtClean="0">
                <a:effectLst/>
                <a:latin typeface="&amp;quot"/>
              </a:rPr>
              <a:t>uyuşturucu</a:t>
            </a:r>
            <a:r>
              <a:rPr lang="en-US" b="0" i="0" u="none" strike="noStrike" dirty="0" smtClean="0">
                <a:effectLst/>
                <a:latin typeface="&amp;quot"/>
              </a:rPr>
              <a:t> </a:t>
            </a:r>
            <a:r>
              <a:rPr lang="en-US" b="0" i="0" u="none" strike="noStrike" dirty="0" err="1" smtClean="0">
                <a:effectLst/>
                <a:latin typeface="&amp;quot"/>
              </a:rPr>
              <a:t>kullanmayın</a:t>
            </a:r>
            <a:r>
              <a:rPr lang="en-US" b="0" i="0" u="none" strike="noStrike" dirty="0" smtClean="0">
                <a:effectLst/>
                <a:latin typeface="&amp;quot"/>
              </a:rPr>
              <a:t>.</a:t>
            </a:r>
            <a:r>
              <a:rPr lang="en-US" dirty="0" smtClean="0"/>
              <a:t/>
            </a:r>
            <a:br>
              <a:rPr lang="en-US" dirty="0" smtClean="0"/>
            </a:br>
            <a:endParaRPr lang="en-US" dirty="0" smtClean="0"/>
          </a:p>
          <a:p>
            <a:pPr marL="285750" indent="-285750">
              <a:buFont typeface="Arial" panose="020B0604020202020204" pitchFamily="34" charset="0"/>
              <a:buChar char="•"/>
            </a:pPr>
            <a:r>
              <a:rPr lang="en-US" b="0" i="0" u="none" strike="noStrike" dirty="0" err="1" smtClean="0">
                <a:effectLst/>
                <a:latin typeface="&amp;quot"/>
              </a:rPr>
              <a:t>Düzenli</a:t>
            </a:r>
            <a:r>
              <a:rPr lang="en-US" b="0" i="0" u="none" strike="noStrike" dirty="0" smtClean="0">
                <a:effectLst/>
                <a:latin typeface="&amp;quot"/>
              </a:rPr>
              <a:t> </a:t>
            </a:r>
            <a:r>
              <a:rPr lang="en-US" b="0" i="0" u="none" strike="noStrike" dirty="0" err="1" smtClean="0">
                <a:effectLst/>
                <a:latin typeface="&amp;quot"/>
              </a:rPr>
              <a:t>egzersiz</a:t>
            </a:r>
            <a:r>
              <a:rPr lang="en-US" b="0" i="0" u="none" strike="noStrike" dirty="0" smtClean="0">
                <a:effectLst/>
                <a:latin typeface="&amp;quot"/>
              </a:rPr>
              <a:t>.</a:t>
            </a:r>
          </a:p>
          <a:p>
            <a:pPr marL="285750" indent="-285750">
              <a:buFont typeface="Arial" panose="020B0604020202020204" pitchFamily="34" charset="0"/>
              <a:buChar char="•"/>
            </a:pPr>
            <a:r>
              <a:rPr lang="en-US" b="0" i="0" u="none" strike="noStrike" dirty="0" err="1" smtClean="0">
                <a:effectLst/>
                <a:latin typeface="&amp;quot"/>
              </a:rPr>
              <a:t>Stresi</a:t>
            </a:r>
            <a:r>
              <a:rPr lang="en-US" b="0" i="0" u="none" strike="noStrike" dirty="0" smtClean="0">
                <a:effectLst/>
                <a:latin typeface="&amp;quot"/>
              </a:rPr>
              <a:t> </a:t>
            </a:r>
            <a:r>
              <a:rPr lang="en-US" b="0" i="0" u="none" strike="noStrike" dirty="0" err="1" smtClean="0">
                <a:effectLst/>
                <a:latin typeface="&amp;quot"/>
              </a:rPr>
              <a:t>azaltmak</a:t>
            </a:r>
            <a:r>
              <a:rPr lang="en-US" b="0" i="0" u="none" strike="noStrike" dirty="0" smtClean="0">
                <a:effectLst/>
                <a:latin typeface="&amp;quot"/>
              </a:rPr>
              <a:t> </a:t>
            </a:r>
            <a:r>
              <a:rPr lang="en-US" b="0" i="0" u="none" strike="noStrike" dirty="0" err="1" smtClean="0">
                <a:effectLst/>
                <a:latin typeface="&amp;quot"/>
              </a:rPr>
              <a:t>için</a:t>
            </a:r>
            <a:r>
              <a:rPr lang="en-US" b="0" i="0" u="none" strike="noStrike" dirty="0" smtClean="0">
                <a:effectLst/>
                <a:latin typeface="&amp;quot"/>
              </a:rPr>
              <a:t> </a:t>
            </a:r>
            <a:r>
              <a:rPr lang="en-US" b="0" i="0" u="none" strike="noStrike" dirty="0" err="1" smtClean="0">
                <a:effectLst/>
                <a:latin typeface="&amp;quot"/>
              </a:rPr>
              <a:t>adımlar</a:t>
            </a:r>
            <a:r>
              <a:rPr lang="en-US" b="0" i="0" u="none" strike="noStrike" dirty="0" smtClean="0">
                <a:effectLst/>
                <a:latin typeface="&amp;quot"/>
              </a:rPr>
              <a:t> </a:t>
            </a:r>
            <a:r>
              <a:rPr lang="en-US" b="0" i="0" u="none" strike="noStrike" dirty="0" err="1" smtClean="0">
                <a:effectLst/>
                <a:latin typeface="&amp;quot"/>
              </a:rPr>
              <a:t>atın</a:t>
            </a:r>
            <a:r>
              <a:rPr lang="en-US" b="0" i="0" u="none" strike="noStrike" dirty="0" smtClean="0">
                <a:effectLst/>
                <a:latin typeface="&amp;quot"/>
              </a:rPr>
              <a:t>.</a:t>
            </a:r>
            <a:r>
              <a:rPr lang="en-US" dirty="0" smtClean="0"/>
              <a:t/>
            </a:r>
            <a:br>
              <a:rPr lang="en-US" dirty="0" smtClean="0"/>
            </a:br>
            <a:endParaRPr lang="en-US" dirty="0" smtClean="0"/>
          </a:p>
          <a:p>
            <a:pPr marL="285750" indent="-285750">
              <a:buFont typeface="Arial" panose="020B0604020202020204" pitchFamily="34" charset="0"/>
              <a:buChar char="•"/>
            </a:pPr>
            <a:r>
              <a:rPr lang="en-US" b="0" i="0" u="none" strike="noStrike" dirty="0" err="1" smtClean="0">
                <a:effectLst/>
                <a:latin typeface="&amp;quot"/>
              </a:rPr>
              <a:t>Anksiyete</a:t>
            </a:r>
            <a:r>
              <a:rPr lang="en-US" b="0" i="0" u="none" strike="noStrike" dirty="0" smtClean="0">
                <a:effectLst/>
                <a:latin typeface="&amp;quot"/>
              </a:rPr>
              <a:t>, </a:t>
            </a:r>
            <a:r>
              <a:rPr lang="en-US" b="0" i="0" u="none" strike="noStrike" dirty="0" err="1" smtClean="0">
                <a:effectLst/>
                <a:latin typeface="&amp;quot"/>
              </a:rPr>
              <a:t>depresyon</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diğer</a:t>
            </a:r>
            <a:r>
              <a:rPr lang="en-US" b="0" i="0" u="none" strike="noStrike" dirty="0" smtClean="0">
                <a:effectLst/>
                <a:latin typeface="&amp;quot"/>
              </a:rPr>
              <a:t> </a:t>
            </a:r>
            <a:r>
              <a:rPr lang="en-US" b="0" i="0" u="none" strike="noStrike" dirty="0" err="1" smtClean="0">
                <a:effectLst/>
                <a:latin typeface="&amp;quot"/>
              </a:rPr>
              <a:t>akıl</a:t>
            </a:r>
            <a:r>
              <a:rPr lang="en-US" b="0" i="0" u="none" strike="noStrike" dirty="0" smtClean="0">
                <a:effectLst/>
                <a:latin typeface="&amp;quot"/>
              </a:rPr>
              <a:t> </a:t>
            </a:r>
            <a:r>
              <a:rPr lang="en-US" b="0" i="0" u="none" strike="noStrike" dirty="0" err="1" smtClean="0">
                <a:effectLst/>
                <a:latin typeface="&amp;quot"/>
              </a:rPr>
              <a:t>sağlığı</a:t>
            </a:r>
            <a:r>
              <a:rPr lang="en-US" b="0" i="0" u="none" strike="noStrike" dirty="0" smtClean="0">
                <a:effectLst/>
                <a:latin typeface="&amp;quot"/>
              </a:rPr>
              <a:t> </a:t>
            </a:r>
            <a:r>
              <a:rPr lang="en-US" b="0" i="0" u="none" strike="noStrike" dirty="0" err="1" smtClean="0">
                <a:effectLst/>
                <a:latin typeface="&amp;quot"/>
              </a:rPr>
              <a:t>sorunlarıyla</a:t>
            </a:r>
            <a:r>
              <a:rPr lang="en-US" b="0" i="0" u="none" strike="noStrike" dirty="0" smtClean="0">
                <a:effectLst/>
                <a:latin typeface="&amp;quot"/>
              </a:rPr>
              <a:t> </a:t>
            </a:r>
            <a:r>
              <a:rPr lang="en-US" b="0" i="0" u="none" strike="noStrike" dirty="0" err="1" smtClean="0">
                <a:effectLst/>
                <a:latin typeface="&amp;quot"/>
              </a:rPr>
              <a:t>ilgili</a:t>
            </a:r>
            <a:r>
              <a:rPr lang="en-US" b="0" i="0" u="none" strike="noStrike" dirty="0" smtClean="0">
                <a:effectLst/>
                <a:latin typeface="&amp;quot"/>
              </a:rPr>
              <a:t> </a:t>
            </a:r>
            <a:r>
              <a:rPr lang="en-US" b="0" i="0" u="none" strike="noStrike" dirty="0" err="1" smtClean="0">
                <a:effectLst/>
                <a:latin typeface="&amp;quot"/>
              </a:rPr>
              <a:t>yardım</a:t>
            </a:r>
            <a:r>
              <a:rPr lang="en-US" b="0" i="0" u="none" strike="noStrike" dirty="0" smtClean="0">
                <a:effectLst/>
                <a:latin typeface="&amp;quot"/>
              </a:rPr>
              <a:t> </a:t>
            </a:r>
            <a:r>
              <a:rPr lang="en-US" b="0" i="0" u="none" strike="noStrike" dirty="0" err="1" smtClean="0">
                <a:effectLst/>
                <a:latin typeface="&amp;quot"/>
              </a:rPr>
              <a:t>alın</a:t>
            </a:r>
            <a:r>
              <a:rPr lang="en-US" b="0" i="0" u="none" strike="noStrike" dirty="0" smtClean="0">
                <a:effectLst/>
                <a:latin typeface="&amp;quot"/>
              </a:rPr>
              <a:t>.</a:t>
            </a:r>
            <a:endParaRPr lang="en-US" dirty="0"/>
          </a:p>
        </p:txBody>
      </p:sp>
    </p:spTree>
    <p:extLst>
      <p:ext uri="{BB962C8B-B14F-4D97-AF65-F5344CB8AC3E}">
        <p14:creationId xmlns:p14="http://schemas.microsoft.com/office/powerpoint/2010/main" val="25737312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7383" y="1830298"/>
            <a:ext cx="6096000" cy="3416320"/>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marL="285750" indent="-285750">
              <a:buFont typeface="Arial" panose="020B0604020202020204" pitchFamily="34" charset="0"/>
              <a:buChar char="•"/>
            </a:pPr>
            <a:r>
              <a:rPr lang="en-US" b="1" i="0" u="none" strike="noStrike" dirty="0" smtClean="0">
                <a:solidFill>
                  <a:srgbClr val="003DA5"/>
                </a:solidFill>
                <a:effectLst/>
                <a:latin typeface="Helvetica" panose="020B0604020202020204" pitchFamily="34" charset="0"/>
                <a:hlinkClick r:id="rId2"/>
              </a:rPr>
              <a:t>Erectile dysfunction: </a:t>
            </a:r>
          </a:p>
          <a:p>
            <a:pPr marL="285750" indent="-285750">
              <a:buFont typeface="Arial" panose="020B0604020202020204" pitchFamily="34" charset="0"/>
              <a:buChar char="•"/>
            </a:pPr>
            <a:endParaRPr lang="en-US" b="1" dirty="0">
              <a:solidFill>
                <a:srgbClr val="003DA5"/>
              </a:solidFill>
              <a:latin typeface="Helvetica" panose="020B0604020202020204" pitchFamily="34" charset="0"/>
              <a:hlinkClick r:id="rId2"/>
            </a:endParaRPr>
          </a:p>
          <a:p>
            <a:pPr marL="285750" indent="-285750">
              <a:buFont typeface="Arial" panose="020B0604020202020204" pitchFamily="34" charset="0"/>
              <a:buChar char="•"/>
            </a:pPr>
            <a:r>
              <a:rPr lang="en-US" b="1" i="0" u="none" strike="noStrike" dirty="0" smtClean="0">
                <a:solidFill>
                  <a:srgbClr val="003DA5"/>
                </a:solidFill>
                <a:effectLst/>
                <a:latin typeface="Helvetica" panose="020B0604020202020204" pitchFamily="34" charset="0"/>
                <a:hlinkClick r:id="rId2"/>
              </a:rPr>
              <a:t>Viagra and other oral medications</a:t>
            </a:r>
            <a:endParaRPr lang="en-US" b="1" i="0" u="none" strike="noStrike" dirty="0" smtClean="0">
              <a:solidFill>
                <a:srgbClr val="003DA5"/>
              </a:solidFill>
              <a:effectLst/>
              <a:latin typeface="Helvetica" panose="020B0604020202020204" pitchFamily="34" charset="0"/>
            </a:endParaRPr>
          </a:p>
          <a:p>
            <a:pPr marL="285750" indent="-285750">
              <a:buFont typeface="Arial" panose="020B0604020202020204" pitchFamily="34" charset="0"/>
              <a:buChar char="•"/>
            </a:pPr>
            <a:endParaRPr lang="en-US" b="1" dirty="0">
              <a:solidFill>
                <a:srgbClr val="003DA5"/>
              </a:solidFill>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C00000"/>
                </a:solidFill>
                <a:effectLst/>
                <a:latin typeface="Helvetica" panose="020B0604020202020204" pitchFamily="34" charset="0"/>
              </a:rPr>
              <a:t>Oral medications </a:t>
            </a:r>
            <a:r>
              <a:rPr lang="en-US" b="0" i="0" u="none" strike="noStrike" dirty="0" smtClean="0">
                <a:solidFill>
                  <a:srgbClr val="111111"/>
                </a:solidFill>
                <a:effectLst/>
                <a:latin typeface="Helvetica" panose="020B0604020202020204" pitchFamily="34" charset="0"/>
              </a:rPr>
              <a:t>are often the first line of treatment for erectile dysfunction. </a:t>
            </a:r>
          </a:p>
          <a:p>
            <a:pPr marL="285750" indent="-285750">
              <a:buFont typeface="Arial" panose="020B0604020202020204" pitchFamily="34" charset="0"/>
              <a:buChar char="•"/>
            </a:pPr>
            <a:endParaRPr lang="en-US" dirty="0" smtClean="0">
              <a:solidFill>
                <a:srgbClr val="111111"/>
              </a:solidFill>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For most men who have trouble keeping an erection firm enough for sex (erectile dysfunction), these medications work well and cause few side effects.</a:t>
            </a:r>
          </a:p>
          <a:p>
            <a:pPr marL="285750" indent="-285750">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marL="285750" indent="-285750">
              <a:buFont typeface="Arial" panose="020B0604020202020204" pitchFamily="34" charset="0"/>
              <a:buChar char="•"/>
            </a:pPr>
            <a:endParaRPr lang="en-US" dirty="0"/>
          </a:p>
        </p:txBody>
      </p:sp>
      <p:sp>
        <p:nvSpPr>
          <p:cNvPr id="5" name="Rectangle 4"/>
          <p:cNvSpPr/>
          <p:nvPr/>
        </p:nvSpPr>
        <p:spPr>
          <a:xfrm>
            <a:off x="6914605" y="1840505"/>
            <a:ext cx="4572000" cy="3693319"/>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285750" indent="-285750">
              <a:buFont typeface="Arial" panose="020B0604020202020204" pitchFamily="34" charset="0"/>
              <a:buChar char="•"/>
            </a:pPr>
            <a:r>
              <a:rPr lang="en-US" b="1" i="0" u="none" strike="noStrike" dirty="0" err="1" smtClean="0">
                <a:solidFill>
                  <a:srgbClr val="C00000"/>
                </a:solidFill>
                <a:effectLst/>
                <a:latin typeface="Roboto"/>
              </a:rPr>
              <a:t>Erektil</a:t>
            </a:r>
            <a:r>
              <a:rPr lang="en-US" b="1" i="0" u="none" strike="noStrike" dirty="0" smtClean="0">
                <a:solidFill>
                  <a:srgbClr val="C00000"/>
                </a:solidFill>
                <a:effectLst/>
                <a:latin typeface="Roboto"/>
              </a:rPr>
              <a:t> </a:t>
            </a:r>
            <a:r>
              <a:rPr lang="en-US" b="1" i="0" u="none" strike="noStrike" dirty="0" err="1" smtClean="0">
                <a:solidFill>
                  <a:srgbClr val="C00000"/>
                </a:solidFill>
                <a:effectLst/>
                <a:latin typeface="Roboto"/>
              </a:rPr>
              <a:t>disfonksiyon</a:t>
            </a:r>
            <a:r>
              <a:rPr lang="en-US" b="0" i="0" u="none" strike="noStrike" dirty="0" smtClean="0">
                <a:effectLst/>
                <a:latin typeface="Roboto"/>
              </a:rPr>
              <a:t>: </a:t>
            </a:r>
          </a:p>
          <a:p>
            <a:pPr marL="285750" indent="-285750">
              <a:buFont typeface="Arial" panose="020B0604020202020204" pitchFamily="34" charset="0"/>
              <a:buChar char="•"/>
            </a:pPr>
            <a:endParaRPr lang="en-US" dirty="0">
              <a:latin typeface="Roboto"/>
            </a:endParaRPr>
          </a:p>
          <a:p>
            <a:pPr marL="285750" indent="-285750">
              <a:buFont typeface="Arial" panose="020B0604020202020204" pitchFamily="34" charset="0"/>
              <a:buChar char="•"/>
            </a:pPr>
            <a:r>
              <a:rPr lang="en-US" b="0" i="0" u="none" strike="noStrike" dirty="0" smtClean="0">
                <a:effectLst/>
                <a:latin typeface="Roboto"/>
              </a:rPr>
              <a:t>Viagra </a:t>
            </a:r>
            <a:r>
              <a:rPr lang="en-US" b="0" i="0" u="none" strike="noStrike" dirty="0" err="1" smtClean="0">
                <a:effectLst/>
                <a:latin typeface="Roboto"/>
              </a:rPr>
              <a:t>ve</a:t>
            </a:r>
            <a:r>
              <a:rPr lang="en-US" b="0" i="0" u="none" strike="noStrike" dirty="0" smtClean="0">
                <a:effectLst/>
                <a:latin typeface="Roboto"/>
              </a:rPr>
              <a:t> </a:t>
            </a:r>
            <a:r>
              <a:rPr lang="en-US" b="0" i="0" u="none" strike="noStrike" dirty="0" err="1" smtClean="0">
                <a:effectLst/>
                <a:latin typeface="Roboto"/>
              </a:rPr>
              <a:t>diğer</a:t>
            </a:r>
            <a:r>
              <a:rPr lang="en-US" b="0" i="0" u="none" strike="noStrike" dirty="0" smtClean="0">
                <a:effectLst/>
                <a:latin typeface="Roboto"/>
              </a:rPr>
              <a:t> oral </a:t>
            </a:r>
            <a:r>
              <a:rPr lang="en-US" b="0" i="0" u="none" strike="noStrike" dirty="0" err="1" smtClean="0">
                <a:effectLst/>
                <a:latin typeface="Roboto"/>
              </a:rPr>
              <a:t>ilaçlar</a:t>
            </a:r>
            <a:endParaRPr lang="en-US" b="0" i="0" u="none" strike="noStrike" dirty="0" smtClean="0">
              <a:effectLst/>
              <a:latin typeface="Roboto"/>
            </a:endParaRPr>
          </a:p>
          <a:p>
            <a:pPr marL="285750" indent="-285750">
              <a:buFont typeface="Arial" panose="020B0604020202020204" pitchFamily="34" charset="0"/>
              <a:buChar char="•"/>
            </a:pPr>
            <a:endParaRPr lang="en-US" dirty="0">
              <a:latin typeface="Roboto"/>
            </a:endParaRPr>
          </a:p>
          <a:p>
            <a:pPr marL="285750" indent="-285750">
              <a:buFont typeface="Arial" panose="020B0604020202020204" pitchFamily="34" charset="0"/>
              <a:buChar char="•"/>
            </a:pPr>
            <a:endParaRPr lang="en-US" b="0" i="0" u="none" strike="noStrike" dirty="0" smtClean="0">
              <a:effectLst/>
              <a:latin typeface="Roboto"/>
            </a:endParaRPr>
          </a:p>
          <a:p>
            <a:pPr marL="285750" indent="-285750">
              <a:buFont typeface="Arial" panose="020B0604020202020204" pitchFamily="34" charset="0"/>
              <a:buChar char="•"/>
            </a:pPr>
            <a:r>
              <a:rPr lang="en-US" b="0" i="0" u="none" strike="noStrike" dirty="0" smtClean="0">
                <a:solidFill>
                  <a:srgbClr val="C00000"/>
                </a:solidFill>
                <a:effectLst/>
                <a:latin typeface="&amp;quot"/>
              </a:rPr>
              <a:t>Oral </a:t>
            </a:r>
            <a:r>
              <a:rPr lang="en-US" b="0" i="0" u="none" strike="noStrike" dirty="0" err="1" smtClean="0">
                <a:solidFill>
                  <a:srgbClr val="C00000"/>
                </a:solidFill>
                <a:effectLst/>
                <a:latin typeface="&amp;quot"/>
              </a:rPr>
              <a:t>ilaçlar</a:t>
            </a:r>
            <a:r>
              <a:rPr lang="en-US" b="0" i="0" u="none" strike="noStrike" dirty="0" smtClean="0">
                <a:solidFill>
                  <a:srgbClr val="C00000"/>
                </a:solidFill>
                <a:effectLst/>
                <a:latin typeface="&amp;quot"/>
              </a:rPr>
              <a:t> </a:t>
            </a:r>
            <a:r>
              <a:rPr lang="en-US" b="0" i="0" u="none" strike="noStrike" dirty="0" err="1" smtClean="0">
                <a:effectLst/>
                <a:latin typeface="&amp;quot"/>
              </a:rPr>
              <a:t>genellikle</a:t>
            </a:r>
            <a:r>
              <a:rPr lang="en-US" b="0" i="0" u="none" strike="noStrike" dirty="0" smtClean="0">
                <a:effectLst/>
                <a:latin typeface="&amp;quot"/>
              </a:rPr>
              <a:t> </a:t>
            </a:r>
            <a:r>
              <a:rPr lang="en-US" b="0" i="0" u="none" strike="noStrike" dirty="0" err="1" smtClean="0">
                <a:effectLst/>
                <a:latin typeface="&amp;quot"/>
              </a:rPr>
              <a:t>erektil</a:t>
            </a:r>
            <a:r>
              <a:rPr lang="en-US" b="0" i="0" u="none" strike="noStrike" dirty="0" smtClean="0">
                <a:effectLst/>
                <a:latin typeface="&amp;quot"/>
              </a:rPr>
              <a:t> </a:t>
            </a:r>
            <a:r>
              <a:rPr lang="en-US" b="0" i="0" u="none" strike="noStrike" dirty="0" err="1" smtClean="0">
                <a:effectLst/>
                <a:latin typeface="&amp;quot"/>
              </a:rPr>
              <a:t>disfonksiyon</a:t>
            </a:r>
            <a:r>
              <a:rPr lang="en-US" b="0" i="0" u="none" strike="noStrike" dirty="0" smtClean="0">
                <a:effectLst/>
                <a:latin typeface="&amp;quot"/>
              </a:rPr>
              <a:t> </a:t>
            </a:r>
            <a:r>
              <a:rPr lang="en-US" b="0" i="0" u="none" strike="noStrike" dirty="0" err="1" smtClean="0">
                <a:effectLst/>
                <a:latin typeface="&amp;quot"/>
              </a:rPr>
              <a:t>için</a:t>
            </a:r>
            <a:r>
              <a:rPr lang="en-US" b="0" i="0" u="none" strike="noStrike" dirty="0" smtClean="0">
                <a:effectLst/>
                <a:latin typeface="&amp;quot"/>
              </a:rPr>
              <a:t> ilk </a:t>
            </a:r>
            <a:r>
              <a:rPr lang="en-US" b="0" i="0" u="none" strike="noStrike" dirty="0" err="1" smtClean="0">
                <a:effectLst/>
                <a:latin typeface="&amp;quot"/>
              </a:rPr>
              <a:t>tedavi</a:t>
            </a:r>
            <a:r>
              <a:rPr lang="en-US" b="0" i="0" u="none" strike="noStrike" dirty="0" smtClean="0">
                <a:effectLst/>
                <a:latin typeface="&amp;quot"/>
              </a:rPr>
              <a:t> </a:t>
            </a:r>
            <a:r>
              <a:rPr lang="en-US" b="0" i="0" u="none" strike="noStrike" dirty="0" err="1" smtClean="0">
                <a:effectLst/>
                <a:latin typeface="&amp;quot"/>
              </a:rPr>
              <a:t>seceneginde</a:t>
            </a:r>
            <a:r>
              <a:rPr lang="en-US" b="0" i="0" u="none" strike="noStrike" dirty="0" smtClean="0">
                <a:effectLst/>
                <a:latin typeface="&amp;quot"/>
              </a:rPr>
              <a:t> </a:t>
            </a:r>
            <a:r>
              <a:rPr lang="en-US" b="0" i="0" u="none" strike="noStrike" dirty="0" err="1" smtClean="0">
                <a:effectLst/>
                <a:latin typeface="&amp;quot"/>
              </a:rPr>
              <a:t>yer</a:t>
            </a:r>
            <a:r>
              <a:rPr lang="en-US" b="0" i="0" u="none" strike="noStrike" dirty="0" smtClean="0">
                <a:effectLst/>
                <a:latin typeface="&amp;quot"/>
              </a:rPr>
              <a:t> </a:t>
            </a:r>
            <a:r>
              <a:rPr lang="en-US" b="0" i="0" u="none" strike="noStrike" dirty="0" err="1" smtClean="0">
                <a:effectLst/>
                <a:latin typeface="&amp;quot"/>
              </a:rPr>
              <a:t>alirlar</a:t>
            </a:r>
            <a:r>
              <a:rPr lang="en-US" b="0" i="0" u="none" strike="noStrike" dirty="0" smtClean="0">
                <a:effectLst/>
                <a:latin typeface="&amp;quot"/>
              </a:rPr>
              <a:t>.</a:t>
            </a:r>
            <a:r>
              <a:rPr lang="en-US" b="0" i="0" u="none" strike="noStrike" dirty="0" smtClean="0">
                <a:effectLst/>
                <a:latin typeface="Roboto"/>
              </a:rPr>
              <a:t> </a:t>
            </a:r>
          </a:p>
          <a:p>
            <a:pPr marL="285750" indent="-285750">
              <a:buFont typeface="Arial" panose="020B0604020202020204" pitchFamily="34" charset="0"/>
              <a:buChar char="•"/>
            </a:pPr>
            <a:endParaRPr lang="en-US" dirty="0" smtClean="0">
              <a:latin typeface="Roboto"/>
            </a:endParaRPr>
          </a:p>
          <a:p>
            <a:pPr marL="285750" indent="-285750">
              <a:buFont typeface="Arial" panose="020B0604020202020204" pitchFamily="34" charset="0"/>
              <a:buChar char="•"/>
            </a:pPr>
            <a:r>
              <a:rPr lang="en-US" b="0" i="0" u="none" strike="noStrike" dirty="0" err="1" smtClean="0">
                <a:effectLst/>
                <a:latin typeface="&amp;quot"/>
              </a:rPr>
              <a:t>Erektil</a:t>
            </a:r>
            <a:r>
              <a:rPr lang="en-US" b="0" i="0" u="none" strike="noStrike" dirty="0" smtClean="0">
                <a:effectLst/>
                <a:latin typeface="&amp;quot"/>
              </a:rPr>
              <a:t> </a:t>
            </a:r>
            <a:r>
              <a:rPr lang="en-US" b="0" i="0" u="none" strike="noStrike" dirty="0" err="1" smtClean="0">
                <a:effectLst/>
                <a:latin typeface="&amp;quot"/>
              </a:rPr>
              <a:t>disfonksiyon</a:t>
            </a:r>
            <a:r>
              <a:rPr lang="en-US" dirty="0">
                <a:latin typeface="&amp;quot"/>
              </a:rPr>
              <a:t> </a:t>
            </a:r>
            <a:r>
              <a:rPr lang="en-US" dirty="0" err="1" smtClean="0">
                <a:latin typeface="&amp;quot"/>
              </a:rPr>
              <a:t>durumunda</a:t>
            </a:r>
            <a:r>
              <a:rPr lang="en-US" b="0" i="0" u="none" strike="noStrike" dirty="0" smtClean="0">
                <a:effectLst/>
                <a:latin typeface="&amp;quot"/>
              </a:rPr>
              <a:t>, </a:t>
            </a:r>
            <a:r>
              <a:rPr lang="en-US" b="0" i="0" u="none" strike="noStrike" dirty="0" err="1" smtClean="0">
                <a:effectLst/>
                <a:latin typeface="&amp;quot"/>
              </a:rPr>
              <a:t>bu</a:t>
            </a:r>
            <a:r>
              <a:rPr lang="en-US" b="0" i="0" u="none" strike="noStrike" dirty="0" smtClean="0">
                <a:effectLst/>
                <a:latin typeface="&amp;quot"/>
              </a:rPr>
              <a:t> </a:t>
            </a:r>
            <a:r>
              <a:rPr lang="en-US" b="0" i="0" u="none" strike="noStrike" dirty="0" err="1" smtClean="0">
                <a:effectLst/>
                <a:latin typeface="&amp;quot"/>
              </a:rPr>
              <a:t>ilaçlar</a:t>
            </a:r>
            <a:r>
              <a:rPr lang="en-US" b="0" i="0" u="none" strike="noStrike" dirty="0" smtClean="0">
                <a:effectLst/>
                <a:latin typeface="&amp;quot"/>
              </a:rPr>
              <a:t> </a:t>
            </a:r>
            <a:r>
              <a:rPr lang="en-US" b="0" i="0" u="none" strike="noStrike" dirty="0" err="1" smtClean="0">
                <a:effectLst/>
                <a:latin typeface="&amp;quot"/>
              </a:rPr>
              <a:t>genellikle</a:t>
            </a:r>
            <a:r>
              <a:rPr lang="en-US" b="0" i="0" u="none" strike="noStrike" dirty="0" smtClean="0">
                <a:effectLst/>
                <a:latin typeface="&amp;quot"/>
              </a:rPr>
              <a:t> </a:t>
            </a:r>
            <a:r>
              <a:rPr lang="en-US" b="0" i="0" u="none" strike="noStrike" dirty="0" err="1" smtClean="0">
                <a:effectLst/>
                <a:latin typeface="&amp;quot"/>
              </a:rPr>
              <a:t>iyi</a:t>
            </a:r>
            <a:r>
              <a:rPr lang="en-US" b="0" i="0" u="none" strike="noStrike" dirty="0" smtClean="0">
                <a:effectLst/>
                <a:latin typeface="&amp;quot"/>
              </a:rPr>
              <a:t> </a:t>
            </a:r>
            <a:r>
              <a:rPr lang="en-US" b="0" i="0" u="none" strike="noStrike" dirty="0" err="1" smtClean="0">
                <a:effectLst/>
                <a:latin typeface="&amp;quot"/>
              </a:rPr>
              <a:t>yanit</a:t>
            </a:r>
            <a:r>
              <a:rPr lang="en-US" b="0" i="0" u="none" strike="noStrike" dirty="0" smtClean="0">
                <a:effectLst/>
                <a:latin typeface="&amp;quot"/>
              </a:rPr>
              <a:t> </a:t>
            </a:r>
            <a:r>
              <a:rPr lang="en-US" b="0" i="0" u="none" strike="noStrike" dirty="0" err="1" smtClean="0">
                <a:effectLst/>
                <a:latin typeface="&amp;quot"/>
              </a:rPr>
              <a:t>verirler</a:t>
            </a:r>
            <a:r>
              <a:rPr lang="en-US" b="0" i="0" u="none" strike="noStrike" dirty="0" smtClean="0">
                <a:effectLst/>
                <a:latin typeface="&amp;quot"/>
              </a:rPr>
              <a:t>  </a:t>
            </a:r>
            <a:r>
              <a:rPr lang="en-US" b="0" i="0" u="none" strike="noStrike" dirty="0" err="1" smtClean="0">
                <a:effectLst/>
                <a:latin typeface="&amp;quot"/>
              </a:rPr>
              <a:t>ve</a:t>
            </a:r>
            <a:r>
              <a:rPr lang="en-US" b="0" i="0" u="none" strike="noStrike" dirty="0" smtClean="0">
                <a:effectLst/>
                <a:latin typeface="&amp;quot"/>
              </a:rPr>
              <a:t> </a:t>
            </a:r>
            <a:r>
              <a:rPr lang="en-US" b="0" i="0" u="none" strike="noStrike" dirty="0" err="1" smtClean="0">
                <a:effectLst/>
                <a:latin typeface="&amp;quot"/>
              </a:rPr>
              <a:t>az</a:t>
            </a:r>
            <a:r>
              <a:rPr lang="en-US" b="0" i="0" u="none" strike="noStrike" dirty="0" smtClean="0">
                <a:effectLst/>
                <a:latin typeface="&amp;quot"/>
              </a:rPr>
              <a:t> </a:t>
            </a:r>
            <a:r>
              <a:rPr lang="en-US" b="0" i="0" u="none" strike="noStrike" dirty="0" err="1" smtClean="0">
                <a:effectLst/>
                <a:latin typeface="&amp;quot"/>
              </a:rPr>
              <a:t>sayıda</a:t>
            </a:r>
            <a:r>
              <a:rPr lang="en-US" b="0" i="0" u="none" strike="noStrike" dirty="0" smtClean="0">
                <a:effectLst/>
                <a:latin typeface="&amp;quot"/>
              </a:rPr>
              <a:t> </a:t>
            </a:r>
            <a:r>
              <a:rPr lang="en-US" b="0" i="0" u="none" strike="noStrike" dirty="0" err="1" smtClean="0">
                <a:effectLst/>
                <a:latin typeface="&amp;quot"/>
              </a:rPr>
              <a:t>yan</a:t>
            </a:r>
            <a:r>
              <a:rPr lang="en-US" b="0" i="0" u="none" strike="noStrike" dirty="0" smtClean="0">
                <a:effectLst/>
                <a:latin typeface="&amp;quot"/>
              </a:rPr>
              <a:t> </a:t>
            </a:r>
            <a:r>
              <a:rPr lang="en-US" b="0" i="0" u="none" strike="noStrike" dirty="0" err="1" smtClean="0">
                <a:effectLst/>
                <a:latin typeface="&amp;quot"/>
              </a:rPr>
              <a:t>etkiye</a:t>
            </a:r>
            <a:r>
              <a:rPr lang="en-US" b="0" i="0" u="none" strike="noStrike" dirty="0" smtClean="0">
                <a:effectLst/>
                <a:latin typeface="&amp;quot"/>
              </a:rPr>
              <a:t> </a:t>
            </a:r>
            <a:r>
              <a:rPr lang="en-US" b="0" i="0" u="none" strike="noStrike" dirty="0" err="1" smtClean="0">
                <a:effectLst/>
                <a:latin typeface="&amp;quot"/>
              </a:rPr>
              <a:t>neden</a:t>
            </a:r>
            <a:r>
              <a:rPr lang="en-US" b="0" i="0" u="none" strike="noStrike" dirty="0" smtClean="0">
                <a:effectLst/>
                <a:latin typeface="&amp;quot"/>
              </a:rPr>
              <a:t> </a:t>
            </a:r>
            <a:r>
              <a:rPr lang="en-US" b="0" i="0" u="none" strike="noStrike" dirty="0" err="1" smtClean="0">
                <a:effectLst/>
                <a:latin typeface="&amp;quot"/>
              </a:rPr>
              <a:t>olurlar</a:t>
            </a:r>
            <a:r>
              <a:rPr lang="en-US" b="0" i="0" u="none" strike="noStrike" dirty="0" smtClean="0">
                <a:effectLst/>
                <a:latin typeface="&amp;quot"/>
              </a:rPr>
              <a:t>.</a:t>
            </a:r>
            <a:r>
              <a:rPr lang="en-US" dirty="0" smtClean="0"/>
              <a:t/>
            </a:r>
            <a:br>
              <a:rPr lang="en-US" dirty="0" smtClean="0"/>
            </a:br>
            <a:endParaRPr lang="en-US" dirty="0" smtClean="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0474328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01486" y="1323703"/>
            <a:ext cx="4763588" cy="397031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C00000"/>
                </a:solidFill>
                <a:effectLst/>
                <a:latin typeface="Helvetica" panose="020B0604020202020204" pitchFamily="34" charset="0"/>
              </a:rPr>
              <a:t>Sildenafil (Viagra), </a:t>
            </a:r>
          </a:p>
          <a:p>
            <a:pPr marL="285750" indent="-285750">
              <a:buFont typeface="Arial" panose="020B0604020202020204" pitchFamily="34" charset="0"/>
              <a:buChar char="•"/>
            </a:pPr>
            <a:r>
              <a:rPr lang="en-US" b="0" i="0" u="none" strike="noStrike" dirty="0" err="1" smtClean="0">
                <a:solidFill>
                  <a:srgbClr val="C00000"/>
                </a:solidFill>
                <a:effectLst/>
                <a:latin typeface="Helvetica" panose="020B0604020202020204" pitchFamily="34" charset="0"/>
              </a:rPr>
              <a:t>vardenafil</a:t>
            </a:r>
            <a:r>
              <a:rPr lang="en-US" b="0" i="0" u="none" strike="noStrike" dirty="0" smtClean="0">
                <a:solidFill>
                  <a:srgbClr val="C00000"/>
                </a:solidFill>
                <a:effectLst/>
                <a:latin typeface="Helvetica" panose="020B0604020202020204" pitchFamily="34" charset="0"/>
              </a:rPr>
              <a:t> (Levitra, </a:t>
            </a:r>
            <a:r>
              <a:rPr lang="en-US" b="0" i="0" u="none" strike="noStrike" dirty="0" err="1" smtClean="0">
                <a:solidFill>
                  <a:srgbClr val="C00000"/>
                </a:solidFill>
                <a:effectLst/>
                <a:latin typeface="Helvetica" panose="020B0604020202020204" pitchFamily="34" charset="0"/>
              </a:rPr>
              <a:t>Staxyn</a:t>
            </a:r>
            <a:r>
              <a:rPr lang="en-US" b="0" i="0" u="none" strike="noStrike" dirty="0" smtClean="0">
                <a:solidFill>
                  <a:srgbClr val="C00000"/>
                </a:solidFill>
                <a:effectLst/>
                <a:latin typeface="Helvetica" panose="020B0604020202020204" pitchFamily="34" charset="0"/>
              </a:rPr>
              <a:t>),</a:t>
            </a:r>
          </a:p>
          <a:p>
            <a:pPr marL="285750" indent="-285750">
              <a:buFont typeface="Arial" panose="020B0604020202020204" pitchFamily="34" charset="0"/>
              <a:buChar char="•"/>
            </a:pPr>
            <a:r>
              <a:rPr lang="en-US" b="0" i="0" u="none" strike="noStrike" dirty="0" smtClean="0">
                <a:solidFill>
                  <a:srgbClr val="C00000"/>
                </a:solidFill>
                <a:effectLst/>
                <a:latin typeface="Helvetica" panose="020B0604020202020204" pitchFamily="34" charset="0"/>
              </a:rPr>
              <a:t> </a:t>
            </a:r>
            <a:r>
              <a:rPr lang="en-US" b="0" i="0" u="none" strike="noStrike" dirty="0" err="1" smtClean="0">
                <a:solidFill>
                  <a:srgbClr val="C00000"/>
                </a:solidFill>
                <a:effectLst/>
                <a:latin typeface="Helvetica" panose="020B0604020202020204" pitchFamily="34" charset="0"/>
              </a:rPr>
              <a:t>tadalafil</a:t>
            </a:r>
            <a:r>
              <a:rPr lang="en-US" b="0" i="0" u="none" strike="noStrike" dirty="0" smtClean="0">
                <a:solidFill>
                  <a:srgbClr val="C00000"/>
                </a:solidFill>
                <a:effectLst/>
                <a:latin typeface="Helvetica" panose="020B0604020202020204" pitchFamily="34" charset="0"/>
              </a:rPr>
              <a:t> (Cialis) and</a:t>
            </a:r>
          </a:p>
          <a:p>
            <a:pPr marL="285750" indent="-285750">
              <a:buFont typeface="Arial" panose="020B0604020202020204" pitchFamily="34" charset="0"/>
              <a:buChar char="•"/>
            </a:pPr>
            <a:r>
              <a:rPr lang="en-US" b="0" i="0" u="none" strike="noStrike" dirty="0" smtClean="0">
                <a:solidFill>
                  <a:srgbClr val="C00000"/>
                </a:solidFill>
                <a:effectLst/>
                <a:latin typeface="Helvetica" panose="020B0604020202020204" pitchFamily="34" charset="0"/>
              </a:rPr>
              <a:t> </a:t>
            </a:r>
            <a:r>
              <a:rPr lang="en-US" b="0" i="0" u="none" strike="noStrike" dirty="0" err="1" smtClean="0">
                <a:solidFill>
                  <a:srgbClr val="C00000"/>
                </a:solidFill>
                <a:effectLst/>
                <a:latin typeface="Helvetica" panose="020B0604020202020204" pitchFamily="34" charset="0"/>
              </a:rPr>
              <a:t>avanafil</a:t>
            </a:r>
            <a:r>
              <a:rPr lang="en-US" b="0" i="0" u="none" strike="noStrike" dirty="0" smtClean="0">
                <a:solidFill>
                  <a:srgbClr val="C00000"/>
                </a:solidFill>
                <a:effectLst/>
                <a:latin typeface="Helvetica" panose="020B0604020202020204" pitchFamily="34" charset="0"/>
              </a:rPr>
              <a:t> (</a:t>
            </a:r>
            <a:r>
              <a:rPr lang="en-US" b="0" i="0" u="none" strike="noStrike" dirty="0" err="1" smtClean="0">
                <a:solidFill>
                  <a:srgbClr val="C00000"/>
                </a:solidFill>
                <a:effectLst/>
                <a:latin typeface="Helvetica" panose="020B0604020202020204" pitchFamily="34" charset="0"/>
              </a:rPr>
              <a:t>Stendra</a:t>
            </a:r>
            <a:r>
              <a:rPr lang="en-US" b="0" i="0" u="none" strike="noStrike" dirty="0" smtClean="0">
                <a:solidFill>
                  <a:srgbClr val="111111"/>
                </a:solidFill>
                <a:effectLst/>
                <a:latin typeface="Helvetica" panose="020B0604020202020204" pitchFamily="34" charset="0"/>
              </a:rPr>
              <a:t>) are </a:t>
            </a:r>
          </a:p>
          <a:p>
            <a:pPr marL="285750" indent="-285750">
              <a:buFont typeface="Arial" panose="020B0604020202020204" pitchFamily="34" charset="0"/>
              <a:buChar char="•"/>
            </a:pPr>
            <a:endParaRPr lang="en-US" dirty="0">
              <a:solidFill>
                <a:srgbClr val="111111"/>
              </a:solidFill>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oral medications that reverse erectile dysfunction by enhancing the effects of </a:t>
            </a:r>
            <a:r>
              <a:rPr lang="en-US" b="0" i="0" u="none" strike="noStrike" dirty="0" smtClean="0">
                <a:solidFill>
                  <a:srgbClr val="C00000"/>
                </a:solidFill>
                <a:effectLst/>
                <a:latin typeface="Helvetica" panose="020B0604020202020204" pitchFamily="34" charset="0"/>
              </a:rPr>
              <a:t>nitric oxide</a:t>
            </a:r>
            <a:r>
              <a:rPr lang="en-US" b="0" i="0" u="none" strike="noStrike" dirty="0" smtClean="0">
                <a:solidFill>
                  <a:srgbClr val="111111"/>
                </a:solidFill>
                <a:effectLst/>
                <a:latin typeface="Helvetica" panose="020B0604020202020204" pitchFamily="34" charset="0"/>
              </a:rPr>
              <a:t>, a natural chemical your body produces that </a:t>
            </a:r>
            <a:r>
              <a:rPr lang="en-US" b="0" i="0" u="none" strike="noStrike" dirty="0" smtClean="0">
                <a:solidFill>
                  <a:srgbClr val="C00000"/>
                </a:solidFill>
                <a:effectLst/>
                <a:latin typeface="Helvetica" panose="020B0604020202020204" pitchFamily="34" charset="0"/>
              </a:rPr>
              <a:t>relaxes muscles in the penis.</a:t>
            </a: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 </a:t>
            </a: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This increases blood flow and allows you to get an erection in response to sexual stimulation.</a:t>
            </a:r>
            <a:endParaRPr lang="en-US" b="0" i="0" u="none" strike="noStrike" dirty="0">
              <a:solidFill>
                <a:srgbClr val="111111"/>
              </a:solidFill>
              <a:effectLst/>
              <a:latin typeface="Helvetica" panose="020B0604020202020204" pitchFamily="34" charset="0"/>
            </a:endParaRPr>
          </a:p>
        </p:txBody>
      </p:sp>
      <p:sp>
        <p:nvSpPr>
          <p:cNvPr id="3" name="Rectangle 2"/>
          <p:cNvSpPr/>
          <p:nvPr/>
        </p:nvSpPr>
        <p:spPr>
          <a:xfrm>
            <a:off x="7001690" y="1498938"/>
            <a:ext cx="4371703" cy="3970318"/>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C00000"/>
                </a:solidFill>
                <a:effectLst/>
                <a:latin typeface="&amp;quot"/>
              </a:rPr>
              <a:t>Sildenafil (Viagra), </a:t>
            </a:r>
          </a:p>
          <a:p>
            <a:pPr marL="285750" indent="-285750">
              <a:buFont typeface="Arial" panose="020B0604020202020204" pitchFamily="34" charset="0"/>
              <a:buChar char="•"/>
            </a:pPr>
            <a:r>
              <a:rPr lang="en-US" b="0" i="0" u="none" strike="noStrike" dirty="0" err="1" smtClean="0">
                <a:solidFill>
                  <a:srgbClr val="C00000"/>
                </a:solidFill>
                <a:effectLst/>
                <a:latin typeface="&amp;quot"/>
              </a:rPr>
              <a:t>vardenafil</a:t>
            </a:r>
            <a:r>
              <a:rPr lang="en-US" b="0" i="0" u="none" strike="noStrike" dirty="0" smtClean="0">
                <a:solidFill>
                  <a:srgbClr val="C00000"/>
                </a:solidFill>
                <a:effectLst/>
                <a:latin typeface="&amp;quot"/>
              </a:rPr>
              <a:t> (Levitra, </a:t>
            </a:r>
            <a:r>
              <a:rPr lang="en-US" b="0" i="0" u="none" strike="noStrike" dirty="0" err="1" smtClean="0">
                <a:solidFill>
                  <a:srgbClr val="C00000"/>
                </a:solidFill>
                <a:effectLst/>
                <a:latin typeface="&amp;quot"/>
              </a:rPr>
              <a:t>Staxyn</a:t>
            </a:r>
            <a:r>
              <a:rPr lang="en-US" b="0" i="0" u="none" strike="noStrike" dirty="0" smtClean="0">
                <a:solidFill>
                  <a:srgbClr val="C00000"/>
                </a:solidFill>
                <a:effectLst/>
                <a:latin typeface="&amp;quot"/>
              </a:rPr>
              <a:t>), </a:t>
            </a:r>
          </a:p>
          <a:p>
            <a:pPr marL="285750" indent="-285750">
              <a:buFont typeface="Arial" panose="020B0604020202020204" pitchFamily="34" charset="0"/>
              <a:buChar char="•"/>
            </a:pPr>
            <a:r>
              <a:rPr lang="en-US" b="0" i="0" u="none" strike="noStrike" dirty="0" err="1" smtClean="0">
                <a:solidFill>
                  <a:srgbClr val="C00000"/>
                </a:solidFill>
                <a:effectLst/>
                <a:latin typeface="&amp;quot"/>
              </a:rPr>
              <a:t>tadalafil</a:t>
            </a:r>
            <a:r>
              <a:rPr lang="en-US" b="0" i="0" u="none" strike="noStrike" dirty="0" smtClean="0">
                <a:solidFill>
                  <a:srgbClr val="C00000"/>
                </a:solidFill>
                <a:effectLst/>
                <a:latin typeface="&amp;quot"/>
              </a:rPr>
              <a:t> (Cialis) </a:t>
            </a:r>
            <a:r>
              <a:rPr lang="en-US" b="0" i="0" u="none" strike="noStrike" dirty="0" err="1" smtClean="0">
                <a:solidFill>
                  <a:srgbClr val="C00000"/>
                </a:solidFill>
                <a:effectLst/>
                <a:latin typeface="&amp;quot"/>
              </a:rPr>
              <a:t>ve</a:t>
            </a:r>
            <a:r>
              <a:rPr lang="en-US" b="0" i="0" u="none" strike="noStrike" dirty="0" smtClean="0">
                <a:solidFill>
                  <a:srgbClr val="C00000"/>
                </a:solidFill>
                <a:effectLst/>
                <a:latin typeface="&amp;quot"/>
              </a:rPr>
              <a:t> </a:t>
            </a:r>
          </a:p>
          <a:p>
            <a:pPr marL="285750" indent="-285750">
              <a:buFont typeface="Arial" panose="020B0604020202020204" pitchFamily="34" charset="0"/>
              <a:buChar char="•"/>
            </a:pPr>
            <a:r>
              <a:rPr lang="en-US" b="0" i="0" u="none" strike="noStrike" dirty="0" err="1" smtClean="0">
                <a:solidFill>
                  <a:srgbClr val="C00000"/>
                </a:solidFill>
                <a:effectLst/>
                <a:latin typeface="&amp;quot"/>
              </a:rPr>
              <a:t>avanafil</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Stendra</a:t>
            </a:r>
            <a:r>
              <a:rPr lang="en-US" b="0" i="0" u="none" strike="noStrike" dirty="0" smtClean="0">
                <a:solidFill>
                  <a:srgbClr val="C00000"/>
                </a:solidFill>
                <a:effectLst/>
                <a:latin typeface="&amp;quot"/>
              </a:rPr>
              <a:t>), </a:t>
            </a:r>
          </a:p>
          <a:p>
            <a:pPr marL="285750" indent="-285750">
              <a:buFont typeface="Arial" panose="020B0604020202020204" pitchFamily="34" charset="0"/>
              <a:buChar char="•"/>
            </a:pPr>
            <a:endParaRPr lang="en-US" dirty="0">
              <a:latin typeface="&amp;quot"/>
            </a:endParaRPr>
          </a:p>
          <a:p>
            <a:pPr marL="285750" indent="-285750">
              <a:buFont typeface="Arial" panose="020B0604020202020204" pitchFamily="34" charset="0"/>
              <a:buChar char="•"/>
            </a:pPr>
            <a:endParaRPr lang="en-US" b="0" i="0" u="none" strike="noStrike" dirty="0" smtClean="0">
              <a:effectLst/>
              <a:latin typeface="&amp;quot"/>
            </a:endParaRPr>
          </a:p>
          <a:p>
            <a:pPr marL="285750" indent="-285750">
              <a:buFont typeface="Arial" panose="020B0604020202020204" pitchFamily="34" charset="0"/>
              <a:buChar char="•"/>
            </a:pPr>
            <a:r>
              <a:rPr lang="en-US" b="0" i="0" u="none" strike="noStrike" dirty="0" smtClean="0">
                <a:effectLst/>
                <a:latin typeface="&amp;quot"/>
              </a:rPr>
              <a:t> </a:t>
            </a:r>
            <a:r>
              <a:rPr lang="en-US" b="0" i="0" u="none" strike="noStrike" dirty="0" smtClean="0">
                <a:solidFill>
                  <a:srgbClr val="C00000"/>
                </a:solidFill>
                <a:effectLst/>
                <a:latin typeface="&amp;quot"/>
              </a:rPr>
              <a:t>penis </a:t>
            </a:r>
            <a:r>
              <a:rPr lang="en-US" b="0" i="0" u="none" strike="noStrike" dirty="0" err="1" smtClean="0">
                <a:solidFill>
                  <a:srgbClr val="C00000"/>
                </a:solidFill>
                <a:effectLst/>
                <a:latin typeface="&amp;quot"/>
              </a:rPr>
              <a:t>kaslarını</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rahatlatan</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doğal</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bir</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kimyasal</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olan</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nitrik</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oksijenin</a:t>
            </a:r>
            <a:r>
              <a:rPr lang="en-US" b="0" i="0" u="none" strike="noStrike" dirty="0" smtClean="0">
                <a:solidFill>
                  <a:srgbClr val="C00000"/>
                </a:solidFill>
                <a:effectLst/>
                <a:latin typeface="&amp;quot"/>
              </a:rPr>
              <a:t> </a:t>
            </a:r>
            <a:r>
              <a:rPr lang="en-US" b="0" i="0" u="none" strike="noStrike" dirty="0" err="1" smtClean="0">
                <a:effectLst/>
                <a:latin typeface="&amp;quot"/>
              </a:rPr>
              <a:t>etkilerini</a:t>
            </a:r>
            <a:r>
              <a:rPr lang="en-US" b="0" i="0" u="none" strike="noStrike" dirty="0" smtClean="0">
                <a:effectLst/>
                <a:latin typeface="&amp;quot"/>
              </a:rPr>
              <a:t> </a:t>
            </a:r>
            <a:r>
              <a:rPr lang="en-US" b="0" i="0" u="none" strike="noStrike" dirty="0" err="1" smtClean="0">
                <a:effectLst/>
                <a:latin typeface="&amp;quot"/>
              </a:rPr>
              <a:t>artırarak</a:t>
            </a:r>
            <a:r>
              <a:rPr lang="en-US" b="0" i="0" u="none" strike="noStrike" dirty="0" smtClean="0">
                <a:effectLst/>
                <a:latin typeface="&amp;quot"/>
              </a:rPr>
              <a:t> </a:t>
            </a:r>
            <a:r>
              <a:rPr lang="en-US" b="0" i="0" u="none" strike="noStrike" dirty="0" err="1" smtClean="0">
                <a:effectLst/>
                <a:latin typeface="&amp;quot"/>
              </a:rPr>
              <a:t>erektil</a:t>
            </a:r>
            <a:r>
              <a:rPr lang="en-US" b="0" i="0" u="none" strike="noStrike" dirty="0" smtClean="0">
                <a:effectLst/>
                <a:latin typeface="&amp;quot"/>
              </a:rPr>
              <a:t> </a:t>
            </a:r>
            <a:r>
              <a:rPr lang="en-US" b="0" i="0" u="none" strike="noStrike" dirty="0" err="1" smtClean="0">
                <a:effectLst/>
                <a:latin typeface="&amp;quot"/>
              </a:rPr>
              <a:t>disfonksiyonu</a:t>
            </a:r>
            <a:r>
              <a:rPr lang="en-US" b="0" i="0" u="none" strike="noStrike" dirty="0" smtClean="0">
                <a:effectLst/>
                <a:latin typeface="&amp;quot"/>
              </a:rPr>
              <a:t> </a:t>
            </a:r>
            <a:r>
              <a:rPr lang="en-US" b="0" i="0" u="none" strike="noStrike" dirty="0" err="1" smtClean="0">
                <a:effectLst/>
                <a:latin typeface="&amp;quot"/>
              </a:rPr>
              <a:t>tersine</a:t>
            </a:r>
            <a:r>
              <a:rPr lang="en-US" b="0" i="0" u="none" strike="noStrike" dirty="0" smtClean="0">
                <a:effectLst/>
                <a:latin typeface="&amp;quot"/>
              </a:rPr>
              <a:t> </a:t>
            </a:r>
            <a:r>
              <a:rPr lang="en-US" b="0" i="0" u="none" strike="noStrike" dirty="0" err="1" smtClean="0">
                <a:effectLst/>
                <a:latin typeface="&amp;quot"/>
              </a:rPr>
              <a:t>çeviren</a:t>
            </a:r>
            <a:r>
              <a:rPr lang="en-US" b="0" i="0" u="none" strike="noStrike" dirty="0" smtClean="0">
                <a:effectLst/>
                <a:latin typeface="&amp;quot"/>
              </a:rPr>
              <a:t> oral </a:t>
            </a:r>
            <a:r>
              <a:rPr lang="en-US" b="0" i="0" u="none" strike="noStrike" dirty="0" err="1" smtClean="0">
                <a:effectLst/>
                <a:latin typeface="&amp;quot"/>
              </a:rPr>
              <a:t>ilaçlardır</a:t>
            </a:r>
            <a:r>
              <a:rPr lang="en-US" b="0" i="0" u="none" strike="noStrike" dirty="0" smtClean="0">
                <a:effectLst/>
                <a:latin typeface="&amp;quot"/>
              </a:rPr>
              <a:t>.</a:t>
            </a:r>
            <a:r>
              <a:rPr lang="en-US" b="0" i="0" u="none" strike="noStrike" dirty="0" smtClean="0">
                <a:effectLst/>
                <a:latin typeface="Roboto"/>
              </a:rPr>
              <a:t> </a:t>
            </a:r>
          </a:p>
          <a:p>
            <a:pPr marL="285750" indent="-285750">
              <a:buFont typeface="Arial" panose="020B0604020202020204" pitchFamily="34" charset="0"/>
              <a:buChar char="•"/>
            </a:pPr>
            <a:endParaRPr lang="en-US" dirty="0">
              <a:latin typeface="Roboto"/>
            </a:endParaRPr>
          </a:p>
          <a:p>
            <a:pPr marL="285750" indent="-285750">
              <a:buFont typeface="Arial" panose="020B0604020202020204" pitchFamily="34" charset="0"/>
              <a:buChar char="•"/>
            </a:pPr>
            <a:r>
              <a:rPr lang="en-US" b="0" i="0" u="none" strike="noStrike" dirty="0" smtClean="0">
                <a:effectLst/>
                <a:latin typeface="&amp;quot"/>
              </a:rPr>
              <a:t>Bu </a:t>
            </a:r>
            <a:r>
              <a:rPr lang="en-US" b="0" i="0" u="none" strike="noStrike" dirty="0" err="1" smtClean="0">
                <a:solidFill>
                  <a:srgbClr val="C00000"/>
                </a:solidFill>
                <a:effectLst/>
                <a:latin typeface="&amp;quot"/>
              </a:rPr>
              <a:t>kan</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akışını</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arttırır</a:t>
            </a:r>
            <a:r>
              <a:rPr lang="en-US" b="0" i="0" u="none" strike="noStrike" dirty="0" smtClean="0">
                <a:solidFill>
                  <a:srgbClr val="C00000"/>
                </a:solidFill>
                <a:effectLst/>
                <a:latin typeface="&amp;quot"/>
              </a:rPr>
              <a:t> </a:t>
            </a:r>
            <a:r>
              <a:rPr lang="en-US" b="0" i="0" u="none" strike="noStrike" dirty="0" err="1" smtClean="0">
                <a:effectLst/>
                <a:latin typeface="&amp;quot"/>
              </a:rPr>
              <a:t>ve</a:t>
            </a:r>
            <a:r>
              <a:rPr lang="en-US" b="0" i="0" u="none" strike="noStrike" dirty="0" smtClean="0">
                <a:effectLst/>
                <a:latin typeface="&amp;quot"/>
              </a:rPr>
              <a:t> </a:t>
            </a:r>
            <a:r>
              <a:rPr lang="en-US" b="0" i="0" u="none" strike="noStrike" dirty="0" err="1" smtClean="0">
                <a:effectLst/>
                <a:latin typeface="&amp;quot"/>
              </a:rPr>
              <a:t>cinsel</a:t>
            </a:r>
            <a:r>
              <a:rPr lang="en-US" b="0" i="0" u="none" strike="noStrike" dirty="0" smtClean="0">
                <a:effectLst/>
                <a:latin typeface="&amp;quot"/>
              </a:rPr>
              <a:t> </a:t>
            </a:r>
            <a:r>
              <a:rPr lang="en-US" b="0" i="0" u="none" strike="noStrike" dirty="0" err="1" smtClean="0">
                <a:effectLst/>
                <a:latin typeface="&amp;quot"/>
              </a:rPr>
              <a:t>uyarmaya</a:t>
            </a:r>
            <a:r>
              <a:rPr lang="en-US" b="0" i="0" u="none" strike="noStrike" dirty="0" smtClean="0">
                <a:effectLst/>
                <a:latin typeface="&amp;quot"/>
              </a:rPr>
              <a:t> </a:t>
            </a:r>
            <a:r>
              <a:rPr lang="en-US" b="0" i="0" u="none" strike="noStrike" dirty="0" err="1" smtClean="0">
                <a:effectLst/>
                <a:latin typeface="&amp;quot"/>
              </a:rPr>
              <a:t>yanıt</a:t>
            </a:r>
            <a:r>
              <a:rPr lang="en-US" b="0" i="0" u="none" strike="noStrike" dirty="0" smtClean="0">
                <a:effectLst/>
                <a:latin typeface="&amp;quot"/>
              </a:rPr>
              <a:t> </a:t>
            </a:r>
            <a:r>
              <a:rPr lang="en-US" b="0" i="0" u="none" strike="noStrike" dirty="0" err="1" smtClean="0">
                <a:effectLst/>
                <a:latin typeface="&amp;quot"/>
              </a:rPr>
              <a:t>olarak</a:t>
            </a:r>
            <a:r>
              <a:rPr lang="en-US" b="0" i="0" u="none" strike="noStrike" dirty="0" smtClean="0">
                <a:effectLst/>
                <a:latin typeface="&amp;quot"/>
              </a:rPr>
              <a:t> </a:t>
            </a:r>
            <a:r>
              <a:rPr lang="en-US" b="0" i="0" u="none" strike="noStrike" dirty="0" err="1" smtClean="0">
                <a:effectLst/>
                <a:latin typeface="&amp;quot"/>
              </a:rPr>
              <a:t>ereksiyon</a:t>
            </a:r>
            <a:r>
              <a:rPr lang="en-US" b="0" i="0" u="none" strike="noStrike" dirty="0" smtClean="0">
                <a:effectLst/>
                <a:latin typeface="&amp;quot"/>
              </a:rPr>
              <a:t> </a:t>
            </a:r>
            <a:r>
              <a:rPr lang="en-US" b="0" i="0" u="none" strike="noStrike" dirty="0" err="1" smtClean="0">
                <a:effectLst/>
                <a:latin typeface="&amp;quot"/>
              </a:rPr>
              <a:t>olusmasini</a:t>
            </a:r>
            <a:r>
              <a:rPr lang="en-US" b="0" i="0" u="none" strike="noStrike" dirty="0" smtClean="0">
                <a:effectLst/>
                <a:latin typeface="&amp;quot"/>
              </a:rPr>
              <a:t> </a:t>
            </a:r>
            <a:r>
              <a:rPr lang="en-US" b="0" i="0" u="none" strike="noStrike" dirty="0" err="1" smtClean="0">
                <a:effectLst/>
                <a:latin typeface="&amp;quot"/>
              </a:rPr>
              <a:t>sağlar</a:t>
            </a:r>
            <a:r>
              <a:rPr lang="en-US" b="0" i="0" u="none" strike="noStrike" dirty="0" smtClean="0">
                <a:effectLst/>
                <a:latin typeface="&amp;quot"/>
              </a:rPr>
              <a:t>.</a:t>
            </a:r>
            <a:endParaRPr lang="en-US" dirty="0"/>
          </a:p>
        </p:txBody>
      </p:sp>
    </p:spTree>
    <p:extLst>
      <p:ext uri="{BB962C8B-B14F-4D97-AF65-F5344CB8AC3E}">
        <p14:creationId xmlns:p14="http://schemas.microsoft.com/office/powerpoint/2010/main" val="2468690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9964" y="374469"/>
            <a:ext cx="5199017" cy="4801314"/>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C00000"/>
                </a:solidFill>
                <a:effectLst/>
                <a:latin typeface="Helvetica" panose="020B0604020202020204" pitchFamily="34" charset="0"/>
              </a:rPr>
              <a:t>Erectile dysfunction </a:t>
            </a:r>
            <a:r>
              <a:rPr lang="en-US" b="0" i="0" u="none" strike="noStrike" dirty="0" smtClean="0">
                <a:solidFill>
                  <a:srgbClr val="111111"/>
                </a:solidFill>
                <a:effectLst/>
                <a:latin typeface="Helvetica" panose="020B0604020202020204" pitchFamily="34" charset="0"/>
              </a:rPr>
              <a:t>(impotence) is the inability to get and keep an erection firm enough for sex.</a:t>
            </a:r>
          </a:p>
          <a:p>
            <a:pPr marL="285750" indent="-285750">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Having erection trouble from time to time isn't necessarily a cause for concern. </a:t>
            </a:r>
          </a:p>
          <a:p>
            <a:pPr marL="285750" indent="-285750">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If erectile dysfunction is </a:t>
            </a:r>
            <a:r>
              <a:rPr lang="en-US" b="0" i="0" u="none" strike="noStrike" dirty="0" smtClean="0">
                <a:solidFill>
                  <a:srgbClr val="C00000"/>
                </a:solidFill>
                <a:effectLst/>
                <a:latin typeface="Helvetica" panose="020B0604020202020204" pitchFamily="34" charset="0"/>
              </a:rPr>
              <a:t>an ongoing issue</a:t>
            </a:r>
            <a:r>
              <a:rPr lang="en-US" b="0" i="0" u="none" strike="noStrike" dirty="0" smtClean="0">
                <a:solidFill>
                  <a:srgbClr val="111111"/>
                </a:solidFill>
                <a:effectLst/>
                <a:latin typeface="Helvetica" panose="020B0604020202020204" pitchFamily="34" charset="0"/>
              </a:rPr>
              <a:t>, however, it can cause stress, affect your self-confidence and contribute to relationship problems. </a:t>
            </a:r>
          </a:p>
          <a:p>
            <a:pPr marL="285750" indent="-285750">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Problems getting or keeping an erection can also be a sign of an underlying health condition that needs treatment and a risk factor for heart disease.</a:t>
            </a:r>
          </a:p>
          <a:p>
            <a:pPr marL="285750" indent="-285750">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p:txBody>
      </p:sp>
      <p:sp>
        <p:nvSpPr>
          <p:cNvPr id="4" name="Rectangle 3"/>
          <p:cNvSpPr/>
          <p:nvPr/>
        </p:nvSpPr>
        <p:spPr>
          <a:xfrm>
            <a:off x="6026332" y="722812"/>
            <a:ext cx="5425440" cy="4247317"/>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285750" indent="-285750">
              <a:buFont typeface="Arial" panose="020B0604020202020204" pitchFamily="34" charset="0"/>
              <a:buChar char="•"/>
            </a:pPr>
            <a:r>
              <a:rPr lang="en-US" b="1" dirty="0" err="1"/>
              <a:t>Erektil</a:t>
            </a:r>
            <a:r>
              <a:rPr lang="en-US" b="1" dirty="0"/>
              <a:t> </a:t>
            </a:r>
            <a:r>
              <a:rPr lang="en-US" b="1" dirty="0" err="1"/>
              <a:t>disfonksiyon</a:t>
            </a:r>
            <a:r>
              <a:rPr lang="en-US" dirty="0"/>
              <a:t>, </a:t>
            </a:r>
            <a:r>
              <a:rPr lang="en-US" dirty="0" err="1"/>
              <a:t>sertleşme</a:t>
            </a:r>
            <a:r>
              <a:rPr lang="en-US" dirty="0"/>
              <a:t> </a:t>
            </a:r>
            <a:r>
              <a:rPr lang="en-US" dirty="0" err="1" smtClean="0"/>
              <a:t>yetersizligi</a:t>
            </a:r>
            <a:r>
              <a:rPr lang="en-US" dirty="0" smtClean="0"/>
              <a:t> </a:t>
            </a:r>
            <a:r>
              <a:rPr lang="en-US" dirty="0" err="1" smtClean="0"/>
              <a:t>sonucunda</a:t>
            </a:r>
            <a:r>
              <a:rPr lang="en-US" dirty="0" smtClean="0"/>
              <a:t> </a:t>
            </a:r>
            <a:r>
              <a:rPr lang="en-US" dirty="0" err="1" smtClean="0"/>
              <a:t>ereksiyon</a:t>
            </a:r>
            <a:r>
              <a:rPr lang="en-US" dirty="0" smtClean="0"/>
              <a:t> </a:t>
            </a:r>
            <a:r>
              <a:rPr lang="en-US" dirty="0" err="1">
                <a:solidFill>
                  <a:srgbClr val="C00000"/>
                </a:solidFill>
              </a:rPr>
              <a:t>süre</a:t>
            </a:r>
            <a:r>
              <a:rPr lang="en-US" dirty="0">
                <a:solidFill>
                  <a:srgbClr val="C00000"/>
                </a:solidFill>
              </a:rPr>
              <a:t> </a:t>
            </a:r>
            <a:r>
              <a:rPr lang="en-US" dirty="0" err="1">
                <a:solidFill>
                  <a:srgbClr val="C00000"/>
                </a:solidFill>
              </a:rPr>
              <a:t>ve</a:t>
            </a:r>
            <a:r>
              <a:rPr lang="en-US" dirty="0">
                <a:solidFill>
                  <a:srgbClr val="C00000"/>
                </a:solidFill>
              </a:rPr>
              <a:t> </a:t>
            </a:r>
            <a:r>
              <a:rPr lang="en-US" dirty="0" err="1">
                <a:solidFill>
                  <a:srgbClr val="C00000"/>
                </a:solidFill>
              </a:rPr>
              <a:t>gücünün</a:t>
            </a:r>
            <a:r>
              <a:rPr lang="en-US" dirty="0">
                <a:solidFill>
                  <a:srgbClr val="C00000"/>
                </a:solidFill>
              </a:rPr>
              <a:t> </a:t>
            </a:r>
            <a:r>
              <a:rPr lang="en-US" dirty="0" err="1"/>
              <a:t>cinsel</a:t>
            </a:r>
            <a:r>
              <a:rPr lang="en-US" dirty="0"/>
              <a:t> </a:t>
            </a:r>
            <a:r>
              <a:rPr lang="en-US" dirty="0" err="1"/>
              <a:t>ilişki</a:t>
            </a:r>
            <a:r>
              <a:rPr lang="en-US" dirty="0"/>
              <a:t> </a:t>
            </a:r>
            <a:r>
              <a:rPr lang="en-US" dirty="0" err="1"/>
              <a:t>için</a:t>
            </a:r>
            <a:r>
              <a:rPr lang="en-US" dirty="0"/>
              <a:t> </a:t>
            </a:r>
            <a:r>
              <a:rPr lang="en-US" dirty="0" err="1"/>
              <a:t>yeterli</a:t>
            </a:r>
            <a:r>
              <a:rPr lang="en-US" dirty="0"/>
              <a:t> </a:t>
            </a:r>
            <a:r>
              <a:rPr lang="en-US" dirty="0" err="1"/>
              <a:t>olmamasıdır</a:t>
            </a:r>
            <a:r>
              <a:rPr lang="en-US" dirty="0"/>
              <a:t>. </a:t>
            </a:r>
            <a:endParaRPr lang="en-US" dirty="0" smtClean="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Zaman </a:t>
            </a:r>
            <a:r>
              <a:rPr lang="en-US" dirty="0" err="1" smtClean="0"/>
              <a:t>zaman</a:t>
            </a:r>
            <a:r>
              <a:rPr lang="en-US" dirty="0" smtClean="0"/>
              <a:t> </a:t>
            </a:r>
            <a:r>
              <a:rPr lang="en-US" dirty="0" err="1" smtClean="0"/>
              <a:t>ereksiyon</a:t>
            </a:r>
            <a:r>
              <a:rPr lang="en-US" dirty="0" smtClean="0"/>
              <a:t> </a:t>
            </a:r>
            <a:r>
              <a:rPr lang="en-US" dirty="0" err="1" smtClean="0"/>
              <a:t>sorununun</a:t>
            </a:r>
            <a:r>
              <a:rPr lang="en-US" dirty="0" smtClean="0"/>
              <a:t> </a:t>
            </a:r>
            <a:r>
              <a:rPr lang="en-US" dirty="0" err="1" smtClean="0"/>
              <a:t>olması</a:t>
            </a:r>
            <a:r>
              <a:rPr lang="en-US" dirty="0" smtClean="0"/>
              <a:t> </a:t>
            </a:r>
            <a:r>
              <a:rPr lang="en-US" dirty="0" err="1" smtClean="0"/>
              <a:t>mutlaka</a:t>
            </a:r>
            <a:r>
              <a:rPr lang="en-US" dirty="0" smtClean="0"/>
              <a:t> </a:t>
            </a:r>
            <a:r>
              <a:rPr lang="en-US" dirty="0" err="1" smtClean="0"/>
              <a:t>endişe</a:t>
            </a:r>
            <a:r>
              <a:rPr lang="en-US" dirty="0" smtClean="0"/>
              <a:t> </a:t>
            </a:r>
            <a:r>
              <a:rPr lang="en-US" dirty="0" err="1" smtClean="0"/>
              <a:t>için</a:t>
            </a:r>
            <a:r>
              <a:rPr lang="en-US" dirty="0" smtClean="0"/>
              <a:t> </a:t>
            </a:r>
            <a:r>
              <a:rPr lang="en-US" dirty="0" err="1" smtClean="0"/>
              <a:t>bir</a:t>
            </a:r>
            <a:r>
              <a:rPr lang="en-US" dirty="0" smtClean="0"/>
              <a:t> </a:t>
            </a:r>
            <a:r>
              <a:rPr lang="en-US" dirty="0" err="1" smtClean="0"/>
              <a:t>neden</a:t>
            </a:r>
            <a:r>
              <a:rPr lang="en-US" dirty="0" smtClean="0"/>
              <a:t> </a:t>
            </a:r>
            <a:r>
              <a:rPr lang="en-US" dirty="0" err="1" smtClean="0"/>
              <a:t>değildir</a:t>
            </a:r>
            <a:r>
              <a:rPr lang="en-US" dirty="0" smtClean="0"/>
              <a:t>. </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Eger </a:t>
            </a:r>
            <a:r>
              <a:rPr lang="en-US" dirty="0" err="1" smtClean="0"/>
              <a:t>erektil</a:t>
            </a:r>
            <a:r>
              <a:rPr lang="en-US" dirty="0" smtClean="0"/>
              <a:t> </a:t>
            </a:r>
            <a:r>
              <a:rPr lang="en-US" dirty="0" err="1" smtClean="0"/>
              <a:t>disfonksiyon</a:t>
            </a:r>
            <a:r>
              <a:rPr lang="en-US" dirty="0" smtClean="0"/>
              <a:t> </a:t>
            </a:r>
            <a:r>
              <a:rPr lang="en-US" dirty="0" err="1" smtClean="0">
                <a:solidFill>
                  <a:srgbClr val="C00000"/>
                </a:solidFill>
              </a:rPr>
              <a:t>devam</a:t>
            </a:r>
            <a:r>
              <a:rPr lang="en-US" dirty="0" smtClean="0">
                <a:solidFill>
                  <a:srgbClr val="C00000"/>
                </a:solidFill>
              </a:rPr>
              <a:t> </a:t>
            </a:r>
            <a:r>
              <a:rPr lang="en-US" dirty="0" err="1" smtClean="0">
                <a:solidFill>
                  <a:srgbClr val="C00000"/>
                </a:solidFill>
              </a:rPr>
              <a:t>eden</a:t>
            </a:r>
            <a:r>
              <a:rPr lang="en-US" dirty="0" smtClean="0">
                <a:solidFill>
                  <a:srgbClr val="C00000"/>
                </a:solidFill>
              </a:rPr>
              <a:t> </a:t>
            </a:r>
            <a:r>
              <a:rPr lang="en-US" dirty="0" err="1" smtClean="0">
                <a:solidFill>
                  <a:srgbClr val="C00000"/>
                </a:solidFill>
              </a:rPr>
              <a:t>bir</a:t>
            </a:r>
            <a:r>
              <a:rPr lang="en-US" dirty="0" smtClean="0">
                <a:solidFill>
                  <a:srgbClr val="C00000"/>
                </a:solidFill>
              </a:rPr>
              <a:t> </a:t>
            </a:r>
            <a:r>
              <a:rPr lang="en-US" dirty="0" err="1" smtClean="0">
                <a:solidFill>
                  <a:srgbClr val="C00000"/>
                </a:solidFill>
              </a:rPr>
              <a:t>sorun</a:t>
            </a:r>
            <a:r>
              <a:rPr lang="en-US" dirty="0" smtClean="0">
                <a:solidFill>
                  <a:srgbClr val="C00000"/>
                </a:solidFill>
              </a:rPr>
              <a:t> </a:t>
            </a:r>
            <a:r>
              <a:rPr lang="en-US" dirty="0" err="1" smtClean="0"/>
              <a:t>ise</a:t>
            </a:r>
            <a:r>
              <a:rPr lang="en-US" dirty="0" smtClean="0"/>
              <a:t>, </a:t>
            </a:r>
            <a:r>
              <a:rPr lang="en-US" dirty="0" err="1" smtClean="0"/>
              <a:t>strese</a:t>
            </a:r>
            <a:r>
              <a:rPr lang="en-US" dirty="0" smtClean="0"/>
              <a:t> </a:t>
            </a:r>
            <a:r>
              <a:rPr lang="en-US" dirty="0" err="1" smtClean="0"/>
              <a:t>neden</a:t>
            </a:r>
            <a:r>
              <a:rPr lang="en-US" dirty="0" smtClean="0"/>
              <a:t> </a:t>
            </a:r>
            <a:r>
              <a:rPr lang="en-US" dirty="0" err="1" smtClean="0"/>
              <a:t>olabilir</a:t>
            </a:r>
            <a:r>
              <a:rPr lang="en-US" dirty="0" smtClean="0"/>
              <a:t>, </a:t>
            </a:r>
            <a:r>
              <a:rPr lang="en-US" dirty="0" err="1" smtClean="0"/>
              <a:t>özgüveni</a:t>
            </a:r>
            <a:r>
              <a:rPr lang="en-US" dirty="0" smtClean="0"/>
              <a:t> </a:t>
            </a:r>
            <a:r>
              <a:rPr lang="en-US" dirty="0" err="1" smtClean="0"/>
              <a:t>etkiler</a:t>
            </a:r>
            <a:r>
              <a:rPr lang="en-US" dirty="0" smtClean="0"/>
              <a:t> </a:t>
            </a:r>
            <a:r>
              <a:rPr lang="en-US" dirty="0" err="1" smtClean="0"/>
              <a:t>ve</a:t>
            </a:r>
            <a:r>
              <a:rPr lang="en-US" dirty="0" smtClean="0"/>
              <a:t> </a:t>
            </a:r>
            <a:r>
              <a:rPr lang="en-US" dirty="0" err="1" smtClean="0"/>
              <a:t>ilişki</a:t>
            </a:r>
            <a:r>
              <a:rPr lang="en-US" dirty="0" smtClean="0"/>
              <a:t> </a:t>
            </a:r>
            <a:r>
              <a:rPr lang="en-US" dirty="0" err="1" smtClean="0"/>
              <a:t>sorunlarıni</a:t>
            </a:r>
            <a:r>
              <a:rPr lang="en-US" dirty="0" smtClean="0"/>
              <a:t> </a:t>
            </a:r>
            <a:r>
              <a:rPr lang="en-US" dirty="0" err="1" smtClean="0"/>
              <a:t>daha</a:t>
            </a:r>
            <a:r>
              <a:rPr lang="en-US" dirty="0" smtClean="0"/>
              <a:t> da </a:t>
            </a:r>
            <a:r>
              <a:rPr lang="en-US" dirty="0" err="1" smtClean="0"/>
              <a:t>arttirir</a:t>
            </a:r>
            <a:r>
              <a:rPr lang="en-US" dirty="0" smtClean="0"/>
              <a:t>. </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err="1" smtClean="0"/>
              <a:t>Ereksiyon</a:t>
            </a:r>
            <a:r>
              <a:rPr lang="en-US" dirty="0" smtClean="0"/>
              <a:t> </a:t>
            </a:r>
            <a:r>
              <a:rPr lang="en-US" dirty="0" err="1"/>
              <a:t>s</a:t>
            </a:r>
            <a:r>
              <a:rPr lang="en-US" dirty="0" err="1" smtClean="0"/>
              <a:t>orunlar</a:t>
            </a:r>
            <a:r>
              <a:rPr lang="en-US" dirty="0" smtClean="0"/>
              <a:t>  </a:t>
            </a:r>
            <a:r>
              <a:rPr lang="en-US" dirty="0" err="1" smtClean="0"/>
              <a:t>kalp</a:t>
            </a:r>
            <a:r>
              <a:rPr lang="en-US" dirty="0" smtClean="0"/>
              <a:t> </a:t>
            </a:r>
            <a:r>
              <a:rPr lang="en-US" dirty="0" err="1" smtClean="0"/>
              <a:t>hastalığı</a:t>
            </a:r>
            <a:r>
              <a:rPr lang="en-US" dirty="0" smtClean="0"/>
              <a:t> </a:t>
            </a:r>
            <a:r>
              <a:rPr lang="en-US" dirty="0" err="1" smtClean="0"/>
              <a:t>için</a:t>
            </a:r>
            <a:r>
              <a:rPr lang="en-US" dirty="0" smtClean="0"/>
              <a:t> </a:t>
            </a:r>
            <a:r>
              <a:rPr lang="en-US" dirty="0" err="1" smtClean="0"/>
              <a:t>bir</a:t>
            </a:r>
            <a:r>
              <a:rPr lang="en-US" dirty="0" smtClean="0"/>
              <a:t> risk </a:t>
            </a:r>
            <a:r>
              <a:rPr lang="en-US" dirty="0" err="1" smtClean="0"/>
              <a:t>faktörüdur</a:t>
            </a:r>
            <a:r>
              <a:rPr lang="en-US" dirty="0" smtClean="0"/>
              <a:t>  </a:t>
            </a:r>
            <a:r>
              <a:rPr lang="en-US" dirty="0" err="1" smtClean="0"/>
              <a:t>ve</a:t>
            </a:r>
            <a:r>
              <a:rPr lang="en-US" dirty="0" smtClean="0"/>
              <a:t>  </a:t>
            </a:r>
            <a:r>
              <a:rPr lang="en-US" dirty="0" err="1" smtClean="0"/>
              <a:t>altta</a:t>
            </a:r>
            <a:r>
              <a:rPr lang="en-US" dirty="0" smtClean="0"/>
              <a:t> </a:t>
            </a:r>
            <a:r>
              <a:rPr lang="en-US" dirty="0" err="1" smtClean="0"/>
              <a:t>yatan</a:t>
            </a:r>
            <a:r>
              <a:rPr lang="en-US" dirty="0" smtClean="0"/>
              <a:t> </a:t>
            </a:r>
            <a:r>
              <a:rPr lang="en-US" dirty="0" err="1" smtClean="0"/>
              <a:t>bir</a:t>
            </a:r>
            <a:r>
              <a:rPr lang="en-US" dirty="0" smtClean="0"/>
              <a:t> </a:t>
            </a:r>
            <a:r>
              <a:rPr lang="en-US" dirty="0" err="1" smtClean="0"/>
              <a:t>sağlık</a:t>
            </a:r>
            <a:r>
              <a:rPr lang="en-US" dirty="0" smtClean="0"/>
              <a:t> </a:t>
            </a:r>
            <a:r>
              <a:rPr lang="en-US" dirty="0" err="1" smtClean="0"/>
              <a:t>durumunun</a:t>
            </a:r>
            <a:r>
              <a:rPr lang="en-US" dirty="0" smtClean="0"/>
              <a:t> </a:t>
            </a:r>
            <a:r>
              <a:rPr lang="en-US" dirty="0" err="1" smtClean="0"/>
              <a:t>bir</a:t>
            </a:r>
            <a:r>
              <a:rPr lang="en-US" dirty="0" smtClean="0"/>
              <a:t> </a:t>
            </a:r>
            <a:r>
              <a:rPr lang="en-US" dirty="0" err="1" smtClean="0"/>
              <a:t>işareti</a:t>
            </a:r>
            <a:r>
              <a:rPr lang="en-US" dirty="0" smtClean="0"/>
              <a:t> </a:t>
            </a:r>
            <a:r>
              <a:rPr lang="en-US" dirty="0" err="1" smtClean="0"/>
              <a:t>olabilir</a:t>
            </a:r>
            <a:r>
              <a:rPr lang="en-US" dirty="0" smtClean="0"/>
              <a:t>.</a:t>
            </a:r>
          </a:p>
          <a:p>
            <a:pPr marL="285750" indent="-285750">
              <a:buFont typeface="Arial" panose="020B0604020202020204" pitchFamily="34" charset="0"/>
              <a:buChar char="•"/>
            </a:pPr>
            <a:endParaRPr lang="en-US" dirty="0" smtClean="0"/>
          </a:p>
        </p:txBody>
      </p:sp>
    </p:spTree>
    <p:extLst>
      <p:ext uri="{BB962C8B-B14F-4D97-AF65-F5344CB8AC3E}">
        <p14:creationId xmlns:p14="http://schemas.microsoft.com/office/powerpoint/2010/main" val="17262835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3805" y="1506583"/>
            <a:ext cx="5747658" cy="3139321"/>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285750" indent="-285750">
              <a:buFont typeface="Arial" panose="020B0604020202020204" pitchFamily="34" charset="0"/>
              <a:buChar char="•"/>
            </a:pPr>
            <a:r>
              <a:rPr lang="en-US" b="1" i="0" u="none" strike="noStrike" dirty="0" smtClean="0">
                <a:solidFill>
                  <a:srgbClr val="54585A"/>
                </a:solidFill>
                <a:effectLst/>
                <a:latin typeface="Helvetica" panose="020B0604020202020204" pitchFamily="34" charset="0"/>
              </a:rPr>
              <a:t>How oral medications differ</a:t>
            </a:r>
          </a:p>
          <a:p>
            <a:pPr marL="285750" indent="-285750">
              <a:buFont typeface="Arial" panose="020B0604020202020204" pitchFamily="34" charset="0"/>
              <a:buChar char="•"/>
            </a:pPr>
            <a:endParaRPr lang="en-US" b="1" i="0" u="none" strike="noStrike" dirty="0" smtClean="0">
              <a:solidFill>
                <a:srgbClr val="54585A"/>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Although they work in similar ways, each oral medication has a slightly different chemical makeup. </a:t>
            </a: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These minor differences affect the way each medication works, such as how quickly it takes effect and wears off, and the potential side effects.</a:t>
            </a: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 Your doctor will consider these factors as well as other conditions you have and possible interactions with other medications you take.</a:t>
            </a:r>
          </a:p>
        </p:txBody>
      </p:sp>
      <p:sp>
        <p:nvSpPr>
          <p:cNvPr id="3" name="Rectangle 2"/>
          <p:cNvSpPr/>
          <p:nvPr/>
        </p:nvSpPr>
        <p:spPr>
          <a:xfrm>
            <a:off x="6810102" y="1589441"/>
            <a:ext cx="4850674" cy="3970318"/>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effectLst/>
                <a:latin typeface="&amp;quot"/>
              </a:rPr>
              <a:t>Oral </a:t>
            </a:r>
            <a:r>
              <a:rPr lang="en-US" b="0" i="0" u="none" strike="noStrike" dirty="0" err="1" smtClean="0">
                <a:effectLst/>
                <a:latin typeface="&amp;quot"/>
              </a:rPr>
              <a:t>ilaçlar</a:t>
            </a:r>
            <a:r>
              <a:rPr lang="en-US" b="0" i="0" u="none" strike="noStrike" dirty="0" smtClean="0">
                <a:effectLst/>
                <a:latin typeface="&amp;quot"/>
              </a:rPr>
              <a:t> </a:t>
            </a:r>
            <a:r>
              <a:rPr lang="en-US" b="0" i="0" u="none" strike="noStrike" dirty="0" err="1" smtClean="0">
                <a:effectLst/>
                <a:latin typeface="&amp;quot"/>
              </a:rPr>
              <a:t>nasıl</a:t>
            </a:r>
            <a:r>
              <a:rPr lang="en-US" b="0" i="0" u="none" strike="noStrike" dirty="0" smtClean="0">
                <a:effectLst/>
                <a:latin typeface="&amp;quot"/>
              </a:rPr>
              <a:t> </a:t>
            </a:r>
            <a:r>
              <a:rPr lang="en-US" b="0" i="0" u="none" strike="noStrike" dirty="0" err="1" smtClean="0">
                <a:effectLst/>
                <a:latin typeface="&amp;quot"/>
              </a:rPr>
              <a:t>farklılık</a:t>
            </a:r>
            <a:r>
              <a:rPr lang="en-US" b="0" i="0" u="none" strike="noStrike" dirty="0" smtClean="0">
                <a:effectLst/>
                <a:latin typeface="&amp;quot"/>
              </a:rPr>
              <a:t> </a:t>
            </a:r>
            <a:r>
              <a:rPr lang="en-US" b="0" i="0" u="none" strike="noStrike" dirty="0" err="1" smtClean="0">
                <a:effectLst/>
                <a:latin typeface="&amp;quot"/>
              </a:rPr>
              <a:t>gösterir</a:t>
            </a:r>
            <a:endParaRPr lang="en-US" b="0" i="0" u="none" strike="noStrike" dirty="0" smtClean="0">
              <a:effectLst/>
              <a:latin typeface="&amp;quot"/>
            </a:endParaRPr>
          </a:p>
          <a:p>
            <a:pPr marL="285750" indent="-285750">
              <a:buFont typeface="Arial" panose="020B0604020202020204" pitchFamily="34" charset="0"/>
              <a:buChar char="•"/>
            </a:pPr>
            <a:endParaRPr lang="en-US" dirty="0">
              <a:latin typeface="&amp;quot"/>
            </a:endParaRPr>
          </a:p>
          <a:p>
            <a:pPr marL="285750" indent="-285750">
              <a:buFont typeface="Arial" panose="020B0604020202020204" pitchFamily="34" charset="0"/>
              <a:buChar char="•"/>
            </a:pPr>
            <a:r>
              <a:rPr lang="en-US" b="0" i="0" u="none" strike="noStrike" dirty="0" err="1" smtClean="0">
                <a:effectLst/>
                <a:latin typeface="&amp;quot"/>
              </a:rPr>
              <a:t>Benzer</a:t>
            </a:r>
            <a:r>
              <a:rPr lang="en-US" b="0" i="0" u="none" strike="noStrike" dirty="0" smtClean="0">
                <a:effectLst/>
                <a:latin typeface="&amp;quot"/>
              </a:rPr>
              <a:t> </a:t>
            </a:r>
            <a:r>
              <a:rPr lang="en-US" b="0" i="0" u="none" strike="noStrike" dirty="0" err="1" smtClean="0">
                <a:effectLst/>
                <a:latin typeface="&amp;quot"/>
              </a:rPr>
              <a:t>şekillerde</a:t>
            </a:r>
            <a:r>
              <a:rPr lang="en-US" b="0" i="0" u="none" strike="noStrike" dirty="0" smtClean="0">
                <a:effectLst/>
                <a:latin typeface="&amp;quot"/>
              </a:rPr>
              <a:t> </a:t>
            </a:r>
            <a:r>
              <a:rPr lang="en-US" b="0" i="0" u="none" strike="noStrike" dirty="0" err="1" smtClean="0">
                <a:effectLst/>
                <a:latin typeface="&amp;quot"/>
              </a:rPr>
              <a:t>çalışmasına</a:t>
            </a:r>
            <a:r>
              <a:rPr lang="en-US" b="0" i="0" u="none" strike="noStrike" dirty="0" smtClean="0">
                <a:effectLst/>
                <a:latin typeface="&amp;quot"/>
              </a:rPr>
              <a:t> </a:t>
            </a:r>
            <a:r>
              <a:rPr lang="en-US" b="0" i="0" u="none" strike="noStrike" dirty="0" err="1" smtClean="0">
                <a:effectLst/>
                <a:latin typeface="&amp;quot"/>
              </a:rPr>
              <a:t>rağmen</a:t>
            </a:r>
            <a:r>
              <a:rPr lang="en-US" b="0" i="0" u="none" strike="noStrike" dirty="0" smtClean="0">
                <a:effectLst/>
                <a:latin typeface="&amp;quot"/>
              </a:rPr>
              <a:t>, her oral </a:t>
            </a:r>
            <a:r>
              <a:rPr lang="en-US" b="0" i="0" u="none" strike="noStrike" dirty="0" err="1" smtClean="0">
                <a:effectLst/>
                <a:latin typeface="&amp;quot"/>
              </a:rPr>
              <a:t>ilacın</a:t>
            </a:r>
            <a:r>
              <a:rPr lang="en-US" b="0" i="0" u="none" strike="noStrike" dirty="0" smtClean="0">
                <a:effectLst/>
                <a:latin typeface="&amp;quot"/>
              </a:rPr>
              <a:t> </a:t>
            </a:r>
            <a:r>
              <a:rPr lang="en-US" b="0" i="0" u="none" strike="noStrike" dirty="0" err="1" smtClean="0">
                <a:effectLst/>
                <a:latin typeface="&amp;quot"/>
              </a:rPr>
              <a:t>biraz</a:t>
            </a:r>
            <a:r>
              <a:rPr lang="en-US" b="0" i="0" u="none" strike="noStrike" dirty="0" smtClean="0">
                <a:effectLst/>
                <a:latin typeface="&amp;quot"/>
              </a:rPr>
              <a:t> </a:t>
            </a:r>
            <a:r>
              <a:rPr lang="en-US" b="0" i="0" u="none" strike="noStrike" dirty="0" err="1" smtClean="0">
                <a:effectLst/>
                <a:latin typeface="&amp;quot"/>
              </a:rPr>
              <a:t>farklı</a:t>
            </a:r>
            <a:r>
              <a:rPr lang="en-US" b="0" i="0" u="none" strike="noStrike" dirty="0" smtClean="0">
                <a:effectLst/>
                <a:latin typeface="&amp;quot"/>
              </a:rPr>
              <a:t> </a:t>
            </a:r>
            <a:r>
              <a:rPr lang="en-US" b="0" i="0" u="none" strike="noStrike" dirty="0" err="1" smtClean="0">
                <a:effectLst/>
                <a:latin typeface="&amp;quot"/>
              </a:rPr>
              <a:t>bir</a:t>
            </a:r>
            <a:r>
              <a:rPr lang="en-US" b="0" i="0" u="none" strike="noStrike" dirty="0" smtClean="0">
                <a:effectLst/>
                <a:latin typeface="&amp;quot"/>
              </a:rPr>
              <a:t> </a:t>
            </a:r>
            <a:r>
              <a:rPr lang="en-US" b="0" i="0" u="none" strike="noStrike" dirty="0" err="1" smtClean="0">
                <a:effectLst/>
                <a:latin typeface="&amp;quot"/>
              </a:rPr>
              <a:t>kimyasal</a:t>
            </a:r>
            <a:r>
              <a:rPr lang="en-US" b="0" i="0" u="none" strike="noStrike" dirty="0" smtClean="0">
                <a:effectLst/>
                <a:latin typeface="&amp;quot"/>
              </a:rPr>
              <a:t> </a:t>
            </a:r>
            <a:r>
              <a:rPr lang="en-US" b="0" i="0" u="none" strike="noStrike" dirty="0" err="1" smtClean="0">
                <a:effectLst/>
                <a:latin typeface="&amp;quot"/>
              </a:rPr>
              <a:t>yapısı</a:t>
            </a:r>
            <a:r>
              <a:rPr lang="en-US" b="0" i="0" u="none" strike="noStrike" dirty="0" smtClean="0">
                <a:effectLst/>
                <a:latin typeface="&amp;quot"/>
              </a:rPr>
              <a:t> </a:t>
            </a:r>
            <a:r>
              <a:rPr lang="en-US" b="0" i="0" u="none" strike="noStrike" dirty="0" err="1" smtClean="0">
                <a:effectLst/>
                <a:latin typeface="&amp;quot"/>
              </a:rPr>
              <a:t>vardır</a:t>
            </a:r>
            <a:r>
              <a:rPr lang="en-US" b="0" i="0" u="none" strike="noStrike" dirty="0" smtClean="0">
                <a:effectLst/>
                <a:latin typeface="&amp;quot"/>
              </a:rPr>
              <a:t>.</a:t>
            </a:r>
            <a:r>
              <a:rPr lang="en-US" b="0" i="0" u="none" strike="noStrike" dirty="0" smtClean="0">
                <a:effectLst/>
                <a:latin typeface="Roboto"/>
              </a:rPr>
              <a:t> </a:t>
            </a:r>
          </a:p>
          <a:p>
            <a:pPr marL="285750" indent="-285750">
              <a:buFont typeface="Arial" panose="020B0604020202020204" pitchFamily="34" charset="0"/>
              <a:buChar char="•"/>
            </a:pPr>
            <a:endParaRPr lang="en-US" b="0" i="0" u="none" strike="noStrike" dirty="0" smtClean="0">
              <a:effectLst/>
              <a:latin typeface="Roboto"/>
            </a:endParaRPr>
          </a:p>
          <a:p>
            <a:pPr marL="285750" indent="-285750">
              <a:buFont typeface="Arial" panose="020B0604020202020204" pitchFamily="34" charset="0"/>
              <a:buChar char="•"/>
            </a:pPr>
            <a:r>
              <a:rPr lang="en-US" b="0" i="0" u="none" strike="noStrike" dirty="0" smtClean="0">
                <a:effectLst/>
                <a:latin typeface="&amp;quot"/>
              </a:rPr>
              <a:t>Bu </a:t>
            </a:r>
            <a:r>
              <a:rPr lang="en-US" b="0" i="0" u="none" strike="noStrike" dirty="0" err="1" smtClean="0">
                <a:effectLst/>
                <a:latin typeface="&amp;quot"/>
              </a:rPr>
              <a:t>küçük</a:t>
            </a:r>
            <a:r>
              <a:rPr lang="en-US" b="0" i="0" u="none" strike="noStrike" dirty="0" smtClean="0">
                <a:effectLst/>
                <a:latin typeface="&amp;quot"/>
              </a:rPr>
              <a:t> </a:t>
            </a:r>
            <a:r>
              <a:rPr lang="en-US" b="0" i="0" u="none" strike="noStrike" dirty="0" err="1" smtClean="0">
                <a:effectLst/>
                <a:latin typeface="&amp;quot"/>
              </a:rPr>
              <a:t>farklılıklar</a:t>
            </a:r>
            <a:r>
              <a:rPr lang="en-US" b="0" i="0" u="none" strike="noStrike" dirty="0" smtClean="0">
                <a:effectLst/>
                <a:latin typeface="&amp;quot"/>
              </a:rPr>
              <a:t>, ne </a:t>
            </a:r>
            <a:r>
              <a:rPr lang="en-US" b="0" i="0" u="none" strike="noStrike" dirty="0" err="1" smtClean="0">
                <a:effectLst/>
                <a:latin typeface="&amp;quot"/>
              </a:rPr>
              <a:t>kadar</a:t>
            </a:r>
            <a:r>
              <a:rPr lang="en-US" b="0" i="0" u="none" strike="noStrike" dirty="0" smtClean="0">
                <a:effectLst/>
                <a:latin typeface="&amp;quot"/>
              </a:rPr>
              <a:t> </a:t>
            </a:r>
            <a:r>
              <a:rPr lang="en-US" b="0" i="0" u="none" strike="noStrike" dirty="0" err="1" smtClean="0">
                <a:effectLst/>
                <a:latin typeface="&amp;quot"/>
              </a:rPr>
              <a:t>çabuk</a:t>
            </a:r>
            <a:r>
              <a:rPr lang="en-US" b="0" i="0" u="none" strike="noStrike" dirty="0" smtClean="0">
                <a:effectLst/>
                <a:latin typeface="&amp;quot"/>
              </a:rPr>
              <a:t> </a:t>
            </a:r>
            <a:r>
              <a:rPr lang="en-US" b="0" i="0" u="none" strike="noStrike" dirty="0" err="1" smtClean="0">
                <a:effectLst/>
                <a:latin typeface="&amp;quot"/>
              </a:rPr>
              <a:t>etki</a:t>
            </a:r>
            <a:r>
              <a:rPr lang="en-US" b="0" i="0" u="none" strike="noStrike" dirty="0" smtClean="0">
                <a:effectLst/>
                <a:latin typeface="&amp;quot"/>
              </a:rPr>
              <a:t> </a:t>
            </a:r>
            <a:r>
              <a:rPr lang="en-US" b="0" i="0" u="none" strike="noStrike" dirty="0" err="1" smtClean="0">
                <a:effectLst/>
                <a:latin typeface="&amp;quot"/>
              </a:rPr>
              <a:t>edip</a:t>
            </a:r>
            <a:r>
              <a:rPr lang="en-US" b="0" i="0" u="none" strike="noStrike" dirty="0" smtClean="0">
                <a:effectLst/>
                <a:latin typeface="&amp;quot"/>
              </a:rPr>
              <a:t> </a:t>
            </a:r>
            <a:r>
              <a:rPr lang="en-US" b="0" i="0" u="none" strike="noStrike" dirty="0" err="1" smtClean="0">
                <a:effectLst/>
                <a:latin typeface="&amp;quot"/>
              </a:rPr>
              <a:t>yıprandığı</a:t>
            </a:r>
            <a:r>
              <a:rPr lang="en-US" b="0" i="0" u="none" strike="noStrike" dirty="0" smtClean="0">
                <a:effectLst/>
                <a:latin typeface="&amp;quot"/>
              </a:rPr>
              <a:t> </a:t>
            </a:r>
            <a:r>
              <a:rPr lang="en-US" b="0" i="0" u="none" strike="noStrike" dirty="0" err="1" smtClean="0">
                <a:effectLst/>
                <a:latin typeface="&amp;quot"/>
              </a:rPr>
              <a:t>ve</a:t>
            </a:r>
            <a:r>
              <a:rPr lang="en-US" b="0" i="0" u="none" strike="noStrike" dirty="0" smtClean="0">
                <a:effectLst/>
                <a:latin typeface="&amp;quot"/>
              </a:rPr>
              <a:t> </a:t>
            </a:r>
            <a:r>
              <a:rPr lang="en-US" b="0" i="0" u="none" strike="noStrike" dirty="0" err="1" smtClean="0">
                <a:effectLst/>
                <a:latin typeface="&amp;quot"/>
              </a:rPr>
              <a:t>potansiyel</a:t>
            </a:r>
            <a:r>
              <a:rPr lang="en-US" b="0" i="0" u="none" strike="noStrike" dirty="0" smtClean="0">
                <a:effectLst/>
                <a:latin typeface="&amp;quot"/>
              </a:rPr>
              <a:t> </a:t>
            </a:r>
            <a:r>
              <a:rPr lang="en-US" b="0" i="0" u="none" strike="noStrike" dirty="0" err="1" smtClean="0">
                <a:effectLst/>
                <a:latin typeface="&amp;quot"/>
              </a:rPr>
              <a:t>yan</a:t>
            </a:r>
            <a:r>
              <a:rPr lang="en-US" b="0" i="0" u="none" strike="noStrike" dirty="0" smtClean="0">
                <a:effectLst/>
                <a:latin typeface="&amp;quot"/>
              </a:rPr>
              <a:t> </a:t>
            </a:r>
            <a:r>
              <a:rPr lang="en-US" b="0" i="0" u="none" strike="noStrike" dirty="0" err="1" smtClean="0">
                <a:effectLst/>
                <a:latin typeface="&amp;quot"/>
              </a:rPr>
              <a:t>etkiler</a:t>
            </a:r>
            <a:r>
              <a:rPr lang="en-US" b="0" i="0" u="none" strike="noStrike" dirty="0" smtClean="0">
                <a:effectLst/>
                <a:latin typeface="&amp;quot"/>
              </a:rPr>
              <a:t> </a:t>
            </a:r>
            <a:r>
              <a:rPr lang="en-US" b="0" i="0" u="none" strike="noStrike" dirty="0" err="1" smtClean="0">
                <a:effectLst/>
                <a:latin typeface="&amp;quot"/>
              </a:rPr>
              <a:t>gibi</a:t>
            </a:r>
            <a:r>
              <a:rPr lang="en-US" b="0" i="0" u="none" strike="noStrike" dirty="0" smtClean="0">
                <a:effectLst/>
                <a:latin typeface="&amp;quot"/>
              </a:rPr>
              <a:t> her </a:t>
            </a:r>
            <a:r>
              <a:rPr lang="en-US" b="0" i="0" u="none" strike="noStrike" dirty="0" err="1" smtClean="0">
                <a:effectLst/>
                <a:latin typeface="&amp;quot"/>
              </a:rPr>
              <a:t>ilacın</a:t>
            </a:r>
            <a:r>
              <a:rPr lang="en-US" b="0" i="0" u="none" strike="noStrike" dirty="0" smtClean="0">
                <a:effectLst/>
                <a:latin typeface="&amp;quot"/>
              </a:rPr>
              <a:t> </a:t>
            </a:r>
            <a:r>
              <a:rPr lang="en-US" b="0" i="0" u="none" strike="noStrike" dirty="0" err="1" smtClean="0">
                <a:effectLst/>
                <a:latin typeface="&amp;quot"/>
              </a:rPr>
              <a:t>çalışma</a:t>
            </a:r>
            <a:r>
              <a:rPr lang="en-US" b="0" i="0" u="none" strike="noStrike" dirty="0" smtClean="0">
                <a:effectLst/>
                <a:latin typeface="&amp;quot"/>
              </a:rPr>
              <a:t> </a:t>
            </a:r>
            <a:r>
              <a:rPr lang="en-US" b="0" i="0" u="none" strike="noStrike" dirty="0" err="1" smtClean="0">
                <a:effectLst/>
                <a:latin typeface="&amp;quot"/>
              </a:rPr>
              <a:t>şeklini</a:t>
            </a:r>
            <a:r>
              <a:rPr lang="en-US" b="0" i="0" u="none" strike="noStrike" dirty="0" smtClean="0">
                <a:effectLst/>
                <a:latin typeface="&amp;quot"/>
              </a:rPr>
              <a:t> </a:t>
            </a:r>
            <a:r>
              <a:rPr lang="en-US" b="0" i="0" u="none" strike="noStrike" dirty="0" err="1" smtClean="0">
                <a:effectLst/>
                <a:latin typeface="&amp;quot"/>
              </a:rPr>
              <a:t>etkiler</a:t>
            </a:r>
            <a:r>
              <a:rPr lang="en-US" b="0" i="0" u="none" strike="noStrike" dirty="0" smtClean="0">
                <a:effectLst/>
                <a:latin typeface="&amp;quot"/>
              </a:rPr>
              <a:t>.</a:t>
            </a:r>
            <a:r>
              <a:rPr lang="en-US" b="0" i="0" u="none" strike="noStrike" dirty="0" smtClean="0">
                <a:effectLst/>
                <a:latin typeface="Roboto"/>
              </a:rPr>
              <a:t> </a:t>
            </a:r>
          </a:p>
          <a:p>
            <a:pPr marL="285750" indent="-285750">
              <a:buFont typeface="Arial" panose="020B0604020202020204" pitchFamily="34" charset="0"/>
              <a:buChar char="•"/>
            </a:pPr>
            <a:r>
              <a:rPr lang="en-US" b="0" i="0" u="none" strike="noStrike" dirty="0" err="1" smtClean="0">
                <a:effectLst/>
                <a:latin typeface="&amp;quot"/>
              </a:rPr>
              <a:t>Doktorunuz</a:t>
            </a:r>
            <a:r>
              <a:rPr lang="en-US" b="0" i="0" u="none" strike="noStrike" dirty="0" smtClean="0">
                <a:effectLst/>
                <a:latin typeface="&amp;quot"/>
              </a:rPr>
              <a:t> </a:t>
            </a:r>
            <a:r>
              <a:rPr lang="en-US" b="0" i="0" u="none" strike="noStrike" dirty="0" err="1" smtClean="0">
                <a:effectLst/>
                <a:latin typeface="&amp;quot"/>
              </a:rPr>
              <a:t>bu</a:t>
            </a:r>
            <a:r>
              <a:rPr lang="en-US" b="0" i="0" u="none" strike="noStrike" dirty="0" smtClean="0">
                <a:effectLst/>
                <a:latin typeface="&amp;quot"/>
              </a:rPr>
              <a:t> </a:t>
            </a:r>
            <a:r>
              <a:rPr lang="en-US" b="0" i="0" u="none" strike="noStrike" dirty="0" err="1" smtClean="0">
                <a:effectLst/>
                <a:latin typeface="&amp;quot"/>
              </a:rPr>
              <a:t>faktörleri</a:t>
            </a:r>
            <a:r>
              <a:rPr lang="en-US" b="0" i="0" u="none" strike="noStrike" dirty="0" smtClean="0">
                <a:effectLst/>
                <a:latin typeface="&amp;quot"/>
              </a:rPr>
              <a:t>, </a:t>
            </a:r>
            <a:r>
              <a:rPr lang="en-US" b="0" i="0" u="none" strike="noStrike" dirty="0" err="1" smtClean="0">
                <a:effectLst/>
                <a:latin typeface="&amp;quot"/>
              </a:rPr>
              <a:t>sahip</a:t>
            </a:r>
            <a:r>
              <a:rPr lang="en-US" b="0" i="0" u="none" strike="noStrike" dirty="0" smtClean="0">
                <a:effectLst/>
                <a:latin typeface="&amp;quot"/>
              </a:rPr>
              <a:t> </a:t>
            </a:r>
            <a:r>
              <a:rPr lang="en-US" b="0" i="0" u="none" strike="noStrike" dirty="0" err="1" smtClean="0">
                <a:effectLst/>
                <a:latin typeface="&amp;quot"/>
              </a:rPr>
              <a:t>olduğunuz</a:t>
            </a:r>
            <a:r>
              <a:rPr lang="en-US" b="0" i="0" u="none" strike="noStrike" dirty="0" smtClean="0">
                <a:effectLst/>
                <a:latin typeface="&amp;quot"/>
              </a:rPr>
              <a:t> </a:t>
            </a:r>
            <a:r>
              <a:rPr lang="en-US" b="0" i="0" u="none" strike="noStrike" dirty="0" err="1" smtClean="0">
                <a:effectLst/>
                <a:latin typeface="&amp;quot"/>
              </a:rPr>
              <a:t>diğer</a:t>
            </a:r>
            <a:r>
              <a:rPr lang="en-US" b="0" i="0" u="none" strike="noStrike" dirty="0" smtClean="0">
                <a:effectLst/>
                <a:latin typeface="&amp;quot"/>
              </a:rPr>
              <a:t> </a:t>
            </a:r>
            <a:r>
              <a:rPr lang="en-US" b="0" i="0" u="none" strike="noStrike" dirty="0" err="1" smtClean="0">
                <a:effectLst/>
                <a:latin typeface="&amp;quot"/>
              </a:rPr>
              <a:t>koşulları</a:t>
            </a:r>
            <a:r>
              <a:rPr lang="en-US" b="0" i="0" u="none" strike="noStrike" dirty="0" smtClean="0">
                <a:effectLst/>
                <a:latin typeface="&amp;quot"/>
              </a:rPr>
              <a:t> </a:t>
            </a:r>
            <a:r>
              <a:rPr lang="en-US" b="0" i="0" u="none" strike="noStrike" dirty="0" err="1" smtClean="0">
                <a:effectLst/>
                <a:latin typeface="&amp;quot"/>
              </a:rPr>
              <a:t>ve</a:t>
            </a:r>
            <a:r>
              <a:rPr lang="en-US" b="0" i="0" u="none" strike="noStrike" dirty="0" smtClean="0">
                <a:effectLst/>
                <a:latin typeface="&amp;quot"/>
              </a:rPr>
              <a:t> </a:t>
            </a:r>
            <a:r>
              <a:rPr lang="en-US" b="0" i="0" u="none" strike="noStrike" dirty="0" err="1" smtClean="0">
                <a:effectLst/>
                <a:latin typeface="&amp;quot"/>
              </a:rPr>
              <a:t>aldığınız</a:t>
            </a:r>
            <a:r>
              <a:rPr lang="en-US" b="0" i="0" u="none" strike="noStrike" dirty="0" smtClean="0">
                <a:effectLst/>
                <a:latin typeface="&amp;quot"/>
              </a:rPr>
              <a:t> </a:t>
            </a:r>
            <a:r>
              <a:rPr lang="en-US" b="0" i="0" u="none" strike="noStrike" dirty="0" err="1" smtClean="0">
                <a:effectLst/>
                <a:latin typeface="&amp;quot"/>
              </a:rPr>
              <a:t>diğer</a:t>
            </a:r>
            <a:r>
              <a:rPr lang="en-US" b="0" i="0" u="none" strike="noStrike" dirty="0" smtClean="0">
                <a:effectLst/>
                <a:latin typeface="&amp;quot"/>
              </a:rPr>
              <a:t> </a:t>
            </a:r>
            <a:r>
              <a:rPr lang="en-US" b="0" i="0" u="none" strike="noStrike" dirty="0" err="1" smtClean="0">
                <a:effectLst/>
                <a:latin typeface="&amp;quot"/>
              </a:rPr>
              <a:t>ilaçlarla</a:t>
            </a:r>
            <a:r>
              <a:rPr lang="en-US" b="0" i="0" u="none" strike="noStrike" dirty="0" smtClean="0">
                <a:effectLst/>
                <a:latin typeface="&amp;quot"/>
              </a:rPr>
              <a:t> </a:t>
            </a:r>
            <a:r>
              <a:rPr lang="en-US" b="0" i="0" u="none" strike="noStrike" dirty="0" err="1" smtClean="0">
                <a:effectLst/>
                <a:latin typeface="&amp;quot"/>
              </a:rPr>
              <a:t>olası</a:t>
            </a:r>
            <a:r>
              <a:rPr lang="en-US" b="0" i="0" u="none" strike="noStrike" dirty="0" smtClean="0">
                <a:effectLst/>
                <a:latin typeface="&amp;quot"/>
              </a:rPr>
              <a:t> </a:t>
            </a:r>
            <a:r>
              <a:rPr lang="en-US" b="0" i="0" u="none" strike="noStrike" dirty="0" err="1" smtClean="0">
                <a:effectLst/>
                <a:latin typeface="&amp;quot"/>
              </a:rPr>
              <a:t>etkileşimleri</a:t>
            </a:r>
            <a:r>
              <a:rPr lang="en-US" b="0" i="0" u="none" strike="noStrike" dirty="0" smtClean="0">
                <a:effectLst/>
                <a:latin typeface="&amp;quot"/>
              </a:rPr>
              <a:t> </a:t>
            </a:r>
            <a:r>
              <a:rPr lang="en-US" b="0" i="0" u="none" strike="noStrike" dirty="0" err="1" smtClean="0">
                <a:effectLst/>
                <a:latin typeface="&amp;quot"/>
              </a:rPr>
              <a:t>dikkate</a:t>
            </a:r>
            <a:r>
              <a:rPr lang="en-US" b="0" i="0" u="none" strike="noStrike" dirty="0" smtClean="0">
                <a:effectLst/>
                <a:latin typeface="&amp;quot"/>
              </a:rPr>
              <a:t> </a:t>
            </a:r>
            <a:r>
              <a:rPr lang="en-US" b="0" i="0" u="none" strike="noStrike" dirty="0" err="1" smtClean="0">
                <a:effectLst/>
                <a:latin typeface="&amp;quot"/>
              </a:rPr>
              <a:t>alacaktır</a:t>
            </a:r>
            <a:r>
              <a:rPr lang="en-US" b="0" i="0" u="none" strike="noStrike" dirty="0" smtClean="0">
                <a:effectLst/>
                <a:latin typeface="&amp;quot"/>
              </a:rPr>
              <a:t>.</a:t>
            </a: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37014756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1189" y="680000"/>
            <a:ext cx="3910149" cy="5632311"/>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285750" indent="-285750">
              <a:buFont typeface="Arial" panose="020B0604020202020204" pitchFamily="34" charset="0"/>
              <a:buChar char="•"/>
            </a:pPr>
            <a:r>
              <a:rPr lang="en-US" b="1" i="0" u="none" strike="noStrike" dirty="0" smtClean="0">
                <a:solidFill>
                  <a:srgbClr val="C00000"/>
                </a:solidFill>
                <a:effectLst/>
                <a:latin typeface="Helvetica" panose="020B0604020202020204" pitchFamily="34" charset="0"/>
              </a:rPr>
              <a:t>Sildenafil (Viagra).</a:t>
            </a:r>
            <a:r>
              <a:rPr lang="en-US" b="0" i="0" u="none" strike="noStrike" dirty="0" smtClean="0">
                <a:solidFill>
                  <a:srgbClr val="C00000"/>
                </a:solidFill>
                <a:effectLst/>
                <a:latin typeface="Helvetica" panose="020B0604020202020204" pitchFamily="34" charset="0"/>
              </a:rPr>
              <a:t> </a:t>
            </a:r>
          </a:p>
          <a:p>
            <a:pPr marL="285750" indent="-285750">
              <a:buFont typeface="Arial" panose="020B0604020202020204" pitchFamily="34" charset="0"/>
              <a:buChar char="•"/>
            </a:pPr>
            <a:endParaRPr lang="en-US" dirty="0">
              <a:solidFill>
                <a:srgbClr val="111111"/>
              </a:solidFill>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This medication is most effective when taken on an empty stomach one hour before sex. </a:t>
            </a:r>
          </a:p>
          <a:p>
            <a:pPr marL="285750" indent="-285750">
              <a:buFont typeface="Arial" panose="020B0604020202020204" pitchFamily="34" charset="0"/>
              <a:buChar char="•"/>
            </a:pPr>
            <a:endParaRPr lang="en-US" dirty="0">
              <a:solidFill>
                <a:srgbClr val="111111"/>
              </a:solidFill>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It's effective for four to five hours or more if you have mild to moderate erectile dysfunction.</a:t>
            </a:r>
          </a:p>
          <a:p>
            <a:pPr marL="285750" indent="-285750">
              <a:buFont typeface="Arial" panose="020B0604020202020204" pitchFamily="34" charset="0"/>
              <a:buChar char="•"/>
            </a:pPr>
            <a:endParaRPr lang="en-US" dirty="0">
              <a:solidFill>
                <a:srgbClr val="111111"/>
              </a:solidFill>
              <a:latin typeface="Helvetica" panose="020B0604020202020204" pitchFamily="34" charset="0"/>
            </a:endParaRPr>
          </a:p>
          <a:p>
            <a:pPr marL="285750" indent="-285750">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marL="285750" indent="-285750">
              <a:buFont typeface="Arial" panose="020B0604020202020204" pitchFamily="34" charset="0"/>
              <a:buChar char="•"/>
            </a:pPr>
            <a:r>
              <a:rPr lang="en-US" b="1" i="0" u="none" strike="noStrike" dirty="0" err="1" smtClean="0">
                <a:solidFill>
                  <a:srgbClr val="C00000"/>
                </a:solidFill>
                <a:effectLst/>
                <a:latin typeface="Helvetica" panose="020B0604020202020204" pitchFamily="34" charset="0"/>
              </a:rPr>
              <a:t>Vardenafil</a:t>
            </a:r>
            <a:r>
              <a:rPr lang="en-US" b="1" i="0" u="none" strike="noStrike" dirty="0" smtClean="0">
                <a:solidFill>
                  <a:srgbClr val="C00000"/>
                </a:solidFill>
                <a:effectLst/>
                <a:latin typeface="Helvetica" panose="020B0604020202020204" pitchFamily="34" charset="0"/>
              </a:rPr>
              <a:t> (Levitra, </a:t>
            </a:r>
            <a:r>
              <a:rPr lang="en-US" b="1" i="0" u="none" strike="noStrike" dirty="0" err="1" smtClean="0">
                <a:solidFill>
                  <a:srgbClr val="C00000"/>
                </a:solidFill>
                <a:effectLst/>
                <a:latin typeface="Helvetica" panose="020B0604020202020204" pitchFamily="34" charset="0"/>
              </a:rPr>
              <a:t>Staxyn</a:t>
            </a:r>
            <a:r>
              <a:rPr lang="en-US" b="1" i="0" u="none" strike="noStrike" dirty="0" smtClean="0">
                <a:solidFill>
                  <a:srgbClr val="C00000"/>
                </a:solidFill>
                <a:effectLst/>
                <a:latin typeface="Helvetica" panose="020B0604020202020204" pitchFamily="34" charset="0"/>
              </a:rPr>
              <a:t>).</a:t>
            </a:r>
            <a:r>
              <a:rPr lang="en-US" b="0" i="0" u="none" strike="noStrike" dirty="0" smtClean="0">
                <a:solidFill>
                  <a:srgbClr val="C00000"/>
                </a:solidFill>
                <a:effectLst/>
                <a:latin typeface="Helvetica" panose="020B0604020202020204" pitchFamily="34" charset="0"/>
              </a:rPr>
              <a:t> </a:t>
            </a:r>
          </a:p>
          <a:p>
            <a:pPr marL="285750" indent="-285750">
              <a:buFont typeface="Arial" panose="020B0604020202020204" pitchFamily="34" charset="0"/>
              <a:buChar char="•"/>
            </a:pPr>
            <a:endParaRPr lang="en-US" dirty="0">
              <a:solidFill>
                <a:srgbClr val="111111"/>
              </a:solidFill>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This medication also is most effective when taken one hour before sex and can be taken with or without food. </a:t>
            </a:r>
          </a:p>
          <a:p>
            <a:pPr marL="285750" indent="-285750">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A high-fat meal might keep it from absorbing as quickly.</a:t>
            </a:r>
            <a:endParaRPr lang="en-US" b="0" i="0" u="none" strike="noStrike" dirty="0">
              <a:solidFill>
                <a:srgbClr val="111111"/>
              </a:solidFill>
              <a:effectLst/>
              <a:latin typeface="Helvetica" panose="020B0604020202020204" pitchFamily="34" charset="0"/>
            </a:endParaRPr>
          </a:p>
        </p:txBody>
      </p:sp>
      <p:sp>
        <p:nvSpPr>
          <p:cNvPr id="3" name="Rectangle 2"/>
          <p:cNvSpPr/>
          <p:nvPr/>
        </p:nvSpPr>
        <p:spPr>
          <a:xfrm>
            <a:off x="6409508" y="613176"/>
            <a:ext cx="4476206" cy="563231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C00000"/>
                </a:solidFill>
                <a:effectLst/>
                <a:latin typeface="&amp;quot"/>
              </a:rPr>
              <a:t>Sildenafil (Viagra).</a:t>
            </a:r>
          </a:p>
          <a:p>
            <a:pPr marL="285750" indent="-285750">
              <a:buFont typeface="Arial" panose="020B0604020202020204" pitchFamily="34" charset="0"/>
              <a:buChar char="•"/>
            </a:pPr>
            <a:r>
              <a:rPr lang="en-US" b="0" i="0" u="none" strike="noStrike" dirty="0" smtClean="0">
                <a:effectLst/>
                <a:latin typeface="Roboto"/>
              </a:rPr>
              <a:t> </a:t>
            </a:r>
          </a:p>
          <a:p>
            <a:pPr marL="285750" indent="-285750">
              <a:buFont typeface="Arial" panose="020B0604020202020204" pitchFamily="34" charset="0"/>
              <a:buChar char="•"/>
            </a:pPr>
            <a:r>
              <a:rPr lang="en-US" b="0" i="0" u="none" strike="noStrike" dirty="0" smtClean="0">
                <a:effectLst/>
                <a:latin typeface="&amp;quot"/>
              </a:rPr>
              <a:t>Bu </a:t>
            </a:r>
            <a:r>
              <a:rPr lang="en-US" b="0" i="0" u="none" strike="noStrike" dirty="0" err="1" smtClean="0">
                <a:effectLst/>
                <a:latin typeface="&amp;quot"/>
              </a:rPr>
              <a:t>ilaç</a:t>
            </a:r>
            <a:r>
              <a:rPr lang="en-US" b="0" i="0" u="none" strike="noStrike" dirty="0" smtClean="0">
                <a:effectLst/>
                <a:latin typeface="&amp;quot"/>
              </a:rPr>
              <a:t>, </a:t>
            </a:r>
            <a:r>
              <a:rPr lang="en-US" b="0" i="0" u="none" strike="noStrike" dirty="0" err="1" smtClean="0">
                <a:effectLst/>
                <a:latin typeface="&amp;quot"/>
              </a:rPr>
              <a:t>cinsel</a:t>
            </a:r>
            <a:r>
              <a:rPr lang="en-US" b="0" i="0" u="none" strike="noStrike" dirty="0" smtClean="0">
                <a:effectLst/>
                <a:latin typeface="&amp;quot"/>
              </a:rPr>
              <a:t> </a:t>
            </a:r>
            <a:r>
              <a:rPr lang="en-US" b="0" i="0" u="none" strike="noStrike" dirty="0" err="1" smtClean="0">
                <a:effectLst/>
                <a:latin typeface="&amp;quot"/>
              </a:rPr>
              <a:t>iliskiden</a:t>
            </a:r>
            <a:r>
              <a:rPr lang="en-US" b="0" i="0" u="none" strike="noStrike" dirty="0" smtClean="0">
                <a:effectLst/>
                <a:latin typeface="&amp;quot"/>
              </a:rPr>
              <a:t> </a:t>
            </a:r>
            <a:r>
              <a:rPr lang="en-US" b="0" i="0" u="none" strike="noStrike" dirty="0" err="1" smtClean="0">
                <a:effectLst/>
                <a:latin typeface="&amp;quot"/>
              </a:rPr>
              <a:t>bir</a:t>
            </a:r>
            <a:r>
              <a:rPr lang="en-US" b="0" i="0" u="none" strike="noStrike" dirty="0" smtClean="0">
                <a:effectLst/>
                <a:latin typeface="&amp;quot"/>
              </a:rPr>
              <a:t> </a:t>
            </a:r>
            <a:r>
              <a:rPr lang="en-US" b="0" i="0" u="none" strike="noStrike" dirty="0" err="1" smtClean="0">
                <a:effectLst/>
                <a:latin typeface="&amp;quot"/>
              </a:rPr>
              <a:t>saat</a:t>
            </a:r>
            <a:r>
              <a:rPr lang="en-US" b="0" i="0" u="none" strike="noStrike" dirty="0" smtClean="0">
                <a:effectLst/>
                <a:latin typeface="&amp;quot"/>
              </a:rPr>
              <a:t> </a:t>
            </a:r>
            <a:r>
              <a:rPr lang="en-US" b="0" i="0" u="none" strike="noStrike" dirty="0" err="1" smtClean="0">
                <a:effectLst/>
                <a:latin typeface="&amp;quot"/>
              </a:rPr>
              <a:t>önce</a:t>
            </a:r>
            <a:r>
              <a:rPr lang="en-US" b="0" i="0" u="none" strike="noStrike" dirty="0" smtClean="0">
                <a:effectLst/>
                <a:latin typeface="&amp;quot"/>
              </a:rPr>
              <a:t> </a:t>
            </a:r>
            <a:r>
              <a:rPr lang="en-US" b="0" i="0" u="none" strike="noStrike" dirty="0" err="1" smtClean="0">
                <a:effectLst/>
                <a:latin typeface="&amp;quot"/>
              </a:rPr>
              <a:t>aç</a:t>
            </a:r>
            <a:r>
              <a:rPr lang="en-US" b="0" i="0" u="none" strike="noStrike" dirty="0" smtClean="0">
                <a:effectLst/>
                <a:latin typeface="&amp;quot"/>
              </a:rPr>
              <a:t> </a:t>
            </a:r>
            <a:r>
              <a:rPr lang="en-US" b="0" i="0" u="none" strike="noStrike" dirty="0" err="1" smtClean="0">
                <a:effectLst/>
                <a:latin typeface="&amp;quot"/>
              </a:rPr>
              <a:t>karnına</a:t>
            </a:r>
            <a:r>
              <a:rPr lang="en-US" b="0" i="0" u="none" strike="noStrike" dirty="0" smtClean="0">
                <a:effectLst/>
                <a:latin typeface="&amp;quot"/>
              </a:rPr>
              <a:t> </a:t>
            </a:r>
            <a:r>
              <a:rPr lang="en-US" b="0" i="0" u="none" strike="noStrike" dirty="0" err="1" smtClean="0">
                <a:effectLst/>
                <a:latin typeface="&amp;quot"/>
              </a:rPr>
              <a:t>alındığında</a:t>
            </a:r>
            <a:r>
              <a:rPr lang="en-US" b="0" i="0" u="none" strike="noStrike" dirty="0" smtClean="0">
                <a:effectLst/>
                <a:latin typeface="&amp;quot"/>
              </a:rPr>
              <a:t> </a:t>
            </a:r>
            <a:r>
              <a:rPr lang="en-US" b="0" i="0" u="none" strike="noStrike" dirty="0" err="1" smtClean="0">
                <a:effectLst/>
                <a:latin typeface="&amp;quot"/>
              </a:rPr>
              <a:t>en</a:t>
            </a:r>
            <a:r>
              <a:rPr lang="en-US" b="0" i="0" u="none" strike="noStrike" dirty="0" smtClean="0">
                <a:effectLst/>
                <a:latin typeface="&amp;quot"/>
              </a:rPr>
              <a:t> </a:t>
            </a:r>
            <a:r>
              <a:rPr lang="en-US" b="0" i="0" u="none" strike="noStrike" dirty="0" err="1" smtClean="0">
                <a:effectLst/>
                <a:latin typeface="&amp;quot"/>
              </a:rPr>
              <a:t>etkilidir</a:t>
            </a:r>
            <a:r>
              <a:rPr lang="en-US" b="0" i="0" u="none" strike="noStrike" dirty="0" smtClean="0">
                <a:effectLst/>
                <a:latin typeface="&amp;quot"/>
              </a:rPr>
              <a:t>.</a:t>
            </a:r>
            <a:r>
              <a:rPr lang="en-US" b="0" i="0" u="none" strike="noStrike" dirty="0" smtClean="0">
                <a:effectLst/>
                <a:latin typeface="Roboto"/>
              </a:rPr>
              <a:t> </a:t>
            </a:r>
          </a:p>
          <a:p>
            <a:pPr marL="285750" indent="-285750">
              <a:buFont typeface="Arial" panose="020B0604020202020204" pitchFamily="34" charset="0"/>
              <a:buChar char="•"/>
            </a:pPr>
            <a:endParaRPr lang="en-US" b="0" i="0" u="none" strike="noStrike" dirty="0" smtClean="0">
              <a:effectLst/>
              <a:latin typeface="Roboto"/>
            </a:endParaRPr>
          </a:p>
          <a:p>
            <a:pPr marL="285750" indent="-285750">
              <a:buFont typeface="Arial" panose="020B0604020202020204" pitchFamily="34" charset="0"/>
              <a:buChar char="•"/>
            </a:pPr>
            <a:r>
              <a:rPr lang="en-US" b="0" i="0" u="none" strike="noStrike" dirty="0" err="1" smtClean="0">
                <a:effectLst/>
                <a:latin typeface="&amp;quot"/>
              </a:rPr>
              <a:t>Hafif</a:t>
            </a:r>
            <a:r>
              <a:rPr lang="en-US" b="0" i="0" u="none" strike="noStrike" dirty="0" smtClean="0">
                <a:effectLst/>
                <a:latin typeface="&amp;quot"/>
              </a:rPr>
              <a:t> </a:t>
            </a:r>
            <a:r>
              <a:rPr lang="en-US" b="0" i="0" u="none" strike="noStrike" dirty="0" err="1" smtClean="0">
                <a:effectLst/>
                <a:latin typeface="&amp;quot"/>
              </a:rPr>
              <a:t>ila</a:t>
            </a:r>
            <a:r>
              <a:rPr lang="en-US" b="0" i="0" u="none" strike="noStrike" dirty="0" smtClean="0">
                <a:effectLst/>
                <a:latin typeface="&amp;quot"/>
              </a:rPr>
              <a:t> </a:t>
            </a:r>
            <a:r>
              <a:rPr lang="en-US" b="0" i="0" u="none" strike="noStrike" dirty="0" err="1" smtClean="0">
                <a:effectLst/>
                <a:latin typeface="&amp;quot"/>
              </a:rPr>
              <a:t>orta</a:t>
            </a:r>
            <a:r>
              <a:rPr lang="en-US" b="0" i="0" u="none" strike="noStrike" dirty="0" smtClean="0">
                <a:effectLst/>
                <a:latin typeface="&amp;quot"/>
              </a:rPr>
              <a:t> </a:t>
            </a:r>
            <a:r>
              <a:rPr lang="en-US" b="0" i="0" u="none" strike="noStrike" dirty="0" err="1" smtClean="0">
                <a:effectLst/>
                <a:latin typeface="&amp;quot"/>
              </a:rPr>
              <a:t>dereceli</a:t>
            </a:r>
            <a:r>
              <a:rPr lang="en-US" b="0" i="0" u="none" strike="noStrike" dirty="0" smtClean="0">
                <a:effectLst/>
                <a:latin typeface="&amp;quot"/>
              </a:rPr>
              <a:t> </a:t>
            </a:r>
            <a:r>
              <a:rPr lang="en-US" b="0" i="0" u="none" strike="noStrike" dirty="0" err="1" smtClean="0">
                <a:effectLst/>
                <a:latin typeface="&amp;quot"/>
              </a:rPr>
              <a:t>erektil</a:t>
            </a:r>
            <a:r>
              <a:rPr lang="en-US" b="0" i="0" u="none" strike="noStrike" dirty="0" smtClean="0">
                <a:effectLst/>
                <a:latin typeface="&amp;quot"/>
              </a:rPr>
              <a:t> </a:t>
            </a:r>
            <a:r>
              <a:rPr lang="en-US" b="0" i="0" u="none" strike="noStrike" dirty="0" err="1" smtClean="0">
                <a:effectLst/>
                <a:latin typeface="&amp;quot"/>
              </a:rPr>
              <a:t>disfonksiyonunuz</a:t>
            </a:r>
            <a:r>
              <a:rPr lang="en-US" b="0" i="0" u="none" strike="noStrike" dirty="0" smtClean="0">
                <a:effectLst/>
                <a:latin typeface="&amp;quot"/>
              </a:rPr>
              <a:t> </a:t>
            </a:r>
            <a:r>
              <a:rPr lang="en-US" b="0" i="0" u="none" strike="noStrike" dirty="0" err="1" smtClean="0">
                <a:effectLst/>
                <a:latin typeface="&amp;quot"/>
              </a:rPr>
              <a:t>varsa</a:t>
            </a:r>
            <a:r>
              <a:rPr lang="en-US" b="0" i="0" u="none" strike="noStrike" dirty="0" smtClean="0">
                <a:effectLst/>
                <a:latin typeface="&amp;quot"/>
              </a:rPr>
              <a:t> </a:t>
            </a:r>
            <a:r>
              <a:rPr lang="en-US" b="0" i="0" u="none" strike="noStrike" dirty="0" err="1" smtClean="0">
                <a:effectLst/>
                <a:latin typeface="&amp;quot"/>
              </a:rPr>
              <a:t>dört</a:t>
            </a:r>
            <a:r>
              <a:rPr lang="en-US" b="0" i="0" u="none" strike="noStrike" dirty="0" smtClean="0">
                <a:effectLst/>
                <a:latin typeface="&amp;quot"/>
              </a:rPr>
              <a:t> </a:t>
            </a:r>
            <a:r>
              <a:rPr lang="en-US" b="0" i="0" u="none" strike="noStrike" dirty="0" err="1" smtClean="0">
                <a:effectLst/>
                <a:latin typeface="&amp;quot"/>
              </a:rPr>
              <a:t>ila</a:t>
            </a:r>
            <a:r>
              <a:rPr lang="en-US" b="0" i="0" u="none" strike="noStrike" dirty="0" smtClean="0">
                <a:effectLst/>
                <a:latin typeface="&amp;quot"/>
              </a:rPr>
              <a:t> </a:t>
            </a:r>
            <a:r>
              <a:rPr lang="en-US" b="0" i="0" u="none" strike="noStrike" dirty="0" err="1" smtClean="0">
                <a:effectLst/>
                <a:latin typeface="&amp;quot"/>
              </a:rPr>
              <a:t>beş</a:t>
            </a:r>
            <a:r>
              <a:rPr lang="en-US" b="0" i="0" u="none" strike="noStrike" dirty="0" smtClean="0">
                <a:effectLst/>
                <a:latin typeface="&amp;quot"/>
              </a:rPr>
              <a:t> </a:t>
            </a:r>
            <a:r>
              <a:rPr lang="en-US" b="0" i="0" u="none" strike="noStrike" dirty="0" err="1" smtClean="0">
                <a:effectLst/>
                <a:latin typeface="&amp;quot"/>
              </a:rPr>
              <a:t>saat</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daha</a:t>
            </a:r>
            <a:r>
              <a:rPr lang="en-US" b="0" i="0" u="none" strike="noStrike" dirty="0" smtClean="0">
                <a:effectLst/>
                <a:latin typeface="&amp;quot"/>
              </a:rPr>
              <a:t> </a:t>
            </a:r>
            <a:r>
              <a:rPr lang="en-US" b="0" i="0" u="none" strike="noStrike" dirty="0" err="1" smtClean="0">
                <a:effectLst/>
                <a:latin typeface="&amp;quot"/>
              </a:rPr>
              <a:t>uzun</a:t>
            </a:r>
            <a:r>
              <a:rPr lang="en-US" b="0" i="0" u="none" strike="noStrike" dirty="0" smtClean="0">
                <a:effectLst/>
                <a:latin typeface="&amp;quot"/>
              </a:rPr>
              <a:t> </a:t>
            </a:r>
            <a:r>
              <a:rPr lang="en-US" b="0" i="0" u="none" strike="noStrike" dirty="0" err="1" smtClean="0">
                <a:effectLst/>
                <a:latin typeface="&amp;quot"/>
              </a:rPr>
              <a:t>süre</a:t>
            </a:r>
            <a:r>
              <a:rPr lang="en-US" b="0" i="0" u="none" strike="noStrike" dirty="0" smtClean="0">
                <a:effectLst/>
                <a:latin typeface="&amp;quot"/>
              </a:rPr>
              <a:t> </a:t>
            </a:r>
            <a:r>
              <a:rPr lang="en-US" b="0" i="0" u="none" strike="noStrike" dirty="0" err="1" smtClean="0">
                <a:effectLst/>
                <a:latin typeface="&amp;quot"/>
              </a:rPr>
              <a:t>etkilidir</a:t>
            </a:r>
            <a:r>
              <a:rPr lang="en-US" b="0" i="0" u="none" strike="noStrike" dirty="0" smtClean="0">
                <a:effectLst/>
                <a:latin typeface="&amp;quot"/>
              </a:rPr>
              <a:t>.</a:t>
            </a:r>
          </a:p>
          <a:p>
            <a:pPr marL="285750" indent="-285750">
              <a:buFont typeface="Arial" panose="020B0604020202020204" pitchFamily="34" charset="0"/>
              <a:buChar char="•"/>
            </a:pPr>
            <a:endParaRPr lang="en-US" dirty="0">
              <a:latin typeface="&amp;quot"/>
            </a:endParaRPr>
          </a:p>
          <a:p>
            <a:pPr marL="285750" indent="-285750">
              <a:buFont typeface="Arial" panose="020B0604020202020204" pitchFamily="34" charset="0"/>
              <a:buChar char="•"/>
            </a:pPr>
            <a:r>
              <a:rPr lang="en-US" dirty="0" smtClean="0"/>
              <a:t/>
            </a:r>
            <a:br>
              <a:rPr lang="en-US" dirty="0" smtClean="0"/>
            </a:br>
            <a:r>
              <a:rPr lang="en-US" b="0" i="0" u="none" strike="noStrike" dirty="0" err="1" smtClean="0">
                <a:solidFill>
                  <a:srgbClr val="C00000"/>
                </a:solidFill>
                <a:effectLst/>
                <a:latin typeface="&amp;quot"/>
              </a:rPr>
              <a:t>Vardenafil</a:t>
            </a:r>
            <a:r>
              <a:rPr lang="en-US" b="0" i="0" u="none" strike="noStrike" dirty="0" smtClean="0">
                <a:solidFill>
                  <a:srgbClr val="C00000"/>
                </a:solidFill>
                <a:effectLst/>
                <a:latin typeface="&amp;quot"/>
              </a:rPr>
              <a:t> (Levitra, </a:t>
            </a:r>
            <a:r>
              <a:rPr lang="en-US" b="0" i="0" u="none" strike="noStrike" dirty="0" err="1" smtClean="0">
                <a:solidFill>
                  <a:srgbClr val="C00000"/>
                </a:solidFill>
                <a:effectLst/>
                <a:latin typeface="&amp;quot"/>
              </a:rPr>
              <a:t>Staxyn</a:t>
            </a:r>
            <a:r>
              <a:rPr lang="en-US" b="0" i="0" u="none" strike="noStrike" dirty="0" smtClean="0">
                <a:solidFill>
                  <a:srgbClr val="C00000"/>
                </a:solidFill>
                <a:effectLst/>
                <a:latin typeface="&amp;quot"/>
              </a:rPr>
              <a:t>).</a:t>
            </a:r>
            <a:r>
              <a:rPr lang="en-US" b="0" i="0" u="none" strike="noStrike" dirty="0" smtClean="0">
                <a:solidFill>
                  <a:srgbClr val="C00000"/>
                </a:solidFill>
                <a:effectLst/>
                <a:latin typeface="Roboto"/>
              </a:rPr>
              <a:t> </a:t>
            </a:r>
          </a:p>
          <a:p>
            <a:pPr marL="285750" indent="-285750">
              <a:buFont typeface="Arial" panose="020B0604020202020204" pitchFamily="34" charset="0"/>
              <a:buChar char="•"/>
            </a:pPr>
            <a:endParaRPr lang="en-US" dirty="0">
              <a:latin typeface="Roboto"/>
            </a:endParaRPr>
          </a:p>
          <a:p>
            <a:pPr marL="285750" indent="-285750">
              <a:buFont typeface="Arial" panose="020B0604020202020204" pitchFamily="34" charset="0"/>
              <a:buChar char="•"/>
            </a:pPr>
            <a:endParaRPr lang="en-US" b="0" i="0" u="none" strike="noStrike" dirty="0" smtClean="0">
              <a:effectLst/>
              <a:latin typeface="Roboto"/>
            </a:endParaRPr>
          </a:p>
          <a:p>
            <a:pPr marL="285750" indent="-285750">
              <a:buFont typeface="Arial" panose="020B0604020202020204" pitchFamily="34" charset="0"/>
              <a:buChar char="•"/>
            </a:pPr>
            <a:r>
              <a:rPr lang="en-US" b="0" i="0" u="none" strike="noStrike" dirty="0" smtClean="0">
                <a:effectLst/>
                <a:latin typeface="&amp;quot"/>
              </a:rPr>
              <a:t>Bu </a:t>
            </a:r>
            <a:r>
              <a:rPr lang="en-US" b="0" i="0" u="none" strike="noStrike" dirty="0" err="1" smtClean="0">
                <a:effectLst/>
                <a:latin typeface="&amp;quot"/>
              </a:rPr>
              <a:t>ilaç</a:t>
            </a:r>
            <a:r>
              <a:rPr lang="en-US" b="0" i="0" u="none" strike="noStrike" dirty="0" smtClean="0">
                <a:effectLst/>
                <a:latin typeface="&amp;quot"/>
              </a:rPr>
              <a:t> </a:t>
            </a:r>
            <a:r>
              <a:rPr lang="en-US" b="0" i="0" u="none" strike="noStrike" dirty="0" err="1" smtClean="0">
                <a:effectLst/>
                <a:latin typeface="&amp;quot"/>
              </a:rPr>
              <a:t>ayrıca</a:t>
            </a:r>
            <a:r>
              <a:rPr lang="en-US" b="0" i="0" u="none" strike="noStrike" dirty="0" smtClean="0">
                <a:effectLst/>
                <a:latin typeface="&amp;quot"/>
              </a:rPr>
              <a:t> </a:t>
            </a:r>
            <a:r>
              <a:rPr lang="en-US" b="0" i="0" u="none" strike="noStrike" dirty="0" err="1" smtClean="0">
                <a:effectLst/>
                <a:latin typeface="&amp;quot"/>
              </a:rPr>
              <a:t>cinsel</a:t>
            </a:r>
            <a:r>
              <a:rPr lang="en-US" b="0" i="0" u="none" strike="noStrike" dirty="0" smtClean="0">
                <a:effectLst/>
                <a:latin typeface="&amp;quot"/>
              </a:rPr>
              <a:t> </a:t>
            </a:r>
            <a:r>
              <a:rPr lang="en-US" b="0" i="0" u="none" strike="noStrike" dirty="0" err="1" smtClean="0">
                <a:effectLst/>
                <a:latin typeface="&amp;quot"/>
              </a:rPr>
              <a:t>iliskiden</a:t>
            </a:r>
            <a:r>
              <a:rPr lang="en-US" b="0" i="0" u="none" strike="noStrike" dirty="0" smtClean="0">
                <a:effectLst/>
                <a:latin typeface="&amp;quot"/>
              </a:rPr>
              <a:t> </a:t>
            </a:r>
            <a:r>
              <a:rPr lang="en-US" b="0" i="0" u="none" strike="noStrike" dirty="0" err="1" smtClean="0">
                <a:effectLst/>
                <a:latin typeface="&amp;quot"/>
              </a:rPr>
              <a:t>bir</a:t>
            </a:r>
            <a:r>
              <a:rPr lang="en-US" b="0" i="0" u="none" strike="noStrike" dirty="0" smtClean="0">
                <a:effectLst/>
                <a:latin typeface="&amp;quot"/>
              </a:rPr>
              <a:t> </a:t>
            </a:r>
            <a:r>
              <a:rPr lang="en-US" b="0" i="0" u="none" strike="noStrike" dirty="0" err="1" smtClean="0">
                <a:effectLst/>
                <a:latin typeface="&amp;quot"/>
              </a:rPr>
              <a:t>saat</a:t>
            </a:r>
            <a:r>
              <a:rPr lang="en-US" b="0" i="0" u="none" strike="noStrike" dirty="0" smtClean="0">
                <a:effectLst/>
                <a:latin typeface="&amp;quot"/>
              </a:rPr>
              <a:t> </a:t>
            </a:r>
            <a:r>
              <a:rPr lang="en-US" b="0" i="0" u="none" strike="noStrike" dirty="0" err="1" smtClean="0">
                <a:effectLst/>
                <a:latin typeface="&amp;quot"/>
              </a:rPr>
              <a:t>önce</a:t>
            </a:r>
            <a:r>
              <a:rPr lang="en-US" b="0" i="0" u="none" strike="noStrike" dirty="0" smtClean="0">
                <a:effectLst/>
                <a:latin typeface="&amp;quot"/>
              </a:rPr>
              <a:t> </a:t>
            </a:r>
            <a:r>
              <a:rPr lang="en-US" b="0" i="0" u="none" strike="noStrike" dirty="0" err="1" smtClean="0">
                <a:effectLst/>
                <a:latin typeface="&amp;quot"/>
              </a:rPr>
              <a:t>alındığında</a:t>
            </a:r>
            <a:r>
              <a:rPr lang="en-US" b="0" i="0" u="none" strike="noStrike" dirty="0" smtClean="0">
                <a:effectLst/>
                <a:latin typeface="&amp;quot"/>
              </a:rPr>
              <a:t> </a:t>
            </a:r>
            <a:r>
              <a:rPr lang="en-US" b="0" i="0" u="none" strike="noStrike" dirty="0" err="1" smtClean="0">
                <a:effectLst/>
                <a:latin typeface="&amp;quot"/>
              </a:rPr>
              <a:t>en</a:t>
            </a:r>
            <a:r>
              <a:rPr lang="en-US" b="0" i="0" u="none" strike="noStrike" dirty="0" smtClean="0">
                <a:effectLst/>
                <a:latin typeface="&amp;quot"/>
              </a:rPr>
              <a:t> </a:t>
            </a:r>
            <a:r>
              <a:rPr lang="en-US" b="0" i="0" u="none" strike="noStrike" dirty="0" err="1" smtClean="0">
                <a:effectLst/>
                <a:latin typeface="&amp;quot"/>
              </a:rPr>
              <a:t>etkilidir</a:t>
            </a:r>
            <a:r>
              <a:rPr lang="en-US" b="0" i="0" u="none" strike="noStrike" dirty="0" smtClean="0">
                <a:effectLst/>
                <a:latin typeface="&amp;quot"/>
              </a:rPr>
              <a:t> </a:t>
            </a:r>
            <a:r>
              <a:rPr lang="en-US" b="0" i="0" u="none" strike="noStrike" dirty="0" err="1" smtClean="0">
                <a:effectLst/>
                <a:latin typeface="&amp;quot"/>
              </a:rPr>
              <a:t>ve</a:t>
            </a:r>
            <a:r>
              <a:rPr lang="en-US" b="0" i="0" u="none" strike="noStrike" dirty="0" smtClean="0">
                <a:effectLst/>
                <a:latin typeface="&amp;quot"/>
              </a:rPr>
              <a:t> </a:t>
            </a:r>
            <a:r>
              <a:rPr lang="en-US" b="0" i="0" u="none" strike="noStrike" dirty="0" err="1" smtClean="0">
                <a:effectLst/>
                <a:latin typeface="&amp;quot"/>
              </a:rPr>
              <a:t>yiyecekle</a:t>
            </a:r>
            <a:r>
              <a:rPr lang="en-US" b="0" i="0" u="none" strike="noStrike" dirty="0" smtClean="0">
                <a:effectLst/>
                <a:latin typeface="&amp;quot"/>
              </a:rPr>
              <a:t> </a:t>
            </a:r>
            <a:r>
              <a:rPr lang="en-US" b="0" i="0" u="none" strike="noStrike" dirty="0" err="1" smtClean="0">
                <a:effectLst/>
                <a:latin typeface="&amp;quot"/>
              </a:rPr>
              <a:t>birlikte</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yiyeceksiz</a:t>
            </a:r>
            <a:r>
              <a:rPr lang="en-US" b="0" i="0" u="none" strike="noStrike" dirty="0" smtClean="0">
                <a:effectLst/>
                <a:latin typeface="&amp;quot"/>
              </a:rPr>
              <a:t> </a:t>
            </a:r>
            <a:r>
              <a:rPr lang="en-US" b="0" i="0" u="none" strike="noStrike" dirty="0" err="1" smtClean="0">
                <a:effectLst/>
                <a:latin typeface="&amp;quot"/>
              </a:rPr>
              <a:t>alınabilir</a:t>
            </a:r>
            <a:r>
              <a:rPr lang="en-US" b="0" i="0" u="none" strike="noStrike" dirty="0" smtClean="0">
                <a:effectLst/>
                <a:latin typeface="&amp;quot"/>
              </a:rPr>
              <a:t>.</a:t>
            </a:r>
            <a:r>
              <a:rPr lang="en-US" b="0" i="0" u="none" strike="noStrike" dirty="0" smtClean="0">
                <a:effectLst/>
                <a:latin typeface="Roboto"/>
              </a:rPr>
              <a:t> </a:t>
            </a:r>
          </a:p>
          <a:p>
            <a:pPr marL="285750" indent="-285750">
              <a:buFont typeface="Arial" panose="020B0604020202020204" pitchFamily="34" charset="0"/>
              <a:buChar char="•"/>
            </a:pPr>
            <a:endParaRPr lang="en-US" b="0" i="0" u="none" strike="noStrike" dirty="0" smtClean="0">
              <a:effectLst/>
              <a:latin typeface="Roboto"/>
            </a:endParaRPr>
          </a:p>
          <a:p>
            <a:pPr marL="285750" indent="-285750">
              <a:buFont typeface="Arial" panose="020B0604020202020204" pitchFamily="34" charset="0"/>
              <a:buChar char="•"/>
            </a:pPr>
            <a:r>
              <a:rPr lang="en-US" b="0" i="0" u="none" strike="noStrike" dirty="0" err="1" smtClean="0">
                <a:effectLst/>
                <a:latin typeface="&amp;quot"/>
              </a:rPr>
              <a:t>Yüksek</a:t>
            </a:r>
            <a:r>
              <a:rPr lang="en-US" b="0" i="0" u="none" strike="noStrike" dirty="0" smtClean="0">
                <a:effectLst/>
                <a:latin typeface="&amp;quot"/>
              </a:rPr>
              <a:t> </a:t>
            </a:r>
            <a:r>
              <a:rPr lang="en-US" b="0" i="0" u="none" strike="noStrike" dirty="0" err="1" smtClean="0">
                <a:effectLst/>
                <a:latin typeface="&amp;quot"/>
              </a:rPr>
              <a:t>yağlı</a:t>
            </a:r>
            <a:r>
              <a:rPr lang="en-US" b="0" i="0" u="none" strike="noStrike" dirty="0" smtClean="0">
                <a:effectLst/>
                <a:latin typeface="&amp;quot"/>
              </a:rPr>
              <a:t> </a:t>
            </a:r>
            <a:r>
              <a:rPr lang="en-US" b="0" i="0" u="none" strike="noStrike" dirty="0" err="1" smtClean="0">
                <a:effectLst/>
                <a:latin typeface="&amp;quot"/>
              </a:rPr>
              <a:t>bir</a:t>
            </a:r>
            <a:r>
              <a:rPr lang="en-US" b="0" i="0" u="none" strike="noStrike" dirty="0" smtClean="0">
                <a:effectLst/>
                <a:latin typeface="&amp;quot"/>
              </a:rPr>
              <a:t> </a:t>
            </a:r>
            <a:r>
              <a:rPr lang="en-US" b="0" i="0" u="none" strike="noStrike" dirty="0" err="1" smtClean="0">
                <a:effectLst/>
                <a:latin typeface="&amp;quot"/>
              </a:rPr>
              <a:t>yemek</a:t>
            </a:r>
            <a:r>
              <a:rPr lang="en-US" b="0" i="0" u="none" strike="noStrike" dirty="0" smtClean="0">
                <a:effectLst/>
                <a:latin typeface="&amp;quot"/>
              </a:rPr>
              <a:t>, </a:t>
            </a:r>
            <a:r>
              <a:rPr lang="en-US" b="0" i="0" u="none" strike="noStrike" dirty="0" err="1" smtClean="0">
                <a:effectLst/>
                <a:latin typeface="&amp;quot"/>
              </a:rPr>
              <a:t>çabuk</a:t>
            </a:r>
            <a:r>
              <a:rPr lang="en-US" b="0" i="0" u="none" strike="noStrike" dirty="0" smtClean="0">
                <a:effectLst/>
                <a:latin typeface="&amp;quot"/>
              </a:rPr>
              <a:t> </a:t>
            </a:r>
            <a:r>
              <a:rPr lang="en-US" b="0" i="0" u="none" strike="noStrike" dirty="0" err="1" smtClean="0">
                <a:effectLst/>
                <a:latin typeface="&amp;quot"/>
              </a:rPr>
              <a:t>emilmesini</a:t>
            </a:r>
            <a:r>
              <a:rPr lang="en-US" b="0" i="0" u="none" strike="noStrike" dirty="0" smtClean="0">
                <a:effectLst/>
                <a:latin typeface="&amp;quot"/>
              </a:rPr>
              <a:t> </a:t>
            </a:r>
            <a:r>
              <a:rPr lang="en-US" b="0" i="0" u="none" strike="noStrike" dirty="0" err="1" smtClean="0">
                <a:effectLst/>
                <a:latin typeface="&amp;quot"/>
              </a:rPr>
              <a:t>engelleyebilir</a:t>
            </a:r>
            <a:r>
              <a:rPr lang="en-US" b="0" i="0" u="none" strike="noStrike" dirty="0" smtClean="0">
                <a:effectLst/>
                <a:latin typeface="&amp;quot"/>
              </a:rPr>
              <a:t>.</a:t>
            </a:r>
            <a:endParaRPr lang="en-US" dirty="0"/>
          </a:p>
        </p:txBody>
      </p:sp>
    </p:spTree>
    <p:extLst>
      <p:ext uri="{BB962C8B-B14F-4D97-AF65-F5344CB8AC3E}">
        <p14:creationId xmlns:p14="http://schemas.microsoft.com/office/powerpoint/2010/main" val="21548355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2514" y="1458746"/>
            <a:ext cx="4040778" cy="230832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buFont typeface="Arial" panose="020B0604020202020204" pitchFamily="34" charset="0"/>
              <a:buChar char="•"/>
            </a:pPr>
            <a:r>
              <a:rPr lang="en-US" b="0" i="0" u="none" strike="noStrike" dirty="0" err="1" smtClean="0">
                <a:solidFill>
                  <a:srgbClr val="111111"/>
                </a:solidFill>
                <a:effectLst/>
                <a:latin typeface="Helvetica" panose="020B0604020202020204" pitchFamily="34" charset="0"/>
              </a:rPr>
              <a:t>Vardenafil</a:t>
            </a:r>
            <a:r>
              <a:rPr lang="en-US" b="0" i="0" u="none" strike="noStrike" dirty="0" smtClean="0">
                <a:solidFill>
                  <a:srgbClr val="111111"/>
                </a:solidFill>
                <a:effectLst/>
                <a:latin typeface="Helvetica" panose="020B0604020202020204" pitchFamily="34" charset="0"/>
              </a:rPr>
              <a:t> is effective for four to five hours or more if you have mild to moderate erectile dysfunction. </a:t>
            </a:r>
          </a:p>
          <a:p>
            <a:pPr>
              <a:buFont typeface="Arial" panose="020B0604020202020204" pitchFamily="34" charset="0"/>
              <a:buChar char="•"/>
            </a:pPr>
            <a:endParaRPr lang="en-US" dirty="0">
              <a:solidFill>
                <a:srgbClr val="111111"/>
              </a:solidFill>
              <a:latin typeface="Helvetica" panose="020B0604020202020204" pitchFamily="34" charset="0"/>
            </a:endParaRPr>
          </a:p>
          <a:p>
            <a:pPr>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A newer form of the drug that dissolves on the tongue might work faster than the pill that you swallow.</a:t>
            </a:r>
          </a:p>
        </p:txBody>
      </p:sp>
      <p:sp>
        <p:nvSpPr>
          <p:cNvPr id="3" name="Rectangle 2"/>
          <p:cNvSpPr/>
          <p:nvPr/>
        </p:nvSpPr>
        <p:spPr>
          <a:xfrm>
            <a:off x="5373189" y="1597245"/>
            <a:ext cx="6096000" cy="2031325"/>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r>
              <a:rPr lang="en-US" b="0" i="0" u="none" strike="noStrike" dirty="0" err="1" smtClean="0">
                <a:effectLst/>
                <a:latin typeface="&amp;quot"/>
              </a:rPr>
              <a:t>Vardenafil</a:t>
            </a:r>
            <a:r>
              <a:rPr lang="en-US" b="0" i="0" u="none" strike="noStrike" dirty="0" smtClean="0">
                <a:effectLst/>
                <a:latin typeface="&amp;quot"/>
              </a:rPr>
              <a:t>, </a:t>
            </a:r>
            <a:r>
              <a:rPr lang="en-US" b="0" i="0" u="none" strike="noStrike" dirty="0" err="1" smtClean="0">
                <a:effectLst/>
                <a:latin typeface="&amp;quot"/>
              </a:rPr>
              <a:t>hafif</a:t>
            </a:r>
            <a:r>
              <a:rPr lang="en-US" b="0" i="0" u="none" strike="noStrike" dirty="0" smtClean="0">
                <a:effectLst/>
                <a:latin typeface="&amp;quot"/>
              </a:rPr>
              <a:t> </a:t>
            </a:r>
            <a:r>
              <a:rPr lang="en-US" b="0" i="0" u="none" strike="noStrike" dirty="0" err="1" smtClean="0">
                <a:effectLst/>
                <a:latin typeface="&amp;quot"/>
              </a:rPr>
              <a:t>ila</a:t>
            </a:r>
            <a:r>
              <a:rPr lang="en-US" b="0" i="0" u="none" strike="noStrike" dirty="0" smtClean="0">
                <a:effectLst/>
                <a:latin typeface="&amp;quot"/>
              </a:rPr>
              <a:t> </a:t>
            </a:r>
            <a:r>
              <a:rPr lang="en-US" b="0" i="0" u="none" strike="noStrike" dirty="0" err="1" smtClean="0">
                <a:effectLst/>
                <a:latin typeface="&amp;quot"/>
              </a:rPr>
              <a:t>orta</a:t>
            </a:r>
            <a:r>
              <a:rPr lang="en-US" b="0" i="0" u="none" strike="noStrike" dirty="0" smtClean="0">
                <a:effectLst/>
                <a:latin typeface="&amp;quot"/>
              </a:rPr>
              <a:t> </a:t>
            </a:r>
            <a:r>
              <a:rPr lang="en-US" b="0" i="0" u="none" strike="noStrike" dirty="0" err="1" smtClean="0">
                <a:effectLst/>
                <a:latin typeface="&amp;quot"/>
              </a:rPr>
              <a:t>derecede</a:t>
            </a:r>
            <a:r>
              <a:rPr lang="en-US" b="0" i="0" u="none" strike="noStrike" dirty="0" smtClean="0">
                <a:effectLst/>
                <a:latin typeface="&amp;quot"/>
              </a:rPr>
              <a:t> </a:t>
            </a:r>
            <a:r>
              <a:rPr lang="en-US" b="0" i="0" u="none" strike="noStrike" dirty="0" err="1" smtClean="0">
                <a:effectLst/>
                <a:latin typeface="&amp;quot"/>
              </a:rPr>
              <a:t>erektil</a:t>
            </a:r>
            <a:r>
              <a:rPr lang="en-US" b="0" i="0" u="none" strike="noStrike" dirty="0" smtClean="0">
                <a:effectLst/>
                <a:latin typeface="&amp;quot"/>
              </a:rPr>
              <a:t> </a:t>
            </a:r>
            <a:r>
              <a:rPr lang="en-US" b="0" i="0" u="none" strike="noStrike" dirty="0" err="1" smtClean="0">
                <a:effectLst/>
                <a:latin typeface="&amp;quot"/>
              </a:rPr>
              <a:t>disfonksiyonunuz</a:t>
            </a:r>
            <a:r>
              <a:rPr lang="en-US" b="0" i="0" u="none" strike="noStrike" dirty="0" smtClean="0">
                <a:effectLst/>
                <a:latin typeface="&amp;quot"/>
              </a:rPr>
              <a:t> </a:t>
            </a:r>
            <a:r>
              <a:rPr lang="en-US" b="0" i="0" u="none" strike="noStrike" dirty="0" err="1" smtClean="0">
                <a:effectLst/>
                <a:latin typeface="&amp;quot"/>
              </a:rPr>
              <a:t>varsa</a:t>
            </a:r>
            <a:r>
              <a:rPr lang="en-US" b="0" i="0" u="none" strike="noStrike" dirty="0" smtClean="0">
                <a:effectLst/>
                <a:latin typeface="&amp;quot"/>
              </a:rPr>
              <a:t> </a:t>
            </a:r>
            <a:r>
              <a:rPr lang="en-US" b="0" i="0" u="none" strike="noStrike" dirty="0" err="1" smtClean="0">
                <a:effectLst/>
                <a:latin typeface="&amp;quot"/>
              </a:rPr>
              <a:t>dört</a:t>
            </a:r>
            <a:r>
              <a:rPr lang="en-US" b="0" i="0" u="none" strike="noStrike" dirty="0" smtClean="0">
                <a:effectLst/>
                <a:latin typeface="&amp;quot"/>
              </a:rPr>
              <a:t> </a:t>
            </a:r>
            <a:r>
              <a:rPr lang="en-US" b="0" i="0" u="none" strike="noStrike" dirty="0" err="1" smtClean="0">
                <a:effectLst/>
                <a:latin typeface="&amp;quot"/>
              </a:rPr>
              <a:t>ila</a:t>
            </a:r>
            <a:r>
              <a:rPr lang="en-US" b="0" i="0" u="none" strike="noStrike" dirty="0" smtClean="0">
                <a:effectLst/>
                <a:latin typeface="&amp;quot"/>
              </a:rPr>
              <a:t> </a:t>
            </a:r>
            <a:r>
              <a:rPr lang="en-US" b="0" i="0" u="none" strike="noStrike" dirty="0" err="1" smtClean="0">
                <a:effectLst/>
                <a:latin typeface="&amp;quot"/>
              </a:rPr>
              <a:t>beş</a:t>
            </a:r>
            <a:r>
              <a:rPr lang="en-US" b="0" i="0" u="none" strike="noStrike" dirty="0" smtClean="0">
                <a:effectLst/>
                <a:latin typeface="&amp;quot"/>
              </a:rPr>
              <a:t> </a:t>
            </a:r>
            <a:r>
              <a:rPr lang="en-US" b="0" i="0" u="none" strike="noStrike" dirty="0" err="1" smtClean="0">
                <a:effectLst/>
                <a:latin typeface="&amp;quot"/>
              </a:rPr>
              <a:t>saat</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daha</a:t>
            </a:r>
            <a:r>
              <a:rPr lang="en-US" b="0" i="0" u="none" strike="noStrike" dirty="0" smtClean="0">
                <a:effectLst/>
                <a:latin typeface="&amp;quot"/>
              </a:rPr>
              <a:t> </a:t>
            </a:r>
            <a:r>
              <a:rPr lang="en-US" b="0" i="0" u="none" strike="noStrike" dirty="0" err="1" smtClean="0">
                <a:effectLst/>
                <a:latin typeface="&amp;quot"/>
              </a:rPr>
              <a:t>fazla</a:t>
            </a:r>
            <a:r>
              <a:rPr lang="en-US" b="0" i="0" u="none" strike="noStrike" dirty="0" smtClean="0">
                <a:effectLst/>
                <a:latin typeface="&amp;quot"/>
              </a:rPr>
              <a:t> </a:t>
            </a:r>
            <a:r>
              <a:rPr lang="en-US" b="0" i="0" u="none" strike="noStrike" dirty="0" err="1" smtClean="0">
                <a:effectLst/>
                <a:latin typeface="&amp;quot"/>
              </a:rPr>
              <a:t>etkilidir</a:t>
            </a:r>
            <a:r>
              <a:rPr lang="en-US" b="0" i="0" u="none" strike="noStrike" dirty="0" smtClean="0">
                <a:effectLst/>
                <a:latin typeface="&amp;quot"/>
              </a:rPr>
              <a:t>.</a:t>
            </a:r>
            <a:r>
              <a:rPr lang="en-US" b="0" i="0" u="none" strike="noStrike" dirty="0" smtClean="0">
                <a:effectLst/>
                <a:latin typeface="Roboto"/>
              </a:rPr>
              <a:t> </a:t>
            </a:r>
          </a:p>
          <a:p>
            <a:endParaRPr lang="en-US" dirty="0">
              <a:latin typeface="Roboto"/>
            </a:endParaRPr>
          </a:p>
          <a:p>
            <a:endParaRPr lang="en-US" b="0" i="0" u="none" strike="noStrike" dirty="0" smtClean="0">
              <a:effectLst/>
              <a:latin typeface="Roboto"/>
            </a:endParaRPr>
          </a:p>
          <a:p>
            <a:r>
              <a:rPr lang="en-US" b="0" i="0" u="none" strike="noStrike" dirty="0" err="1" smtClean="0">
                <a:effectLst/>
                <a:latin typeface="&amp;quot"/>
              </a:rPr>
              <a:t>Dilde</a:t>
            </a:r>
            <a:r>
              <a:rPr lang="en-US" b="0" i="0" u="none" strike="noStrike" dirty="0" smtClean="0">
                <a:effectLst/>
                <a:latin typeface="&amp;quot"/>
              </a:rPr>
              <a:t> </a:t>
            </a:r>
            <a:r>
              <a:rPr lang="en-US" b="0" i="0" u="none" strike="noStrike" dirty="0" err="1" smtClean="0">
                <a:effectLst/>
                <a:latin typeface="&amp;quot"/>
              </a:rPr>
              <a:t>çözünen</a:t>
            </a:r>
            <a:r>
              <a:rPr lang="en-US" b="0" i="0" u="none" strike="noStrike" dirty="0" smtClean="0">
                <a:effectLst/>
                <a:latin typeface="&amp;quot"/>
              </a:rPr>
              <a:t> </a:t>
            </a:r>
            <a:r>
              <a:rPr lang="en-US" b="0" i="0" u="none" strike="noStrike" dirty="0" err="1" smtClean="0">
                <a:effectLst/>
                <a:latin typeface="&amp;quot"/>
              </a:rPr>
              <a:t>ilacın</a:t>
            </a:r>
            <a:r>
              <a:rPr lang="en-US" b="0" i="0" u="none" strike="noStrike" dirty="0" smtClean="0">
                <a:effectLst/>
                <a:latin typeface="&amp;quot"/>
              </a:rPr>
              <a:t> </a:t>
            </a:r>
            <a:r>
              <a:rPr lang="en-US" b="0" i="0" u="none" strike="noStrike" dirty="0" err="1" smtClean="0">
                <a:effectLst/>
                <a:latin typeface="&amp;quot"/>
              </a:rPr>
              <a:t>daha</a:t>
            </a:r>
            <a:r>
              <a:rPr lang="en-US" b="0" i="0" u="none" strike="noStrike" dirty="0" smtClean="0">
                <a:effectLst/>
                <a:latin typeface="&amp;quot"/>
              </a:rPr>
              <a:t> </a:t>
            </a:r>
            <a:r>
              <a:rPr lang="en-US" b="0" i="0" u="none" strike="noStrike" dirty="0" err="1" smtClean="0">
                <a:effectLst/>
                <a:latin typeface="&amp;quot"/>
              </a:rPr>
              <a:t>yeni</a:t>
            </a:r>
            <a:r>
              <a:rPr lang="en-US" b="0" i="0" u="none" strike="noStrike" dirty="0" smtClean="0">
                <a:effectLst/>
                <a:latin typeface="&amp;quot"/>
              </a:rPr>
              <a:t> </a:t>
            </a:r>
            <a:r>
              <a:rPr lang="en-US" b="0" i="0" u="none" strike="noStrike" dirty="0" err="1" smtClean="0">
                <a:effectLst/>
                <a:latin typeface="&amp;quot"/>
              </a:rPr>
              <a:t>bir</a:t>
            </a:r>
            <a:r>
              <a:rPr lang="en-US" b="0" i="0" u="none" strike="noStrike" dirty="0" smtClean="0">
                <a:effectLst/>
                <a:latin typeface="&amp;quot"/>
              </a:rPr>
              <a:t> </a:t>
            </a:r>
            <a:r>
              <a:rPr lang="en-US" b="0" i="0" u="none" strike="noStrike" dirty="0" err="1" smtClean="0">
                <a:effectLst/>
                <a:latin typeface="&amp;quot"/>
              </a:rPr>
              <a:t>formu</a:t>
            </a:r>
            <a:r>
              <a:rPr lang="en-US" b="0" i="0" u="none" strike="noStrike" dirty="0" smtClean="0">
                <a:effectLst/>
                <a:latin typeface="&amp;quot"/>
              </a:rPr>
              <a:t>, </a:t>
            </a:r>
            <a:r>
              <a:rPr lang="en-US" b="0" i="0" u="none" strike="noStrike" dirty="0" err="1" smtClean="0">
                <a:effectLst/>
                <a:latin typeface="&amp;quot"/>
              </a:rPr>
              <a:t>yuttuğunuz</a:t>
            </a:r>
            <a:r>
              <a:rPr lang="en-US" b="0" i="0" u="none" strike="noStrike" dirty="0" smtClean="0">
                <a:effectLst/>
                <a:latin typeface="&amp;quot"/>
              </a:rPr>
              <a:t> </a:t>
            </a:r>
            <a:r>
              <a:rPr lang="en-US" b="0" i="0" u="none" strike="noStrike" dirty="0" err="1" smtClean="0">
                <a:effectLst/>
                <a:latin typeface="&amp;quot"/>
              </a:rPr>
              <a:t>hapdan</a:t>
            </a:r>
            <a:r>
              <a:rPr lang="en-US" b="0" i="0" u="none" strike="noStrike" dirty="0" smtClean="0">
                <a:effectLst/>
                <a:latin typeface="&amp;quot"/>
              </a:rPr>
              <a:t> </a:t>
            </a:r>
            <a:r>
              <a:rPr lang="en-US" b="0" i="0" u="none" strike="noStrike" dirty="0" err="1" smtClean="0">
                <a:effectLst/>
                <a:latin typeface="&amp;quot"/>
              </a:rPr>
              <a:t>daha</a:t>
            </a:r>
            <a:r>
              <a:rPr lang="en-US" b="0" i="0" u="none" strike="noStrike" dirty="0" smtClean="0">
                <a:effectLst/>
                <a:latin typeface="&amp;quot"/>
              </a:rPr>
              <a:t> </a:t>
            </a:r>
            <a:r>
              <a:rPr lang="en-US" b="0" i="0" u="none" strike="noStrike" dirty="0" err="1" smtClean="0">
                <a:effectLst/>
                <a:latin typeface="&amp;quot"/>
              </a:rPr>
              <a:t>hızlı</a:t>
            </a:r>
            <a:r>
              <a:rPr lang="en-US" b="0" i="0" u="none" strike="noStrike" dirty="0" smtClean="0">
                <a:effectLst/>
                <a:latin typeface="&amp;quot"/>
              </a:rPr>
              <a:t> </a:t>
            </a:r>
            <a:r>
              <a:rPr lang="en-US" b="0" i="0" u="none" strike="noStrike" dirty="0" err="1" smtClean="0">
                <a:effectLst/>
                <a:latin typeface="&amp;quot"/>
              </a:rPr>
              <a:t>çalışabilir</a:t>
            </a:r>
            <a:r>
              <a:rPr lang="en-US" b="0" i="0" u="none" strike="noStrike" dirty="0" smtClean="0">
                <a:effectLst/>
                <a:latin typeface="&amp;quot"/>
              </a:rPr>
              <a:t>.</a:t>
            </a:r>
            <a:r>
              <a:rPr lang="en-US" dirty="0" smtClean="0"/>
              <a:t/>
            </a:r>
            <a:br>
              <a:rPr lang="en-US" dirty="0" smtClean="0"/>
            </a:br>
            <a:endParaRPr lang="en-US" dirty="0"/>
          </a:p>
        </p:txBody>
      </p:sp>
    </p:spTree>
    <p:extLst>
      <p:ext uri="{BB962C8B-B14F-4D97-AF65-F5344CB8AC3E}">
        <p14:creationId xmlns:p14="http://schemas.microsoft.com/office/powerpoint/2010/main" val="30313555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61093" y="945475"/>
            <a:ext cx="3378926" cy="4524315"/>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buFont typeface="Arial" panose="020B0604020202020204" pitchFamily="34" charset="0"/>
              <a:buChar char="•"/>
            </a:pPr>
            <a:r>
              <a:rPr lang="en-US" b="1" i="0" u="none" strike="noStrike" dirty="0" err="1" smtClean="0">
                <a:solidFill>
                  <a:srgbClr val="111111"/>
                </a:solidFill>
                <a:effectLst/>
                <a:latin typeface="Helvetica" panose="020B0604020202020204" pitchFamily="34" charset="0"/>
              </a:rPr>
              <a:t>Tadalafil</a:t>
            </a:r>
            <a:r>
              <a:rPr lang="en-US" b="1" i="0" u="none" strike="noStrike" dirty="0" smtClean="0">
                <a:solidFill>
                  <a:srgbClr val="111111"/>
                </a:solidFill>
                <a:effectLst/>
                <a:latin typeface="Helvetica" panose="020B0604020202020204" pitchFamily="34" charset="0"/>
              </a:rPr>
              <a:t> (Cialis).</a:t>
            </a:r>
            <a:r>
              <a:rPr lang="en-US" b="0" i="0" u="none" strike="noStrike" dirty="0" smtClean="0">
                <a:solidFill>
                  <a:srgbClr val="111111"/>
                </a:solidFill>
                <a:effectLst/>
                <a:latin typeface="Helvetica" panose="020B0604020202020204" pitchFamily="34" charset="0"/>
              </a:rPr>
              <a:t> </a:t>
            </a:r>
          </a:p>
          <a:p>
            <a:pPr>
              <a:buFont typeface="Arial" panose="020B0604020202020204" pitchFamily="34" charset="0"/>
              <a:buChar char="•"/>
            </a:pPr>
            <a:endParaRPr lang="en-US" dirty="0">
              <a:solidFill>
                <a:srgbClr val="111111"/>
              </a:solidFill>
              <a:latin typeface="Helvetica" panose="020B0604020202020204" pitchFamily="34" charset="0"/>
            </a:endParaRPr>
          </a:p>
          <a:p>
            <a:pPr>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This medication is taken with or without food about one to two hours before sex. </a:t>
            </a:r>
          </a:p>
          <a:p>
            <a:pPr>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It's effective for up to 36 hours.</a:t>
            </a:r>
          </a:p>
          <a:p>
            <a:pPr>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 It can be taken in a small dose daily or in a larger dose as needed.</a:t>
            </a:r>
          </a:p>
          <a:p>
            <a:pPr>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a:buFont typeface="Arial" panose="020B0604020202020204" pitchFamily="34" charset="0"/>
              <a:buChar char="•"/>
            </a:pPr>
            <a:r>
              <a:rPr lang="en-US" b="1" i="0" u="none" strike="noStrike" dirty="0" err="1" smtClean="0">
                <a:solidFill>
                  <a:srgbClr val="111111"/>
                </a:solidFill>
                <a:effectLst/>
                <a:latin typeface="Helvetica" panose="020B0604020202020204" pitchFamily="34" charset="0"/>
              </a:rPr>
              <a:t>Avanafil</a:t>
            </a:r>
            <a:r>
              <a:rPr lang="en-US" b="1" i="0" u="none" strike="noStrike" dirty="0" smtClean="0">
                <a:solidFill>
                  <a:srgbClr val="111111"/>
                </a:solidFill>
                <a:effectLst/>
                <a:latin typeface="Helvetica" panose="020B0604020202020204" pitchFamily="34" charset="0"/>
              </a:rPr>
              <a:t> (</a:t>
            </a:r>
            <a:r>
              <a:rPr lang="en-US" b="1" i="0" u="none" strike="noStrike" dirty="0" err="1" smtClean="0">
                <a:solidFill>
                  <a:srgbClr val="111111"/>
                </a:solidFill>
                <a:effectLst/>
                <a:latin typeface="Helvetica" panose="020B0604020202020204" pitchFamily="34" charset="0"/>
              </a:rPr>
              <a:t>Stendra</a:t>
            </a:r>
            <a:r>
              <a:rPr lang="en-US" b="1" i="0" u="none" strike="noStrike" dirty="0" smtClean="0">
                <a:solidFill>
                  <a:srgbClr val="111111"/>
                </a:solidFill>
                <a:effectLst/>
                <a:latin typeface="Helvetica" panose="020B0604020202020204" pitchFamily="34" charset="0"/>
              </a:rPr>
              <a:t>).</a:t>
            </a:r>
            <a:r>
              <a:rPr lang="en-US" b="0" i="0" u="none" strike="noStrike" dirty="0" smtClean="0">
                <a:solidFill>
                  <a:srgbClr val="111111"/>
                </a:solidFill>
                <a:effectLst/>
                <a:latin typeface="Helvetica" panose="020B0604020202020204" pitchFamily="34" charset="0"/>
              </a:rPr>
              <a:t> </a:t>
            </a:r>
          </a:p>
          <a:p>
            <a:pPr>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This medication is taken with or without food 30 minutes before sex, depending on the dose. </a:t>
            </a:r>
          </a:p>
          <a:p>
            <a:pPr>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It lasts up to six hours.</a:t>
            </a:r>
            <a:endParaRPr lang="en-US" b="0" i="0" u="none" strike="noStrike" dirty="0">
              <a:solidFill>
                <a:srgbClr val="111111"/>
              </a:solidFill>
              <a:effectLst/>
              <a:latin typeface="Helvetica" panose="020B0604020202020204" pitchFamily="34" charset="0"/>
            </a:endParaRPr>
          </a:p>
        </p:txBody>
      </p:sp>
      <p:sp>
        <p:nvSpPr>
          <p:cNvPr id="3" name="Rectangle 2"/>
          <p:cNvSpPr/>
          <p:nvPr/>
        </p:nvSpPr>
        <p:spPr>
          <a:xfrm>
            <a:off x="7167155" y="909267"/>
            <a:ext cx="3727268" cy="5632311"/>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err="1" smtClean="0">
                <a:solidFill>
                  <a:srgbClr val="C00000"/>
                </a:solidFill>
                <a:effectLst/>
                <a:latin typeface="&amp;quot"/>
              </a:rPr>
              <a:t>Tadalafil</a:t>
            </a:r>
            <a:r>
              <a:rPr lang="en-US" b="0" i="0" u="none" strike="noStrike" dirty="0" smtClean="0">
                <a:solidFill>
                  <a:srgbClr val="C00000"/>
                </a:solidFill>
                <a:effectLst/>
                <a:latin typeface="&amp;quot"/>
              </a:rPr>
              <a:t> (Cialis).</a:t>
            </a:r>
            <a:r>
              <a:rPr lang="en-US" b="0" i="0" u="none" strike="noStrike" dirty="0" smtClean="0">
                <a:solidFill>
                  <a:srgbClr val="C00000"/>
                </a:solidFill>
                <a:effectLst/>
                <a:latin typeface="Roboto"/>
              </a:rPr>
              <a:t> </a:t>
            </a:r>
          </a:p>
          <a:p>
            <a:pPr marL="285750" indent="-285750">
              <a:buFont typeface="Arial" panose="020B0604020202020204" pitchFamily="34" charset="0"/>
              <a:buChar char="•"/>
            </a:pPr>
            <a:endParaRPr lang="en-US" b="0" i="0" u="none" strike="noStrike" dirty="0" smtClean="0">
              <a:effectLst/>
              <a:latin typeface="Roboto"/>
            </a:endParaRPr>
          </a:p>
          <a:p>
            <a:pPr marL="285750" indent="-285750">
              <a:buFont typeface="Arial" panose="020B0604020202020204" pitchFamily="34" charset="0"/>
              <a:buChar char="•"/>
            </a:pPr>
            <a:r>
              <a:rPr lang="en-US" b="0" i="0" u="none" strike="noStrike" dirty="0" smtClean="0">
                <a:effectLst/>
                <a:latin typeface="&amp;quot"/>
              </a:rPr>
              <a:t>Bu </a:t>
            </a:r>
            <a:r>
              <a:rPr lang="en-US" b="0" i="0" u="none" strike="noStrike" dirty="0" err="1" smtClean="0">
                <a:effectLst/>
                <a:latin typeface="&amp;quot"/>
              </a:rPr>
              <a:t>ilaç</a:t>
            </a:r>
            <a:r>
              <a:rPr lang="en-US" b="0" i="0" u="none" strike="noStrike" dirty="0" smtClean="0">
                <a:effectLst/>
                <a:latin typeface="&amp;quot"/>
              </a:rPr>
              <a:t>, </a:t>
            </a:r>
            <a:r>
              <a:rPr lang="en-US" b="0" i="0" u="none" strike="noStrike" dirty="0" err="1" smtClean="0">
                <a:effectLst/>
                <a:latin typeface="&amp;quot"/>
              </a:rPr>
              <a:t>cinsel</a:t>
            </a:r>
            <a:r>
              <a:rPr lang="en-US" b="0" i="0" u="none" strike="noStrike" dirty="0" smtClean="0">
                <a:effectLst/>
                <a:latin typeface="&amp;quot"/>
              </a:rPr>
              <a:t> </a:t>
            </a:r>
            <a:r>
              <a:rPr lang="en-US" b="0" i="0" u="none" strike="noStrike" dirty="0" err="1" smtClean="0">
                <a:effectLst/>
                <a:latin typeface="&amp;quot"/>
              </a:rPr>
              <a:t>iliskiden</a:t>
            </a:r>
            <a:r>
              <a:rPr lang="en-US" b="0" i="0" u="none" strike="noStrike" dirty="0" smtClean="0">
                <a:effectLst/>
                <a:latin typeface="&amp;quot"/>
              </a:rPr>
              <a:t>  </a:t>
            </a:r>
            <a:r>
              <a:rPr lang="en-US" b="0" i="0" u="none" strike="noStrike" dirty="0" err="1" smtClean="0">
                <a:effectLst/>
                <a:latin typeface="&amp;quot"/>
              </a:rPr>
              <a:t>yaklaşık</a:t>
            </a:r>
            <a:r>
              <a:rPr lang="en-US" b="0" i="0" u="none" strike="noStrike" dirty="0" smtClean="0">
                <a:effectLst/>
                <a:latin typeface="&amp;quot"/>
              </a:rPr>
              <a:t> </a:t>
            </a:r>
            <a:r>
              <a:rPr lang="en-US" b="0" i="0" u="none" strike="noStrike" dirty="0" err="1" smtClean="0">
                <a:solidFill>
                  <a:srgbClr val="C00000"/>
                </a:solidFill>
                <a:effectLst/>
                <a:latin typeface="&amp;quot"/>
              </a:rPr>
              <a:t>bir</a:t>
            </a:r>
            <a:r>
              <a:rPr lang="en-US" b="0" i="0" u="none" strike="noStrike" dirty="0" smtClean="0">
                <a:solidFill>
                  <a:srgbClr val="C00000"/>
                </a:solidFill>
                <a:effectLst/>
                <a:latin typeface="&amp;quot"/>
              </a:rPr>
              <a:t> </a:t>
            </a:r>
            <a:r>
              <a:rPr lang="en-US" dirty="0">
                <a:solidFill>
                  <a:srgbClr val="C00000"/>
                </a:solidFill>
                <a:latin typeface="&amp;quot"/>
              </a:rPr>
              <a:t>-</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iki</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saat</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önce</a:t>
            </a:r>
            <a:r>
              <a:rPr lang="en-US" b="0" i="0" u="none" strike="noStrike" dirty="0" smtClean="0">
                <a:solidFill>
                  <a:srgbClr val="C00000"/>
                </a:solidFill>
                <a:effectLst/>
                <a:latin typeface="&amp;quot"/>
              </a:rPr>
              <a:t> </a:t>
            </a:r>
            <a:r>
              <a:rPr lang="en-US" b="0" i="0" u="none" strike="noStrike" dirty="0" err="1" smtClean="0">
                <a:effectLst/>
                <a:latin typeface="&amp;quot"/>
              </a:rPr>
              <a:t>yiyecekle</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yiyeceksiz</a:t>
            </a:r>
            <a:r>
              <a:rPr lang="en-US" b="0" i="0" u="none" strike="noStrike" dirty="0" smtClean="0">
                <a:effectLst/>
                <a:latin typeface="&amp;quot"/>
              </a:rPr>
              <a:t> </a:t>
            </a:r>
            <a:r>
              <a:rPr lang="en-US" b="0" i="0" u="none" strike="noStrike" dirty="0" err="1" smtClean="0">
                <a:effectLst/>
                <a:latin typeface="&amp;quot"/>
              </a:rPr>
              <a:t>alınır</a:t>
            </a:r>
            <a:r>
              <a:rPr lang="en-US" b="0" i="0" u="none" strike="noStrike" dirty="0" smtClean="0">
                <a:effectLst/>
                <a:latin typeface="&amp;quot"/>
              </a:rPr>
              <a:t>.</a:t>
            </a:r>
            <a:r>
              <a:rPr lang="en-US" b="0" i="0" u="none" strike="noStrike" dirty="0" smtClean="0">
                <a:effectLst/>
                <a:latin typeface="Roboto"/>
              </a:rPr>
              <a:t> </a:t>
            </a:r>
          </a:p>
          <a:p>
            <a:pPr marL="285750" indent="-285750">
              <a:buFont typeface="Arial" panose="020B0604020202020204" pitchFamily="34" charset="0"/>
              <a:buChar char="•"/>
            </a:pPr>
            <a:endParaRPr lang="en-US" b="0" i="0" u="none" strike="noStrike" dirty="0" smtClean="0">
              <a:effectLst/>
              <a:latin typeface="Roboto"/>
            </a:endParaRPr>
          </a:p>
          <a:p>
            <a:pPr marL="285750" indent="-285750">
              <a:buFont typeface="Arial" panose="020B0604020202020204" pitchFamily="34" charset="0"/>
              <a:buChar char="•"/>
            </a:pPr>
            <a:r>
              <a:rPr lang="en-US" b="0" i="0" u="none" strike="noStrike" dirty="0" smtClean="0">
                <a:solidFill>
                  <a:srgbClr val="C00000"/>
                </a:solidFill>
                <a:effectLst/>
                <a:latin typeface="&amp;quot"/>
              </a:rPr>
              <a:t>36 </a:t>
            </a:r>
            <a:r>
              <a:rPr lang="en-US" b="0" i="0" u="none" strike="noStrike" dirty="0" err="1" smtClean="0">
                <a:solidFill>
                  <a:srgbClr val="C00000"/>
                </a:solidFill>
                <a:effectLst/>
                <a:latin typeface="&amp;quot"/>
              </a:rPr>
              <a:t>saate</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kadar</a:t>
            </a:r>
            <a:r>
              <a:rPr lang="en-US" b="0" i="0" u="none" strike="noStrike" dirty="0" smtClean="0">
                <a:solidFill>
                  <a:srgbClr val="C00000"/>
                </a:solidFill>
                <a:effectLst/>
                <a:latin typeface="&amp;quot"/>
              </a:rPr>
              <a:t> </a:t>
            </a:r>
            <a:r>
              <a:rPr lang="en-US" b="0" i="0" u="none" strike="noStrike" dirty="0" err="1" smtClean="0">
                <a:effectLst/>
                <a:latin typeface="&amp;quot"/>
              </a:rPr>
              <a:t>etkilidir</a:t>
            </a:r>
            <a:r>
              <a:rPr lang="en-US" b="0" i="0" u="none" strike="noStrike" dirty="0" smtClean="0">
                <a:effectLst/>
                <a:latin typeface="&amp;quot"/>
              </a:rPr>
              <a:t>.</a:t>
            </a:r>
            <a:r>
              <a:rPr lang="en-US" b="0" i="0" u="none" strike="noStrike" dirty="0" smtClean="0">
                <a:effectLst/>
                <a:latin typeface="Roboto"/>
              </a:rPr>
              <a:t> </a:t>
            </a:r>
          </a:p>
          <a:p>
            <a:pPr marL="285750" indent="-285750">
              <a:buFont typeface="Arial" panose="020B0604020202020204" pitchFamily="34" charset="0"/>
              <a:buChar char="•"/>
            </a:pPr>
            <a:endParaRPr lang="en-US" b="0" i="0" u="none" strike="noStrike" dirty="0" smtClean="0">
              <a:effectLst/>
              <a:latin typeface="Roboto"/>
            </a:endParaRPr>
          </a:p>
          <a:p>
            <a:pPr marL="285750" indent="-285750">
              <a:buFont typeface="Arial" panose="020B0604020202020204" pitchFamily="34" charset="0"/>
              <a:buChar char="•"/>
            </a:pPr>
            <a:r>
              <a:rPr lang="en-US" b="0" i="0" u="none" strike="noStrike" dirty="0" err="1" smtClean="0">
                <a:effectLst/>
                <a:latin typeface="&amp;quot"/>
              </a:rPr>
              <a:t>Günde</a:t>
            </a:r>
            <a:r>
              <a:rPr lang="en-US" b="0" i="0" u="none" strike="noStrike" dirty="0" smtClean="0">
                <a:effectLst/>
                <a:latin typeface="&amp;quot"/>
              </a:rPr>
              <a:t> </a:t>
            </a:r>
            <a:r>
              <a:rPr lang="en-US" b="0" i="0" u="none" strike="noStrike" dirty="0" err="1" smtClean="0">
                <a:effectLst/>
                <a:latin typeface="&amp;quot"/>
              </a:rPr>
              <a:t>küçük</a:t>
            </a:r>
            <a:r>
              <a:rPr lang="en-US" b="0" i="0" u="none" strike="noStrike" dirty="0" smtClean="0">
                <a:effectLst/>
                <a:latin typeface="&amp;quot"/>
              </a:rPr>
              <a:t> </a:t>
            </a:r>
            <a:r>
              <a:rPr lang="en-US" b="0" i="0" u="none" strike="noStrike" dirty="0" err="1" smtClean="0">
                <a:effectLst/>
                <a:latin typeface="&amp;quot"/>
              </a:rPr>
              <a:t>bir</a:t>
            </a:r>
            <a:r>
              <a:rPr lang="en-US" b="0" i="0" u="none" strike="noStrike" dirty="0" smtClean="0">
                <a:effectLst/>
                <a:latin typeface="&amp;quot"/>
              </a:rPr>
              <a:t> </a:t>
            </a:r>
            <a:r>
              <a:rPr lang="en-US" b="0" i="0" u="none" strike="noStrike" dirty="0" err="1" smtClean="0">
                <a:effectLst/>
                <a:latin typeface="&amp;quot"/>
              </a:rPr>
              <a:t>dozda</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gerekirse</a:t>
            </a:r>
            <a:r>
              <a:rPr lang="en-US" b="0" i="0" u="none" strike="noStrike" dirty="0" smtClean="0">
                <a:effectLst/>
                <a:latin typeface="&amp;quot"/>
              </a:rPr>
              <a:t> </a:t>
            </a:r>
            <a:r>
              <a:rPr lang="en-US" b="0" i="0" u="none" strike="noStrike" dirty="0" err="1" smtClean="0">
                <a:effectLst/>
                <a:latin typeface="&amp;quot"/>
              </a:rPr>
              <a:t>daha</a:t>
            </a:r>
            <a:r>
              <a:rPr lang="en-US" b="0" i="0" u="none" strike="noStrike" dirty="0" smtClean="0">
                <a:effectLst/>
                <a:latin typeface="&amp;quot"/>
              </a:rPr>
              <a:t> </a:t>
            </a:r>
            <a:r>
              <a:rPr lang="en-US" b="0" i="0" u="none" strike="noStrike" dirty="0" err="1" smtClean="0">
                <a:effectLst/>
                <a:latin typeface="&amp;quot"/>
              </a:rPr>
              <a:t>büyük</a:t>
            </a:r>
            <a:r>
              <a:rPr lang="en-US" b="0" i="0" u="none" strike="noStrike" dirty="0" smtClean="0">
                <a:effectLst/>
                <a:latin typeface="&amp;quot"/>
              </a:rPr>
              <a:t> </a:t>
            </a:r>
            <a:r>
              <a:rPr lang="en-US" b="0" i="0" u="none" strike="noStrike" dirty="0" err="1" smtClean="0">
                <a:effectLst/>
                <a:latin typeface="&amp;quot"/>
              </a:rPr>
              <a:t>bir</a:t>
            </a:r>
            <a:r>
              <a:rPr lang="en-US" b="0" i="0" u="none" strike="noStrike" dirty="0" smtClean="0">
                <a:effectLst/>
                <a:latin typeface="&amp;quot"/>
              </a:rPr>
              <a:t> </a:t>
            </a:r>
            <a:r>
              <a:rPr lang="en-US" b="0" i="0" u="none" strike="noStrike" dirty="0" err="1" smtClean="0">
                <a:effectLst/>
                <a:latin typeface="&amp;quot"/>
              </a:rPr>
              <a:t>dozda</a:t>
            </a:r>
            <a:r>
              <a:rPr lang="en-US" b="0" i="0" u="none" strike="noStrike" dirty="0" smtClean="0">
                <a:effectLst/>
                <a:latin typeface="&amp;quot"/>
              </a:rPr>
              <a:t> </a:t>
            </a:r>
            <a:r>
              <a:rPr lang="en-US" b="0" i="0" u="none" strike="noStrike" dirty="0" err="1" smtClean="0">
                <a:effectLst/>
                <a:latin typeface="&amp;quot"/>
              </a:rPr>
              <a:t>alınabilir</a:t>
            </a:r>
            <a:r>
              <a:rPr lang="en-US" b="0" i="0" u="none" strike="noStrike" dirty="0" smtClean="0">
                <a:effectLst/>
                <a:latin typeface="&amp;quot"/>
              </a:rPr>
              <a:t>.</a:t>
            </a:r>
          </a:p>
          <a:p>
            <a:pPr marL="285750" indent="-285750">
              <a:buFont typeface="Arial" panose="020B0604020202020204" pitchFamily="34" charset="0"/>
              <a:buChar char="•"/>
            </a:pPr>
            <a:endParaRPr lang="en-US" dirty="0">
              <a:latin typeface="&amp;quot"/>
            </a:endParaRPr>
          </a:p>
          <a:p>
            <a:pPr marL="285750" indent="-285750">
              <a:buFont typeface="Arial" panose="020B0604020202020204" pitchFamily="34" charset="0"/>
              <a:buChar char="•"/>
            </a:pPr>
            <a:r>
              <a:rPr lang="en-US" dirty="0" smtClean="0"/>
              <a:t/>
            </a:r>
            <a:br>
              <a:rPr lang="en-US" dirty="0" smtClean="0"/>
            </a:br>
            <a:r>
              <a:rPr lang="en-US" b="0" i="0" u="none" strike="noStrike" dirty="0" err="1" smtClean="0">
                <a:solidFill>
                  <a:srgbClr val="C00000"/>
                </a:solidFill>
                <a:effectLst/>
                <a:latin typeface="&amp;quot"/>
              </a:rPr>
              <a:t>Avanafil</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Stendra</a:t>
            </a:r>
            <a:r>
              <a:rPr lang="en-US" b="0" i="0" u="none" strike="noStrike" dirty="0" smtClean="0">
                <a:solidFill>
                  <a:srgbClr val="C00000"/>
                </a:solidFill>
                <a:effectLst/>
                <a:latin typeface="&amp;quot"/>
              </a:rPr>
              <a:t>).</a:t>
            </a:r>
            <a:r>
              <a:rPr lang="en-US" b="0" i="0" u="none" strike="noStrike" dirty="0" smtClean="0">
                <a:solidFill>
                  <a:srgbClr val="C00000"/>
                </a:solidFill>
                <a:effectLst/>
                <a:latin typeface="Roboto"/>
              </a:rPr>
              <a:t> </a:t>
            </a:r>
          </a:p>
          <a:p>
            <a:pPr marL="285750" indent="-285750">
              <a:buFont typeface="Arial" panose="020B0604020202020204" pitchFamily="34" charset="0"/>
              <a:buChar char="•"/>
            </a:pPr>
            <a:endParaRPr lang="en-US" b="0" i="0" u="none" strike="noStrike" dirty="0" smtClean="0">
              <a:solidFill>
                <a:srgbClr val="C00000"/>
              </a:solidFill>
              <a:effectLst/>
              <a:latin typeface="Roboto"/>
            </a:endParaRPr>
          </a:p>
          <a:p>
            <a:pPr marL="285750" indent="-285750">
              <a:buFont typeface="Arial" panose="020B0604020202020204" pitchFamily="34" charset="0"/>
              <a:buChar char="•"/>
            </a:pPr>
            <a:r>
              <a:rPr lang="en-US" b="0" i="0" u="none" strike="noStrike" dirty="0" smtClean="0">
                <a:effectLst/>
                <a:latin typeface="&amp;quot"/>
              </a:rPr>
              <a:t>Bu </a:t>
            </a:r>
            <a:r>
              <a:rPr lang="en-US" b="0" i="0" u="none" strike="noStrike" dirty="0" err="1" smtClean="0">
                <a:effectLst/>
                <a:latin typeface="&amp;quot"/>
              </a:rPr>
              <a:t>ilaç</a:t>
            </a:r>
            <a:r>
              <a:rPr lang="en-US" b="0" i="0" u="none" strike="noStrike" dirty="0" smtClean="0">
                <a:effectLst/>
                <a:latin typeface="&amp;quot"/>
              </a:rPr>
              <a:t>, </a:t>
            </a:r>
            <a:r>
              <a:rPr lang="en-US" b="0" i="0" u="none" strike="noStrike" dirty="0" err="1" smtClean="0">
                <a:effectLst/>
                <a:latin typeface="&amp;quot"/>
              </a:rPr>
              <a:t>doza</a:t>
            </a:r>
            <a:r>
              <a:rPr lang="en-US" b="0" i="0" u="none" strike="noStrike" dirty="0" smtClean="0">
                <a:effectLst/>
                <a:latin typeface="&amp;quot"/>
              </a:rPr>
              <a:t> </a:t>
            </a:r>
            <a:r>
              <a:rPr lang="en-US" b="0" i="0" u="none" strike="noStrike" dirty="0" err="1" smtClean="0">
                <a:effectLst/>
                <a:latin typeface="&amp;quot"/>
              </a:rPr>
              <a:t>bağlı</a:t>
            </a:r>
            <a:r>
              <a:rPr lang="en-US" b="0" i="0" u="none" strike="noStrike" dirty="0" smtClean="0">
                <a:effectLst/>
                <a:latin typeface="&amp;quot"/>
              </a:rPr>
              <a:t> </a:t>
            </a:r>
            <a:r>
              <a:rPr lang="en-US" b="0" i="0" u="none" strike="noStrike" dirty="0" err="1" smtClean="0">
                <a:effectLst/>
                <a:latin typeface="&amp;quot"/>
              </a:rPr>
              <a:t>olarak</a:t>
            </a:r>
            <a:r>
              <a:rPr lang="en-US" b="0" i="0" u="none" strike="noStrike" dirty="0" smtClean="0">
                <a:effectLst/>
                <a:latin typeface="&amp;quot"/>
              </a:rPr>
              <a:t> </a:t>
            </a:r>
            <a:r>
              <a:rPr lang="en-US" b="0" i="0" u="none" strike="noStrike" dirty="0" err="1" smtClean="0">
                <a:effectLst/>
                <a:latin typeface="&amp;quot"/>
              </a:rPr>
              <a:t>cinsel</a:t>
            </a:r>
            <a:r>
              <a:rPr lang="en-US" b="0" i="0" u="none" strike="noStrike" dirty="0" smtClean="0">
                <a:effectLst/>
                <a:latin typeface="&amp;quot"/>
              </a:rPr>
              <a:t> </a:t>
            </a:r>
            <a:r>
              <a:rPr lang="en-US" b="0" i="0" u="none" strike="noStrike" dirty="0" err="1" smtClean="0">
                <a:effectLst/>
                <a:latin typeface="&amp;quot"/>
              </a:rPr>
              <a:t>iliskiden</a:t>
            </a:r>
            <a:r>
              <a:rPr lang="en-US" b="0" i="0" u="none" strike="noStrike" dirty="0" smtClean="0">
                <a:effectLst/>
                <a:latin typeface="&amp;quot"/>
              </a:rPr>
              <a:t> 30 </a:t>
            </a:r>
            <a:r>
              <a:rPr lang="en-US" b="0" i="0" u="none" strike="noStrike" dirty="0" err="1" smtClean="0">
                <a:effectLst/>
                <a:latin typeface="&amp;quot"/>
              </a:rPr>
              <a:t>dakika</a:t>
            </a:r>
            <a:r>
              <a:rPr lang="en-US" b="0" i="0" u="none" strike="noStrike" dirty="0" smtClean="0">
                <a:effectLst/>
                <a:latin typeface="&amp;quot"/>
              </a:rPr>
              <a:t> </a:t>
            </a:r>
            <a:r>
              <a:rPr lang="en-US" b="0" i="0" u="none" strike="noStrike" dirty="0" err="1" smtClean="0">
                <a:effectLst/>
                <a:latin typeface="&amp;quot"/>
              </a:rPr>
              <a:t>önce</a:t>
            </a:r>
            <a:r>
              <a:rPr lang="en-US" b="0" i="0" u="none" strike="noStrike" dirty="0" smtClean="0">
                <a:effectLst/>
                <a:latin typeface="&amp;quot"/>
              </a:rPr>
              <a:t> </a:t>
            </a:r>
            <a:r>
              <a:rPr lang="en-US" b="0" i="0" u="none" strike="noStrike" dirty="0" err="1" smtClean="0">
                <a:effectLst/>
                <a:latin typeface="&amp;quot"/>
              </a:rPr>
              <a:t>yiyecekle</a:t>
            </a:r>
            <a:r>
              <a:rPr lang="en-US" b="0" i="0" u="none" strike="noStrike" dirty="0" smtClean="0">
                <a:effectLst/>
                <a:latin typeface="&amp;quot"/>
              </a:rPr>
              <a:t> </a:t>
            </a:r>
            <a:r>
              <a:rPr lang="en-US" b="0" i="0" u="none" strike="noStrike" dirty="0" err="1" smtClean="0">
                <a:effectLst/>
                <a:latin typeface="&amp;quot"/>
              </a:rPr>
              <a:t>birlikte</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yiyeceksiz</a:t>
            </a:r>
            <a:r>
              <a:rPr lang="en-US" b="0" i="0" u="none" strike="noStrike" dirty="0" smtClean="0">
                <a:effectLst/>
                <a:latin typeface="&amp;quot"/>
              </a:rPr>
              <a:t> </a:t>
            </a:r>
            <a:r>
              <a:rPr lang="en-US" b="0" i="0" u="none" strike="noStrike" dirty="0" err="1" smtClean="0">
                <a:effectLst/>
                <a:latin typeface="&amp;quot"/>
              </a:rPr>
              <a:t>alınır</a:t>
            </a:r>
            <a:r>
              <a:rPr lang="en-US" b="0" i="0" u="none" strike="noStrike" dirty="0" smtClean="0">
                <a:effectLst/>
                <a:latin typeface="&amp;quot"/>
              </a:rPr>
              <a:t>.</a:t>
            </a:r>
            <a:r>
              <a:rPr lang="en-US" b="0" i="0" u="none" strike="noStrike" dirty="0" smtClean="0">
                <a:effectLst/>
                <a:latin typeface="Roboto"/>
              </a:rPr>
              <a:t> </a:t>
            </a:r>
          </a:p>
          <a:p>
            <a:pPr marL="285750" indent="-285750">
              <a:buFont typeface="Arial" panose="020B0604020202020204" pitchFamily="34" charset="0"/>
              <a:buChar char="•"/>
            </a:pPr>
            <a:r>
              <a:rPr lang="en-US" b="0" i="0" u="none" strike="noStrike" dirty="0" err="1" smtClean="0">
                <a:effectLst/>
                <a:latin typeface="&amp;quot"/>
              </a:rPr>
              <a:t>Altı</a:t>
            </a:r>
            <a:r>
              <a:rPr lang="en-US" b="0" i="0" u="none" strike="noStrike" dirty="0" smtClean="0">
                <a:effectLst/>
                <a:latin typeface="&amp;quot"/>
              </a:rPr>
              <a:t> </a:t>
            </a:r>
            <a:r>
              <a:rPr lang="en-US" b="0" i="0" u="none" strike="noStrike" dirty="0" err="1" smtClean="0">
                <a:effectLst/>
                <a:latin typeface="&amp;quot"/>
              </a:rPr>
              <a:t>saate</a:t>
            </a:r>
            <a:r>
              <a:rPr lang="en-US" b="0" i="0" u="none" strike="noStrike" dirty="0" smtClean="0">
                <a:effectLst/>
                <a:latin typeface="&amp;quot"/>
              </a:rPr>
              <a:t> </a:t>
            </a:r>
            <a:r>
              <a:rPr lang="en-US" b="0" i="0" u="none" strike="noStrike" dirty="0" err="1" smtClean="0">
                <a:effectLst/>
                <a:latin typeface="&amp;quot"/>
              </a:rPr>
              <a:t>kadar</a:t>
            </a:r>
            <a:r>
              <a:rPr lang="en-US" b="0" i="0" u="none" strike="noStrike" dirty="0" smtClean="0">
                <a:effectLst/>
                <a:latin typeface="&amp;quot"/>
              </a:rPr>
              <a:t> </a:t>
            </a:r>
            <a:r>
              <a:rPr lang="en-US" b="0" i="0" u="none" strike="noStrike" dirty="0" err="1" smtClean="0">
                <a:effectLst/>
                <a:latin typeface="&amp;quot"/>
              </a:rPr>
              <a:t>sürer</a:t>
            </a:r>
            <a:r>
              <a:rPr lang="en-US" b="0" i="0" u="none" strike="noStrike" dirty="0" smtClean="0">
                <a:effectLst/>
                <a:latin typeface="&amp;quot"/>
              </a:rPr>
              <a:t>.</a:t>
            </a:r>
            <a:endParaRPr lang="en-US" dirty="0"/>
          </a:p>
        </p:txBody>
      </p:sp>
    </p:spTree>
    <p:extLst>
      <p:ext uri="{BB962C8B-B14F-4D97-AF65-F5344CB8AC3E}">
        <p14:creationId xmlns:p14="http://schemas.microsoft.com/office/powerpoint/2010/main" val="750830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1554" y="667102"/>
            <a:ext cx="4841966" cy="5355312"/>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1" i="0" u="none" strike="noStrike" dirty="0" smtClean="0">
                <a:solidFill>
                  <a:srgbClr val="54585A"/>
                </a:solidFill>
                <a:effectLst/>
                <a:latin typeface="Helvetica" panose="020B0604020202020204" pitchFamily="34" charset="0"/>
              </a:rPr>
              <a:t>When oral medications might not be safe</a:t>
            </a:r>
          </a:p>
          <a:p>
            <a:pPr marL="285750" indent="-285750">
              <a:buFont typeface="Arial" panose="020B0604020202020204" pitchFamily="34" charset="0"/>
              <a:buChar char="•"/>
            </a:pPr>
            <a:endParaRPr lang="en-US" b="1" i="0" u="none" strike="noStrike" dirty="0" smtClean="0">
              <a:solidFill>
                <a:srgbClr val="54585A"/>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Before taking any medication for erectile dysfunction, get your doctor's OK. </a:t>
            </a:r>
          </a:p>
          <a:p>
            <a:pPr marL="285750" indent="-285750">
              <a:buFont typeface="Arial" panose="020B0604020202020204" pitchFamily="34" charset="0"/>
              <a:buChar char="•"/>
            </a:pPr>
            <a:endParaRPr lang="en-US" dirty="0">
              <a:solidFill>
                <a:srgbClr val="111111"/>
              </a:solidFill>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Medications for erectile dysfunction might not work or might be dangerous if you:</a:t>
            </a: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Take nitrate drugs — commonly prescribed for chest pain (angina) — such as nitroglycerin (Nitro-</a:t>
            </a:r>
            <a:r>
              <a:rPr lang="en-US" b="0" i="0" u="none" strike="noStrike" dirty="0" err="1" smtClean="0">
                <a:solidFill>
                  <a:srgbClr val="111111"/>
                </a:solidFill>
                <a:effectLst/>
                <a:latin typeface="Helvetica" panose="020B0604020202020204" pitchFamily="34" charset="0"/>
              </a:rPr>
              <a:t>Dur</a:t>
            </a:r>
            <a:r>
              <a:rPr lang="en-US" b="0" i="0" u="none" strike="noStrike" dirty="0" smtClean="0">
                <a:solidFill>
                  <a:srgbClr val="111111"/>
                </a:solidFill>
                <a:effectLst/>
                <a:latin typeface="Helvetica" panose="020B0604020202020204" pitchFamily="34" charset="0"/>
              </a:rPr>
              <a:t>, </a:t>
            </a:r>
            <a:r>
              <a:rPr lang="en-US" b="0" i="0" u="none" strike="noStrike" dirty="0" err="1" smtClean="0">
                <a:solidFill>
                  <a:srgbClr val="111111"/>
                </a:solidFill>
                <a:effectLst/>
                <a:latin typeface="Helvetica" panose="020B0604020202020204" pitchFamily="34" charset="0"/>
              </a:rPr>
              <a:t>Nitrostat</a:t>
            </a:r>
            <a:r>
              <a:rPr lang="en-US" b="0" i="0" u="none" strike="noStrike" dirty="0" smtClean="0">
                <a:solidFill>
                  <a:srgbClr val="111111"/>
                </a:solidFill>
                <a:effectLst/>
                <a:latin typeface="Helvetica" panose="020B0604020202020204" pitchFamily="34" charset="0"/>
              </a:rPr>
              <a:t>, others), </a:t>
            </a:r>
            <a:r>
              <a:rPr lang="en-US" b="0" i="0" u="none" strike="noStrike" dirty="0" err="1" smtClean="0">
                <a:solidFill>
                  <a:srgbClr val="111111"/>
                </a:solidFill>
                <a:effectLst/>
                <a:latin typeface="Helvetica" panose="020B0604020202020204" pitchFamily="34" charset="0"/>
              </a:rPr>
              <a:t>isosorbide</a:t>
            </a:r>
            <a:r>
              <a:rPr lang="en-US" b="0" i="0" u="none" strike="noStrike" dirty="0" smtClean="0">
                <a:solidFill>
                  <a:srgbClr val="111111"/>
                </a:solidFill>
                <a:effectLst/>
                <a:latin typeface="Helvetica" panose="020B0604020202020204" pitchFamily="34" charset="0"/>
              </a:rPr>
              <a:t> </a:t>
            </a:r>
            <a:r>
              <a:rPr lang="en-US" b="0" i="0" u="none" strike="noStrike" dirty="0" err="1" smtClean="0">
                <a:solidFill>
                  <a:srgbClr val="111111"/>
                </a:solidFill>
                <a:effectLst/>
                <a:latin typeface="Helvetica" panose="020B0604020202020204" pitchFamily="34" charset="0"/>
              </a:rPr>
              <a:t>mononitrate</a:t>
            </a:r>
            <a:r>
              <a:rPr lang="en-US" b="0" i="0" u="none" strike="noStrike" dirty="0" smtClean="0">
                <a:solidFill>
                  <a:srgbClr val="111111"/>
                </a:solidFill>
                <a:effectLst/>
                <a:latin typeface="Helvetica" panose="020B0604020202020204" pitchFamily="34" charset="0"/>
              </a:rPr>
              <a:t> (</a:t>
            </a:r>
            <a:r>
              <a:rPr lang="en-US" b="0" i="0" u="none" strike="noStrike" dirty="0" err="1" smtClean="0">
                <a:solidFill>
                  <a:srgbClr val="111111"/>
                </a:solidFill>
                <a:effectLst/>
                <a:latin typeface="Helvetica" panose="020B0604020202020204" pitchFamily="34" charset="0"/>
              </a:rPr>
              <a:t>Monoket</a:t>
            </a:r>
            <a:r>
              <a:rPr lang="en-US" b="0" i="0" u="none" strike="noStrike" dirty="0" smtClean="0">
                <a:solidFill>
                  <a:srgbClr val="111111"/>
                </a:solidFill>
                <a:effectLst/>
                <a:latin typeface="Helvetica" panose="020B0604020202020204" pitchFamily="34" charset="0"/>
              </a:rPr>
              <a:t>) and </a:t>
            </a:r>
            <a:r>
              <a:rPr lang="en-US" b="0" i="0" u="none" strike="noStrike" dirty="0" err="1" smtClean="0">
                <a:solidFill>
                  <a:srgbClr val="111111"/>
                </a:solidFill>
                <a:effectLst/>
                <a:latin typeface="Helvetica" panose="020B0604020202020204" pitchFamily="34" charset="0"/>
              </a:rPr>
              <a:t>isosorbide</a:t>
            </a:r>
            <a:r>
              <a:rPr lang="en-US" b="0" i="0" u="none" strike="noStrike" dirty="0" smtClean="0">
                <a:solidFill>
                  <a:srgbClr val="111111"/>
                </a:solidFill>
                <a:effectLst/>
                <a:latin typeface="Helvetica" panose="020B0604020202020204" pitchFamily="34" charset="0"/>
              </a:rPr>
              <a:t> </a:t>
            </a:r>
            <a:r>
              <a:rPr lang="en-US" b="0" i="0" u="none" strike="noStrike" dirty="0" err="1" smtClean="0">
                <a:solidFill>
                  <a:srgbClr val="111111"/>
                </a:solidFill>
                <a:effectLst/>
                <a:latin typeface="Helvetica" panose="020B0604020202020204" pitchFamily="34" charset="0"/>
              </a:rPr>
              <a:t>dinitrate</a:t>
            </a:r>
            <a:r>
              <a:rPr lang="en-US" b="0" i="0" u="none" strike="noStrike" dirty="0" smtClean="0">
                <a:solidFill>
                  <a:srgbClr val="111111"/>
                </a:solidFill>
                <a:effectLst/>
                <a:latin typeface="Helvetica" panose="020B0604020202020204" pitchFamily="34" charset="0"/>
              </a:rPr>
              <a:t> (</a:t>
            </a:r>
            <a:r>
              <a:rPr lang="en-US" b="0" i="0" u="none" strike="noStrike" dirty="0" err="1" smtClean="0">
                <a:solidFill>
                  <a:srgbClr val="111111"/>
                </a:solidFill>
                <a:effectLst/>
                <a:latin typeface="Helvetica" panose="020B0604020202020204" pitchFamily="34" charset="0"/>
              </a:rPr>
              <a:t>Dilatrate</a:t>
            </a:r>
            <a:r>
              <a:rPr lang="en-US" b="0" i="0" u="none" strike="noStrike" dirty="0" smtClean="0">
                <a:solidFill>
                  <a:srgbClr val="111111"/>
                </a:solidFill>
                <a:effectLst/>
                <a:latin typeface="Helvetica" panose="020B0604020202020204" pitchFamily="34" charset="0"/>
              </a:rPr>
              <a:t>-SR, </a:t>
            </a:r>
            <a:r>
              <a:rPr lang="en-US" b="0" i="0" u="none" strike="noStrike" dirty="0" err="1" smtClean="0">
                <a:solidFill>
                  <a:srgbClr val="111111"/>
                </a:solidFill>
                <a:effectLst/>
                <a:latin typeface="Helvetica" panose="020B0604020202020204" pitchFamily="34" charset="0"/>
              </a:rPr>
              <a:t>Isordil</a:t>
            </a:r>
            <a:r>
              <a:rPr lang="en-US" b="0" i="0" u="none" strike="noStrike" dirty="0" smtClean="0">
                <a:solidFill>
                  <a:srgbClr val="111111"/>
                </a:solidFill>
                <a:effectLst/>
                <a:latin typeface="Helvetica" panose="020B0604020202020204" pitchFamily="34" charset="0"/>
              </a:rPr>
              <a:t>)</a:t>
            </a:r>
          </a:p>
          <a:p>
            <a:pPr marL="285750" indent="-285750">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Have very low blood pressure (hypotension) or uncontrolled high blood pressure (hypertension)</a:t>
            </a: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Have severe liver disease</a:t>
            </a: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Have kidney disease that requires dialysis</a:t>
            </a:r>
            <a:endParaRPr lang="en-US" b="0" i="0" u="none" strike="noStrike" dirty="0">
              <a:solidFill>
                <a:srgbClr val="111111"/>
              </a:solidFill>
              <a:effectLst/>
              <a:latin typeface="Helvetica" panose="020B0604020202020204" pitchFamily="34" charset="0"/>
            </a:endParaRPr>
          </a:p>
        </p:txBody>
      </p:sp>
      <p:sp>
        <p:nvSpPr>
          <p:cNvPr id="3" name="Rectangle 2"/>
          <p:cNvSpPr/>
          <p:nvPr/>
        </p:nvSpPr>
        <p:spPr>
          <a:xfrm>
            <a:off x="5677988" y="805601"/>
            <a:ext cx="6096000" cy="5078313"/>
          </a:xfrm>
          <a:prstGeom prst="rect">
            <a:avLst/>
          </a:prstGeom>
        </p:spPr>
        <p:style>
          <a:lnRef idx="2">
            <a:schemeClr val="accent4"/>
          </a:lnRef>
          <a:fillRef idx="1">
            <a:schemeClr val="lt1"/>
          </a:fillRef>
          <a:effectRef idx="0">
            <a:schemeClr val="accent4"/>
          </a:effectRef>
          <a:fontRef idx="minor">
            <a:schemeClr val="dk1"/>
          </a:fontRef>
        </p:style>
        <p:txBody>
          <a:bodyPr>
            <a:spAutoFit/>
          </a:bodyPr>
          <a:lstStyle/>
          <a:p>
            <a:pPr marL="285750" indent="-285750">
              <a:buFont typeface="Arial" panose="020B0604020202020204" pitchFamily="34" charset="0"/>
              <a:buChar char="•"/>
            </a:pPr>
            <a:r>
              <a:rPr lang="en-US" b="0" i="0" u="none" strike="noStrike" dirty="0" smtClean="0">
                <a:solidFill>
                  <a:srgbClr val="C00000"/>
                </a:solidFill>
                <a:effectLst/>
                <a:latin typeface="&amp;quot"/>
              </a:rPr>
              <a:t>Oral </a:t>
            </a:r>
            <a:r>
              <a:rPr lang="en-US" b="0" i="0" u="none" strike="noStrike" dirty="0" err="1" smtClean="0">
                <a:solidFill>
                  <a:srgbClr val="C00000"/>
                </a:solidFill>
                <a:effectLst/>
                <a:latin typeface="&amp;quot"/>
              </a:rPr>
              <a:t>olarak</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alinan</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ilaçlar</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güvenli</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olmadığında</a:t>
            </a:r>
            <a:r>
              <a:rPr lang="en-US" dirty="0" smtClean="0">
                <a:solidFill>
                  <a:srgbClr val="C00000"/>
                </a:solidFill>
              </a:rPr>
              <a:t/>
            </a:r>
            <a:br>
              <a:rPr lang="en-US" dirty="0" smtClean="0">
                <a:solidFill>
                  <a:srgbClr val="C00000"/>
                </a:solidFill>
              </a:rPr>
            </a:br>
            <a:r>
              <a:rPr lang="en-US" dirty="0" smtClean="0">
                <a:solidFill>
                  <a:srgbClr val="C00000"/>
                </a:solidFill>
              </a:rPr>
              <a:t/>
            </a:r>
            <a:br>
              <a:rPr lang="en-US" dirty="0" smtClean="0">
                <a:solidFill>
                  <a:srgbClr val="C00000"/>
                </a:solidFill>
              </a:rPr>
            </a:br>
            <a:r>
              <a:rPr lang="en-US" b="0" i="0" u="none" strike="noStrike" dirty="0" err="1" smtClean="0">
                <a:effectLst/>
                <a:latin typeface="&amp;quot"/>
              </a:rPr>
              <a:t>Erektil</a:t>
            </a:r>
            <a:r>
              <a:rPr lang="en-US" b="0" i="0" u="none" strike="noStrike" dirty="0" smtClean="0">
                <a:effectLst/>
                <a:latin typeface="&amp;quot"/>
              </a:rPr>
              <a:t> </a:t>
            </a:r>
            <a:r>
              <a:rPr lang="en-US" b="0" i="0" u="none" strike="noStrike" dirty="0" err="1" smtClean="0">
                <a:effectLst/>
                <a:latin typeface="&amp;quot"/>
              </a:rPr>
              <a:t>disfonksiyon</a:t>
            </a:r>
            <a:r>
              <a:rPr lang="en-US" b="0" i="0" u="none" strike="noStrike" dirty="0" smtClean="0">
                <a:effectLst/>
                <a:latin typeface="&amp;quot"/>
              </a:rPr>
              <a:t> </a:t>
            </a:r>
            <a:r>
              <a:rPr lang="en-US" b="0" i="0" u="none" strike="noStrike" dirty="0" err="1" smtClean="0">
                <a:effectLst/>
                <a:latin typeface="&amp;quot"/>
              </a:rPr>
              <a:t>için</a:t>
            </a:r>
            <a:r>
              <a:rPr lang="en-US" b="0" i="0" u="none" strike="noStrike" dirty="0" smtClean="0">
                <a:effectLst/>
                <a:latin typeface="&amp;quot"/>
              </a:rPr>
              <a:t> </a:t>
            </a:r>
            <a:r>
              <a:rPr lang="en-US" b="0" i="0" u="none" strike="noStrike" dirty="0" err="1" smtClean="0">
                <a:effectLst/>
                <a:latin typeface="&amp;quot"/>
              </a:rPr>
              <a:t>herhangi</a:t>
            </a:r>
            <a:r>
              <a:rPr lang="en-US" b="0" i="0" u="none" strike="noStrike" dirty="0" smtClean="0">
                <a:effectLst/>
                <a:latin typeface="&amp;quot"/>
              </a:rPr>
              <a:t> </a:t>
            </a:r>
            <a:r>
              <a:rPr lang="en-US" b="0" i="0" u="none" strike="noStrike" dirty="0" err="1" smtClean="0">
                <a:effectLst/>
                <a:latin typeface="&amp;quot"/>
              </a:rPr>
              <a:t>bir</a:t>
            </a:r>
            <a:r>
              <a:rPr lang="en-US" b="0" i="0" u="none" strike="noStrike" dirty="0" smtClean="0">
                <a:effectLst/>
                <a:latin typeface="&amp;quot"/>
              </a:rPr>
              <a:t> </a:t>
            </a:r>
            <a:r>
              <a:rPr lang="en-US" b="0" i="0" u="none" strike="noStrike" dirty="0" err="1" smtClean="0">
                <a:effectLst/>
                <a:latin typeface="&amp;quot"/>
              </a:rPr>
              <a:t>ilaç</a:t>
            </a:r>
            <a:r>
              <a:rPr lang="en-US" b="0" i="0" u="none" strike="noStrike" dirty="0" smtClean="0">
                <a:effectLst/>
                <a:latin typeface="&amp;quot"/>
              </a:rPr>
              <a:t> </a:t>
            </a:r>
            <a:r>
              <a:rPr lang="en-US" b="0" i="0" u="none" strike="noStrike" dirty="0" err="1" smtClean="0">
                <a:effectLst/>
                <a:latin typeface="&amp;quot"/>
              </a:rPr>
              <a:t>almadan</a:t>
            </a:r>
            <a:r>
              <a:rPr lang="en-US" b="0" i="0" u="none" strike="noStrike" dirty="0" smtClean="0">
                <a:effectLst/>
                <a:latin typeface="&amp;quot"/>
              </a:rPr>
              <a:t> </a:t>
            </a:r>
            <a:r>
              <a:rPr lang="en-US" b="0" i="0" u="none" strike="noStrike" dirty="0" err="1" smtClean="0">
                <a:effectLst/>
                <a:latin typeface="&amp;quot"/>
              </a:rPr>
              <a:t>önce</a:t>
            </a:r>
            <a:r>
              <a:rPr lang="en-US" b="0" i="0" u="none" strike="noStrike" dirty="0" smtClean="0">
                <a:effectLst/>
                <a:latin typeface="&amp;quot"/>
              </a:rPr>
              <a:t> </a:t>
            </a:r>
            <a:r>
              <a:rPr lang="en-US" b="0" i="0" u="none" strike="noStrike" dirty="0" err="1" smtClean="0">
                <a:effectLst/>
                <a:latin typeface="&amp;quot"/>
              </a:rPr>
              <a:t>doktorunuzun</a:t>
            </a:r>
            <a:r>
              <a:rPr lang="en-US" b="0" i="0" u="none" strike="noStrike" dirty="0" smtClean="0">
                <a:effectLst/>
                <a:latin typeface="&amp;quot"/>
              </a:rPr>
              <a:t> </a:t>
            </a:r>
            <a:r>
              <a:rPr lang="en-US" b="0" i="0" u="none" strike="noStrike" dirty="0" err="1" smtClean="0">
                <a:effectLst/>
                <a:latin typeface="&amp;quot"/>
              </a:rPr>
              <a:t>sorununu</a:t>
            </a:r>
            <a:r>
              <a:rPr lang="en-US" b="0" i="0" u="none" strike="noStrike" dirty="0" smtClean="0">
                <a:effectLst/>
                <a:latin typeface="&amp;quot"/>
              </a:rPr>
              <a:t> </a:t>
            </a:r>
            <a:r>
              <a:rPr lang="en-US" b="0" i="0" u="none" strike="noStrike" dirty="0" err="1" smtClean="0">
                <a:effectLst/>
                <a:latin typeface="&amp;quot"/>
              </a:rPr>
              <a:t>çözmeyin</a:t>
            </a:r>
            <a:r>
              <a:rPr lang="en-US" b="0" i="0" u="none" strike="noStrike" dirty="0" smtClean="0">
                <a:effectLst/>
                <a:latin typeface="&amp;quot"/>
              </a:rPr>
              <a:t>.</a:t>
            </a:r>
            <a:r>
              <a:rPr lang="en-US" b="0" i="0" u="none" strike="noStrike" dirty="0" smtClean="0">
                <a:effectLst/>
                <a:latin typeface="Roboto"/>
              </a:rPr>
              <a:t> </a:t>
            </a:r>
          </a:p>
          <a:p>
            <a:pPr marL="285750" indent="-285750">
              <a:buFont typeface="Arial" panose="020B0604020202020204" pitchFamily="34" charset="0"/>
              <a:buChar char="•"/>
            </a:pPr>
            <a:endParaRPr lang="en-US" b="0" i="0" u="none" strike="noStrike" dirty="0" smtClean="0">
              <a:effectLst/>
              <a:latin typeface="Roboto"/>
            </a:endParaRPr>
          </a:p>
          <a:p>
            <a:pPr marL="285750" indent="-285750">
              <a:buFont typeface="Arial" panose="020B0604020202020204" pitchFamily="34" charset="0"/>
              <a:buChar char="•"/>
            </a:pPr>
            <a:r>
              <a:rPr lang="en-US" b="0" i="0" u="none" strike="noStrike" dirty="0" err="1" smtClean="0">
                <a:effectLst/>
                <a:latin typeface="&amp;quot"/>
              </a:rPr>
              <a:t>Erektil</a:t>
            </a:r>
            <a:r>
              <a:rPr lang="en-US" b="0" i="0" u="none" strike="noStrike" dirty="0" smtClean="0">
                <a:effectLst/>
                <a:latin typeface="&amp;quot"/>
              </a:rPr>
              <a:t> </a:t>
            </a:r>
            <a:r>
              <a:rPr lang="en-US" b="0" i="0" u="none" strike="noStrike" dirty="0" err="1" smtClean="0">
                <a:effectLst/>
                <a:latin typeface="&amp;quot"/>
              </a:rPr>
              <a:t>disfonksiyon</a:t>
            </a:r>
            <a:r>
              <a:rPr lang="en-US" b="0" i="0" u="none" strike="noStrike" dirty="0" smtClean="0">
                <a:effectLst/>
                <a:latin typeface="&amp;quot"/>
              </a:rPr>
              <a:t> </a:t>
            </a:r>
            <a:r>
              <a:rPr lang="en-US" b="0" i="0" u="none" strike="noStrike" dirty="0" err="1" smtClean="0">
                <a:effectLst/>
                <a:latin typeface="&amp;quot"/>
              </a:rPr>
              <a:t>için</a:t>
            </a:r>
            <a:r>
              <a:rPr lang="en-US" b="0" i="0" u="none" strike="noStrike" dirty="0" smtClean="0">
                <a:effectLst/>
                <a:latin typeface="&amp;quot"/>
              </a:rPr>
              <a:t> </a:t>
            </a:r>
            <a:r>
              <a:rPr lang="en-US" b="0" i="0" u="none" strike="noStrike" dirty="0" err="1" smtClean="0">
                <a:effectLst/>
                <a:latin typeface="&amp;quot"/>
              </a:rPr>
              <a:t>ilaçlar</a:t>
            </a:r>
            <a:r>
              <a:rPr lang="en-US" b="0" i="0" u="none" strike="noStrike" dirty="0" smtClean="0">
                <a:effectLst/>
                <a:latin typeface="&amp;quot"/>
              </a:rPr>
              <a:t> </a:t>
            </a:r>
            <a:r>
              <a:rPr lang="en-US" b="0" i="0" u="none" strike="noStrike" dirty="0" err="1" smtClean="0">
                <a:effectLst/>
                <a:latin typeface="&amp;quot"/>
              </a:rPr>
              <a:t>işe</a:t>
            </a:r>
            <a:r>
              <a:rPr lang="en-US" b="0" i="0" u="none" strike="noStrike" dirty="0" smtClean="0">
                <a:effectLst/>
                <a:latin typeface="&amp;quot"/>
              </a:rPr>
              <a:t> </a:t>
            </a:r>
            <a:r>
              <a:rPr lang="en-US" b="0" i="0" u="none" strike="noStrike" dirty="0" err="1" smtClean="0">
                <a:effectLst/>
                <a:latin typeface="&amp;quot"/>
              </a:rPr>
              <a:t>yaramayabilir</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aşağıdaki</a:t>
            </a:r>
            <a:r>
              <a:rPr lang="en-US" b="0" i="0" u="none" strike="noStrike" dirty="0" smtClean="0">
                <a:effectLst/>
                <a:latin typeface="&amp;quot"/>
              </a:rPr>
              <a:t> </a:t>
            </a:r>
            <a:r>
              <a:rPr lang="en-US" b="0" i="0" u="none" strike="noStrike" dirty="0" err="1" smtClean="0">
                <a:effectLst/>
                <a:latin typeface="&amp;quot"/>
              </a:rPr>
              <a:t>durumlarda</a:t>
            </a:r>
            <a:r>
              <a:rPr lang="en-US" b="0" i="0" u="none" strike="noStrike" dirty="0" smtClean="0">
                <a:effectLst/>
                <a:latin typeface="&amp;quot"/>
              </a:rPr>
              <a:t> </a:t>
            </a:r>
            <a:r>
              <a:rPr lang="en-US" b="0" i="0" u="none" strike="noStrike" dirty="0" err="1" smtClean="0">
                <a:effectLst/>
                <a:latin typeface="&amp;quot"/>
              </a:rPr>
              <a:t>tehlikeli</a:t>
            </a:r>
            <a:r>
              <a:rPr lang="en-US" b="0" i="0" u="none" strike="noStrike" dirty="0" smtClean="0">
                <a:effectLst/>
                <a:latin typeface="&amp;quot"/>
              </a:rPr>
              <a:t> </a:t>
            </a:r>
            <a:r>
              <a:rPr lang="en-US" b="0" i="0" u="none" strike="noStrike" dirty="0" err="1" smtClean="0">
                <a:effectLst/>
                <a:latin typeface="&amp;quot"/>
              </a:rPr>
              <a:t>olabilir</a:t>
            </a:r>
            <a:r>
              <a:rPr lang="en-US" b="0" i="0" u="none" strike="noStrike" dirty="0" smtClean="0">
                <a:effectLst/>
                <a:latin typeface="&amp;quot"/>
              </a:rPr>
              <a:t>:</a:t>
            </a:r>
          </a:p>
          <a:p>
            <a:pPr marL="285750" indent="-285750">
              <a:buFont typeface="Arial" panose="020B0604020202020204" pitchFamily="34" charset="0"/>
              <a:buChar char="•"/>
            </a:pPr>
            <a:endParaRPr lang="en-US" b="0" i="0" u="none" strike="noStrike" dirty="0" smtClean="0">
              <a:effectLst/>
              <a:latin typeface="&amp;quot"/>
            </a:endParaRPr>
          </a:p>
          <a:p>
            <a:pPr marL="285750" indent="-285750">
              <a:buFont typeface="Arial" panose="020B0604020202020204" pitchFamily="34" charset="0"/>
              <a:buChar char="•"/>
            </a:pPr>
            <a:r>
              <a:rPr lang="en-US" b="0" i="0" u="none" strike="noStrike" dirty="0" err="1" smtClean="0">
                <a:effectLst/>
                <a:latin typeface="&amp;quot"/>
              </a:rPr>
              <a:t>Nitrogliserin</a:t>
            </a:r>
            <a:r>
              <a:rPr lang="en-US" b="0" i="0" u="none" strike="noStrike" dirty="0" smtClean="0">
                <a:effectLst/>
                <a:latin typeface="&amp;quot"/>
              </a:rPr>
              <a:t> (Nitro-</a:t>
            </a:r>
            <a:r>
              <a:rPr lang="en-US" b="0" i="0" u="none" strike="noStrike" dirty="0" err="1" smtClean="0">
                <a:effectLst/>
                <a:latin typeface="&amp;quot"/>
              </a:rPr>
              <a:t>Dur</a:t>
            </a:r>
            <a:r>
              <a:rPr lang="en-US" b="0" i="0" u="none" strike="noStrike" dirty="0" smtClean="0">
                <a:effectLst/>
                <a:latin typeface="&amp;quot"/>
              </a:rPr>
              <a:t>, </a:t>
            </a:r>
            <a:r>
              <a:rPr lang="en-US" b="0" i="0" u="none" strike="noStrike" dirty="0" err="1" smtClean="0">
                <a:effectLst/>
                <a:latin typeface="&amp;quot"/>
              </a:rPr>
              <a:t>Nitrostat</a:t>
            </a:r>
            <a:r>
              <a:rPr lang="en-US" b="0" i="0" u="none" strike="noStrike" dirty="0" smtClean="0">
                <a:effectLst/>
                <a:latin typeface="&amp;quot"/>
              </a:rPr>
              <a:t>, </a:t>
            </a:r>
            <a:r>
              <a:rPr lang="en-US" b="0" i="0" u="none" strike="noStrike" dirty="0" err="1" smtClean="0">
                <a:effectLst/>
                <a:latin typeface="&amp;quot"/>
              </a:rPr>
              <a:t>diğerleri</a:t>
            </a:r>
            <a:r>
              <a:rPr lang="en-US" b="0" i="0" u="none" strike="noStrike" dirty="0" smtClean="0">
                <a:effectLst/>
                <a:latin typeface="&amp;quot"/>
              </a:rPr>
              <a:t>), </a:t>
            </a:r>
            <a:r>
              <a:rPr lang="en-US" b="0" i="0" u="none" strike="noStrike" dirty="0" err="1" smtClean="0">
                <a:effectLst/>
                <a:latin typeface="&amp;quot"/>
              </a:rPr>
              <a:t>izosorbit</a:t>
            </a:r>
            <a:r>
              <a:rPr lang="en-US" b="0" i="0" u="none" strike="noStrike" dirty="0" smtClean="0">
                <a:effectLst/>
                <a:latin typeface="&amp;quot"/>
              </a:rPr>
              <a:t> </a:t>
            </a:r>
            <a:r>
              <a:rPr lang="en-US" b="0" i="0" u="none" strike="noStrike" dirty="0" err="1" smtClean="0">
                <a:effectLst/>
                <a:latin typeface="&amp;quot"/>
              </a:rPr>
              <a:t>mononitrat</a:t>
            </a:r>
            <a:r>
              <a:rPr lang="en-US" b="0" i="0" u="none" strike="noStrike" dirty="0" smtClean="0">
                <a:effectLst/>
                <a:latin typeface="&amp;quot"/>
              </a:rPr>
              <a:t> (</a:t>
            </a:r>
            <a:r>
              <a:rPr lang="en-US" b="0" i="0" u="none" strike="noStrike" dirty="0" err="1" smtClean="0">
                <a:effectLst/>
                <a:latin typeface="&amp;quot"/>
              </a:rPr>
              <a:t>Monoket</a:t>
            </a:r>
            <a:r>
              <a:rPr lang="en-US" b="0" i="0" u="none" strike="noStrike" dirty="0" smtClean="0">
                <a:effectLst/>
                <a:latin typeface="&amp;quot"/>
              </a:rPr>
              <a:t>) </a:t>
            </a:r>
            <a:r>
              <a:rPr lang="en-US" b="0" i="0" u="none" strike="noStrike" dirty="0" err="1" smtClean="0">
                <a:effectLst/>
                <a:latin typeface="&amp;quot"/>
              </a:rPr>
              <a:t>ve</a:t>
            </a:r>
            <a:r>
              <a:rPr lang="en-US" b="0" i="0" u="none" strike="noStrike" dirty="0" smtClean="0">
                <a:effectLst/>
                <a:latin typeface="&amp;quot"/>
              </a:rPr>
              <a:t> </a:t>
            </a:r>
            <a:r>
              <a:rPr lang="en-US" b="0" i="0" u="none" strike="noStrike" dirty="0" err="1" smtClean="0">
                <a:effectLst/>
                <a:latin typeface="&amp;quot"/>
              </a:rPr>
              <a:t>izosorbit</a:t>
            </a:r>
            <a:r>
              <a:rPr lang="en-US" b="0" i="0" u="none" strike="noStrike" dirty="0" smtClean="0">
                <a:effectLst/>
                <a:latin typeface="&amp;quot"/>
              </a:rPr>
              <a:t> </a:t>
            </a:r>
            <a:r>
              <a:rPr lang="en-US" b="0" i="0" u="none" strike="noStrike" dirty="0" err="1" smtClean="0">
                <a:effectLst/>
                <a:latin typeface="&amp;quot"/>
              </a:rPr>
              <a:t>dinitrat</a:t>
            </a:r>
            <a:r>
              <a:rPr lang="en-US" b="0" i="0" u="none" strike="noStrike" dirty="0" smtClean="0">
                <a:effectLst/>
                <a:latin typeface="&amp;quot"/>
              </a:rPr>
              <a:t> (</a:t>
            </a:r>
            <a:r>
              <a:rPr lang="en-US" b="0" i="0" u="none" strike="noStrike" dirty="0" err="1" smtClean="0">
                <a:effectLst/>
                <a:latin typeface="&amp;quot"/>
              </a:rPr>
              <a:t>Dilatrat</a:t>
            </a:r>
            <a:r>
              <a:rPr lang="en-US" b="0" i="0" u="none" strike="noStrike" dirty="0" smtClean="0">
                <a:effectLst/>
                <a:latin typeface="&amp;quot"/>
              </a:rPr>
              <a:t>-SR, </a:t>
            </a:r>
            <a:r>
              <a:rPr lang="en-US" b="0" i="0" u="none" strike="noStrike" dirty="0" err="1" smtClean="0">
                <a:effectLst/>
                <a:latin typeface="&amp;quot"/>
              </a:rPr>
              <a:t>Isordil</a:t>
            </a:r>
            <a:r>
              <a:rPr lang="en-US" b="0" i="0" u="none" strike="noStrike" dirty="0" smtClean="0">
                <a:effectLst/>
                <a:latin typeface="&amp;quot"/>
              </a:rPr>
              <a:t>) </a:t>
            </a:r>
            <a:r>
              <a:rPr lang="en-US" b="0" i="0" u="none" strike="noStrike" dirty="0" err="1" smtClean="0">
                <a:effectLst/>
                <a:latin typeface="&amp;quot"/>
              </a:rPr>
              <a:t>gibi</a:t>
            </a:r>
            <a:r>
              <a:rPr lang="en-US" b="0" i="0" u="none" strike="noStrike" dirty="0" smtClean="0">
                <a:effectLst/>
                <a:latin typeface="&amp;quot"/>
              </a:rPr>
              <a:t> </a:t>
            </a:r>
            <a:r>
              <a:rPr lang="en-US" b="0" i="0" u="none" strike="noStrike" dirty="0" err="1" smtClean="0">
                <a:effectLst/>
                <a:latin typeface="&amp;quot"/>
              </a:rPr>
              <a:t>göğüs</a:t>
            </a:r>
            <a:r>
              <a:rPr lang="en-US" b="0" i="0" u="none" strike="noStrike" dirty="0" smtClean="0">
                <a:effectLst/>
                <a:latin typeface="&amp;quot"/>
              </a:rPr>
              <a:t> </a:t>
            </a:r>
            <a:r>
              <a:rPr lang="en-US" b="0" i="0" u="none" strike="noStrike" dirty="0" err="1" smtClean="0">
                <a:effectLst/>
                <a:latin typeface="&amp;quot"/>
              </a:rPr>
              <a:t>ağrısı</a:t>
            </a:r>
            <a:r>
              <a:rPr lang="en-US" b="0" i="0" u="none" strike="noStrike" dirty="0" smtClean="0">
                <a:effectLst/>
                <a:latin typeface="&amp;quot"/>
              </a:rPr>
              <a:t> (</a:t>
            </a:r>
            <a:r>
              <a:rPr lang="en-US" b="0" i="0" u="none" strike="noStrike" dirty="0" err="1" smtClean="0">
                <a:effectLst/>
                <a:latin typeface="&amp;quot"/>
              </a:rPr>
              <a:t>anjina</a:t>
            </a:r>
            <a:r>
              <a:rPr lang="en-US" b="0" i="0" u="none" strike="noStrike" dirty="0" smtClean="0">
                <a:effectLst/>
                <a:latin typeface="&amp;quot"/>
              </a:rPr>
              <a:t>) </a:t>
            </a:r>
            <a:r>
              <a:rPr lang="en-US" b="0" i="0" u="none" strike="noStrike" dirty="0" err="1" smtClean="0">
                <a:effectLst/>
                <a:latin typeface="&amp;quot"/>
              </a:rPr>
              <a:t>için</a:t>
            </a:r>
            <a:r>
              <a:rPr lang="en-US" b="0" i="0" u="none" strike="noStrike" dirty="0" smtClean="0">
                <a:effectLst/>
                <a:latin typeface="&amp;quot"/>
              </a:rPr>
              <a:t> </a:t>
            </a:r>
            <a:r>
              <a:rPr lang="en-US" b="0" i="0" u="none" strike="noStrike" dirty="0" err="1" smtClean="0">
                <a:effectLst/>
                <a:latin typeface="&amp;quot"/>
              </a:rPr>
              <a:t>reçete</a:t>
            </a:r>
            <a:r>
              <a:rPr lang="en-US" b="0" i="0" u="none" strike="noStrike" dirty="0" smtClean="0">
                <a:effectLst/>
                <a:latin typeface="&amp;quot"/>
              </a:rPr>
              <a:t> </a:t>
            </a:r>
            <a:r>
              <a:rPr lang="en-US" b="0" i="0" u="none" strike="noStrike" dirty="0" err="1" smtClean="0">
                <a:effectLst/>
                <a:latin typeface="&amp;quot"/>
              </a:rPr>
              <a:t>edilen</a:t>
            </a:r>
            <a:r>
              <a:rPr lang="en-US" b="0" i="0" u="none" strike="noStrike" dirty="0" smtClean="0">
                <a:effectLst/>
                <a:latin typeface="&amp;quot"/>
              </a:rPr>
              <a:t> </a:t>
            </a:r>
            <a:r>
              <a:rPr lang="en-US" b="0" i="0" u="none" strike="noStrike" dirty="0" err="1" smtClean="0">
                <a:effectLst/>
                <a:latin typeface="&amp;quot"/>
              </a:rPr>
              <a:t>nitrat</a:t>
            </a:r>
            <a:r>
              <a:rPr lang="en-US" b="0" i="0" u="none" strike="noStrike" dirty="0" smtClean="0">
                <a:effectLst/>
                <a:latin typeface="&amp;quot"/>
              </a:rPr>
              <a:t> </a:t>
            </a:r>
            <a:r>
              <a:rPr lang="en-US" b="0" i="0" u="none" strike="noStrike" dirty="0" err="1" smtClean="0">
                <a:effectLst/>
                <a:latin typeface="&amp;quot"/>
              </a:rPr>
              <a:t>ilaçlarını</a:t>
            </a:r>
            <a:r>
              <a:rPr lang="en-US" b="0" i="0" u="none" strike="noStrike" dirty="0" smtClean="0">
                <a:effectLst/>
                <a:latin typeface="&amp;quot"/>
              </a:rPr>
              <a:t> </a:t>
            </a:r>
            <a:r>
              <a:rPr lang="en-US" b="0" i="0" u="none" strike="noStrike" dirty="0" err="1" smtClean="0">
                <a:effectLst/>
                <a:latin typeface="&amp;quot"/>
              </a:rPr>
              <a:t>alın</a:t>
            </a:r>
            <a:endParaRPr lang="en-US" b="0" i="0" u="none" strike="noStrike" dirty="0" smtClean="0">
              <a:effectLst/>
              <a:latin typeface="&amp;quot"/>
            </a:endParaRPr>
          </a:p>
          <a:p>
            <a:pPr marL="285750" indent="-285750">
              <a:buFont typeface="Arial" panose="020B0604020202020204" pitchFamily="34" charset="0"/>
              <a:buChar char="•"/>
            </a:pPr>
            <a:endParaRPr lang="en-US" b="0" i="0" u="none" strike="noStrike" dirty="0" smtClean="0">
              <a:effectLst/>
              <a:latin typeface="&amp;quot"/>
            </a:endParaRPr>
          </a:p>
          <a:p>
            <a:pPr marL="285750" indent="-285750">
              <a:buFont typeface="Arial" panose="020B0604020202020204" pitchFamily="34" charset="0"/>
              <a:buChar char="•"/>
            </a:pPr>
            <a:r>
              <a:rPr lang="en-US" b="0" i="0" u="none" strike="noStrike" dirty="0" err="1" smtClean="0">
                <a:effectLst/>
                <a:latin typeface="&amp;quot"/>
              </a:rPr>
              <a:t>Çok</a:t>
            </a:r>
            <a:r>
              <a:rPr lang="en-US" b="0" i="0" u="none" strike="noStrike" dirty="0" smtClean="0">
                <a:effectLst/>
                <a:latin typeface="&amp;quot"/>
              </a:rPr>
              <a:t> </a:t>
            </a:r>
            <a:r>
              <a:rPr lang="en-US" b="0" i="0" u="none" strike="noStrike" dirty="0" err="1" smtClean="0">
                <a:effectLst/>
                <a:latin typeface="&amp;quot"/>
              </a:rPr>
              <a:t>düşük</a:t>
            </a:r>
            <a:r>
              <a:rPr lang="en-US" b="0" i="0" u="none" strike="noStrike" dirty="0" smtClean="0">
                <a:effectLst/>
                <a:latin typeface="&amp;quot"/>
              </a:rPr>
              <a:t> </a:t>
            </a:r>
            <a:r>
              <a:rPr lang="en-US" b="0" i="0" u="none" strike="noStrike" dirty="0" err="1" smtClean="0">
                <a:effectLst/>
                <a:latin typeface="&amp;quot"/>
              </a:rPr>
              <a:t>tansiyonunuz</a:t>
            </a:r>
            <a:r>
              <a:rPr lang="en-US" b="0" i="0" u="none" strike="noStrike" dirty="0" smtClean="0">
                <a:effectLst/>
                <a:latin typeface="&amp;quot"/>
              </a:rPr>
              <a:t> (</a:t>
            </a:r>
            <a:r>
              <a:rPr lang="en-US" b="0" i="0" u="none" strike="noStrike" dirty="0" err="1" smtClean="0">
                <a:effectLst/>
                <a:latin typeface="&amp;quot"/>
              </a:rPr>
              <a:t>hipotansiyon</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kontrolsüz</a:t>
            </a:r>
            <a:r>
              <a:rPr lang="en-US" b="0" i="0" u="none" strike="noStrike" dirty="0" smtClean="0">
                <a:effectLst/>
                <a:latin typeface="&amp;quot"/>
              </a:rPr>
              <a:t> </a:t>
            </a:r>
            <a:r>
              <a:rPr lang="en-US" b="0" i="0" u="none" strike="noStrike" dirty="0" err="1" smtClean="0">
                <a:effectLst/>
                <a:latin typeface="&amp;quot"/>
              </a:rPr>
              <a:t>yüksek</a:t>
            </a:r>
            <a:r>
              <a:rPr lang="en-US" b="0" i="0" u="none" strike="noStrike" dirty="0" smtClean="0">
                <a:effectLst/>
                <a:latin typeface="&amp;quot"/>
              </a:rPr>
              <a:t> </a:t>
            </a:r>
            <a:r>
              <a:rPr lang="en-US" b="0" i="0" u="none" strike="noStrike" dirty="0" err="1" smtClean="0">
                <a:effectLst/>
                <a:latin typeface="&amp;quot"/>
              </a:rPr>
              <a:t>tansiyonunuz</a:t>
            </a:r>
            <a:r>
              <a:rPr lang="en-US" b="0" i="0" u="none" strike="noStrike" dirty="0" smtClean="0">
                <a:effectLst/>
                <a:latin typeface="&amp;quot"/>
              </a:rPr>
              <a:t> (</a:t>
            </a:r>
            <a:r>
              <a:rPr lang="en-US" b="0" i="0" u="none" strike="noStrike" dirty="0" err="1" smtClean="0">
                <a:effectLst/>
                <a:latin typeface="&amp;quot"/>
              </a:rPr>
              <a:t>hipertansiyon</a:t>
            </a:r>
            <a:r>
              <a:rPr lang="en-US" b="0" i="0" u="none" strike="noStrike" dirty="0" smtClean="0">
                <a:effectLst/>
                <a:latin typeface="&amp;quot"/>
              </a:rPr>
              <a:t>)</a:t>
            </a:r>
          </a:p>
          <a:p>
            <a:pPr marL="285750" indent="-285750">
              <a:buFont typeface="Arial" panose="020B0604020202020204" pitchFamily="34" charset="0"/>
              <a:buChar char="•"/>
            </a:pPr>
            <a:endParaRPr lang="en-US" b="0" i="0" u="none" strike="noStrike" dirty="0" smtClean="0">
              <a:effectLst/>
              <a:latin typeface="&amp;quot"/>
            </a:endParaRPr>
          </a:p>
          <a:p>
            <a:pPr marL="285750" indent="-285750">
              <a:buFont typeface="Arial" panose="020B0604020202020204" pitchFamily="34" charset="0"/>
              <a:buChar char="•"/>
            </a:pPr>
            <a:r>
              <a:rPr lang="en-US" b="0" i="0" u="none" strike="noStrike" dirty="0" err="1" smtClean="0">
                <a:effectLst/>
                <a:latin typeface="&amp;quot"/>
              </a:rPr>
              <a:t>Şiddetli</a:t>
            </a:r>
            <a:r>
              <a:rPr lang="en-US" b="0" i="0" u="none" strike="noStrike" dirty="0" smtClean="0">
                <a:effectLst/>
                <a:latin typeface="&amp;quot"/>
              </a:rPr>
              <a:t> </a:t>
            </a:r>
            <a:r>
              <a:rPr lang="en-US" b="0" i="0" u="none" strike="noStrike" dirty="0" err="1" smtClean="0">
                <a:effectLst/>
                <a:latin typeface="&amp;quot"/>
              </a:rPr>
              <a:t>karaciğer</a:t>
            </a:r>
            <a:r>
              <a:rPr lang="en-US" b="0" i="0" u="none" strike="noStrike" dirty="0" smtClean="0">
                <a:effectLst/>
                <a:latin typeface="&amp;quot"/>
              </a:rPr>
              <a:t> </a:t>
            </a:r>
            <a:r>
              <a:rPr lang="en-US" b="0" i="0" u="none" strike="noStrike" dirty="0" err="1" smtClean="0">
                <a:effectLst/>
                <a:latin typeface="&amp;quot"/>
              </a:rPr>
              <a:t>hastalığınız</a:t>
            </a:r>
            <a:r>
              <a:rPr lang="en-US" b="0" i="0" u="none" strike="noStrike" dirty="0" smtClean="0">
                <a:effectLst/>
                <a:latin typeface="&amp;quot"/>
              </a:rPr>
              <a:t> </a:t>
            </a:r>
            <a:r>
              <a:rPr lang="en-US" b="0" i="0" u="none" strike="noStrike" dirty="0" err="1" smtClean="0">
                <a:effectLst/>
                <a:latin typeface="&amp;quot"/>
              </a:rPr>
              <a:t>varsa</a:t>
            </a:r>
            <a:r>
              <a:rPr lang="en-US" dirty="0" smtClean="0"/>
              <a:t/>
            </a:r>
            <a:br>
              <a:rPr lang="en-US" dirty="0" smtClean="0"/>
            </a:br>
            <a:r>
              <a:rPr lang="en-US" b="0" i="0" u="none" strike="noStrike" dirty="0" err="1" smtClean="0">
                <a:effectLst/>
                <a:latin typeface="&amp;quot"/>
              </a:rPr>
              <a:t>Diyaliz</a:t>
            </a:r>
            <a:r>
              <a:rPr lang="en-US" b="0" i="0" u="none" strike="noStrike" dirty="0" smtClean="0">
                <a:effectLst/>
                <a:latin typeface="&amp;quot"/>
              </a:rPr>
              <a:t> </a:t>
            </a:r>
            <a:r>
              <a:rPr lang="en-US" b="0" i="0" u="none" strike="noStrike" dirty="0" err="1" smtClean="0">
                <a:effectLst/>
                <a:latin typeface="&amp;quot"/>
              </a:rPr>
              <a:t>gerektiren</a:t>
            </a:r>
            <a:r>
              <a:rPr lang="en-US" b="0" i="0" u="none" strike="noStrike" dirty="0" smtClean="0">
                <a:effectLst/>
                <a:latin typeface="&amp;quot"/>
              </a:rPr>
              <a:t> </a:t>
            </a:r>
            <a:r>
              <a:rPr lang="en-US" b="0" i="0" u="none" strike="noStrike" dirty="0" err="1" smtClean="0">
                <a:effectLst/>
                <a:latin typeface="&amp;quot"/>
              </a:rPr>
              <a:t>böbrek</a:t>
            </a:r>
            <a:r>
              <a:rPr lang="en-US" b="0" i="0" u="none" strike="noStrike" dirty="0" smtClean="0">
                <a:effectLst/>
                <a:latin typeface="&amp;quot"/>
              </a:rPr>
              <a:t> </a:t>
            </a:r>
            <a:r>
              <a:rPr lang="en-US" b="0" i="0" u="none" strike="noStrike" dirty="0" err="1" smtClean="0">
                <a:effectLst/>
                <a:latin typeface="&amp;quot"/>
              </a:rPr>
              <a:t>hastalığınız</a:t>
            </a:r>
            <a:r>
              <a:rPr lang="en-US" b="0" i="0" u="none" strike="noStrike" dirty="0" smtClean="0">
                <a:effectLst/>
                <a:latin typeface="&amp;quot"/>
              </a:rPr>
              <a:t> </a:t>
            </a:r>
            <a:r>
              <a:rPr lang="en-US" b="0" i="0" u="none" strike="noStrike" dirty="0" err="1" smtClean="0">
                <a:effectLst/>
                <a:latin typeface="&amp;quot"/>
              </a:rPr>
              <a:t>varsa</a:t>
            </a:r>
            <a:endParaRPr lang="en-US" dirty="0"/>
          </a:p>
        </p:txBody>
      </p:sp>
    </p:spTree>
    <p:extLst>
      <p:ext uri="{BB962C8B-B14F-4D97-AF65-F5344CB8AC3E}">
        <p14:creationId xmlns:p14="http://schemas.microsoft.com/office/powerpoint/2010/main" val="1872792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5429" y="903579"/>
            <a:ext cx="4815840" cy="313932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b="1" i="0" u="none" strike="noStrike" dirty="0" smtClean="0">
                <a:solidFill>
                  <a:srgbClr val="54585A"/>
                </a:solidFill>
                <a:effectLst/>
                <a:latin typeface="Helvetica" panose="020B0604020202020204" pitchFamily="34" charset="0"/>
              </a:rPr>
              <a:t>Side effects</a:t>
            </a:r>
          </a:p>
          <a:p>
            <a:r>
              <a:rPr lang="en-US" b="0" i="0" u="none" strike="noStrike" dirty="0" smtClean="0">
                <a:solidFill>
                  <a:srgbClr val="111111"/>
                </a:solidFill>
                <a:effectLst/>
                <a:latin typeface="Helvetica" panose="020B0604020202020204" pitchFamily="34" charset="0"/>
              </a:rPr>
              <a:t>Most men who take oral erectile dysfunction medications aren't bothered by side effects. When side effects do occur, they can include:</a:t>
            </a:r>
          </a:p>
          <a:p>
            <a:pPr>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Flushing</a:t>
            </a:r>
          </a:p>
          <a:p>
            <a:pPr>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Headache</a:t>
            </a:r>
          </a:p>
          <a:p>
            <a:pPr>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Indigestion</a:t>
            </a:r>
          </a:p>
          <a:p>
            <a:pPr>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Visual changes, such as blue tinge to vision, sensitivity to light or blurred vision</a:t>
            </a:r>
          </a:p>
          <a:p>
            <a:pPr>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Stuffy or runny nose</a:t>
            </a:r>
          </a:p>
          <a:p>
            <a:pPr>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Back pain</a:t>
            </a:r>
          </a:p>
        </p:txBody>
      </p:sp>
      <p:sp>
        <p:nvSpPr>
          <p:cNvPr id="3" name="Rectangle 2"/>
          <p:cNvSpPr/>
          <p:nvPr/>
        </p:nvSpPr>
        <p:spPr>
          <a:xfrm>
            <a:off x="6209212" y="746825"/>
            <a:ext cx="5686696" cy="452431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effectLst/>
                <a:latin typeface="&amp;quot"/>
              </a:rPr>
              <a:t>Yan </a:t>
            </a:r>
            <a:r>
              <a:rPr lang="en-US" b="0" i="0" u="none" strike="noStrike" dirty="0" err="1" smtClean="0">
                <a:effectLst/>
                <a:latin typeface="&amp;quot"/>
              </a:rPr>
              <a:t>etkiler</a:t>
            </a:r>
            <a:endParaRPr lang="en-US" b="0" i="0" u="none" strike="noStrike" dirty="0" smtClean="0">
              <a:effectLst/>
              <a:latin typeface="&amp;quot"/>
            </a:endParaRPr>
          </a:p>
          <a:p>
            <a:pPr marL="285750" indent="-285750">
              <a:buFont typeface="Arial" panose="020B0604020202020204" pitchFamily="34" charset="0"/>
              <a:buChar char="•"/>
            </a:pPr>
            <a:endParaRPr lang="en-US" b="0" i="0" u="none" strike="noStrike" dirty="0" smtClean="0">
              <a:effectLst/>
              <a:latin typeface="&amp;quot"/>
            </a:endParaRPr>
          </a:p>
          <a:p>
            <a:pPr marL="285750" indent="-285750">
              <a:buFont typeface="Arial" panose="020B0604020202020204" pitchFamily="34" charset="0"/>
              <a:buChar char="•"/>
            </a:pPr>
            <a:r>
              <a:rPr lang="en-US" b="0" i="0" u="none" strike="noStrike" dirty="0" smtClean="0">
                <a:effectLst/>
                <a:latin typeface="&amp;quot"/>
              </a:rPr>
              <a:t>Oral </a:t>
            </a:r>
            <a:r>
              <a:rPr lang="en-US" b="0" i="0" u="none" strike="noStrike" dirty="0" err="1" smtClean="0">
                <a:effectLst/>
                <a:latin typeface="&amp;quot"/>
              </a:rPr>
              <a:t>erektil</a:t>
            </a:r>
            <a:r>
              <a:rPr lang="en-US" b="0" i="0" u="none" strike="noStrike" dirty="0" smtClean="0">
                <a:effectLst/>
                <a:latin typeface="&amp;quot"/>
              </a:rPr>
              <a:t> </a:t>
            </a:r>
            <a:r>
              <a:rPr lang="en-US" b="0" i="0" u="none" strike="noStrike" dirty="0" err="1" smtClean="0">
                <a:effectLst/>
                <a:latin typeface="&amp;quot"/>
              </a:rPr>
              <a:t>disfonksiyon</a:t>
            </a:r>
            <a:r>
              <a:rPr lang="en-US" b="0" i="0" u="none" strike="noStrike" dirty="0" smtClean="0">
                <a:effectLst/>
                <a:latin typeface="&amp;quot"/>
              </a:rPr>
              <a:t> </a:t>
            </a:r>
            <a:r>
              <a:rPr lang="en-US" b="0" i="0" u="none" strike="noStrike" dirty="0" err="1" smtClean="0">
                <a:effectLst/>
                <a:latin typeface="&amp;quot"/>
              </a:rPr>
              <a:t>ilaçları</a:t>
            </a:r>
            <a:r>
              <a:rPr lang="en-US" b="0" i="0" u="none" strike="noStrike" dirty="0" smtClean="0">
                <a:effectLst/>
                <a:latin typeface="&amp;quot"/>
              </a:rPr>
              <a:t> </a:t>
            </a:r>
            <a:r>
              <a:rPr lang="en-US" b="0" i="0" u="none" strike="noStrike" dirty="0" err="1" smtClean="0">
                <a:effectLst/>
                <a:latin typeface="&amp;quot"/>
              </a:rPr>
              <a:t>alan</a:t>
            </a:r>
            <a:r>
              <a:rPr lang="en-US" b="0" i="0" u="none" strike="noStrike" dirty="0" smtClean="0">
                <a:effectLst/>
                <a:latin typeface="&amp;quot"/>
              </a:rPr>
              <a:t> </a:t>
            </a:r>
            <a:r>
              <a:rPr lang="en-US" b="0" i="0" u="none" strike="noStrike" dirty="0" err="1" smtClean="0">
                <a:effectLst/>
                <a:latin typeface="&amp;quot"/>
              </a:rPr>
              <a:t>erkeklerin</a:t>
            </a:r>
            <a:r>
              <a:rPr lang="en-US" b="0" i="0" u="none" strike="noStrike" dirty="0" smtClean="0">
                <a:effectLst/>
                <a:latin typeface="&amp;quot"/>
              </a:rPr>
              <a:t> </a:t>
            </a:r>
            <a:r>
              <a:rPr lang="en-US" b="0" i="0" u="none" strike="noStrike" dirty="0" err="1" smtClean="0">
                <a:effectLst/>
                <a:latin typeface="&amp;quot"/>
              </a:rPr>
              <a:t>çoğu</a:t>
            </a:r>
            <a:r>
              <a:rPr lang="en-US" b="0" i="0" u="none" strike="noStrike" dirty="0" smtClean="0">
                <a:effectLst/>
                <a:latin typeface="&amp;quot"/>
              </a:rPr>
              <a:t> </a:t>
            </a:r>
            <a:r>
              <a:rPr lang="en-US" b="0" i="0" u="none" strike="noStrike" dirty="0" err="1" smtClean="0">
                <a:effectLst/>
                <a:latin typeface="&amp;quot"/>
              </a:rPr>
              <a:t>yan</a:t>
            </a:r>
            <a:r>
              <a:rPr lang="en-US" b="0" i="0" u="none" strike="noStrike" dirty="0" smtClean="0">
                <a:effectLst/>
                <a:latin typeface="&amp;quot"/>
              </a:rPr>
              <a:t> </a:t>
            </a:r>
            <a:r>
              <a:rPr lang="en-US" b="0" i="0" u="none" strike="noStrike" dirty="0" err="1" smtClean="0">
                <a:effectLst/>
                <a:latin typeface="&amp;quot"/>
              </a:rPr>
              <a:t>etkilerden</a:t>
            </a:r>
            <a:r>
              <a:rPr lang="en-US" b="0" i="0" u="none" strike="noStrike" dirty="0" smtClean="0">
                <a:effectLst/>
                <a:latin typeface="&amp;quot"/>
              </a:rPr>
              <a:t> </a:t>
            </a:r>
            <a:r>
              <a:rPr lang="en-US" b="0" i="0" u="none" strike="noStrike" dirty="0" err="1" smtClean="0">
                <a:effectLst/>
                <a:latin typeface="&amp;quot"/>
              </a:rPr>
              <a:t>rahatsız</a:t>
            </a:r>
            <a:r>
              <a:rPr lang="en-US" b="0" i="0" u="none" strike="noStrike" dirty="0" smtClean="0">
                <a:effectLst/>
                <a:latin typeface="&amp;quot"/>
              </a:rPr>
              <a:t> </a:t>
            </a:r>
            <a:r>
              <a:rPr lang="en-US" b="0" i="0" u="none" strike="noStrike" dirty="0" err="1" smtClean="0">
                <a:effectLst/>
                <a:latin typeface="&amp;quot"/>
              </a:rPr>
              <a:t>olmaz</a:t>
            </a:r>
            <a:r>
              <a:rPr lang="en-US" b="0" i="0" u="none" strike="noStrike" dirty="0" smtClean="0">
                <a:effectLst/>
                <a:latin typeface="&amp;quot"/>
              </a:rPr>
              <a:t>.</a:t>
            </a:r>
            <a:r>
              <a:rPr lang="en-US" b="0" i="0" u="none" strike="noStrike" dirty="0" smtClean="0">
                <a:effectLst/>
                <a:latin typeface="Roboto"/>
              </a:rPr>
              <a:t> </a:t>
            </a:r>
          </a:p>
          <a:p>
            <a:pPr marL="285750" indent="-285750">
              <a:buFont typeface="Arial" panose="020B0604020202020204" pitchFamily="34" charset="0"/>
              <a:buChar char="•"/>
            </a:pPr>
            <a:endParaRPr lang="en-US" dirty="0">
              <a:latin typeface="Roboto"/>
            </a:endParaRPr>
          </a:p>
          <a:p>
            <a:pPr marL="285750" indent="-285750">
              <a:buFont typeface="Arial" panose="020B0604020202020204" pitchFamily="34" charset="0"/>
              <a:buChar char="•"/>
            </a:pPr>
            <a:r>
              <a:rPr lang="en-US" b="0" i="0" u="none" strike="noStrike" dirty="0" smtClean="0">
                <a:effectLst/>
                <a:latin typeface="&amp;quot"/>
              </a:rPr>
              <a:t>Yan </a:t>
            </a:r>
            <a:r>
              <a:rPr lang="en-US" b="0" i="0" u="none" strike="noStrike" dirty="0" err="1" smtClean="0">
                <a:effectLst/>
                <a:latin typeface="&amp;quot"/>
              </a:rPr>
              <a:t>etkiler</a:t>
            </a:r>
            <a:r>
              <a:rPr lang="en-US" b="0" i="0" u="none" strike="noStrike" dirty="0" smtClean="0">
                <a:effectLst/>
                <a:latin typeface="&amp;quot"/>
              </a:rPr>
              <a:t> </a:t>
            </a:r>
            <a:r>
              <a:rPr lang="en-US" b="0" i="0" u="none" strike="noStrike" dirty="0" err="1" smtClean="0">
                <a:effectLst/>
                <a:latin typeface="&amp;quot"/>
              </a:rPr>
              <a:t>meydana</a:t>
            </a:r>
            <a:r>
              <a:rPr lang="en-US" b="0" i="0" u="none" strike="noStrike" dirty="0" smtClean="0">
                <a:effectLst/>
                <a:latin typeface="&amp;quot"/>
              </a:rPr>
              <a:t> </a:t>
            </a:r>
            <a:r>
              <a:rPr lang="en-US" b="0" i="0" u="none" strike="noStrike" dirty="0" err="1" smtClean="0">
                <a:effectLst/>
                <a:latin typeface="&amp;quot"/>
              </a:rPr>
              <a:t>geldiğinde</a:t>
            </a:r>
            <a:r>
              <a:rPr lang="en-US" b="0" i="0" u="none" strike="noStrike" dirty="0" smtClean="0">
                <a:effectLst/>
                <a:latin typeface="&amp;quot"/>
              </a:rPr>
              <a:t> </a:t>
            </a:r>
            <a:r>
              <a:rPr lang="en-US" b="0" i="0" u="none" strike="noStrike" dirty="0" err="1" smtClean="0">
                <a:effectLst/>
                <a:latin typeface="&amp;quot"/>
              </a:rPr>
              <a:t>şunları</a:t>
            </a:r>
            <a:r>
              <a:rPr lang="en-US" b="0" i="0" u="none" strike="noStrike" dirty="0" smtClean="0">
                <a:effectLst/>
                <a:latin typeface="&amp;quot"/>
              </a:rPr>
              <a:t> </a:t>
            </a:r>
            <a:r>
              <a:rPr lang="en-US" b="0" i="0" u="none" strike="noStrike" dirty="0" err="1" smtClean="0">
                <a:effectLst/>
                <a:latin typeface="&amp;quot"/>
              </a:rPr>
              <a:t>içerebilir</a:t>
            </a:r>
            <a:r>
              <a:rPr lang="en-US" b="0" i="0" u="none" strike="noStrike" dirty="0" smtClean="0">
                <a:effectLst/>
                <a:latin typeface="&amp;quot"/>
              </a:rPr>
              <a:t>:</a:t>
            </a:r>
          </a:p>
          <a:p>
            <a:pPr marL="285750" indent="-285750">
              <a:buFont typeface="Arial" panose="020B0604020202020204" pitchFamily="34" charset="0"/>
              <a:buChar char="•"/>
            </a:pPr>
            <a:endParaRPr lang="en-US" dirty="0">
              <a:latin typeface="&amp;quot"/>
            </a:endParaRPr>
          </a:p>
          <a:p>
            <a:pPr marL="285750" indent="-285750">
              <a:buFont typeface="Arial" panose="020B0604020202020204" pitchFamily="34" charset="0"/>
              <a:buChar char="•"/>
            </a:pPr>
            <a:r>
              <a:rPr lang="en-US" b="0" i="0" u="none" strike="noStrike" dirty="0" smtClean="0">
                <a:effectLst/>
                <a:latin typeface="&amp;quot"/>
              </a:rPr>
              <a:t>Flushing</a:t>
            </a:r>
          </a:p>
          <a:p>
            <a:pPr marL="285750" indent="-285750">
              <a:buFont typeface="Arial" panose="020B0604020202020204" pitchFamily="34" charset="0"/>
              <a:buChar char="•"/>
            </a:pPr>
            <a:r>
              <a:rPr lang="en-US" b="0" i="0" u="none" strike="noStrike" dirty="0" err="1" smtClean="0">
                <a:effectLst/>
                <a:latin typeface="&amp;quot"/>
              </a:rPr>
              <a:t>Baş</a:t>
            </a:r>
            <a:r>
              <a:rPr lang="en-US" b="0" i="0" u="none" strike="noStrike" dirty="0" smtClean="0">
                <a:effectLst/>
                <a:latin typeface="&amp;quot"/>
              </a:rPr>
              <a:t> </a:t>
            </a:r>
            <a:r>
              <a:rPr lang="en-US" b="0" i="0" u="none" strike="noStrike" dirty="0" err="1" smtClean="0">
                <a:effectLst/>
                <a:latin typeface="&amp;quot"/>
              </a:rPr>
              <a:t>ağrısı</a:t>
            </a:r>
            <a:endParaRPr lang="en-US" b="0" i="0" u="none" strike="noStrike" dirty="0" smtClean="0">
              <a:effectLst/>
              <a:latin typeface="&amp;quot"/>
            </a:endParaRPr>
          </a:p>
          <a:p>
            <a:pPr marL="285750" indent="-285750">
              <a:buFont typeface="Arial" panose="020B0604020202020204" pitchFamily="34" charset="0"/>
              <a:buChar char="•"/>
            </a:pPr>
            <a:r>
              <a:rPr lang="en-US" b="0" i="0" u="none" strike="noStrike" dirty="0" err="1" smtClean="0">
                <a:effectLst/>
                <a:latin typeface="&amp;quot"/>
              </a:rPr>
              <a:t>Hazımsızlık</a:t>
            </a:r>
            <a:endParaRPr lang="en-US" b="0" i="0" u="none" strike="noStrike" dirty="0" smtClean="0">
              <a:effectLst/>
              <a:latin typeface="&amp;quot"/>
            </a:endParaRPr>
          </a:p>
          <a:p>
            <a:pPr marL="285750" indent="-285750">
              <a:buFont typeface="Arial" panose="020B0604020202020204" pitchFamily="34" charset="0"/>
              <a:buChar char="•"/>
            </a:pPr>
            <a:r>
              <a:rPr lang="en-US" b="0" i="0" u="none" strike="noStrike" dirty="0" err="1" smtClean="0">
                <a:effectLst/>
                <a:latin typeface="&amp;quot"/>
              </a:rPr>
              <a:t>Görmeye</a:t>
            </a:r>
            <a:r>
              <a:rPr lang="en-US" b="0" i="0" u="none" strike="noStrike" dirty="0" smtClean="0">
                <a:effectLst/>
                <a:latin typeface="&amp;quot"/>
              </a:rPr>
              <a:t> </a:t>
            </a:r>
            <a:r>
              <a:rPr lang="en-US" b="0" i="0" u="none" strike="noStrike" dirty="0" err="1" smtClean="0">
                <a:effectLst/>
                <a:latin typeface="&amp;quot"/>
              </a:rPr>
              <a:t>mavi</a:t>
            </a:r>
            <a:r>
              <a:rPr lang="en-US" b="0" i="0" u="none" strike="noStrike" dirty="0" smtClean="0">
                <a:effectLst/>
                <a:latin typeface="&amp;quot"/>
              </a:rPr>
              <a:t> </a:t>
            </a:r>
            <a:r>
              <a:rPr lang="en-US" b="0" i="0" u="none" strike="noStrike" dirty="0" err="1" smtClean="0">
                <a:effectLst/>
                <a:latin typeface="&amp;quot"/>
              </a:rPr>
              <a:t>renk</a:t>
            </a:r>
            <a:r>
              <a:rPr lang="en-US" b="0" i="0" u="none" strike="noStrike" dirty="0" smtClean="0">
                <a:effectLst/>
                <a:latin typeface="&amp;quot"/>
              </a:rPr>
              <a:t> </a:t>
            </a:r>
            <a:r>
              <a:rPr lang="en-US" b="0" i="0" u="none" strike="noStrike" dirty="0" err="1" smtClean="0">
                <a:effectLst/>
                <a:latin typeface="&amp;quot"/>
              </a:rPr>
              <a:t>verme</a:t>
            </a:r>
            <a:r>
              <a:rPr lang="en-US" b="0" i="0" u="none" strike="noStrike" dirty="0" smtClean="0">
                <a:effectLst/>
                <a:latin typeface="&amp;quot"/>
              </a:rPr>
              <a:t>, </a:t>
            </a:r>
            <a:r>
              <a:rPr lang="en-US" b="0" i="0" u="none" strike="noStrike" dirty="0" err="1" smtClean="0">
                <a:effectLst/>
                <a:latin typeface="&amp;quot"/>
              </a:rPr>
              <a:t>ışığa</a:t>
            </a:r>
            <a:r>
              <a:rPr lang="en-US" b="0" i="0" u="none" strike="noStrike" dirty="0" smtClean="0">
                <a:effectLst/>
                <a:latin typeface="&amp;quot"/>
              </a:rPr>
              <a:t> </a:t>
            </a:r>
            <a:r>
              <a:rPr lang="en-US" b="0" i="0" u="none" strike="noStrike" dirty="0" err="1" smtClean="0">
                <a:effectLst/>
                <a:latin typeface="&amp;quot"/>
              </a:rPr>
              <a:t>duyarlılık</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bulanık</a:t>
            </a:r>
            <a:r>
              <a:rPr lang="en-US" b="0" i="0" u="none" strike="noStrike" dirty="0" smtClean="0">
                <a:effectLst/>
                <a:latin typeface="&amp;quot"/>
              </a:rPr>
              <a:t> </a:t>
            </a:r>
            <a:r>
              <a:rPr lang="en-US" b="0" i="0" u="none" strike="noStrike" dirty="0" err="1" smtClean="0">
                <a:effectLst/>
                <a:latin typeface="&amp;quot"/>
              </a:rPr>
              <a:t>görme</a:t>
            </a:r>
            <a:r>
              <a:rPr lang="en-US" b="0" i="0" u="none" strike="noStrike" dirty="0" smtClean="0">
                <a:effectLst/>
                <a:latin typeface="&amp;quot"/>
              </a:rPr>
              <a:t> </a:t>
            </a:r>
            <a:r>
              <a:rPr lang="en-US" b="0" i="0" u="none" strike="noStrike" dirty="0" err="1" smtClean="0">
                <a:effectLst/>
                <a:latin typeface="&amp;quot"/>
              </a:rPr>
              <a:t>gibi</a:t>
            </a:r>
            <a:r>
              <a:rPr lang="en-US" b="0" i="0" u="none" strike="noStrike" dirty="0" smtClean="0">
                <a:effectLst/>
                <a:latin typeface="&amp;quot"/>
              </a:rPr>
              <a:t> </a:t>
            </a:r>
            <a:r>
              <a:rPr lang="en-US" b="0" i="0" u="none" strike="noStrike" dirty="0" err="1" smtClean="0">
                <a:effectLst/>
                <a:latin typeface="&amp;quot"/>
              </a:rPr>
              <a:t>görsel</a:t>
            </a:r>
            <a:r>
              <a:rPr lang="en-US" b="0" i="0" u="none" strike="noStrike" dirty="0" smtClean="0">
                <a:effectLst/>
                <a:latin typeface="&amp;quot"/>
              </a:rPr>
              <a:t> </a:t>
            </a:r>
            <a:r>
              <a:rPr lang="en-US" b="0" i="0" u="none" strike="noStrike" dirty="0" err="1" smtClean="0">
                <a:effectLst/>
                <a:latin typeface="&amp;quot"/>
              </a:rPr>
              <a:t>değişiklikler</a:t>
            </a:r>
            <a:endParaRPr lang="en-US" b="0" i="0" u="none" strike="noStrike" dirty="0" smtClean="0">
              <a:effectLst/>
              <a:latin typeface="&amp;quot"/>
            </a:endParaRPr>
          </a:p>
          <a:p>
            <a:pPr marL="285750" indent="-285750">
              <a:buFont typeface="Arial" panose="020B0604020202020204" pitchFamily="34" charset="0"/>
              <a:buChar char="•"/>
            </a:pPr>
            <a:r>
              <a:rPr lang="en-US" b="0" i="0" u="none" strike="noStrike" dirty="0" err="1" smtClean="0">
                <a:effectLst/>
                <a:latin typeface="&amp;quot"/>
              </a:rPr>
              <a:t>Tıkalı</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burun</a:t>
            </a:r>
            <a:r>
              <a:rPr lang="en-US" b="0" i="0" u="none" strike="noStrike" dirty="0" smtClean="0">
                <a:effectLst/>
                <a:latin typeface="&amp;quot"/>
              </a:rPr>
              <a:t> </a:t>
            </a:r>
            <a:r>
              <a:rPr lang="en-US" b="0" i="0" u="none" strike="noStrike" dirty="0" err="1" smtClean="0">
                <a:effectLst/>
                <a:latin typeface="&amp;quot"/>
              </a:rPr>
              <a:t>akıntısı</a:t>
            </a:r>
            <a:endParaRPr lang="en-US" b="0" i="0" u="none" strike="noStrike" dirty="0" smtClean="0">
              <a:effectLst/>
              <a:latin typeface="&amp;quot"/>
            </a:endParaRPr>
          </a:p>
          <a:p>
            <a:pPr marL="285750" indent="-285750">
              <a:buFont typeface="Arial" panose="020B0604020202020204" pitchFamily="34" charset="0"/>
              <a:buChar char="•"/>
            </a:pPr>
            <a:r>
              <a:rPr lang="en-US" b="0" i="0" u="none" strike="noStrike" dirty="0" err="1" smtClean="0">
                <a:effectLst/>
                <a:latin typeface="&amp;quot"/>
              </a:rPr>
              <a:t>Sırt</a:t>
            </a:r>
            <a:r>
              <a:rPr lang="en-US" b="0" i="0" u="none" strike="noStrike" dirty="0" smtClean="0">
                <a:effectLst/>
                <a:latin typeface="&amp;quot"/>
              </a:rPr>
              <a:t> </a:t>
            </a:r>
            <a:r>
              <a:rPr lang="en-US" b="0" i="0" u="none" strike="noStrike" dirty="0" err="1" smtClean="0">
                <a:effectLst/>
                <a:latin typeface="&amp;quot"/>
              </a:rPr>
              <a:t>ağrısı</a:t>
            </a: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41575889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8640" y="598379"/>
            <a:ext cx="4789714" cy="535531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Rarely, more-serious side effects can occur, including:</a:t>
            </a:r>
          </a:p>
          <a:p>
            <a:pPr marL="285750" indent="-285750">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a:buFont typeface="Arial" panose="020B0604020202020204" pitchFamily="34" charset="0"/>
              <a:buChar char="•"/>
            </a:pPr>
            <a:r>
              <a:rPr lang="en-US" b="1" i="0" u="none" strike="noStrike" dirty="0" smtClean="0">
                <a:solidFill>
                  <a:srgbClr val="111111"/>
                </a:solidFill>
                <a:effectLst/>
                <a:latin typeface="Helvetica" panose="020B0604020202020204" pitchFamily="34" charset="0"/>
              </a:rPr>
              <a:t>Hearing loss or vision loss.</a:t>
            </a:r>
            <a:r>
              <a:rPr lang="en-US" b="0" i="0" u="none" strike="noStrike" dirty="0" smtClean="0">
                <a:solidFill>
                  <a:srgbClr val="111111"/>
                </a:solidFill>
                <a:effectLst/>
                <a:latin typeface="Helvetica" panose="020B0604020202020204" pitchFamily="34" charset="0"/>
              </a:rPr>
              <a:t> Some men have had sudden loss of hearing or loss of vision after taking one of these medications. However, it isn't clear whether vision or hearing loss was directly caused by taking the medication or by a preexisting condition. If you're taking an oral erectile dysfunction medication and have sudden loss of hearing or vision, seek prompt medical attention.</a:t>
            </a:r>
          </a:p>
          <a:p>
            <a:pPr>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a:buFont typeface="Arial" panose="020B0604020202020204" pitchFamily="34" charset="0"/>
              <a:buChar char="•"/>
            </a:pPr>
            <a:r>
              <a:rPr lang="en-US" b="1" i="0" u="none" strike="noStrike" dirty="0" smtClean="0">
                <a:solidFill>
                  <a:srgbClr val="111111"/>
                </a:solidFill>
                <a:effectLst/>
                <a:latin typeface="Helvetica" panose="020B0604020202020204" pitchFamily="34" charset="0"/>
              </a:rPr>
              <a:t>An erection that doesn't go away on its own.</a:t>
            </a:r>
            <a:r>
              <a:rPr lang="en-US" b="0" i="0" u="none" strike="noStrike" dirty="0" smtClean="0">
                <a:solidFill>
                  <a:srgbClr val="111111"/>
                </a:solidFill>
                <a:effectLst/>
                <a:latin typeface="Helvetica" panose="020B0604020202020204" pitchFamily="34" charset="0"/>
              </a:rPr>
              <a:t> Called priapism, this rare condition can be painful and requires medical treatment to avoid damage to your penis. If you have an erection that lasts more than four hours, seek immediate medical attention.</a:t>
            </a:r>
            <a:endParaRPr lang="en-US" b="0" i="0" u="none" strike="noStrike" dirty="0">
              <a:solidFill>
                <a:srgbClr val="111111"/>
              </a:solidFill>
              <a:effectLst/>
              <a:latin typeface="Helvetica" panose="020B0604020202020204" pitchFamily="34" charset="0"/>
            </a:endParaRPr>
          </a:p>
        </p:txBody>
      </p:sp>
      <p:sp>
        <p:nvSpPr>
          <p:cNvPr id="3" name="Rectangle 2"/>
          <p:cNvSpPr/>
          <p:nvPr/>
        </p:nvSpPr>
        <p:spPr>
          <a:xfrm>
            <a:off x="5930537" y="182881"/>
            <a:ext cx="5573486" cy="6740307"/>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err="1" smtClean="0">
                <a:effectLst/>
                <a:latin typeface="&amp;quot"/>
              </a:rPr>
              <a:t>Nadiren</a:t>
            </a:r>
            <a:r>
              <a:rPr lang="en-US" b="0" i="0" u="none" strike="noStrike" dirty="0" smtClean="0">
                <a:effectLst/>
                <a:latin typeface="&amp;quot"/>
              </a:rPr>
              <a:t>, </a:t>
            </a:r>
            <a:r>
              <a:rPr lang="en-US" b="0" i="0" u="none" strike="noStrike" dirty="0" err="1" smtClean="0">
                <a:effectLst/>
                <a:latin typeface="&amp;quot"/>
              </a:rPr>
              <a:t>aşağıdakiler</a:t>
            </a:r>
            <a:r>
              <a:rPr lang="en-US" b="0" i="0" u="none" strike="noStrike" dirty="0" smtClean="0">
                <a:effectLst/>
                <a:latin typeface="&amp;quot"/>
              </a:rPr>
              <a:t> de </a:t>
            </a:r>
            <a:r>
              <a:rPr lang="en-US" b="0" i="0" u="none" strike="noStrike" dirty="0" err="1" smtClean="0">
                <a:effectLst/>
                <a:latin typeface="&amp;quot"/>
              </a:rPr>
              <a:t>dahil</a:t>
            </a:r>
            <a:r>
              <a:rPr lang="en-US" b="0" i="0" u="none" strike="noStrike" dirty="0" smtClean="0">
                <a:effectLst/>
                <a:latin typeface="&amp;quot"/>
              </a:rPr>
              <a:t> </a:t>
            </a:r>
            <a:r>
              <a:rPr lang="en-US" b="0" i="0" u="none" strike="noStrike" dirty="0" err="1" smtClean="0">
                <a:effectLst/>
                <a:latin typeface="&amp;quot"/>
              </a:rPr>
              <a:t>olmak</a:t>
            </a:r>
            <a:r>
              <a:rPr lang="en-US" b="0" i="0" u="none" strike="noStrike" dirty="0" smtClean="0">
                <a:effectLst/>
                <a:latin typeface="&amp;quot"/>
              </a:rPr>
              <a:t> </a:t>
            </a:r>
            <a:r>
              <a:rPr lang="en-US" b="0" i="0" u="none" strike="noStrike" dirty="0" err="1" smtClean="0">
                <a:effectLst/>
                <a:latin typeface="&amp;quot"/>
              </a:rPr>
              <a:t>üzere</a:t>
            </a:r>
            <a:r>
              <a:rPr lang="en-US" b="0" i="0" u="none" strike="noStrike" dirty="0" smtClean="0">
                <a:effectLst/>
                <a:latin typeface="&amp;quot"/>
              </a:rPr>
              <a:t> </a:t>
            </a:r>
            <a:r>
              <a:rPr lang="en-US" b="0" i="0" u="none" strike="noStrike" dirty="0" err="1" smtClean="0">
                <a:effectLst/>
                <a:latin typeface="&amp;quot"/>
              </a:rPr>
              <a:t>daha</a:t>
            </a:r>
            <a:r>
              <a:rPr lang="en-US" b="0" i="0" u="none" strike="noStrike" dirty="0" smtClean="0">
                <a:effectLst/>
                <a:latin typeface="&amp;quot"/>
              </a:rPr>
              <a:t> </a:t>
            </a:r>
            <a:r>
              <a:rPr lang="en-US" b="0" i="0" u="none" strike="noStrike" dirty="0" err="1" smtClean="0">
                <a:effectLst/>
                <a:latin typeface="&amp;quot"/>
              </a:rPr>
              <a:t>ciddi</a:t>
            </a:r>
            <a:r>
              <a:rPr lang="en-US" b="0" i="0" u="none" strike="noStrike" dirty="0" smtClean="0">
                <a:effectLst/>
                <a:latin typeface="&amp;quot"/>
              </a:rPr>
              <a:t> </a:t>
            </a:r>
            <a:r>
              <a:rPr lang="en-US" b="0" i="0" u="none" strike="noStrike" dirty="0" err="1" smtClean="0">
                <a:effectLst/>
                <a:latin typeface="&amp;quot"/>
              </a:rPr>
              <a:t>yan</a:t>
            </a:r>
            <a:r>
              <a:rPr lang="en-US" b="0" i="0" u="none" strike="noStrike" dirty="0" smtClean="0">
                <a:effectLst/>
                <a:latin typeface="&amp;quot"/>
              </a:rPr>
              <a:t> </a:t>
            </a:r>
            <a:r>
              <a:rPr lang="en-US" b="0" i="0" u="none" strike="noStrike" dirty="0" err="1" smtClean="0">
                <a:effectLst/>
                <a:latin typeface="&amp;quot"/>
              </a:rPr>
              <a:t>etkiler</a:t>
            </a:r>
            <a:r>
              <a:rPr lang="en-US" b="0" i="0" u="none" strike="noStrike" dirty="0" smtClean="0">
                <a:effectLst/>
                <a:latin typeface="&amp;quot"/>
              </a:rPr>
              <a:t> </a:t>
            </a:r>
            <a:r>
              <a:rPr lang="en-US" b="0" i="0" u="none" strike="noStrike" dirty="0" err="1" smtClean="0">
                <a:effectLst/>
                <a:latin typeface="&amp;quot"/>
              </a:rPr>
              <a:t>ortaya</a:t>
            </a:r>
            <a:r>
              <a:rPr lang="en-US" b="0" i="0" u="none" strike="noStrike" dirty="0" smtClean="0">
                <a:effectLst/>
                <a:latin typeface="&amp;quot"/>
              </a:rPr>
              <a:t> </a:t>
            </a:r>
            <a:r>
              <a:rPr lang="en-US" b="0" i="0" u="none" strike="noStrike" dirty="0" err="1" smtClean="0">
                <a:effectLst/>
                <a:latin typeface="&amp;quot"/>
              </a:rPr>
              <a:t>çıkabilir</a:t>
            </a:r>
            <a:r>
              <a:rPr lang="en-US" b="0" i="0" u="none" strike="noStrike" dirty="0" smtClean="0">
                <a:effectLst/>
                <a:latin typeface="&amp;quot"/>
              </a:rPr>
              <a:t>: </a:t>
            </a:r>
          </a:p>
          <a:p>
            <a:pPr marL="285750" indent="-285750">
              <a:buFont typeface="Arial" panose="020B0604020202020204" pitchFamily="34" charset="0"/>
              <a:buChar char="•"/>
            </a:pPr>
            <a:endParaRPr lang="en-US" dirty="0">
              <a:latin typeface="&amp;quot"/>
            </a:endParaRPr>
          </a:p>
          <a:p>
            <a:pPr marL="285750" indent="-285750">
              <a:buFont typeface="Arial" panose="020B0604020202020204" pitchFamily="34" charset="0"/>
              <a:buChar char="•"/>
            </a:pPr>
            <a:r>
              <a:rPr lang="en-US" b="0" i="0" u="none" strike="noStrike" dirty="0" err="1" smtClean="0">
                <a:solidFill>
                  <a:srgbClr val="C00000"/>
                </a:solidFill>
                <a:effectLst/>
                <a:latin typeface="&amp;quot"/>
              </a:rPr>
              <a:t>İşitme</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kaybı</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veya</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görme</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kaybı</a:t>
            </a:r>
            <a:r>
              <a:rPr lang="en-US" b="0" i="0" u="none" strike="noStrike" dirty="0" smtClean="0">
                <a:effectLst/>
                <a:latin typeface="&amp;quot"/>
              </a:rPr>
              <a:t>.</a:t>
            </a:r>
            <a:r>
              <a:rPr lang="en-US" b="0" i="0" u="none" strike="noStrike" dirty="0" smtClean="0">
                <a:effectLst/>
                <a:latin typeface="Roboto"/>
              </a:rPr>
              <a:t> </a:t>
            </a:r>
          </a:p>
          <a:p>
            <a:pPr marL="285750" indent="-285750">
              <a:buFont typeface="Arial" panose="020B0604020202020204" pitchFamily="34" charset="0"/>
              <a:buChar char="•"/>
            </a:pPr>
            <a:endParaRPr lang="en-US" dirty="0">
              <a:latin typeface="Roboto"/>
            </a:endParaRPr>
          </a:p>
          <a:p>
            <a:pPr marL="285750" indent="-285750">
              <a:buFont typeface="Arial" panose="020B0604020202020204" pitchFamily="34" charset="0"/>
              <a:buChar char="•"/>
            </a:pPr>
            <a:r>
              <a:rPr lang="en-US" b="0" i="0" u="none" strike="noStrike" dirty="0" err="1" smtClean="0">
                <a:effectLst/>
                <a:latin typeface="&amp;quot"/>
              </a:rPr>
              <a:t>Bazı</a:t>
            </a:r>
            <a:r>
              <a:rPr lang="en-US" b="0" i="0" u="none" strike="noStrike" dirty="0" smtClean="0">
                <a:effectLst/>
                <a:latin typeface="&amp;quot"/>
              </a:rPr>
              <a:t> </a:t>
            </a:r>
            <a:r>
              <a:rPr lang="en-US" b="0" i="0" u="none" strike="noStrike" dirty="0" err="1" smtClean="0">
                <a:effectLst/>
                <a:latin typeface="&amp;quot"/>
              </a:rPr>
              <a:t>erkekler</a:t>
            </a:r>
            <a:r>
              <a:rPr lang="en-US" b="0" i="0" u="none" strike="noStrike" dirty="0" smtClean="0">
                <a:effectLst/>
                <a:latin typeface="&amp;quot"/>
              </a:rPr>
              <a:t> </a:t>
            </a:r>
            <a:r>
              <a:rPr lang="en-US" b="0" i="0" u="none" strike="noStrike" dirty="0" err="1" smtClean="0">
                <a:effectLst/>
                <a:latin typeface="&amp;quot"/>
              </a:rPr>
              <a:t>bu</a:t>
            </a:r>
            <a:r>
              <a:rPr lang="en-US" b="0" i="0" u="none" strike="noStrike" dirty="0" smtClean="0">
                <a:effectLst/>
                <a:latin typeface="&amp;quot"/>
              </a:rPr>
              <a:t> </a:t>
            </a:r>
            <a:r>
              <a:rPr lang="en-US" b="0" i="0" u="none" strike="noStrike" dirty="0" err="1" smtClean="0">
                <a:effectLst/>
                <a:latin typeface="&amp;quot"/>
              </a:rPr>
              <a:t>ilaçlardan</a:t>
            </a:r>
            <a:r>
              <a:rPr lang="en-US" b="0" i="0" u="none" strike="noStrike" dirty="0" smtClean="0">
                <a:effectLst/>
                <a:latin typeface="&amp;quot"/>
              </a:rPr>
              <a:t> </a:t>
            </a:r>
            <a:r>
              <a:rPr lang="en-US" b="0" i="0" u="none" strike="noStrike" dirty="0" err="1" smtClean="0">
                <a:effectLst/>
                <a:latin typeface="&amp;quot"/>
              </a:rPr>
              <a:t>birini</a:t>
            </a:r>
            <a:r>
              <a:rPr lang="en-US" b="0" i="0" u="none" strike="noStrike" dirty="0" smtClean="0">
                <a:effectLst/>
                <a:latin typeface="&amp;quot"/>
              </a:rPr>
              <a:t> </a:t>
            </a:r>
            <a:r>
              <a:rPr lang="en-US" b="0" i="0" u="none" strike="noStrike" dirty="0" err="1" smtClean="0">
                <a:effectLst/>
                <a:latin typeface="&amp;quot"/>
              </a:rPr>
              <a:t>aldıktan</a:t>
            </a:r>
            <a:r>
              <a:rPr lang="en-US" b="0" i="0" u="none" strike="noStrike" dirty="0" smtClean="0">
                <a:effectLst/>
                <a:latin typeface="&amp;quot"/>
              </a:rPr>
              <a:t> </a:t>
            </a:r>
            <a:r>
              <a:rPr lang="en-US" b="0" i="0" u="none" strike="noStrike" dirty="0" err="1" smtClean="0">
                <a:effectLst/>
                <a:latin typeface="&amp;quot"/>
              </a:rPr>
              <a:t>sonra</a:t>
            </a:r>
            <a:r>
              <a:rPr lang="en-US" b="0" i="0" u="none" strike="noStrike" dirty="0" smtClean="0">
                <a:effectLst/>
                <a:latin typeface="&amp;quot"/>
              </a:rPr>
              <a:t> </a:t>
            </a:r>
            <a:r>
              <a:rPr lang="en-US" b="0" i="0" u="none" strike="noStrike" dirty="0" err="1" smtClean="0">
                <a:effectLst/>
                <a:latin typeface="&amp;quot"/>
              </a:rPr>
              <a:t>ani</a:t>
            </a:r>
            <a:r>
              <a:rPr lang="en-US" b="0" i="0" u="none" strike="noStrike" dirty="0" smtClean="0">
                <a:effectLst/>
                <a:latin typeface="&amp;quot"/>
              </a:rPr>
              <a:t> </a:t>
            </a:r>
            <a:r>
              <a:rPr lang="en-US" b="0" i="0" u="none" strike="noStrike" dirty="0" err="1" smtClean="0">
                <a:effectLst/>
                <a:latin typeface="&amp;quot"/>
              </a:rPr>
              <a:t>işitme</a:t>
            </a:r>
            <a:r>
              <a:rPr lang="en-US" b="0" i="0" u="none" strike="noStrike" dirty="0" smtClean="0">
                <a:effectLst/>
                <a:latin typeface="&amp;quot"/>
              </a:rPr>
              <a:t> </a:t>
            </a:r>
            <a:r>
              <a:rPr lang="en-US" b="0" i="0" u="none" strike="noStrike" dirty="0" err="1" smtClean="0">
                <a:effectLst/>
                <a:latin typeface="&amp;quot"/>
              </a:rPr>
              <a:t>kaybı</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görme</a:t>
            </a:r>
            <a:r>
              <a:rPr lang="en-US" b="0" i="0" u="none" strike="noStrike" dirty="0" smtClean="0">
                <a:effectLst/>
                <a:latin typeface="&amp;quot"/>
              </a:rPr>
              <a:t> </a:t>
            </a:r>
            <a:r>
              <a:rPr lang="en-US" b="0" i="0" u="none" strike="noStrike" dirty="0" err="1" smtClean="0">
                <a:effectLst/>
                <a:latin typeface="&amp;quot"/>
              </a:rPr>
              <a:t>kaybı</a:t>
            </a:r>
            <a:r>
              <a:rPr lang="en-US" b="0" i="0" u="none" strike="noStrike" dirty="0" smtClean="0">
                <a:effectLst/>
                <a:latin typeface="&amp;quot"/>
              </a:rPr>
              <a:t> </a:t>
            </a:r>
            <a:r>
              <a:rPr lang="en-US" b="0" i="0" u="none" strike="noStrike" dirty="0" err="1" smtClean="0">
                <a:effectLst/>
                <a:latin typeface="&amp;quot"/>
              </a:rPr>
              <a:t>yaşamışlardır</a:t>
            </a:r>
            <a:r>
              <a:rPr lang="en-US" b="0" i="0" u="none" strike="noStrike" dirty="0" smtClean="0">
                <a:effectLst/>
                <a:latin typeface="&amp;quot"/>
              </a:rPr>
              <a:t>.</a:t>
            </a:r>
          </a:p>
          <a:p>
            <a:pPr marL="285750" indent="-285750">
              <a:buFont typeface="Arial" panose="020B0604020202020204" pitchFamily="34" charset="0"/>
              <a:buChar char="•"/>
            </a:pPr>
            <a:r>
              <a:rPr lang="en-US" b="0" i="0" u="none" strike="noStrike" dirty="0" smtClean="0">
                <a:effectLst/>
                <a:latin typeface="&amp;quot"/>
              </a:rPr>
              <a:t> </a:t>
            </a:r>
          </a:p>
          <a:p>
            <a:pPr marL="285750" indent="-285750">
              <a:buFont typeface="Arial" panose="020B0604020202020204" pitchFamily="34" charset="0"/>
              <a:buChar char="•"/>
            </a:pPr>
            <a:r>
              <a:rPr lang="en-US" b="0" i="0" u="none" strike="noStrike" dirty="0" err="1" smtClean="0">
                <a:effectLst/>
                <a:latin typeface="&amp;quot"/>
              </a:rPr>
              <a:t>Bununla</a:t>
            </a:r>
            <a:r>
              <a:rPr lang="en-US" b="0" i="0" u="none" strike="noStrike" dirty="0" smtClean="0">
                <a:effectLst/>
                <a:latin typeface="&amp;quot"/>
              </a:rPr>
              <a:t> </a:t>
            </a:r>
            <a:r>
              <a:rPr lang="en-US" b="0" i="0" u="none" strike="noStrike" dirty="0" err="1" smtClean="0">
                <a:effectLst/>
                <a:latin typeface="&amp;quot"/>
              </a:rPr>
              <a:t>birlikte</a:t>
            </a:r>
            <a:r>
              <a:rPr lang="en-US" b="0" i="0" u="none" strike="noStrike" dirty="0" smtClean="0">
                <a:effectLst/>
                <a:latin typeface="&amp;quot"/>
              </a:rPr>
              <a:t>, </a:t>
            </a:r>
            <a:r>
              <a:rPr lang="en-US" b="0" i="0" u="none" strike="noStrike" dirty="0" err="1" smtClean="0">
                <a:effectLst/>
                <a:latin typeface="&amp;quot"/>
              </a:rPr>
              <a:t>görme</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işitme</a:t>
            </a:r>
            <a:r>
              <a:rPr lang="en-US" b="0" i="0" u="none" strike="noStrike" dirty="0" smtClean="0">
                <a:effectLst/>
                <a:latin typeface="&amp;quot"/>
              </a:rPr>
              <a:t> </a:t>
            </a:r>
            <a:r>
              <a:rPr lang="en-US" b="0" i="0" u="none" strike="noStrike" dirty="0" err="1" smtClean="0">
                <a:effectLst/>
                <a:latin typeface="&amp;quot"/>
              </a:rPr>
              <a:t>kaybının</a:t>
            </a:r>
            <a:r>
              <a:rPr lang="en-US" b="0" i="0" u="none" strike="noStrike" dirty="0" smtClean="0">
                <a:effectLst/>
                <a:latin typeface="&amp;quot"/>
              </a:rPr>
              <a:t> </a:t>
            </a:r>
            <a:r>
              <a:rPr lang="en-US" b="0" i="0" u="none" strike="noStrike" dirty="0" err="1" smtClean="0">
                <a:effectLst/>
                <a:latin typeface="&amp;quot"/>
              </a:rPr>
              <a:t>doğrudan</a:t>
            </a:r>
            <a:r>
              <a:rPr lang="en-US" b="0" i="0" u="none" strike="noStrike" dirty="0" smtClean="0">
                <a:effectLst/>
                <a:latin typeface="&amp;quot"/>
              </a:rPr>
              <a:t> </a:t>
            </a:r>
            <a:r>
              <a:rPr lang="en-US" b="0" i="0" u="none" strike="noStrike" dirty="0" err="1" smtClean="0">
                <a:effectLst/>
                <a:latin typeface="&amp;quot"/>
              </a:rPr>
              <a:t>ilacı</a:t>
            </a:r>
            <a:r>
              <a:rPr lang="en-US" b="0" i="0" u="none" strike="noStrike" dirty="0" smtClean="0">
                <a:effectLst/>
                <a:latin typeface="&amp;quot"/>
              </a:rPr>
              <a:t> </a:t>
            </a:r>
            <a:r>
              <a:rPr lang="en-US" b="0" i="0" u="none" strike="noStrike" dirty="0" err="1" smtClean="0">
                <a:effectLst/>
                <a:latin typeface="&amp;quot"/>
              </a:rPr>
              <a:t>alarak</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önceden</a:t>
            </a:r>
            <a:r>
              <a:rPr lang="en-US" b="0" i="0" u="none" strike="noStrike" dirty="0" smtClean="0">
                <a:effectLst/>
                <a:latin typeface="&amp;quot"/>
              </a:rPr>
              <a:t> </a:t>
            </a:r>
            <a:r>
              <a:rPr lang="en-US" b="0" i="0" u="none" strike="noStrike" dirty="0" err="1" smtClean="0">
                <a:effectLst/>
                <a:latin typeface="&amp;quot"/>
              </a:rPr>
              <a:t>var</a:t>
            </a:r>
            <a:r>
              <a:rPr lang="en-US" b="0" i="0" u="none" strike="noStrike" dirty="0" smtClean="0">
                <a:effectLst/>
                <a:latin typeface="&amp;quot"/>
              </a:rPr>
              <a:t> </a:t>
            </a:r>
            <a:r>
              <a:rPr lang="en-US" b="0" i="0" u="none" strike="noStrike" dirty="0" err="1" smtClean="0">
                <a:effectLst/>
                <a:latin typeface="&amp;quot"/>
              </a:rPr>
              <a:t>olan</a:t>
            </a:r>
            <a:r>
              <a:rPr lang="en-US" b="0" i="0" u="none" strike="noStrike" dirty="0" smtClean="0">
                <a:effectLst/>
                <a:latin typeface="&amp;quot"/>
              </a:rPr>
              <a:t> </a:t>
            </a:r>
            <a:r>
              <a:rPr lang="en-US" b="0" i="0" u="none" strike="noStrike" dirty="0" err="1" smtClean="0">
                <a:effectLst/>
                <a:latin typeface="&amp;quot"/>
              </a:rPr>
              <a:t>bir</a:t>
            </a:r>
            <a:r>
              <a:rPr lang="en-US" b="0" i="0" u="none" strike="noStrike" dirty="0" smtClean="0">
                <a:effectLst/>
                <a:latin typeface="&amp;quot"/>
              </a:rPr>
              <a:t> </a:t>
            </a:r>
            <a:r>
              <a:rPr lang="en-US" b="0" i="0" u="none" strike="noStrike" dirty="0" err="1" smtClean="0">
                <a:effectLst/>
                <a:latin typeface="&amp;quot"/>
              </a:rPr>
              <a:t>durumdan</a:t>
            </a:r>
            <a:r>
              <a:rPr lang="en-US" b="0" i="0" u="none" strike="noStrike" dirty="0" smtClean="0">
                <a:effectLst/>
                <a:latin typeface="&amp;quot"/>
              </a:rPr>
              <a:t> </a:t>
            </a:r>
            <a:r>
              <a:rPr lang="en-US" b="0" i="0" u="none" strike="noStrike" dirty="0" err="1" smtClean="0">
                <a:effectLst/>
                <a:latin typeface="&amp;quot"/>
              </a:rPr>
              <a:t>kaynaklanıp</a:t>
            </a:r>
            <a:r>
              <a:rPr lang="en-US" b="0" i="0" u="none" strike="noStrike" dirty="0" smtClean="0">
                <a:effectLst/>
                <a:latin typeface="&amp;quot"/>
              </a:rPr>
              <a:t> </a:t>
            </a:r>
            <a:r>
              <a:rPr lang="en-US" b="0" i="0" u="none" strike="noStrike" dirty="0" err="1" smtClean="0">
                <a:effectLst/>
                <a:latin typeface="&amp;quot"/>
              </a:rPr>
              <a:t>kaynaklanmadığı</a:t>
            </a:r>
            <a:r>
              <a:rPr lang="en-US" b="0" i="0" u="none" strike="noStrike" dirty="0" smtClean="0">
                <a:effectLst/>
                <a:latin typeface="&amp;quot"/>
              </a:rPr>
              <a:t> </a:t>
            </a:r>
            <a:r>
              <a:rPr lang="en-US" b="0" i="0" u="none" strike="noStrike" dirty="0" err="1" smtClean="0">
                <a:effectLst/>
                <a:latin typeface="&amp;quot"/>
              </a:rPr>
              <a:t>açık</a:t>
            </a:r>
            <a:r>
              <a:rPr lang="en-US" b="0" i="0" u="none" strike="noStrike" dirty="0" smtClean="0">
                <a:effectLst/>
                <a:latin typeface="&amp;quot"/>
              </a:rPr>
              <a:t> </a:t>
            </a:r>
            <a:r>
              <a:rPr lang="en-US" b="0" i="0" u="none" strike="noStrike" dirty="0" err="1" smtClean="0">
                <a:effectLst/>
                <a:latin typeface="&amp;quot"/>
              </a:rPr>
              <a:t>değildir</a:t>
            </a:r>
            <a:r>
              <a:rPr lang="en-US" b="0" i="0" u="none" strike="noStrike" dirty="0" smtClean="0">
                <a:effectLst/>
                <a:latin typeface="&amp;quot"/>
              </a:rPr>
              <a:t>.</a:t>
            </a:r>
            <a:r>
              <a:rPr lang="en-US" b="0" i="0" u="none" strike="noStrike" dirty="0" smtClean="0">
                <a:effectLst/>
                <a:latin typeface="Roboto"/>
              </a:rPr>
              <a:t> </a:t>
            </a:r>
          </a:p>
          <a:p>
            <a:pPr marL="285750" indent="-285750">
              <a:buFont typeface="Arial" panose="020B0604020202020204" pitchFamily="34" charset="0"/>
              <a:buChar char="•"/>
            </a:pPr>
            <a:endParaRPr lang="en-US" dirty="0">
              <a:latin typeface="Roboto"/>
            </a:endParaRPr>
          </a:p>
          <a:p>
            <a:pPr marL="285750" indent="-285750">
              <a:buFont typeface="Arial" panose="020B0604020202020204" pitchFamily="34" charset="0"/>
              <a:buChar char="•"/>
            </a:pPr>
            <a:r>
              <a:rPr lang="en-US" dirty="0" err="1">
                <a:latin typeface="&amp;quot"/>
              </a:rPr>
              <a:t>E</a:t>
            </a:r>
            <a:r>
              <a:rPr lang="en-US" b="0" i="0" u="none" strike="noStrike" dirty="0" err="1" smtClean="0">
                <a:effectLst/>
                <a:latin typeface="&amp;quot"/>
              </a:rPr>
              <a:t>rektil</a:t>
            </a:r>
            <a:r>
              <a:rPr lang="en-US" b="0" i="0" u="none" strike="noStrike" dirty="0" smtClean="0">
                <a:effectLst/>
                <a:latin typeface="&amp;quot"/>
              </a:rPr>
              <a:t> </a:t>
            </a:r>
            <a:r>
              <a:rPr lang="en-US" b="0" i="0" u="none" strike="noStrike" dirty="0" err="1" smtClean="0">
                <a:effectLst/>
                <a:latin typeface="&amp;quot"/>
              </a:rPr>
              <a:t>disfonksiyon</a:t>
            </a:r>
            <a:r>
              <a:rPr lang="en-US" b="0" i="0" u="none" strike="noStrike" dirty="0" smtClean="0">
                <a:effectLst/>
                <a:latin typeface="&amp;quot"/>
              </a:rPr>
              <a:t> </a:t>
            </a:r>
            <a:r>
              <a:rPr lang="en-US" b="0" i="0" u="none" strike="noStrike" dirty="0" err="1" smtClean="0">
                <a:effectLst/>
                <a:latin typeface="&amp;quot"/>
              </a:rPr>
              <a:t>icin</a:t>
            </a:r>
            <a:r>
              <a:rPr lang="en-US" b="0" i="0" u="none" strike="noStrike" dirty="0" smtClean="0">
                <a:effectLst/>
                <a:latin typeface="&amp;quot"/>
              </a:rPr>
              <a:t> oral </a:t>
            </a:r>
            <a:r>
              <a:rPr lang="en-US" b="0" i="0" u="none" strike="noStrike" dirty="0" err="1" smtClean="0">
                <a:effectLst/>
                <a:latin typeface="&amp;quot"/>
              </a:rPr>
              <a:t>ilacı</a:t>
            </a:r>
            <a:r>
              <a:rPr lang="en-US" b="0" i="0" u="none" strike="noStrike" dirty="0" smtClean="0">
                <a:effectLst/>
                <a:latin typeface="&amp;quot"/>
              </a:rPr>
              <a:t> </a:t>
            </a:r>
            <a:r>
              <a:rPr lang="en-US" b="0" i="0" u="none" strike="noStrike" dirty="0" err="1" smtClean="0">
                <a:effectLst/>
                <a:latin typeface="&amp;quot"/>
              </a:rPr>
              <a:t>alıniyorsa</a:t>
            </a:r>
            <a:r>
              <a:rPr lang="en-US" b="0" i="0" u="none" strike="noStrike" dirty="0" smtClean="0">
                <a:effectLst/>
                <a:latin typeface="&amp;quot"/>
              </a:rPr>
              <a:t> </a:t>
            </a:r>
            <a:r>
              <a:rPr lang="en-US" b="0" i="0" u="none" strike="noStrike" dirty="0" err="1" smtClean="0">
                <a:effectLst/>
                <a:latin typeface="&amp;quot"/>
              </a:rPr>
              <a:t>ve</a:t>
            </a:r>
            <a:r>
              <a:rPr lang="en-US" b="0" i="0" u="none" strike="noStrike" dirty="0" smtClean="0">
                <a:effectLst/>
                <a:latin typeface="&amp;quot"/>
              </a:rPr>
              <a:t> </a:t>
            </a:r>
            <a:r>
              <a:rPr lang="en-US" b="0" i="0" u="none" strike="noStrike" dirty="0" err="1" smtClean="0">
                <a:effectLst/>
                <a:latin typeface="&amp;quot"/>
              </a:rPr>
              <a:t>ani</a:t>
            </a:r>
            <a:r>
              <a:rPr lang="en-US" b="0" i="0" u="none" strike="noStrike" dirty="0" smtClean="0">
                <a:effectLst/>
                <a:latin typeface="&amp;quot"/>
              </a:rPr>
              <a:t> </a:t>
            </a:r>
            <a:r>
              <a:rPr lang="en-US" b="0" i="0" u="none" strike="noStrike" dirty="0" err="1" smtClean="0">
                <a:effectLst/>
                <a:latin typeface="&amp;quot"/>
              </a:rPr>
              <a:t>işitme</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görme</a:t>
            </a:r>
            <a:r>
              <a:rPr lang="en-US" b="0" i="0" u="none" strike="noStrike" dirty="0" smtClean="0">
                <a:effectLst/>
                <a:latin typeface="&amp;quot"/>
              </a:rPr>
              <a:t> </a:t>
            </a:r>
            <a:r>
              <a:rPr lang="en-US" b="0" i="0" u="none" strike="noStrike" dirty="0" err="1" smtClean="0">
                <a:effectLst/>
                <a:latin typeface="&amp;quot"/>
              </a:rPr>
              <a:t>kaybı</a:t>
            </a:r>
            <a:r>
              <a:rPr lang="en-US" b="0" i="0" u="none" strike="noStrike" dirty="0" smtClean="0">
                <a:effectLst/>
                <a:latin typeface="&amp;quot"/>
              </a:rPr>
              <a:t> </a:t>
            </a:r>
            <a:r>
              <a:rPr lang="en-US" b="0" i="0" u="none" strike="noStrike" dirty="0" err="1" smtClean="0">
                <a:effectLst/>
                <a:latin typeface="&amp;quot"/>
              </a:rPr>
              <a:t>varsa</a:t>
            </a:r>
            <a:r>
              <a:rPr lang="en-US" b="0" i="0" u="none" strike="noStrike" dirty="0" smtClean="0">
                <a:effectLst/>
                <a:latin typeface="&amp;quot"/>
              </a:rPr>
              <a:t>, </a:t>
            </a:r>
            <a:r>
              <a:rPr lang="en-US" b="0" i="0" u="none" strike="noStrike" dirty="0" err="1" smtClean="0">
                <a:effectLst/>
                <a:latin typeface="&amp;quot"/>
              </a:rPr>
              <a:t>derhal</a:t>
            </a:r>
            <a:r>
              <a:rPr lang="en-US" b="0" i="0" u="none" strike="noStrike" dirty="0" smtClean="0">
                <a:effectLst/>
                <a:latin typeface="&amp;quot"/>
              </a:rPr>
              <a:t> </a:t>
            </a:r>
            <a:r>
              <a:rPr lang="en-US" b="0" i="0" u="none" strike="noStrike" dirty="0" err="1" smtClean="0">
                <a:effectLst/>
                <a:latin typeface="&amp;quot"/>
              </a:rPr>
              <a:t>tıbbi</a:t>
            </a:r>
            <a:r>
              <a:rPr lang="en-US" b="0" i="0" u="none" strike="noStrike" dirty="0" smtClean="0">
                <a:effectLst/>
                <a:latin typeface="&amp;quot"/>
              </a:rPr>
              <a:t> </a:t>
            </a:r>
            <a:r>
              <a:rPr lang="en-US" b="0" i="0" u="none" strike="noStrike" dirty="0" err="1" smtClean="0">
                <a:effectLst/>
                <a:latin typeface="&amp;quot"/>
              </a:rPr>
              <a:t>yardım</a:t>
            </a:r>
            <a:r>
              <a:rPr lang="en-US" b="0" i="0" u="none" strike="noStrike" dirty="0" smtClean="0">
                <a:effectLst/>
                <a:latin typeface="&amp;quot"/>
              </a:rPr>
              <a:t> </a:t>
            </a:r>
            <a:r>
              <a:rPr lang="en-US" b="0" i="0" u="none" strike="noStrike" dirty="0" err="1" smtClean="0">
                <a:effectLst/>
                <a:latin typeface="&amp;quot"/>
              </a:rPr>
              <a:t>alınmalidir</a:t>
            </a:r>
            <a:r>
              <a:rPr lang="en-US" b="0" i="0" u="none" strike="noStrike" dirty="0" smtClean="0">
                <a:effectLst/>
                <a:latin typeface="&amp;quot"/>
              </a:rPr>
              <a:t>.</a:t>
            </a:r>
          </a:p>
          <a:p>
            <a:pPr marL="285750" indent="-285750">
              <a:buFont typeface="Arial" panose="020B0604020202020204" pitchFamily="34" charset="0"/>
              <a:buChar char="•"/>
            </a:pPr>
            <a:endParaRPr lang="en-US" dirty="0">
              <a:latin typeface="&amp;quot"/>
            </a:endParaRPr>
          </a:p>
          <a:p>
            <a:pPr marL="285750" indent="-285750">
              <a:buFont typeface="Arial" panose="020B0604020202020204" pitchFamily="34" charset="0"/>
              <a:buChar char="•"/>
            </a:pPr>
            <a:r>
              <a:rPr lang="en-US" b="0" i="0" u="none" strike="noStrike" dirty="0" err="1" smtClean="0">
                <a:effectLst/>
                <a:latin typeface="&amp;quot"/>
              </a:rPr>
              <a:t>Kendi</a:t>
            </a:r>
            <a:r>
              <a:rPr lang="en-US" b="0" i="0" u="none" strike="noStrike" dirty="0" smtClean="0">
                <a:effectLst/>
                <a:latin typeface="&amp;quot"/>
              </a:rPr>
              <a:t> </a:t>
            </a:r>
            <a:r>
              <a:rPr lang="en-US" b="0" i="0" u="none" strike="noStrike" dirty="0" err="1" smtClean="0">
                <a:effectLst/>
                <a:latin typeface="&amp;quot"/>
              </a:rPr>
              <a:t>kendine</a:t>
            </a:r>
            <a:r>
              <a:rPr lang="en-US" b="0" i="0" u="none" strike="noStrike" dirty="0" smtClean="0">
                <a:effectLst/>
                <a:latin typeface="&amp;quot"/>
              </a:rPr>
              <a:t> </a:t>
            </a:r>
            <a:r>
              <a:rPr lang="en-US" b="0" i="0" u="none" strike="noStrike" dirty="0" err="1" smtClean="0">
                <a:effectLst/>
                <a:latin typeface="&amp;quot"/>
              </a:rPr>
              <a:t>gitmeyen</a:t>
            </a:r>
            <a:r>
              <a:rPr lang="en-US" b="0" i="0" u="none" strike="noStrike" dirty="0" smtClean="0">
                <a:effectLst/>
                <a:latin typeface="&amp;quot"/>
              </a:rPr>
              <a:t> </a:t>
            </a:r>
            <a:r>
              <a:rPr lang="en-US" b="0" i="0" u="none" strike="noStrike" dirty="0" err="1" smtClean="0">
                <a:effectLst/>
                <a:latin typeface="&amp;quot"/>
              </a:rPr>
              <a:t>bir</a:t>
            </a:r>
            <a:r>
              <a:rPr lang="en-US" b="0" i="0" u="none" strike="noStrike" dirty="0" smtClean="0">
                <a:effectLst/>
                <a:latin typeface="&amp;quot"/>
              </a:rPr>
              <a:t> </a:t>
            </a:r>
            <a:r>
              <a:rPr lang="en-US" b="0" i="0" u="none" strike="noStrike" dirty="0" err="1" smtClean="0">
                <a:effectLst/>
                <a:latin typeface="&amp;quot"/>
              </a:rPr>
              <a:t>ereksiyon</a:t>
            </a:r>
            <a:r>
              <a:rPr lang="en-US" b="0" i="0" u="none" strike="noStrike" dirty="0" smtClean="0">
                <a:effectLst/>
                <a:latin typeface="&amp;quot"/>
              </a:rPr>
              <a:t>.</a:t>
            </a:r>
            <a:r>
              <a:rPr lang="en-US" b="0" i="0" u="none" strike="noStrike" dirty="0" smtClean="0">
                <a:effectLst/>
                <a:latin typeface="Roboto"/>
              </a:rPr>
              <a:t> </a:t>
            </a:r>
          </a:p>
          <a:p>
            <a:pPr marL="285750" indent="-285750">
              <a:buFont typeface="Arial" panose="020B0604020202020204" pitchFamily="34" charset="0"/>
              <a:buChar char="•"/>
            </a:pPr>
            <a:endParaRPr lang="en-US" dirty="0">
              <a:latin typeface="Roboto"/>
            </a:endParaRPr>
          </a:p>
          <a:p>
            <a:pPr marL="285750" indent="-285750">
              <a:buFont typeface="Arial" panose="020B0604020202020204" pitchFamily="34" charset="0"/>
              <a:buChar char="•"/>
            </a:pPr>
            <a:r>
              <a:rPr lang="en-US" b="0" i="0" u="none" strike="noStrike" dirty="0" smtClean="0">
                <a:solidFill>
                  <a:srgbClr val="C00000"/>
                </a:solidFill>
                <a:effectLst/>
                <a:latin typeface="&amp;quot"/>
              </a:rPr>
              <a:t>Priapism</a:t>
            </a:r>
            <a:r>
              <a:rPr lang="en-US" b="0" i="0" u="none" strike="noStrike" dirty="0" smtClean="0">
                <a:effectLst/>
                <a:latin typeface="&amp;quot"/>
              </a:rPr>
              <a:t> </a:t>
            </a:r>
            <a:r>
              <a:rPr lang="en-US" b="0" i="0" u="none" strike="noStrike" dirty="0" err="1" smtClean="0">
                <a:effectLst/>
                <a:latin typeface="&amp;quot"/>
              </a:rPr>
              <a:t>olarak</a:t>
            </a:r>
            <a:r>
              <a:rPr lang="en-US" b="0" i="0" u="none" strike="noStrike" dirty="0" smtClean="0">
                <a:effectLst/>
                <a:latin typeface="&amp;quot"/>
              </a:rPr>
              <a:t> </a:t>
            </a:r>
            <a:r>
              <a:rPr lang="en-US" b="0" i="0" u="none" strike="noStrike" dirty="0" err="1" smtClean="0">
                <a:effectLst/>
                <a:latin typeface="&amp;quot"/>
              </a:rPr>
              <a:t>adlandırılan</a:t>
            </a:r>
            <a:r>
              <a:rPr lang="en-US" b="0" i="0" u="none" strike="noStrike" dirty="0" smtClean="0">
                <a:effectLst/>
                <a:latin typeface="&amp;quot"/>
              </a:rPr>
              <a:t> </a:t>
            </a:r>
            <a:r>
              <a:rPr lang="en-US" b="0" i="0" u="none" strike="noStrike" dirty="0" err="1" smtClean="0">
                <a:effectLst/>
                <a:latin typeface="&amp;quot"/>
              </a:rPr>
              <a:t>bu</a:t>
            </a:r>
            <a:r>
              <a:rPr lang="en-US" b="0" i="0" u="none" strike="noStrike" dirty="0" smtClean="0">
                <a:effectLst/>
                <a:latin typeface="&amp;quot"/>
              </a:rPr>
              <a:t> nadir durum </a:t>
            </a:r>
            <a:r>
              <a:rPr lang="en-US" b="0" i="0" u="none" strike="noStrike" dirty="0" err="1" smtClean="0">
                <a:effectLst/>
                <a:latin typeface="&amp;quot"/>
              </a:rPr>
              <a:t>ağrılı</a:t>
            </a:r>
            <a:r>
              <a:rPr lang="en-US" b="0" i="0" u="none" strike="noStrike" dirty="0" smtClean="0">
                <a:effectLst/>
                <a:latin typeface="&amp;quot"/>
              </a:rPr>
              <a:t> </a:t>
            </a:r>
            <a:r>
              <a:rPr lang="en-US" b="0" i="0" u="none" strike="noStrike" dirty="0" err="1" smtClean="0">
                <a:effectLst/>
                <a:latin typeface="&amp;quot"/>
              </a:rPr>
              <a:t>olabilir</a:t>
            </a:r>
            <a:r>
              <a:rPr lang="en-US" b="0" i="0" u="none" strike="noStrike" dirty="0" smtClean="0">
                <a:effectLst/>
                <a:latin typeface="&amp;quot"/>
              </a:rPr>
              <a:t> </a:t>
            </a:r>
            <a:r>
              <a:rPr lang="en-US" b="0" i="0" u="none" strike="noStrike" dirty="0" err="1" smtClean="0">
                <a:effectLst/>
                <a:latin typeface="&amp;quot"/>
              </a:rPr>
              <a:t>ve</a:t>
            </a:r>
            <a:r>
              <a:rPr lang="en-US" b="0" i="0" u="none" strike="noStrike" dirty="0" smtClean="0">
                <a:effectLst/>
                <a:latin typeface="&amp;quot"/>
              </a:rPr>
              <a:t> </a:t>
            </a:r>
            <a:r>
              <a:rPr lang="en-US" b="0" i="0" u="none" strike="noStrike" dirty="0" err="1" smtClean="0">
                <a:effectLst/>
                <a:latin typeface="&amp;quot"/>
              </a:rPr>
              <a:t>penise</a:t>
            </a:r>
            <a:r>
              <a:rPr lang="en-US" b="0" i="0" u="none" strike="noStrike" dirty="0" smtClean="0">
                <a:effectLst/>
                <a:latin typeface="&amp;quot"/>
              </a:rPr>
              <a:t> </a:t>
            </a:r>
            <a:r>
              <a:rPr lang="en-US" b="0" i="0" u="none" strike="noStrike" dirty="0" err="1" smtClean="0">
                <a:effectLst/>
                <a:latin typeface="&amp;quot"/>
              </a:rPr>
              <a:t>zarar</a:t>
            </a:r>
            <a:r>
              <a:rPr lang="en-US" b="0" i="0" u="none" strike="noStrike" dirty="0" smtClean="0">
                <a:effectLst/>
                <a:latin typeface="&amp;quot"/>
              </a:rPr>
              <a:t> </a:t>
            </a:r>
            <a:r>
              <a:rPr lang="en-US" b="0" i="0" u="none" strike="noStrike" dirty="0" err="1" smtClean="0">
                <a:effectLst/>
                <a:latin typeface="&amp;quot"/>
              </a:rPr>
              <a:t>vermemek</a:t>
            </a:r>
            <a:r>
              <a:rPr lang="en-US" b="0" i="0" u="none" strike="noStrike" dirty="0" smtClean="0">
                <a:effectLst/>
                <a:latin typeface="&amp;quot"/>
              </a:rPr>
              <a:t> </a:t>
            </a:r>
            <a:r>
              <a:rPr lang="en-US" b="0" i="0" u="none" strike="noStrike" dirty="0" err="1" smtClean="0">
                <a:effectLst/>
                <a:latin typeface="&amp;quot"/>
              </a:rPr>
              <a:t>için</a:t>
            </a:r>
            <a:r>
              <a:rPr lang="en-US" b="0" i="0" u="none" strike="noStrike" dirty="0" smtClean="0">
                <a:effectLst/>
                <a:latin typeface="&amp;quot"/>
              </a:rPr>
              <a:t> </a:t>
            </a:r>
            <a:r>
              <a:rPr lang="en-US" b="0" i="0" u="none" strike="noStrike" dirty="0" err="1" smtClean="0">
                <a:effectLst/>
                <a:latin typeface="&amp;quot"/>
              </a:rPr>
              <a:t>tıbbi</a:t>
            </a:r>
            <a:r>
              <a:rPr lang="en-US" b="0" i="0" u="none" strike="noStrike" dirty="0" smtClean="0">
                <a:effectLst/>
                <a:latin typeface="&amp;quot"/>
              </a:rPr>
              <a:t> </a:t>
            </a:r>
            <a:r>
              <a:rPr lang="en-US" b="0" i="0" u="none" strike="noStrike" dirty="0" err="1" smtClean="0">
                <a:effectLst/>
                <a:latin typeface="&amp;quot"/>
              </a:rPr>
              <a:t>tedavi</a:t>
            </a:r>
            <a:r>
              <a:rPr lang="en-US" b="0" i="0" u="none" strike="noStrike" dirty="0" smtClean="0">
                <a:effectLst/>
                <a:latin typeface="&amp;quot"/>
              </a:rPr>
              <a:t> </a:t>
            </a:r>
            <a:r>
              <a:rPr lang="en-US" b="0" i="0" u="none" strike="noStrike" dirty="0" err="1" smtClean="0">
                <a:effectLst/>
                <a:latin typeface="&amp;quot"/>
              </a:rPr>
              <a:t>gerektirir</a:t>
            </a:r>
            <a:r>
              <a:rPr lang="en-US" b="0" i="0" u="none" strike="noStrike" dirty="0" smtClean="0">
                <a:effectLst/>
                <a:latin typeface="&amp;quot"/>
              </a:rPr>
              <a:t>.</a:t>
            </a:r>
            <a:r>
              <a:rPr lang="en-US" b="0" i="0" u="none" strike="noStrike" dirty="0" smtClean="0">
                <a:effectLst/>
                <a:latin typeface="Roboto"/>
              </a:rPr>
              <a:t> </a:t>
            </a:r>
          </a:p>
          <a:p>
            <a:pPr marL="285750" indent="-285750">
              <a:buFont typeface="Arial" panose="020B0604020202020204" pitchFamily="34" charset="0"/>
              <a:buChar char="•"/>
            </a:pPr>
            <a:r>
              <a:rPr lang="en-US" b="0" i="0" u="none" strike="noStrike" dirty="0" err="1" smtClean="0">
                <a:effectLst/>
                <a:latin typeface="&amp;quot"/>
              </a:rPr>
              <a:t>Dört</a:t>
            </a:r>
            <a:r>
              <a:rPr lang="en-US" b="0" i="0" u="none" strike="noStrike" dirty="0" smtClean="0">
                <a:effectLst/>
                <a:latin typeface="&amp;quot"/>
              </a:rPr>
              <a:t> </a:t>
            </a:r>
            <a:r>
              <a:rPr lang="en-US" b="0" i="0" u="none" strike="noStrike" dirty="0" err="1" smtClean="0">
                <a:effectLst/>
                <a:latin typeface="&amp;quot"/>
              </a:rPr>
              <a:t>saatten</a:t>
            </a:r>
            <a:r>
              <a:rPr lang="en-US" b="0" i="0" u="none" strike="noStrike" dirty="0" smtClean="0">
                <a:effectLst/>
                <a:latin typeface="&amp;quot"/>
              </a:rPr>
              <a:t> </a:t>
            </a:r>
            <a:r>
              <a:rPr lang="en-US" b="0" i="0" u="none" strike="noStrike" dirty="0" err="1" smtClean="0">
                <a:effectLst/>
                <a:latin typeface="&amp;quot"/>
              </a:rPr>
              <a:t>fazla</a:t>
            </a:r>
            <a:r>
              <a:rPr lang="en-US" b="0" i="0" u="none" strike="noStrike" dirty="0" smtClean="0">
                <a:effectLst/>
                <a:latin typeface="&amp;quot"/>
              </a:rPr>
              <a:t> </a:t>
            </a:r>
            <a:r>
              <a:rPr lang="en-US" b="0" i="0" u="none" strike="noStrike" dirty="0" err="1" smtClean="0">
                <a:effectLst/>
                <a:latin typeface="&amp;quot"/>
              </a:rPr>
              <a:t>süren</a:t>
            </a:r>
            <a:r>
              <a:rPr lang="en-US" b="0" i="0" u="none" strike="noStrike" dirty="0" smtClean="0">
                <a:effectLst/>
                <a:latin typeface="&amp;quot"/>
              </a:rPr>
              <a:t> </a:t>
            </a:r>
            <a:r>
              <a:rPr lang="en-US" b="0" i="0" u="none" strike="noStrike" dirty="0" err="1" smtClean="0">
                <a:effectLst/>
                <a:latin typeface="&amp;quot"/>
              </a:rPr>
              <a:t>bir</a:t>
            </a:r>
            <a:r>
              <a:rPr lang="en-US" b="0" i="0" u="none" strike="noStrike" dirty="0" smtClean="0">
                <a:effectLst/>
                <a:latin typeface="&amp;quot"/>
              </a:rPr>
              <a:t> </a:t>
            </a:r>
            <a:r>
              <a:rPr lang="en-US" b="0" i="0" u="none" strike="noStrike" dirty="0" err="1" smtClean="0">
                <a:effectLst/>
                <a:latin typeface="&amp;quot"/>
              </a:rPr>
              <a:t>ereksiyonunuz</a:t>
            </a:r>
            <a:r>
              <a:rPr lang="en-US" b="0" i="0" u="none" strike="noStrike" dirty="0" smtClean="0">
                <a:effectLst/>
                <a:latin typeface="&amp;quot"/>
              </a:rPr>
              <a:t> </a:t>
            </a:r>
            <a:r>
              <a:rPr lang="en-US" b="0" i="0" u="none" strike="noStrike" dirty="0" err="1" smtClean="0">
                <a:effectLst/>
                <a:latin typeface="&amp;quot"/>
              </a:rPr>
              <a:t>varsa</a:t>
            </a:r>
            <a:r>
              <a:rPr lang="en-US" b="0" i="0" u="none" strike="noStrike" dirty="0" smtClean="0">
                <a:effectLst/>
                <a:latin typeface="&amp;quot"/>
              </a:rPr>
              <a:t>, </a:t>
            </a:r>
            <a:r>
              <a:rPr lang="en-US" b="0" i="0" u="none" strike="noStrike" dirty="0" err="1" smtClean="0">
                <a:effectLst/>
                <a:latin typeface="&amp;quot"/>
              </a:rPr>
              <a:t>derhal</a:t>
            </a:r>
            <a:r>
              <a:rPr lang="en-US" b="0" i="0" u="none" strike="noStrike" dirty="0" smtClean="0">
                <a:effectLst/>
                <a:latin typeface="&amp;quot"/>
              </a:rPr>
              <a:t> </a:t>
            </a:r>
            <a:r>
              <a:rPr lang="en-US" b="0" i="0" u="none" strike="noStrike" dirty="0" err="1" smtClean="0">
                <a:effectLst/>
                <a:latin typeface="&amp;quot"/>
              </a:rPr>
              <a:t>tıbbi</a:t>
            </a:r>
            <a:r>
              <a:rPr lang="en-US" b="0" i="0" u="none" strike="noStrike" dirty="0" smtClean="0">
                <a:effectLst/>
                <a:latin typeface="&amp;quot"/>
              </a:rPr>
              <a:t> </a:t>
            </a:r>
            <a:r>
              <a:rPr lang="en-US" b="0" i="0" u="none" strike="noStrike" dirty="0" err="1" smtClean="0">
                <a:effectLst/>
                <a:latin typeface="&amp;quot"/>
              </a:rPr>
              <a:t>yardım</a:t>
            </a:r>
            <a:r>
              <a:rPr lang="en-US" b="0" i="0" u="none" strike="noStrike" dirty="0" smtClean="0">
                <a:effectLst/>
                <a:latin typeface="&amp;quot"/>
              </a:rPr>
              <a:t> </a:t>
            </a:r>
            <a:r>
              <a:rPr lang="en-US" b="0" i="0" u="none" strike="noStrike" dirty="0" err="1" smtClean="0">
                <a:effectLst/>
                <a:latin typeface="&amp;quot"/>
              </a:rPr>
              <a:t>alınmalidir</a:t>
            </a:r>
            <a:r>
              <a:rPr lang="en-US" b="0" i="0" u="none" strike="noStrike" dirty="0" smtClean="0">
                <a:effectLst/>
                <a:latin typeface="&amp;quot"/>
              </a:rPr>
              <a:t>.</a:t>
            </a:r>
            <a:endParaRPr lang="en-US" dirty="0"/>
          </a:p>
        </p:txBody>
      </p:sp>
    </p:spTree>
    <p:extLst>
      <p:ext uri="{BB962C8B-B14F-4D97-AF65-F5344CB8AC3E}">
        <p14:creationId xmlns:p14="http://schemas.microsoft.com/office/powerpoint/2010/main" val="42012552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90144" y="377202"/>
            <a:ext cx="5346219" cy="584775"/>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en-US" sz="3200" dirty="0" smtClean="0">
                <a:latin typeface="Calibri" panose="020F0502020204030204" pitchFamily="34" charset="0"/>
                <a:ea typeface="Calibri" panose="020F0502020204030204" pitchFamily="34" charset="0"/>
                <a:cs typeface="Times New Roman" panose="02020603050405020304" pitchFamily="18" charset="0"/>
              </a:rPr>
              <a:t>I</a:t>
            </a:r>
            <a:r>
              <a:rPr lang="tr-TR" sz="3200" dirty="0" smtClean="0">
                <a:latin typeface="Calibri" panose="020F0502020204030204" pitchFamily="34" charset="0"/>
                <a:ea typeface="Calibri" panose="020F0502020204030204" pitchFamily="34" charset="0"/>
                <a:cs typeface="Times New Roman" panose="02020603050405020304" pitchFamily="18" charset="0"/>
              </a:rPr>
              <a:t>drar inkontinesi </a:t>
            </a:r>
            <a:endParaRPr lang="en-US" sz="3200" dirty="0"/>
          </a:p>
        </p:txBody>
      </p:sp>
      <p:sp>
        <p:nvSpPr>
          <p:cNvPr id="4" name="Rectangle 3"/>
          <p:cNvSpPr/>
          <p:nvPr/>
        </p:nvSpPr>
        <p:spPr>
          <a:xfrm>
            <a:off x="3788545" y="1126689"/>
            <a:ext cx="4902496" cy="646331"/>
          </a:xfrm>
          <a:prstGeom prst="rect">
            <a:avLst/>
          </a:prstGeom>
        </p:spPr>
        <p:style>
          <a:lnRef idx="2">
            <a:schemeClr val="accent4"/>
          </a:lnRef>
          <a:fillRef idx="1">
            <a:schemeClr val="lt1"/>
          </a:fillRef>
          <a:effectRef idx="0">
            <a:schemeClr val="accent4"/>
          </a:effectRef>
          <a:fontRef idx="minor">
            <a:schemeClr val="dk1"/>
          </a:fontRef>
        </p:style>
        <p:txBody>
          <a:bodyPr wrap="none">
            <a:spAutoFit/>
          </a:bodyPr>
          <a:lstStyle/>
          <a:p>
            <a:r>
              <a:rPr lang="en-US" sz="3600" dirty="0" smtClean="0"/>
              <a:t>Stress </a:t>
            </a:r>
            <a:r>
              <a:rPr lang="en-US" sz="3600" dirty="0"/>
              <a:t>urine incontinence</a:t>
            </a:r>
          </a:p>
        </p:txBody>
      </p:sp>
    </p:spTree>
    <p:extLst>
      <p:ext uri="{BB962C8B-B14F-4D97-AF65-F5344CB8AC3E}">
        <p14:creationId xmlns:p14="http://schemas.microsoft.com/office/powerpoint/2010/main" val="38233296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8606" y="1036320"/>
            <a:ext cx="4406537" cy="424731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444444"/>
                </a:solidFill>
                <a:effectLst/>
                <a:latin typeface="&amp;quot"/>
              </a:rPr>
              <a:t>When you live with </a:t>
            </a:r>
            <a:r>
              <a:rPr lang="en-US" b="0" i="0" u="none" strike="noStrike" dirty="0" smtClean="0">
                <a:solidFill>
                  <a:srgbClr val="187AAB"/>
                </a:solidFill>
                <a:effectLst/>
                <a:latin typeface="&amp;quot"/>
                <a:hlinkClick r:id="rId2"/>
              </a:rPr>
              <a:t>overactive bladder</a:t>
            </a:r>
            <a:r>
              <a:rPr lang="en-US" b="0" i="0" u="none" strike="noStrike" dirty="0" smtClean="0">
                <a:solidFill>
                  <a:srgbClr val="444444"/>
                </a:solidFill>
                <a:effectLst/>
                <a:latin typeface="&amp;quot"/>
              </a:rPr>
              <a:t> (</a:t>
            </a:r>
            <a:r>
              <a:rPr lang="en-US" b="0" i="0" u="none" strike="noStrike" dirty="0" smtClean="0">
                <a:solidFill>
                  <a:srgbClr val="187AAB"/>
                </a:solidFill>
                <a:effectLst/>
                <a:latin typeface="&amp;quot"/>
                <a:hlinkClick r:id="rId3"/>
              </a:rPr>
              <a:t>OAB</a:t>
            </a:r>
            <a:r>
              <a:rPr lang="en-US" b="0" i="0" u="none" strike="noStrike" dirty="0" smtClean="0">
                <a:solidFill>
                  <a:srgbClr val="444444"/>
                </a:solidFill>
                <a:effectLst/>
                <a:latin typeface="&amp;quot"/>
              </a:rPr>
              <a:t>), your overwhelming worry becomes, "</a:t>
            </a:r>
            <a:r>
              <a:rPr lang="en-US" b="0" i="0" u="none" strike="noStrike" dirty="0" smtClean="0">
                <a:solidFill>
                  <a:srgbClr val="C00000"/>
                </a:solidFill>
                <a:effectLst/>
                <a:latin typeface="&amp;quot"/>
              </a:rPr>
              <a:t>Where is the nearest bathroom?“</a:t>
            </a:r>
          </a:p>
          <a:p>
            <a:pPr marL="285750" indent="-285750">
              <a:buFont typeface="Arial" panose="020B0604020202020204" pitchFamily="34" charset="0"/>
              <a:buChar char="•"/>
            </a:pPr>
            <a:endParaRPr lang="en-US" b="0" i="0" u="none" strike="noStrike" dirty="0" smtClean="0">
              <a:solidFill>
                <a:srgbClr val="444444"/>
              </a:solidFill>
              <a:effectLst/>
              <a:latin typeface="&amp;quot"/>
            </a:endParaRPr>
          </a:p>
          <a:p>
            <a:pPr marL="285750" indent="-285750">
              <a:buFont typeface="Arial" panose="020B0604020202020204" pitchFamily="34" charset="0"/>
              <a:buChar char="•"/>
            </a:pPr>
            <a:r>
              <a:rPr lang="en-US" b="0" i="0" u="none" strike="noStrike" dirty="0" smtClean="0">
                <a:solidFill>
                  <a:srgbClr val="444444"/>
                </a:solidFill>
                <a:effectLst/>
                <a:latin typeface="&amp;quot"/>
              </a:rPr>
              <a:t>You never know when you'll feel the sudden urge to urinate -- the hallmark of </a:t>
            </a:r>
            <a:r>
              <a:rPr lang="en-US" b="0" i="0" u="none" strike="noStrike" dirty="0" smtClean="0">
                <a:solidFill>
                  <a:srgbClr val="187AAB"/>
                </a:solidFill>
                <a:effectLst/>
                <a:latin typeface="&amp;quot"/>
                <a:hlinkClick r:id="rId4"/>
              </a:rPr>
              <a:t>urge incontinence</a:t>
            </a:r>
            <a:r>
              <a:rPr lang="en-US" b="0" i="0" u="none" strike="noStrike" dirty="0" smtClean="0">
                <a:solidFill>
                  <a:srgbClr val="444444"/>
                </a:solidFill>
                <a:effectLst/>
                <a:latin typeface="&amp;quot"/>
              </a:rPr>
              <a:t>. </a:t>
            </a:r>
          </a:p>
          <a:p>
            <a:pPr marL="285750" indent="-285750">
              <a:buFont typeface="Arial" panose="020B0604020202020204" pitchFamily="34" charset="0"/>
              <a:buChar char="•"/>
            </a:pPr>
            <a:endParaRPr lang="en-US" b="0" i="0" u="none" strike="noStrike" dirty="0" smtClean="0">
              <a:solidFill>
                <a:srgbClr val="444444"/>
              </a:solidFill>
              <a:effectLst/>
              <a:latin typeface="&amp;quot"/>
            </a:endParaRPr>
          </a:p>
          <a:p>
            <a:pPr marL="285750" indent="-285750">
              <a:buFont typeface="Arial" panose="020B0604020202020204" pitchFamily="34" charset="0"/>
              <a:buChar char="•"/>
            </a:pPr>
            <a:r>
              <a:rPr lang="en-US" b="0" i="0" u="none" strike="noStrike" dirty="0" smtClean="0">
                <a:solidFill>
                  <a:srgbClr val="444444"/>
                </a:solidFill>
                <a:effectLst/>
                <a:latin typeface="&amp;quot"/>
              </a:rPr>
              <a:t>And every time you </a:t>
            </a:r>
            <a:r>
              <a:rPr lang="en-US" b="0" i="0" u="none" strike="noStrike" dirty="0" smtClean="0">
                <a:solidFill>
                  <a:srgbClr val="187AAB"/>
                </a:solidFill>
                <a:effectLst/>
                <a:latin typeface="&amp;quot"/>
                <a:hlinkClick r:id="rId5"/>
              </a:rPr>
              <a:t>cough</a:t>
            </a:r>
            <a:r>
              <a:rPr lang="en-US" b="0" i="0" u="none" strike="noStrike" dirty="0" smtClean="0">
                <a:solidFill>
                  <a:srgbClr val="444444"/>
                </a:solidFill>
                <a:effectLst/>
                <a:latin typeface="&amp;quot"/>
              </a:rPr>
              <a:t>, sneeze, laugh, or lift your groceries, there's a good chance you'll leak urine if you have </a:t>
            </a:r>
            <a:r>
              <a:rPr lang="en-US" b="0" i="0" u="none" strike="noStrike" dirty="0" smtClean="0">
                <a:solidFill>
                  <a:srgbClr val="187AAB"/>
                </a:solidFill>
                <a:effectLst/>
                <a:latin typeface="&amp;quot"/>
                <a:hlinkClick r:id="rId6"/>
              </a:rPr>
              <a:t>stress incontinence</a:t>
            </a:r>
            <a:r>
              <a:rPr lang="en-US" b="0" i="0" u="none" strike="noStrike" dirty="0" smtClean="0">
                <a:solidFill>
                  <a:srgbClr val="444444"/>
                </a:solidFill>
                <a:effectLst/>
                <a:latin typeface="&amp;quot"/>
              </a:rPr>
              <a:t>. </a:t>
            </a:r>
          </a:p>
          <a:p>
            <a:pPr marL="285750" indent="-285750">
              <a:buFont typeface="Arial" panose="020B0604020202020204" pitchFamily="34" charset="0"/>
              <a:buChar char="•"/>
            </a:pPr>
            <a:endParaRPr lang="en-US" dirty="0">
              <a:solidFill>
                <a:srgbClr val="444444"/>
              </a:solidFill>
              <a:latin typeface="&amp;quot"/>
            </a:endParaRPr>
          </a:p>
          <a:p>
            <a:pPr marL="285750" indent="-285750">
              <a:buFont typeface="Arial" panose="020B0604020202020204" pitchFamily="34" charset="0"/>
              <a:buChar char="•"/>
            </a:pPr>
            <a:r>
              <a:rPr lang="en-US" b="0" i="0" u="none" strike="noStrike" dirty="0" smtClean="0">
                <a:solidFill>
                  <a:srgbClr val="444444"/>
                </a:solidFill>
                <a:effectLst/>
                <a:latin typeface="&amp;quot"/>
              </a:rPr>
              <a:t>The two often coexist in women.</a:t>
            </a:r>
            <a:endParaRPr lang="en-US" b="0" i="0" u="none" strike="noStrike" dirty="0">
              <a:solidFill>
                <a:srgbClr val="444444"/>
              </a:solidFill>
              <a:effectLst/>
              <a:latin typeface="&amp;quot"/>
            </a:endParaRPr>
          </a:p>
        </p:txBody>
      </p:sp>
      <p:sp>
        <p:nvSpPr>
          <p:cNvPr id="3" name="Rectangle 2"/>
          <p:cNvSpPr/>
          <p:nvPr/>
        </p:nvSpPr>
        <p:spPr>
          <a:xfrm>
            <a:off x="5756364" y="1351729"/>
            <a:ext cx="6096000" cy="3970318"/>
          </a:xfrm>
          <a:prstGeom prst="rect">
            <a:avLst/>
          </a:prstGeom>
        </p:spPr>
        <p:style>
          <a:lnRef idx="2">
            <a:schemeClr val="accent4"/>
          </a:lnRef>
          <a:fillRef idx="1">
            <a:schemeClr val="lt1"/>
          </a:fillRef>
          <a:effectRef idx="0">
            <a:schemeClr val="accent4"/>
          </a:effectRef>
          <a:fontRef idx="minor">
            <a:schemeClr val="dk1"/>
          </a:fontRef>
        </p:style>
        <p:txBody>
          <a:bodyPr>
            <a:spAutoFit/>
          </a:bodyPr>
          <a:lstStyle/>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Aşırı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aktif</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mesane</a:t>
            </a:r>
            <a:r>
              <a:rPr lang="en-US" b="0" i="0" u="none" strike="noStrike" dirty="0" smtClean="0">
                <a:solidFill>
                  <a:srgbClr val="222222"/>
                </a:solidFill>
                <a:effectLst/>
                <a:latin typeface="arial" panose="020B0604020202020204" pitchFamily="34" charset="0"/>
              </a:rPr>
              <a:t> (OAB)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yaşadığınızda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büyük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endişeniz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yakın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tuvalet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nerede</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Ani </a:t>
            </a:r>
            <a:r>
              <a:rPr lang="en-US" b="0" i="0" u="none" strike="noStrike" dirty="0" err="1" smtClean="0">
                <a:solidFill>
                  <a:srgbClr val="C00000"/>
                </a:solidFill>
                <a:effectLst/>
                <a:latin typeface="arial" panose="020B0604020202020204" pitchFamily="34" charset="0"/>
              </a:rPr>
              <a:t>idrara</a:t>
            </a:r>
            <a:r>
              <a:rPr lang="en-US" b="0" i="0" u="none" strike="noStrike" dirty="0" smtClean="0">
                <a:solidFill>
                  <a:srgbClr val="C00000"/>
                </a:solidFill>
                <a:effectLst/>
                <a:latin typeface="arial" panose="020B0604020202020204" pitchFamily="34" charset="0"/>
              </a:rPr>
              <a:t> </a:t>
            </a:r>
            <a:r>
              <a:rPr lang="en-US" b="0" i="0" u="none" strike="noStrike" dirty="0" err="1" smtClean="0">
                <a:solidFill>
                  <a:srgbClr val="C00000"/>
                </a:solidFill>
                <a:effectLst/>
                <a:latin typeface="arial" panose="020B0604020202020204" pitchFamily="34" charset="0"/>
              </a:rPr>
              <a:t>çıkma</a:t>
            </a:r>
            <a:r>
              <a:rPr lang="en-US" b="0" i="0" u="none" strike="noStrike" dirty="0" smtClean="0">
                <a:solidFill>
                  <a:srgbClr val="C00000"/>
                </a:solidFill>
                <a:effectLst/>
                <a:latin typeface="arial" panose="020B0604020202020204" pitchFamily="34" charset="0"/>
              </a:rPr>
              <a:t> </a:t>
            </a:r>
            <a:r>
              <a:rPr lang="en-US" b="0" i="0" u="none" strike="noStrike" dirty="0" err="1" smtClean="0">
                <a:solidFill>
                  <a:srgbClr val="C00000"/>
                </a:solidFill>
                <a:effectLst/>
                <a:latin typeface="arial" panose="020B0604020202020204" pitchFamily="34" charset="0"/>
              </a:rPr>
              <a:t>isteğini</a:t>
            </a:r>
            <a:r>
              <a:rPr lang="en-US" b="0" i="0" u="none" strike="noStrike" dirty="0" smtClean="0">
                <a:solidFill>
                  <a:srgbClr val="C00000"/>
                </a:solidFill>
                <a:effectLst/>
                <a:latin typeface="arial" panose="020B0604020202020204" pitchFamily="34" charset="0"/>
              </a:rPr>
              <a:t> ne zaman </a:t>
            </a:r>
            <a:r>
              <a:rPr lang="en-US" b="0" i="0" u="none" strike="noStrike" dirty="0" err="1" smtClean="0">
                <a:solidFill>
                  <a:srgbClr val="C00000"/>
                </a:solidFill>
                <a:effectLst/>
                <a:latin typeface="arial" panose="020B0604020202020204" pitchFamily="34" charset="0"/>
              </a:rPr>
              <a:t>hissedeceğinizi</a:t>
            </a:r>
            <a:r>
              <a:rPr lang="en-US" b="0" i="0" u="none" strike="noStrike" dirty="0" smtClean="0">
                <a:solidFill>
                  <a:srgbClr val="C0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asla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bilemezsiniz</a:t>
            </a:r>
            <a:r>
              <a:rPr lang="en-US" b="0" i="0" u="none" strike="noStrike" dirty="0" smtClean="0">
                <a:solidFill>
                  <a:srgbClr val="222222"/>
                </a:solidFill>
                <a:effectLst/>
                <a:latin typeface="arial" panose="020B0604020202020204" pitchFamily="34" charset="0"/>
              </a:rPr>
              <a:t> – </a:t>
            </a:r>
            <a:r>
              <a:rPr lang="en-US" b="0" i="0" u="none" strike="noStrike" dirty="0" err="1" smtClean="0">
                <a:solidFill>
                  <a:srgbClr val="222222"/>
                </a:solidFill>
                <a:effectLst/>
                <a:latin typeface="arial" panose="020B0604020202020204" pitchFamily="34" charset="0"/>
              </a:rPr>
              <a:t>bu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dürtü</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inkontinansının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ayırt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edici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özelliği</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yiyeceklerinizi</a:t>
            </a:r>
            <a:r>
              <a:rPr lang="en-US" b="0" i="0" u="none" strike="noStrike" dirty="0" smtClean="0">
                <a:solidFill>
                  <a:srgbClr val="222222"/>
                </a:solidFill>
                <a:effectLst/>
                <a:latin typeface="arial" panose="020B0604020202020204" pitchFamily="34" charset="0"/>
              </a:rPr>
              <a:t> </a:t>
            </a:r>
            <a:r>
              <a:rPr lang="en-US" b="0" i="0" u="none" strike="noStrike" dirty="0" smtClean="0">
                <a:solidFill>
                  <a:srgbClr val="C00000"/>
                </a:solidFill>
                <a:effectLst/>
                <a:latin typeface="arial" panose="020B0604020202020204" pitchFamily="34" charset="0"/>
              </a:rPr>
              <a:t>her </a:t>
            </a:r>
            <a:r>
              <a:rPr lang="en-US" b="0" i="0" u="none" strike="noStrike" dirty="0" err="1" smtClean="0">
                <a:solidFill>
                  <a:srgbClr val="C00000"/>
                </a:solidFill>
                <a:effectLst/>
                <a:latin typeface="arial" panose="020B0604020202020204" pitchFamily="34" charset="0"/>
              </a:rPr>
              <a:t>öksürdüğünüzde</a:t>
            </a:r>
            <a:r>
              <a:rPr lang="en-US" b="0" i="0" u="none" strike="noStrike" dirty="0" smtClean="0">
                <a:solidFill>
                  <a:srgbClr val="C00000"/>
                </a:solidFill>
                <a:effectLst/>
                <a:latin typeface="arial" panose="020B0604020202020204" pitchFamily="34" charset="0"/>
              </a:rPr>
              <a:t>, </a:t>
            </a:r>
            <a:r>
              <a:rPr lang="en-US" b="0" i="0" u="none" strike="noStrike" dirty="0" err="1" smtClean="0">
                <a:solidFill>
                  <a:srgbClr val="C00000"/>
                </a:solidFill>
                <a:effectLst/>
                <a:latin typeface="arial" panose="020B0604020202020204" pitchFamily="34" charset="0"/>
              </a:rPr>
              <a:t>hapşırdığınızda</a:t>
            </a:r>
            <a:r>
              <a:rPr lang="en-US" b="0" i="0" u="none" strike="noStrike" dirty="0" smtClean="0">
                <a:solidFill>
                  <a:srgbClr val="C00000"/>
                </a:solidFill>
                <a:effectLst/>
                <a:latin typeface="arial" panose="020B0604020202020204" pitchFamily="34" charset="0"/>
              </a:rPr>
              <a:t>, </a:t>
            </a:r>
            <a:r>
              <a:rPr lang="en-US" b="0" i="0" u="none" strike="noStrike" dirty="0" err="1" smtClean="0">
                <a:solidFill>
                  <a:srgbClr val="C00000"/>
                </a:solidFill>
                <a:effectLst/>
                <a:latin typeface="arial" panose="020B0604020202020204" pitchFamily="34" charset="0"/>
              </a:rPr>
              <a:t>güldüğünüzde</a:t>
            </a:r>
            <a:r>
              <a:rPr lang="en-US" b="0" i="0" u="none" strike="noStrike" dirty="0" smtClean="0">
                <a:solidFill>
                  <a:srgbClr val="C00000"/>
                </a:solidFill>
                <a:effectLst/>
                <a:latin typeface="arial" panose="020B0604020202020204" pitchFamily="34" charset="0"/>
              </a:rPr>
              <a:t> </a:t>
            </a:r>
            <a:r>
              <a:rPr lang="en-US" b="0" i="0" u="none" strike="noStrike" dirty="0" err="1" smtClean="0">
                <a:solidFill>
                  <a:srgbClr val="C00000"/>
                </a:solidFill>
                <a:effectLst/>
                <a:latin typeface="arial" panose="020B0604020202020204" pitchFamily="34" charset="0"/>
              </a:rPr>
              <a:t>veya</a:t>
            </a:r>
            <a:r>
              <a:rPr lang="en-US" b="0" i="0" u="none" strike="noStrike" dirty="0" smtClean="0">
                <a:solidFill>
                  <a:srgbClr val="C00000"/>
                </a:solidFill>
                <a:effectLst/>
                <a:latin typeface="arial" panose="020B0604020202020204" pitchFamily="34" charset="0"/>
              </a:rPr>
              <a:t> </a:t>
            </a:r>
            <a:r>
              <a:rPr lang="en-US" b="0" i="0" u="none" strike="noStrike" dirty="0" err="1" smtClean="0">
                <a:solidFill>
                  <a:srgbClr val="C00000"/>
                </a:solidFill>
                <a:effectLst/>
                <a:latin typeface="arial" panose="020B0604020202020204" pitchFamily="34" charset="0"/>
              </a:rPr>
              <a:t>kaldırdığınızda</a:t>
            </a:r>
            <a:r>
              <a:rPr lang="en-US" b="0" i="0" u="none" strike="noStrike" dirty="0" smtClean="0">
                <a:solidFill>
                  <a:srgbClr val="C00000"/>
                </a:solidFill>
                <a:effectLst/>
                <a:latin typeface="arial" panose="020B0604020202020204" pitchFamily="34" charset="0"/>
              </a:rPr>
              <a:t>, </a:t>
            </a:r>
            <a:r>
              <a:rPr lang="en-US" b="0" i="0" u="none" strike="noStrike" dirty="0" err="1" smtClean="0">
                <a:solidFill>
                  <a:srgbClr val="C00000"/>
                </a:solidFill>
                <a:effectLst/>
                <a:latin typeface="arial" panose="020B0604020202020204" pitchFamily="34" charset="0"/>
              </a:rPr>
              <a:t>stres</a:t>
            </a:r>
            <a:r>
              <a:rPr lang="en-US" b="0" i="0" u="none" strike="noStrike" dirty="0" smtClean="0">
                <a:solidFill>
                  <a:srgbClr val="C00000"/>
                </a:solidFill>
                <a:effectLst/>
                <a:latin typeface="arial" panose="020B0604020202020204" pitchFamily="34" charset="0"/>
              </a:rPr>
              <a:t> </a:t>
            </a:r>
            <a:r>
              <a:rPr lang="en-US" b="0" i="0" u="none" strike="noStrike" dirty="0" err="1" smtClean="0">
                <a:solidFill>
                  <a:srgbClr val="C00000"/>
                </a:solidFill>
                <a:effectLst/>
                <a:latin typeface="arial" panose="020B0604020202020204" pitchFamily="34" charset="0"/>
              </a:rPr>
              <a:t>inkontinansınız</a:t>
            </a:r>
            <a:r>
              <a:rPr lang="en-US" b="0" i="0" u="none" strike="noStrike" dirty="0" smtClean="0">
                <a:solidFill>
                  <a:srgbClr val="C0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varsa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idrar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kaçırmanız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icin</a:t>
            </a:r>
            <a:r>
              <a:rPr lang="en-US" b="0" i="0" u="none" strike="noStrike" dirty="0" smtClean="0">
                <a:solidFill>
                  <a:srgbClr val="222222"/>
                </a:solidFill>
                <a:effectLst/>
                <a:latin typeface="arial" panose="020B0604020202020204" pitchFamily="34" charset="0"/>
              </a:rPr>
              <a:t> de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durum </a:t>
            </a:r>
            <a:r>
              <a:rPr lang="en-US" b="0" i="0" u="none" strike="noStrike" dirty="0" err="1" smtClean="0">
                <a:solidFill>
                  <a:srgbClr val="222222"/>
                </a:solidFill>
                <a:effectLst/>
                <a:latin typeface="arial" panose="020B0604020202020204" pitchFamily="34" charset="0"/>
              </a:rPr>
              <a:t>vardir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endParaRPr lang="en-US" b="0" i="0" u="none" strike="noStrike" dirty="0" smtClean="0">
              <a:solidFill>
                <a:srgbClr val="222222"/>
              </a:solidFill>
              <a:effectLst/>
              <a:latin typeface="arial" panose="020B0604020202020204" pitchFamily="34" charset="0"/>
            </a:endParaRP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İkisi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genellikle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C00000"/>
                </a:solidFill>
                <a:effectLst/>
                <a:latin typeface="arial" panose="020B0604020202020204" pitchFamily="34" charset="0"/>
              </a:rPr>
              <a:t>kadınlarda</a:t>
            </a:r>
            <a:r>
              <a:rPr lang="en-US" b="0" i="0" u="none" strike="noStrike" dirty="0" smtClean="0">
                <a:solidFill>
                  <a:srgbClr val="C00000"/>
                </a:solidFill>
                <a:effectLst/>
                <a:latin typeface="arial" panose="020B0604020202020204" pitchFamily="34" charset="0"/>
              </a:rPr>
              <a:t> </a:t>
            </a:r>
            <a:r>
              <a:rPr lang="en-US" b="0" i="0" u="none" strike="noStrike" dirty="0" err="1" smtClean="0">
                <a:solidFill>
                  <a:srgbClr val="C00000"/>
                </a:solidFill>
                <a:effectLst/>
                <a:latin typeface="arial" panose="020B0604020202020204" pitchFamily="34" charset="0"/>
              </a:rPr>
              <a:t>bir</a:t>
            </a:r>
            <a:r>
              <a:rPr lang="en-US" b="0" i="0" u="none" strike="noStrike" dirty="0" smtClean="0">
                <a:solidFill>
                  <a:srgbClr val="C00000"/>
                </a:solidFill>
                <a:effectLst/>
                <a:latin typeface="arial" panose="020B0604020202020204" pitchFamily="34" charset="0"/>
              </a:rPr>
              <a:t> </a:t>
            </a:r>
            <a:r>
              <a:rPr lang="en-US" b="0" i="0" u="none" strike="noStrike" dirty="0" err="1" smtClean="0">
                <a:solidFill>
                  <a:srgbClr val="C00000"/>
                </a:solidFill>
                <a:effectLst/>
                <a:latin typeface="arial" panose="020B0604020202020204" pitchFamily="34" charset="0"/>
              </a:rPr>
              <a:t>arada</a:t>
            </a:r>
            <a:r>
              <a:rPr lang="en-US" b="0" i="0" u="none" strike="noStrike" dirty="0" smtClean="0">
                <a:solidFill>
                  <a:srgbClr val="C0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bulunur</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32681568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8640" y="1115761"/>
            <a:ext cx="3979817" cy="3508653"/>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Overactive bladder is estimated to occur </a:t>
            </a:r>
            <a:r>
              <a:rPr lang="en-US" b="0" i="0" u="none" strike="noStrike" dirty="0" smtClean="0">
                <a:solidFill>
                  <a:srgbClr val="C00000"/>
                </a:solidFill>
                <a:effectLst/>
                <a:latin typeface="Arial" panose="020B0604020202020204" pitchFamily="34" charset="0"/>
              </a:rPr>
              <a:t>in 7-27% of men and 9-43% of women.</a:t>
            </a:r>
          </a:p>
          <a:p>
            <a:pPr marL="285750" indent="-285750">
              <a:buFont typeface="Arial" panose="020B0604020202020204" pitchFamily="34" charset="0"/>
              <a:buChar char="•"/>
            </a:pPr>
            <a:endParaRPr lang="en-US" baseline="30000" dirty="0">
              <a:solidFill>
                <a:srgbClr val="0645AD"/>
              </a:solidFill>
              <a:latin typeface="Arial" panose="020B0604020202020204" pitchFamily="34" charset="0"/>
            </a:endParaRPr>
          </a:p>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It becomes more common with </a:t>
            </a:r>
            <a:r>
              <a:rPr lang="en-US" b="0" i="0" u="none" strike="noStrike" dirty="0" smtClean="0">
                <a:solidFill>
                  <a:srgbClr val="C00000"/>
                </a:solidFill>
                <a:effectLst/>
                <a:latin typeface="Arial" panose="020B0604020202020204" pitchFamily="34" charset="0"/>
              </a:rPr>
              <a:t>age</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Some studies suggest that the condition is more common in women, especially when associated with loss of bladder control.</a:t>
            </a:r>
          </a:p>
          <a:p>
            <a:pPr marL="285750" indent="-285750">
              <a:buFont typeface="Arial" panose="020B0604020202020204" pitchFamily="34" charset="0"/>
              <a:buChar char="•"/>
            </a:pPr>
            <a:endParaRPr lang="en-US" baseline="30000" dirty="0">
              <a:solidFill>
                <a:srgbClr val="0645AD"/>
              </a:solidFill>
              <a:latin typeface="Arial" panose="020B0604020202020204" pitchFamily="34" charset="0"/>
            </a:endParaRPr>
          </a:p>
        </p:txBody>
      </p:sp>
      <p:sp>
        <p:nvSpPr>
          <p:cNvPr id="3" name="Rectangle 2"/>
          <p:cNvSpPr/>
          <p:nvPr/>
        </p:nvSpPr>
        <p:spPr>
          <a:xfrm>
            <a:off x="5538651" y="1115761"/>
            <a:ext cx="6096000" cy="2862322"/>
          </a:xfrm>
          <a:prstGeom prst="rect">
            <a:avLst/>
          </a:prstGeom>
        </p:spPr>
        <p:style>
          <a:lnRef idx="2">
            <a:schemeClr val="accent5"/>
          </a:lnRef>
          <a:fillRef idx="1">
            <a:schemeClr val="lt1"/>
          </a:fillRef>
          <a:effectRef idx="0">
            <a:schemeClr val="accent5"/>
          </a:effectRef>
          <a:fontRef idx="minor">
            <a:schemeClr val="dk1"/>
          </a:fontRef>
        </p:style>
        <p:txBody>
          <a:bodyPr>
            <a:spAutoFit/>
          </a:bodyPr>
          <a:lstStyle/>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Aşırı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aktif</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mesanenin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C00000"/>
                </a:solidFill>
                <a:effectLst/>
                <a:latin typeface="arial" panose="020B0604020202020204" pitchFamily="34" charset="0"/>
              </a:rPr>
              <a:t>erkeklerin</a:t>
            </a:r>
            <a:r>
              <a:rPr lang="en-US" b="0" i="0" u="none" strike="noStrike" dirty="0" smtClean="0">
                <a:solidFill>
                  <a:srgbClr val="C00000"/>
                </a:solidFill>
                <a:effectLst/>
                <a:latin typeface="arial" panose="020B0604020202020204" pitchFamily="34" charset="0"/>
              </a:rPr>
              <a:t>% 7-27'sinde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C00000"/>
                </a:solidFill>
                <a:effectLst/>
                <a:latin typeface="arial" panose="020B0604020202020204" pitchFamily="34" charset="0"/>
              </a:rPr>
              <a:t>kadınların</a:t>
            </a:r>
            <a:r>
              <a:rPr lang="en-US" b="0" i="0" u="none" strike="noStrike" dirty="0" smtClean="0">
                <a:solidFill>
                  <a:srgbClr val="C00000"/>
                </a:solidFill>
                <a:effectLst/>
                <a:latin typeface="arial" panose="020B0604020202020204" pitchFamily="34" charset="0"/>
              </a:rPr>
              <a:t>% 9-43'ünde </a:t>
            </a:r>
            <a:r>
              <a:rPr lang="en-US" b="0" i="0" u="none" strike="noStrike" dirty="0" err="1" smtClean="0">
                <a:solidFill>
                  <a:srgbClr val="222222"/>
                </a:solidFill>
                <a:effectLst/>
                <a:latin typeface="arial" panose="020B0604020202020204" pitchFamily="34" charset="0"/>
              </a:rPr>
              <a:t>meydana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geldiği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tahmin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edilmektedir</a:t>
            </a:r>
            <a:r>
              <a:rPr lang="en-US" b="0" i="0" u="none" strike="noStrike" dirty="0" smtClean="0">
                <a:solidFill>
                  <a:srgbClr val="222222"/>
                </a:solidFill>
                <a:effectLst/>
                <a:latin typeface="arial" panose="020B0604020202020204" pitchFamily="34" charset="0"/>
              </a:rPr>
              <a:t>. </a:t>
            </a:r>
          </a:p>
          <a:p>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b="0" i="0" u="none" strike="noStrike" dirty="0" err="1" smtClean="0">
                <a:solidFill>
                  <a:srgbClr val="C00000"/>
                </a:solidFill>
                <a:effectLst/>
                <a:latin typeface="arial" panose="020B0604020202020204" pitchFamily="34" charset="0"/>
              </a:rPr>
              <a:t>Yaş</a:t>
            </a:r>
            <a:r>
              <a:rPr lang="en-US" b="0" i="0" u="none" strike="noStrike" dirty="0" err="1" smtClean="0">
                <a:solidFill>
                  <a:srgbClr val="222222"/>
                </a:solidFill>
                <a:effectLst/>
                <a:latin typeface="arial" panose="020B0604020202020204" pitchFamily="34" charset="0"/>
              </a:rPr>
              <a:t>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birlikte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daha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yaygın</a:t>
            </a:r>
            <a:r>
              <a:rPr lang="en-US" b="0" i="0" u="none" strike="noStrike" dirty="0" smtClean="0">
                <a:solidFill>
                  <a:srgbClr val="222222"/>
                </a:solidFill>
                <a:effectLst/>
                <a:latin typeface="arial" panose="020B0604020202020204" pitchFamily="34" charset="0"/>
              </a:rPr>
              <a:t> hale </a:t>
            </a:r>
            <a:r>
              <a:rPr lang="en-US" b="0" i="0" u="none" strike="noStrike" dirty="0" err="1" smtClean="0">
                <a:solidFill>
                  <a:srgbClr val="222222"/>
                </a:solidFill>
                <a:effectLst/>
                <a:latin typeface="arial" panose="020B0604020202020204" pitchFamily="34" charset="0"/>
              </a:rPr>
              <a:t>gelir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Bazı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çalışmalar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durumun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C00000"/>
                </a:solidFill>
                <a:effectLst/>
                <a:latin typeface="arial" panose="020B0604020202020204" pitchFamily="34" charset="0"/>
              </a:rPr>
              <a:t>kadınlarda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özellikle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mesane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kontrolünün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kaybı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ilişkili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olduğunda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daha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yaygın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olduğunu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göstermektedir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p:txBody>
      </p:sp>
    </p:spTree>
    <p:extLst>
      <p:ext uri="{BB962C8B-B14F-4D97-AF65-F5344CB8AC3E}">
        <p14:creationId xmlns:p14="http://schemas.microsoft.com/office/powerpoint/2010/main" val="826596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6091" y="1559060"/>
            <a:ext cx="5338355" cy="2585323"/>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If you're concerned about </a:t>
            </a:r>
            <a:r>
              <a:rPr lang="en-US" b="0" i="0" u="none" strike="noStrike" dirty="0" smtClean="0">
                <a:solidFill>
                  <a:srgbClr val="C00000"/>
                </a:solidFill>
                <a:effectLst/>
                <a:latin typeface="Helvetica" panose="020B0604020202020204" pitchFamily="34" charset="0"/>
              </a:rPr>
              <a:t>erectile dysfunction</a:t>
            </a:r>
            <a:r>
              <a:rPr lang="en-US" b="0" i="0" u="none" strike="noStrike" dirty="0" smtClean="0">
                <a:solidFill>
                  <a:srgbClr val="111111"/>
                </a:solidFill>
                <a:effectLst/>
                <a:latin typeface="Helvetica" panose="020B0604020202020204" pitchFamily="34" charset="0"/>
              </a:rPr>
              <a:t>, </a:t>
            </a:r>
            <a:r>
              <a:rPr lang="en-US" b="0" i="0" u="none" strike="noStrike" dirty="0" smtClean="0">
                <a:solidFill>
                  <a:srgbClr val="C00000"/>
                </a:solidFill>
                <a:effectLst/>
                <a:latin typeface="Helvetica" panose="020B0604020202020204" pitchFamily="34" charset="0"/>
              </a:rPr>
              <a:t>talk to your doctor </a:t>
            </a:r>
            <a:r>
              <a:rPr lang="en-US" b="0" i="0" u="none" strike="noStrike" dirty="0" smtClean="0">
                <a:solidFill>
                  <a:srgbClr val="111111"/>
                </a:solidFill>
                <a:effectLst/>
                <a:latin typeface="Helvetica" panose="020B0604020202020204" pitchFamily="34" charset="0"/>
              </a:rPr>
              <a:t>— even if you're embarrassed. </a:t>
            </a:r>
          </a:p>
          <a:p>
            <a:pPr marL="285750" indent="-285750">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Sometimes, </a:t>
            </a:r>
            <a:r>
              <a:rPr lang="en-US" b="0" i="0" u="none" strike="noStrike" dirty="0" smtClean="0">
                <a:solidFill>
                  <a:srgbClr val="C00000"/>
                </a:solidFill>
                <a:effectLst/>
                <a:latin typeface="Helvetica" panose="020B0604020202020204" pitchFamily="34" charset="0"/>
              </a:rPr>
              <a:t>treating an underlying condition </a:t>
            </a:r>
            <a:r>
              <a:rPr lang="en-US" b="0" i="0" u="none" strike="noStrike" dirty="0" smtClean="0">
                <a:solidFill>
                  <a:srgbClr val="111111"/>
                </a:solidFill>
                <a:effectLst/>
                <a:latin typeface="Helvetica" panose="020B0604020202020204" pitchFamily="34" charset="0"/>
              </a:rPr>
              <a:t>is enough to reverse erectile dysfunction. </a:t>
            </a:r>
          </a:p>
          <a:p>
            <a:pPr marL="285750" indent="-285750">
              <a:buFont typeface="Arial" panose="020B0604020202020204" pitchFamily="34" charset="0"/>
              <a:buChar char="•"/>
            </a:pPr>
            <a:endParaRPr lang="en-US" dirty="0">
              <a:solidFill>
                <a:srgbClr val="111111"/>
              </a:solidFill>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In other cases, medications or other direct treatments might be needed.</a:t>
            </a:r>
            <a:endParaRPr lang="en-US" b="0" i="0" u="none" strike="noStrike" dirty="0">
              <a:solidFill>
                <a:srgbClr val="111111"/>
              </a:solidFill>
              <a:effectLst/>
              <a:latin typeface="Helvetica" panose="020B0604020202020204" pitchFamily="34" charset="0"/>
            </a:endParaRPr>
          </a:p>
        </p:txBody>
      </p:sp>
      <p:sp>
        <p:nvSpPr>
          <p:cNvPr id="3" name="Rectangle 2"/>
          <p:cNvSpPr/>
          <p:nvPr/>
        </p:nvSpPr>
        <p:spPr>
          <a:xfrm>
            <a:off x="6428509" y="1559060"/>
            <a:ext cx="5275809" cy="258532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buFont typeface="Arial" panose="020B0604020202020204" pitchFamily="34" charset="0"/>
              <a:buChar char="•"/>
            </a:pPr>
            <a:r>
              <a:rPr lang="en-US" dirty="0" err="1" smtClean="0"/>
              <a:t>Eğer</a:t>
            </a:r>
            <a:r>
              <a:rPr lang="en-US" dirty="0" smtClean="0"/>
              <a:t> </a:t>
            </a:r>
            <a:r>
              <a:rPr lang="en-US" dirty="0" err="1" smtClean="0"/>
              <a:t>erektil</a:t>
            </a:r>
            <a:r>
              <a:rPr lang="en-US" dirty="0" smtClean="0"/>
              <a:t> </a:t>
            </a:r>
            <a:r>
              <a:rPr lang="en-US" dirty="0" err="1" smtClean="0"/>
              <a:t>disfonksiyon</a:t>
            </a:r>
            <a:r>
              <a:rPr lang="en-US" dirty="0" smtClean="0"/>
              <a:t> </a:t>
            </a:r>
            <a:r>
              <a:rPr lang="en-US" dirty="0" err="1" smtClean="0"/>
              <a:t>konusunda</a:t>
            </a:r>
            <a:r>
              <a:rPr lang="en-US" dirty="0" smtClean="0"/>
              <a:t> </a:t>
            </a:r>
            <a:r>
              <a:rPr lang="en-US" dirty="0" err="1" smtClean="0"/>
              <a:t>hastada</a:t>
            </a:r>
            <a:r>
              <a:rPr lang="en-US" dirty="0" smtClean="0"/>
              <a:t> </a:t>
            </a:r>
            <a:r>
              <a:rPr lang="en-US" dirty="0" err="1" smtClean="0"/>
              <a:t>endişe</a:t>
            </a:r>
            <a:r>
              <a:rPr lang="en-US" dirty="0" smtClean="0"/>
              <a:t>  </a:t>
            </a:r>
            <a:r>
              <a:rPr lang="en-US" dirty="0" err="1" smtClean="0"/>
              <a:t>varsa</a:t>
            </a:r>
            <a:r>
              <a:rPr lang="en-US" dirty="0" smtClean="0"/>
              <a:t>, </a:t>
            </a:r>
            <a:r>
              <a:rPr lang="en-US" dirty="0" err="1" smtClean="0"/>
              <a:t>mutlaka</a:t>
            </a:r>
            <a:r>
              <a:rPr lang="en-US" dirty="0" smtClean="0"/>
              <a:t>  </a:t>
            </a:r>
            <a:r>
              <a:rPr lang="en-US" dirty="0" err="1" smtClean="0"/>
              <a:t>doktorla</a:t>
            </a:r>
            <a:r>
              <a:rPr lang="en-US" dirty="0" smtClean="0"/>
              <a:t> </a:t>
            </a:r>
            <a:r>
              <a:rPr lang="en-US" dirty="0" err="1" smtClean="0"/>
              <a:t>konuşmak</a:t>
            </a:r>
            <a:r>
              <a:rPr lang="en-US" dirty="0" smtClean="0"/>
              <a:t> </a:t>
            </a:r>
            <a:r>
              <a:rPr lang="en-US" dirty="0" err="1" smtClean="0"/>
              <a:t>gerekmektedir</a:t>
            </a:r>
            <a:r>
              <a:rPr lang="en-US" dirty="0" smtClean="0"/>
              <a:t>. </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err="1" smtClean="0"/>
              <a:t>Bazen</a:t>
            </a:r>
            <a:r>
              <a:rPr lang="en-US" dirty="0" smtClean="0"/>
              <a:t>, </a:t>
            </a:r>
            <a:r>
              <a:rPr lang="en-US" dirty="0" err="1" smtClean="0">
                <a:solidFill>
                  <a:srgbClr val="C00000"/>
                </a:solidFill>
              </a:rPr>
              <a:t>altta</a:t>
            </a:r>
            <a:r>
              <a:rPr lang="en-US" dirty="0" smtClean="0">
                <a:solidFill>
                  <a:srgbClr val="C00000"/>
                </a:solidFill>
              </a:rPr>
              <a:t> </a:t>
            </a:r>
            <a:r>
              <a:rPr lang="en-US" dirty="0" err="1" smtClean="0">
                <a:solidFill>
                  <a:srgbClr val="C00000"/>
                </a:solidFill>
              </a:rPr>
              <a:t>yatan</a:t>
            </a:r>
            <a:r>
              <a:rPr lang="en-US" dirty="0" smtClean="0">
                <a:solidFill>
                  <a:srgbClr val="C00000"/>
                </a:solidFill>
              </a:rPr>
              <a:t> </a:t>
            </a:r>
            <a:r>
              <a:rPr lang="en-US" dirty="0" err="1" smtClean="0">
                <a:solidFill>
                  <a:srgbClr val="C00000"/>
                </a:solidFill>
              </a:rPr>
              <a:t>bir</a:t>
            </a:r>
            <a:r>
              <a:rPr lang="en-US" dirty="0" smtClean="0">
                <a:solidFill>
                  <a:srgbClr val="C00000"/>
                </a:solidFill>
              </a:rPr>
              <a:t> </a:t>
            </a:r>
            <a:r>
              <a:rPr lang="en-US" dirty="0" err="1" smtClean="0">
                <a:solidFill>
                  <a:srgbClr val="C00000"/>
                </a:solidFill>
              </a:rPr>
              <a:t>durumun</a:t>
            </a:r>
            <a:r>
              <a:rPr lang="en-US" dirty="0" smtClean="0">
                <a:solidFill>
                  <a:srgbClr val="C00000"/>
                </a:solidFill>
              </a:rPr>
              <a:t> </a:t>
            </a:r>
            <a:r>
              <a:rPr lang="en-US" dirty="0" err="1" smtClean="0">
                <a:solidFill>
                  <a:srgbClr val="C00000"/>
                </a:solidFill>
              </a:rPr>
              <a:t>tedavi</a:t>
            </a:r>
            <a:r>
              <a:rPr lang="en-US" dirty="0" smtClean="0">
                <a:solidFill>
                  <a:srgbClr val="C00000"/>
                </a:solidFill>
              </a:rPr>
              <a:t> </a:t>
            </a:r>
            <a:r>
              <a:rPr lang="en-US" dirty="0" err="1" smtClean="0">
                <a:solidFill>
                  <a:srgbClr val="C00000"/>
                </a:solidFill>
              </a:rPr>
              <a:t>edilmesi</a:t>
            </a:r>
            <a:r>
              <a:rPr lang="en-US" dirty="0" smtClean="0">
                <a:solidFill>
                  <a:srgbClr val="C00000"/>
                </a:solidFill>
              </a:rPr>
              <a:t> </a:t>
            </a:r>
            <a:r>
              <a:rPr lang="en-US" dirty="0" err="1" smtClean="0"/>
              <a:t>erektil</a:t>
            </a:r>
            <a:r>
              <a:rPr lang="en-US" dirty="0" smtClean="0"/>
              <a:t> </a:t>
            </a:r>
            <a:r>
              <a:rPr lang="en-US" dirty="0" err="1" smtClean="0"/>
              <a:t>disfonksiyonu</a:t>
            </a:r>
            <a:r>
              <a:rPr lang="en-US" dirty="0" smtClean="0"/>
              <a:t> </a:t>
            </a:r>
            <a:r>
              <a:rPr lang="en-US" dirty="0" err="1" smtClean="0"/>
              <a:t>tersine</a:t>
            </a:r>
            <a:r>
              <a:rPr lang="en-US" dirty="0" smtClean="0"/>
              <a:t> </a:t>
            </a:r>
            <a:r>
              <a:rPr lang="en-US" dirty="0" err="1" smtClean="0"/>
              <a:t>çevirmek</a:t>
            </a:r>
            <a:r>
              <a:rPr lang="en-US" dirty="0" smtClean="0"/>
              <a:t> </a:t>
            </a:r>
            <a:r>
              <a:rPr lang="en-US" dirty="0" err="1" smtClean="0"/>
              <a:t>için</a:t>
            </a:r>
            <a:r>
              <a:rPr lang="en-US" dirty="0" smtClean="0"/>
              <a:t> </a:t>
            </a:r>
            <a:r>
              <a:rPr lang="en-US" dirty="0" err="1" smtClean="0"/>
              <a:t>yeterlidir</a:t>
            </a:r>
            <a:r>
              <a:rPr lang="en-US" dirty="0" smtClean="0"/>
              <a: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err="1" smtClean="0"/>
              <a:t>Diğer</a:t>
            </a:r>
            <a:r>
              <a:rPr lang="en-US" dirty="0" smtClean="0"/>
              <a:t> </a:t>
            </a:r>
            <a:r>
              <a:rPr lang="en-US" dirty="0" err="1" smtClean="0"/>
              <a:t>durumlarda</a:t>
            </a:r>
            <a:r>
              <a:rPr lang="en-US" dirty="0" smtClean="0"/>
              <a:t>, </a:t>
            </a:r>
            <a:r>
              <a:rPr lang="en-US" dirty="0" err="1" smtClean="0"/>
              <a:t>ilaçlar</a:t>
            </a:r>
            <a:r>
              <a:rPr lang="en-US" dirty="0" smtClean="0"/>
              <a:t> </a:t>
            </a:r>
            <a:r>
              <a:rPr lang="en-US" dirty="0" err="1" smtClean="0"/>
              <a:t>veya</a:t>
            </a:r>
            <a:r>
              <a:rPr lang="en-US" dirty="0" smtClean="0"/>
              <a:t> </a:t>
            </a:r>
            <a:r>
              <a:rPr lang="en-US" dirty="0" err="1" smtClean="0"/>
              <a:t>diğer</a:t>
            </a:r>
            <a:r>
              <a:rPr lang="en-US" dirty="0" smtClean="0"/>
              <a:t> </a:t>
            </a:r>
            <a:r>
              <a:rPr lang="en-US" dirty="0" err="1" smtClean="0"/>
              <a:t>doğrudan</a:t>
            </a:r>
            <a:r>
              <a:rPr lang="en-US" dirty="0" smtClean="0"/>
              <a:t> </a:t>
            </a:r>
            <a:r>
              <a:rPr lang="en-US" dirty="0" err="1" smtClean="0"/>
              <a:t>tedaviler</a:t>
            </a:r>
            <a:r>
              <a:rPr lang="en-US" dirty="0" smtClean="0"/>
              <a:t> </a:t>
            </a:r>
            <a:r>
              <a:rPr lang="en-US" dirty="0" err="1" smtClean="0"/>
              <a:t>gerekebilir</a:t>
            </a:r>
            <a:r>
              <a:rPr lang="en-US" dirty="0" smtClean="0"/>
              <a:t>.</a:t>
            </a:r>
            <a:endParaRPr lang="en-US" dirty="0"/>
          </a:p>
        </p:txBody>
      </p:sp>
    </p:spTree>
    <p:extLst>
      <p:ext uri="{BB962C8B-B14F-4D97-AF65-F5344CB8AC3E}">
        <p14:creationId xmlns:p14="http://schemas.microsoft.com/office/powerpoint/2010/main" val="19959647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4694" y="124635"/>
            <a:ext cx="4720046" cy="618630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b="0" i="0" u="none" strike="noStrike" dirty="0" err="1" smtClean="0">
                <a:solidFill>
                  <a:srgbClr val="7D7D7D"/>
                </a:solidFill>
                <a:effectLst/>
                <a:latin typeface="&amp;quot"/>
              </a:rPr>
              <a:t>Stres</a:t>
            </a:r>
            <a:r>
              <a:rPr lang="en-US" b="0" i="0" u="none" strike="noStrike" dirty="0" smtClean="0">
                <a:solidFill>
                  <a:srgbClr val="7D7D7D"/>
                </a:solidFill>
                <a:effectLst/>
                <a:latin typeface="&amp;quot"/>
              </a:rPr>
              <a:t> </a:t>
            </a:r>
            <a:r>
              <a:rPr lang="en-US" b="0" i="0" u="none" strike="noStrike" dirty="0" err="1" smtClean="0">
                <a:solidFill>
                  <a:srgbClr val="7D7D7D"/>
                </a:solidFill>
                <a:effectLst/>
                <a:latin typeface="&amp;quot"/>
              </a:rPr>
              <a:t>İnkontinansı</a:t>
            </a:r>
            <a:r>
              <a:rPr lang="en-US" b="0" i="0" u="none" strike="noStrike" dirty="0" smtClean="0">
                <a:solidFill>
                  <a:srgbClr val="7D7D7D"/>
                </a:solidFill>
                <a:effectLst/>
                <a:latin typeface="&amp;quot"/>
              </a:rPr>
              <a:t> (Sİ) </a:t>
            </a:r>
          </a:p>
          <a:p>
            <a:endParaRPr lang="en-US" b="0" i="0" u="none" strike="noStrike" dirty="0" smtClean="0">
              <a:solidFill>
                <a:srgbClr val="7D7D7D"/>
              </a:solidFill>
              <a:effectLst/>
              <a:latin typeface="&amp;quot"/>
            </a:endParaRPr>
          </a:p>
          <a:p>
            <a:pPr marL="285750" indent="-285750">
              <a:buFont typeface="Arial" panose="020B0604020202020204" pitchFamily="34" charset="0"/>
              <a:buChar char="•"/>
            </a:pPr>
            <a:r>
              <a:rPr lang="en-US" b="0" i="0" u="none" strike="noStrike" dirty="0" err="1" smtClean="0">
                <a:solidFill>
                  <a:srgbClr val="303030"/>
                </a:solidFill>
                <a:effectLst/>
                <a:latin typeface="&amp;quot"/>
              </a:rPr>
              <a:t>Kısaca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stres</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inkontinansı</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olarak</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kısaltılan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bu</a:t>
            </a:r>
            <a:r>
              <a:rPr lang="en-US" b="0" i="0" u="none" strike="noStrike" dirty="0" smtClean="0">
                <a:solidFill>
                  <a:srgbClr val="303030"/>
                </a:solidFill>
                <a:effectLst/>
                <a:latin typeface="&amp;quot"/>
              </a:rPr>
              <a:t> durum, </a:t>
            </a:r>
            <a:r>
              <a:rPr lang="en-US" b="0" i="0" u="none" strike="noStrike" dirty="0" err="1" smtClean="0">
                <a:solidFill>
                  <a:srgbClr val="C00000"/>
                </a:solidFill>
                <a:effectLst/>
                <a:latin typeface="&amp;quot"/>
              </a:rPr>
              <a:t>kadınlar</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için</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en</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yaygın</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türdür</a:t>
            </a:r>
            <a:r>
              <a:rPr lang="en-US" b="0" i="0" u="none" strike="noStrike" dirty="0" smtClean="0">
                <a:solidFill>
                  <a:srgbClr val="303030"/>
                </a:solidFill>
                <a:effectLst/>
                <a:latin typeface="&amp;quot"/>
              </a:rPr>
              <a:t>. </a:t>
            </a:r>
          </a:p>
          <a:p>
            <a:pPr marL="285750" indent="-285750">
              <a:buFont typeface="Arial" panose="020B0604020202020204" pitchFamily="34" charset="0"/>
              <a:buChar char="•"/>
            </a:pPr>
            <a:endParaRPr lang="en-US" dirty="0">
              <a:solidFill>
                <a:srgbClr val="303030"/>
              </a:solidFill>
              <a:latin typeface="&amp;quot"/>
            </a:endParaRPr>
          </a:p>
          <a:p>
            <a:pPr marL="285750" indent="-285750">
              <a:buFont typeface="Arial" panose="020B0604020202020204" pitchFamily="34" charset="0"/>
              <a:buChar char="•"/>
            </a:pPr>
            <a:r>
              <a:rPr lang="en-US" b="0" i="0" u="none" strike="noStrike" dirty="0" err="1" smtClean="0">
                <a:solidFill>
                  <a:srgbClr val="C00000"/>
                </a:solidFill>
                <a:effectLst/>
                <a:latin typeface="&amp;quot"/>
              </a:rPr>
              <a:t>Erkek</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inkontinansının</a:t>
            </a:r>
            <a:r>
              <a:rPr lang="en-US" b="0" i="0" u="none" strike="noStrike" dirty="0" smtClean="0">
                <a:solidFill>
                  <a:srgbClr val="C00000"/>
                </a:solidFill>
                <a:effectLst/>
                <a:latin typeface="&amp;quot"/>
              </a:rPr>
              <a:t> %10'u </a:t>
            </a:r>
            <a:r>
              <a:rPr lang="en-US" b="0" i="0" u="none" strike="noStrike" dirty="0" err="1" smtClean="0">
                <a:solidFill>
                  <a:srgbClr val="303030"/>
                </a:solidFill>
                <a:effectLst/>
                <a:latin typeface="&amp;quot"/>
              </a:rPr>
              <a:t>bu</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türdendir</a:t>
            </a:r>
            <a:r>
              <a:rPr lang="en-US" b="0" i="0" u="none" strike="noStrike" dirty="0" smtClean="0">
                <a:solidFill>
                  <a:srgbClr val="303030"/>
                </a:solidFill>
                <a:effectLst/>
                <a:latin typeface="&amp;quot"/>
              </a:rPr>
              <a:t>. </a:t>
            </a:r>
          </a:p>
          <a:p>
            <a:pPr marL="285750" indent="-285750">
              <a:buFont typeface="Arial" panose="020B0604020202020204" pitchFamily="34" charset="0"/>
              <a:buChar char="•"/>
            </a:pPr>
            <a:endParaRPr lang="en-US" dirty="0">
              <a:solidFill>
                <a:srgbClr val="303030"/>
              </a:solidFill>
              <a:latin typeface="&amp;quot"/>
            </a:endParaRPr>
          </a:p>
          <a:p>
            <a:pPr marL="285750" indent="-285750">
              <a:buFont typeface="Arial" panose="020B0604020202020204" pitchFamily="34" charset="0"/>
              <a:buChar char="•"/>
            </a:pPr>
            <a:r>
              <a:rPr lang="en-US" b="0" i="0" u="none" strike="noStrike" dirty="0" smtClean="0">
                <a:solidFill>
                  <a:srgbClr val="303030"/>
                </a:solidFill>
                <a:effectLst/>
                <a:latin typeface="&amp;quot"/>
              </a:rPr>
              <a:t>Bu durum, </a:t>
            </a:r>
            <a:r>
              <a:rPr lang="en-US" b="0" i="0" u="none" strike="noStrike" dirty="0" err="1" smtClean="0">
                <a:solidFill>
                  <a:srgbClr val="C00000"/>
                </a:solidFill>
                <a:effectLst/>
                <a:latin typeface="&amp;quot"/>
              </a:rPr>
              <a:t>mesaneyi</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destekleyen</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pelvik</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taban</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kaslarının</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zayıflamasıyla</a:t>
            </a:r>
            <a:r>
              <a:rPr lang="en-US" b="0" i="0" u="none" strike="noStrike" dirty="0" smtClean="0">
                <a:solidFill>
                  <a:srgbClr val="C00000"/>
                </a:solidFill>
                <a:effectLst/>
                <a:latin typeface="&amp;quot"/>
              </a:rPr>
              <a:t> </a:t>
            </a:r>
            <a:r>
              <a:rPr lang="en-US" b="0" i="0" u="none" strike="noStrike" dirty="0" err="1" smtClean="0">
                <a:solidFill>
                  <a:srgbClr val="303030"/>
                </a:solidFill>
                <a:effectLst/>
                <a:latin typeface="&amp;quot"/>
              </a:rPr>
              <a:t>meydana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gelir</a:t>
            </a:r>
            <a:r>
              <a:rPr lang="en-US" b="0" i="0" u="none" strike="noStrike" dirty="0" smtClean="0">
                <a:solidFill>
                  <a:srgbClr val="303030"/>
                </a:solidFill>
                <a:effectLst/>
                <a:latin typeface="&amp;quot"/>
              </a:rPr>
              <a:t>. </a:t>
            </a:r>
          </a:p>
          <a:p>
            <a:pPr marL="285750" indent="-285750">
              <a:buFont typeface="Arial" panose="020B0604020202020204" pitchFamily="34" charset="0"/>
              <a:buChar char="•"/>
            </a:pPr>
            <a:endParaRPr lang="en-US" dirty="0">
              <a:solidFill>
                <a:srgbClr val="303030"/>
              </a:solidFill>
              <a:latin typeface="&amp;quot"/>
            </a:endParaRPr>
          </a:p>
          <a:p>
            <a:pPr marL="285750" indent="-285750">
              <a:buFont typeface="Arial" panose="020B0604020202020204" pitchFamily="34" charset="0"/>
              <a:buChar char="•"/>
            </a:pPr>
            <a:r>
              <a:rPr lang="en-US" b="0" i="0" u="none" strike="noStrike" dirty="0" err="1" smtClean="0">
                <a:solidFill>
                  <a:srgbClr val="303030"/>
                </a:solidFill>
                <a:effectLst/>
                <a:latin typeface="&amp;quot"/>
              </a:rPr>
              <a:t>İster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gülüyor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ister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öksürüyor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olun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mesanenizdeki</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baskı</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artar</a:t>
            </a:r>
            <a:r>
              <a:rPr lang="en-US" b="0" i="0" u="none" strike="noStrike" dirty="0" smtClean="0">
                <a:solidFill>
                  <a:srgbClr val="303030"/>
                </a:solidFill>
                <a:effectLst/>
                <a:latin typeface="&amp;quot"/>
              </a:rPr>
              <a:t>. </a:t>
            </a:r>
          </a:p>
          <a:p>
            <a:pPr marL="285750" indent="-285750">
              <a:buFont typeface="Arial" panose="020B0604020202020204" pitchFamily="34" charset="0"/>
              <a:buChar char="•"/>
            </a:pPr>
            <a:endParaRPr lang="en-US" dirty="0">
              <a:solidFill>
                <a:srgbClr val="303030"/>
              </a:solidFill>
              <a:latin typeface="&amp;quot"/>
            </a:endParaRPr>
          </a:p>
          <a:p>
            <a:pPr marL="285750" indent="-285750">
              <a:buFont typeface="Arial" panose="020B0604020202020204" pitchFamily="34" charset="0"/>
              <a:buChar char="•"/>
            </a:pPr>
            <a:r>
              <a:rPr lang="en-US" b="0" i="0" u="none" strike="noStrike" dirty="0" err="1" smtClean="0">
                <a:solidFill>
                  <a:srgbClr val="303030"/>
                </a:solidFill>
                <a:effectLst/>
                <a:latin typeface="&amp;quot"/>
              </a:rPr>
              <a:t>Pelvik</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taban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kasları</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idrarın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tamamını</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içinde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tutabilmek</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adına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yeterince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kasılamaz</a:t>
            </a:r>
            <a:r>
              <a:rPr lang="en-US" b="0" i="0" u="none" strike="noStrike" dirty="0" smtClean="0">
                <a:solidFill>
                  <a:srgbClr val="303030"/>
                </a:solidFill>
                <a:effectLst/>
                <a:latin typeface="&amp;quot"/>
              </a:rPr>
              <a:t>. </a:t>
            </a:r>
          </a:p>
          <a:p>
            <a:pPr marL="285750" indent="-285750">
              <a:buFont typeface="Arial" panose="020B0604020202020204" pitchFamily="34" charset="0"/>
              <a:buChar char="•"/>
            </a:pPr>
            <a:endParaRPr lang="en-US" dirty="0">
              <a:solidFill>
                <a:srgbClr val="303030"/>
              </a:solidFill>
              <a:latin typeface="&amp;quot"/>
            </a:endParaRPr>
          </a:p>
          <a:p>
            <a:pPr marL="285750" indent="-285750">
              <a:buFont typeface="Arial" panose="020B0604020202020204" pitchFamily="34" charset="0"/>
              <a:buChar char="•"/>
            </a:pPr>
            <a:r>
              <a:rPr lang="en-US" b="0" i="0" u="none" strike="noStrike" dirty="0" err="1" smtClean="0">
                <a:solidFill>
                  <a:srgbClr val="C00000"/>
                </a:solidFill>
                <a:effectLst/>
                <a:latin typeface="&amp;quot"/>
              </a:rPr>
              <a:t>Miktarın</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bir</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kısmı</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sızar</a:t>
            </a:r>
            <a:r>
              <a:rPr lang="en-US" b="0" i="0" u="none" strike="noStrike" dirty="0" smtClean="0">
                <a:solidFill>
                  <a:srgbClr val="C00000"/>
                </a:solidFill>
                <a:effectLst/>
                <a:latin typeface="&amp;quot"/>
              </a:rPr>
              <a:t> </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genellikle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küçük</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bir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miktar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fakat</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bazı</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durumlarda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bu</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miktar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daha</a:t>
            </a:r>
            <a:r>
              <a:rPr lang="en-US" b="0" i="0" u="none" strike="noStrike" dirty="0" smtClean="0">
                <a:solidFill>
                  <a:srgbClr val="303030"/>
                </a:solidFill>
                <a:effectLst/>
                <a:latin typeface="&amp;quot"/>
              </a:rPr>
              <a:t> da </a:t>
            </a:r>
            <a:r>
              <a:rPr lang="en-US" b="0" i="0" u="none" strike="noStrike" dirty="0" err="1" smtClean="0">
                <a:solidFill>
                  <a:srgbClr val="303030"/>
                </a:solidFill>
                <a:effectLst/>
                <a:latin typeface="&amp;quot"/>
              </a:rPr>
              <a:t>fazla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olabilir</a:t>
            </a:r>
            <a:r>
              <a:rPr lang="en-US" b="0" i="0" u="none" strike="noStrike" dirty="0" smtClean="0">
                <a:solidFill>
                  <a:srgbClr val="303030"/>
                </a:solidFill>
                <a:effectLst/>
                <a:latin typeface="&amp;quot"/>
              </a:rPr>
              <a:t>. </a:t>
            </a:r>
            <a:br>
              <a:rPr lang="en-US" b="0" i="0" u="none" strike="noStrike" dirty="0" smtClean="0">
                <a:solidFill>
                  <a:srgbClr val="303030"/>
                </a:solidFill>
                <a:effectLst/>
                <a:latin typeface="&amp;quot"/>
              </a:rPr>
            </a:br>
            <a:endParaRPr lang="en-US" b="0" i="0" u="none" strike="noStrike" dirty="0" smtClean="0">
              <a:solidFill>
                <a:srgbClr val="303030"/>
              </a:solidFill>
              <a:effectLst/>
              <a:latin typeface="&amp;quot"/>
            </a:endParaRPr>
          </a:p>
        </p:txBody>
      </p:sp>
      <p:sp>
        <p:nvSpPr>
          <p:cNvPr id="3" name="Rectangle 2"/>
          <p:cNvSpPr/>
          <p:nvPr/>
        </p:nvSpPr>
        <p:spPr>
          <a:xfrm>
            <a:off x="6156168" y="297753"/>
            <a:ext cx="4345578" cy="6186309"/>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effectLst/>
                <a:latin typeface="&amp;quot"/>
              </a:rPr>
              <a:t>Stress Incontinence (SI)</a:t>
            </a:r>
            <a:r>
              <a:rPr lang="en-US" dirty="0" smtClean="0"/>
              <a:t/>
            </a:r>
            <a:br>
              <a:rPr lang="en-US" dirty="0" smtClean="0"/>
            </a:br>
            <a:r>
              <a:rPr lang="en-US" dirty="0" smtClean="0"/>
              <a:t/>
            </a:r>
            <a:br>
              <a:rPr lang="en-US" dirty="0" smtClean="0"/>
            </a:br>
            <a:r>
              <a:rPr lang="en-US" b="0" i="0" u="none" strike="noStrike" dirty="0" smtClean="0">
                <a:effectLst/>
                <a:latin typeface="&amp;quot"/>
              </a:rPr>
              <a:t>Abbreviated as stress incontinence, this is the most common type for women.</a:t>
            </a:r>
            <a:r>
              <a:rPr lang="en-US" b="0" i="0" u="none" strike="noStrike" dirty="0" smtClean="0">
                <a:effectLst/>
                <a:latin typeface="Roboto"/>
              </a:rPr>
              <a:t> </a:t>
            </a:r>
            <a:r>
              <a:rPr lang="en-US" b="0" i="0" u="none" strike="noStrike" dirty="0" smtClean="0">
                <a:effectLst/>
                <a:latin typeface="&amp;quot"/>
              </a:rPr>
              <a:t>10% of male incontinence is of this type.</a:t>
            </a:r>
          </a:p>
          <a:p>
            <a:pPr marL="285750" indent="-285750">
              <a:buFont typeface="Arial" panose="020B0604020202020204" pitchFamily="34" charset="0"/>
              <a:buChar char="•"/>
            </a:pPr>
            <a:endParaRPr lang="en-US" b="0" i="0" u="none" strike="noStrike" dirty="0" smtClean="0">
              <a:effectLst/>
              <a:latin typeface="&amp;quot"/>
            </a:endParaRPr>
          </a:p>
          <a:p>
            <a:pPr marL="285750" indent="-285750">
              <a:buFont typeface="Arial" panose="020B0604020202020204" pitchFamily="34" charset="0"/>
              <a:buChar char="•"/>
            </a:pPr>
            <a:r>
              <a:rPr lang="en-US" b="0" i="0" u="none" strike="noStrike" dirty="0" smtClean="0">
                <a:effectLst/>
                <a:latin typeface="&amp;quot"/>
              </a:rPr>
              <a:t>This condition occurs when the pelvic floor muscles that support the bladder are weakened.</a:t>
            </a:r>
            <a:r>
              <a:rPr lang="en-US" b="0" i="0" u="none" strike="noStrike" dirty="0" smtClean="0">
                <a:effectLst/>
                <a:latin typeface="Roboto"/>
              </a:rPr>
              <a:t> </a:t>
            </a:r>
          </a:p>
          <a:p>
            <a:pPr marL="285750" indent="-285750">
              <a:buFont typeface="Arial" panose="020B0604020202020204" pitchFamily="34" charset="0"/>
              <a:buChar char="•"/>
            </a:pPr>
            <a:endParaRPr lang="en-US" dirty="0">
              <a:latin typeface="Roboto"/>
            </a:endParaRPr>
          </a:p>
          <a:p>
            <a:pPr marL="285750" indent="-285750">
              <a:buFont typeface="Arial" panose="020B0604020202020204" pitchFamily="34" charset="0"/>
              <a:buChar char="•"/>
            </a:pPr>
            <a:r>
              <a:rPr lang="en-US" b="0" i="0" u="none" strike="noStrike" dirty="0" smtClean="0">
                <a:effectLst/>
                <a:latin typeface="&amp;quot"/>
              </a:rPr>
              <a:t>Whether you're laughing or coughing, the pressure on your bladder increases.</a:t>
            </a:r>
            <a:r>
              <a:rPr lang="en-US" b="0" i="0" u="none" strike="noStrike" dirty="0" smtClean="0">
                <a:effectLst/>
                <a:latin typeface="Roboto"/>
              </a:rPr>
              <a:t> </a:t>
            </a:r>
            <a:r>
              <a:rPr lang="en-US" b="0" i="0" u="none" strike="noStrike" dirty="0" smtClean="0">
                <a:effectLst/>
                <a:latin typeface="&amp;quot"/>
              </a:rPr>
              <a:t>Pelvic floor muscles cannot contract sufficiently to retain all of the urine.</a:t>
            </a:r>
            <a:r>
              <a:rPr lang="en-US" b="0" i="0" u="none" strike="noStrike" dirty="0" smtClean="0">
                <a:effectLst/>
                <a:latin typeface="Roboto"/>
              </a:rPr>
              <a:t> </a:t>
            </a:r>
          </a:p>
          <a:p>
            <a:pPr marL="285750" indent="-285750">
              <a:buFont typeface="Arial" panose="020B0604020202020204" pitchFamily="34" charset="0"/>
              <a:buChar char="•"/>
            </a:pPr>
            <a:endParaRPr lang="en-US" dirty="0">
              <a:latin typeface="Roboto"/>
            </a:endParaRPr>
          </a:p>
          <a:p>
            <a:pPr marL="285750" indent="-285750">
              <a:buFont typeface="Arial" panose="020B0604020202020204" pitchFamily="34" charset="0"/>
              <a:buChar char="•"/>
            </a:pPr>
            <a:r>
              <a:rPr lang="en-US" b="0" i="0" u="none" strike="noStrike" dirty="0" smtClean="0">
                <a:effectLst/>
                <a:latin typeface="&amp;quot"/>
              </a:rPr>
              <a:t>Part of the amount is leaking - usually a small amount, but in some cases this amount may be even higher.</a:t>
            </a: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6434761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103" y="915464"/>
            <a:ext cx="4345577" cy="5078313"/>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err="1" smtClean="0">
                <a:solidFill>
                  <a:srgbClr val="303030"/>
                </a:solidFill>
                <a:effectLst/>
                <a:latin typeface="&amp;quot"/>
              </a:rPr>
              <a:t>Kadınlar</a:t>
            </a:r>
            <a:r>
              <a:rPr lang="en-US" b="0" i="0" u="none" strike="noStrike" dirty="0" smtClean="0">
                <a:solidFill>
                  <a:srgbClr val="303030"/>
                </a:solidFill>
                <a:effectLst/>
                <a:latin typeface="&amp;quot"/>
              </a:rPr>
              <a:t> - </a:t>
            </a:r>
            <a:r>
              <a:rPr lang="en-US" b="0" i="0" u="none" strike="noStrike" dirty="0" err="1" smtClean="0">
                <a:solidFill>
                  <a:srgbClr val="303030"/>
                </a:solidFill>
                <a:effectLst/>
                <a:latin typeface="&amp;quot"/>
              </a:rPr>
              <a:t>Stres</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inkontinansı</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kadınları</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genellikle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hamilelik</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sırasında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çocuk</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doğurmanın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ardından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ve</a:t>
            </a:r>
            <a:r>
              <a:rPr lang="en-US" b="0" i="0" u="none" strike="noStrike" dirty="0" smtClean="0">
                <a:solidFill>
                  <a:srgbClr val="303030"/>
                </a:solidFill>
                <a:effectLst/>
                <a:latin typeface="&amp;quot"/>
              </a:rPr>
              <a:t> 40 </a:t>
            </a:r>
            <a:r>
              <a:rPr lang="en-US" b="0" i="0" u="none" strike="noStrike" dirty="0" err="1" smtClean="0">
                <a:solidFill>
                  <a:srgbClr val="303030"/>
                </a:solidFill>
                <a:effectLst/>
                <a:latin typeface="&amp;quot"/>
              </a:rPr>
              <a:t>yaşından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sonra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etkiler</a:t>
            </a:r>
            <a:r>
              <a:rPr lang="en-US" b="0" i="0" u="none" strike="noStrike" dirty="0" smtClean="0">
                <a:solidFill>
                  <a:srgbClr val="303030"/>
                </a:solidFill>
                <a:effectLst/>
                <a:latin typeface="&amp;quot"/>
              </a:rPr>
              <a:t>. </a:t>
            </a:r>
          </a:p>
          <a:p>
            <a:pPr marL="285750" indent="-285750">
              <a:buFont typeface="Arial" panose="020B0604020202020204" pitchFamily="34" charset="0"/>
              <a:buChar char="•"/>
            </a:pPr>
            <a:endParaRPr lang="en-US" dirty="0">
              <a:solidFill>
                <a:srgbClr val="303030"/>
              </a:solidFill>
              <a:latin typeface="&amp;quot"/>
            </a:endParaRPr>
          </a:p>
          <a:p>
            <a:pPr marL="285750" indent="-285750">
              <a:buFont typeface="Arial" panose="020B0604020202020204" pitchFamily="34" charset="0"/>
              <a:buChar char="•"/>
            </a:pPr>
            <a:r>
              <a:rPr lang="en-US" b="0" i="0" u="none" strike="noStrike" dirty="0" err="1" smtClean="0">
                <a:solidFill>
                  <a:srgbClr val="303030"/>
                </a:solidFill>
                <a:effectLst/>
                <a:latin typeface="&amp;quot"/>
              </a:rPr>
              <a:t>Bunlar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pelvik</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taban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kaslarının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zarar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görmüş</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ve</a:t>
            </a:r>
            <a:r>
              <a:rPr lang="en-US" b="0" i="0" u="none" strike="noStrike" dirty="0" smtClean="0">
                <a:solidFill>
                  <a:srgbClr val="303030"/>
                </a:solidFill>
                <a:effectLst/>
                <a:latin typeface="&amp;quot"/>
              </a:rPr>
              <a:t>/</a:t>
            </a:r>
            <a:r>
              <a:rPr lang="en-US" b="0" i="0" u="none" strike="noStrike" dirty="0" err="1" smtClean="0">
                <a:solidFill>
                  <a:srgbClr val="303030"/>
                </a:solidFill>
                <a:effectLst/>
                <a:latin typeface="&amp;quot"/>
              </a:rPr>
              <a:t>veya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zayıflamış</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olabileceği</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zamanlardır</a:t>
            </a:r>
            <a:r>
              <a:rPr lang="en-US" b="0" i="0" u="none" strike="noStrike" dirty="0" smtClean="0">
                <a:solidFill>
                  <a:srgbClr val="303030"/>
                </a:solidFill>
                <a:effectLst/>
                <a:latin typeface="&amp;quot"/>
              </a:rPr>
              <a:t>. </a:t>
            </a:r>
          </a:p>
          <a:p>
            <a:pPr marL="285750" indent="-285750">
              <a:buFont typeface="Arial" panose="020B0604020202020204" pitchFamily="34" charset="0"/>
              <a:buChar char="•"/>
            </a:pPr>
            <a:endParaRPr lang="en-US" dirty="0">
              <a:solidFill>
                <a:srgbClr val="303030"/>
              </a:solidFill>
              <a:latin typeface="&amp;quot"/>
            </a:endParaRPr>
          </a:p>
          <a:p>
            <a:pPr marL="285750" indent="-285750">
              <a:buFont typeface="Arial" panose="020B0604020202020204" pitchFamily="34" charset="0"/>
              <a:buChar char="•"/>
            </a:pPr>
            <a:r>
              <a:rPr lang="en-US" b="0" i="0" u="none" strike="noStrike" dirty="0" err="1" smtClean="0">
                <a:solidFill>
                  <a:srgbClr val="303030"/>
                </a:solidFill>
                <a:effectLst/>
                <a:latin typeface="&amp;quot"/>
              </a:rPr>
              <a:t>Fakat</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kadınlar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bu</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tür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bir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sorunu</a:t>
            </a:r>
            <a:r>
              <a:rPr lang="en-US" b="0" i="0" u="none" strike="noStrike" dirty="0" smtClean="0">
                <a:solidFill>
                  <a:srgbClr val="303030"/>
                </a:solidFill>
                <a:effectLst/>
                <a:latin typeface="&amp;quot"/>
              </a:rPr>
              <a:t> her </a:t>
            </a:r>
            <a:r>
              <a:rPr lang="en-US" b="0" i="0" u="none" strike="noStrike" dirty="0" err="1" smtClean="0">
                <a:solidFill>
                  <a:srgbClr val="303030"/>
                </a:solidFill>
                <a:effectLst/>
                <a:latin typeface="&amp;quot"/>
              </a:rPr>
              <a:t>yaşta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yaşayabilir</a:t>
            </a:r>
            <a:r>
              <a:rPr lang="en-US" b="0" i="0" u="none" strike="noStrike" dirty="0" smtClean="0">
                <a:solidFill>
                  <a:srgbClr val="303030"/>
                </a:solidFill>
                <a:effectLst/>
                <a:latin typeface="&amp;quot"/>
              </a:rPr>
              <a:t>. </a:t>
            </a:r>
          </a:p>
          <a:p>
            <a:pPr marL="285750" indent="-285750">
              <a:buFont typeface="Arial" panose="020B0604020202020204" pitchFamily="34" charset="0"/>
              <a:buChar char="•"/>
            </a:pPr>
            <a:endParaRPr lang="en-US" dirty="0">
              <a:solidFill>
                <a:srgbClr val="303030"/>
              </a:solidFill>
              <a:latin typeface="&amp;quot"/>
            </a:endParaRPr>
          </a:p>
          <a:p>
            <a:pPr marL="285750" indent="-285750">
              <a:buFont typeface="Arial" panose="020B0604020202020204" pitchFamily="34" charset="0"/>
              <a:buChar char="•"/>
            </a:pPr>
            <a:r>
              <a:rPr lang="en-US" b="0" i="0" u="none" strike="noStrike" dirty="0" err="1" smtClean="0">
                <a:solidFill>
                  <a:srgbClr val="303030"/>
                </a:solidFill>
                <a:effectLst/>
                <a:latin typeface="&amp;quot"/>
              </a:rPr>
              <a:t>Üç</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kadından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biri</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bu</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durumu</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hayatlarının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herhangi</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bir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anında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yaşar</a:t>
            </a:r>
            <a:r>
              <a:rPr lang="en-US" b="0" i="0" u="none" strike="noStrike" dirty="0" smtClean="0">
                <a:solidFill>
                  <a:srgbClr val="303030"/>
                </a:solidFill>
                <a:effectLst/>
                <a:latin typeface="&amp;quot"/>
              </a:rPr>
              <a:t>. </a:t>
            </a:r>
          </a:p>
          <a:p>
            <a:pPr marL="285750" indent="-285750">
              <a:buFont typeface="Arial" panose="020B0604020202020204" pitchFamily="34" charset="0"/>
              <a:buChar char="•"/>
            </a:pPr>
            <a:endParaRPr lang="en-US" dirty="0">
              <a:solidFill>
                <a:srgbClr val="303030"/>
              </a:solidFill>
              <a:latin typeface="&amp;quot"/>
            </a:endParaRPr>
          </a:p>
          <a:p>
            <a:pPr marL="285750" indent="-285750">
              <a:buFont typeface="Arial" panose="020B0604020202020204" pitchFamily="34" charset="0"/>
              <a:buChar char="•"/>
            </a:pPr>
            <a:r>
              <a:rPr lang="en-US" b="0" i="0" u="none" strike="noStrike" dirty="0" err="1" smtClean="0">
                <a:solidFill>
                  <a:srgbClr val="303030"/>
                </a:solidFill>
                <a:effectLst/>
                <a:latin typeface="&amp;quot"/>
              </a:rPr>
              <a:t>Genellikle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spor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yapan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genç</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kadınların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başına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gelen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bir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sorundur</a:t>
            </a:r>
            <a:r>
              <a:rPr lang="en-US" b="0" i="0" u="none" strike="noStrike" dirty="0" smtClean="0">
                <a:solidFill>
                  <a:srgbClr val="303030"/>
                </a:solidFill>
                <a:effectLst/>
                <a:latin typeface="&amp;quot"/>
              </a:rPr>
              <a:t>.</a:t>
            </a:r>
            <a:endParaRPr lang="en-US" b="0" i="0" u="none" strike="noStrike" dirty="0">
              <a:solidFill>
                <a:srgbClr val="303030"/>
              </a:solidFill>
              <a:effectLst/>
              <a:latin typeface="&amp;quot"/>
            </a:endParaRPr>
          </a:p>
        </p:txBody>
      </p:sp>
      <p:sp>
        <p:nvSpPr>
          <p:cNvPr id="3" name="Rectangle 2"/>
          <p:cNvSpPr/>
          <p:nvPr/>
        </p:nvSpPr>
        <p:spPr>
          <a:xfrm>
            <a:off x="6775269" y="1020805"/>
            <a:ext cx="4014652" cy="4801314"/>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effectLst/>
                <a:latin typeface="&amp;quot"/>
              </a:rPr>
              <a:t>Women - Stress incontinence usually affects women during pregnancy, after childbearing, and after age 40.</a:t>
            </a:r>
          </a:p>
          <a:p>
            <a:pPr marL="285750" indent="-285750">
              <a:buFont typeface="Arial" panose="020B0604020202020204" pitchFamily="34" charset="0"/>
              <a:buChar char="•"/>
            </a:pPr>
            <a:endParaRPr lang="en-US" dirty="0">
              <a:latin typeface="&amp;quot"/>
            </a:endParaRPr>
          </a:p>
          <a:p>
            <a:pPr marL="285750" indent="-285750">
              <a:buFont typeface="Arial" panose="020B0604020202020204" pitchFamily="34" charset="0"/>
              <a:buChar char="•"/>
            </a:pPr>
            <a:r>
              <a:rPr lang="en-US" b="0" i="0" u="none" strike="noStrike" dirty="0" smtClean="0">
                <a:effectLst/>
                <a:latin typeface="Roboto"/>
              </a:rPr>
              <a:t> </a:t>
            </a:r>
            <a:r>
              <a:rPr lang="en-US" b="0" i="0" u="none" strike="noStrike" dirty="0" smtClean="0">
                <a:effectLst/>
                <a:latin typeface="&amp;quot"/>
              </a:rPr>
              <a:t>These are times when the pelvic floor muscles may be damaged and / or weakened.</a:t>
            </a:r>
            <a:r>
              <a:rPr lang="en-US" b="0" i="0" u="none" strike="noStrike" dirty="0" smtClean="0">
                <a:effectLst/>
                <a:latin typeface="Roboto"/>
              </a:rPr>
              <a:t> </a:t>
            </a:r>
          </a:p>
          <a:p>
            <a:pPr marL="285750" indent="-285750">
              <a:buFont typeface="Arial" panose="020B0604020202020204" pitchFamily="34" charset="0"/>
              <a:buChar char="•"/>
            </a:pPr>
            <a:r>
              <a:rPr lang="en-US" b="0" i="0" u="none" strike="noStrike" dirty="0" smtClean="0">
                <a:effectLst/>
                <a:latin typeface="&amp;quot"/>
              </a:rPr>
              <a:t>But women can experience this type of problem at any age.</a:t>
            </a:r>
            <a:r>
              <a:rPr lang="en-US" b="0" i="0" u="none" strike="noStrike" dirty="0" smtClean="0">
                <a:effectLst/>
                <a:latin typeface="Roboto"/>
              </a:rPr>
              <a:t> </a:t>
            </a:r>
          </a:p>
          <a:p>
            <a:pPr marL="285750" indent="-285750">
              <a:buFont typeface="Arial" panose="020B0604020202020204" pitchFamily="34" charset="0"/>
              <a:buChar char="•"/>
            </a:pPr>
            <a:endParaRPr lang="en-US" dirty="0">
              <a:latin typeface="Roboto"/>
            </a:endParaRPr>
          </a:p>
          <a:p>
            <a:pPr marL="285750" indent="-285750">
              <a:buFont typeface="Arial" panose="020B0604020202020204" pitchFamily="34" charset="0"/>
              <a:buChar char="•"/>
            </a:pPr>
            <a:r>
              <a:rPr lang="en-US" b="0" i="0" u="none" strike="noStrike" dirty="0" smtClean="0">
                <a:effectLst/>
                <a:latin typeface="&amp;quot"/>
              </a:rPr>
              <a:t>One in three women experience this situation at any time in their lives.</a:t>
            </a:r>
            <a:r>
              <a:rPr lang="en-US" b="0" i="0" u="none" strike="noStrike" dirty="0" smtClean="0">
                <a:effectLst/>
                <a:latin typeface="Roboto"/>
              </a:rPr>
              <a:t> </a:t>
            </a:r>
          </a:p>
          <a:p>
            <a:pPr marL="285750" indent="-285750">
              <a:buFont typeface="Arial" panose="020B0604020202020204" pitchFamily="34" charset="0"/>
              <a:buChar char="•"/>
            </a:pPr>
            <a:endParaRPr lang="en-US" dirty="0">
              <a:latin typeface="Roboto"/>
            </a:endParaRPr>
          </a:p>
          <a:p>
            <a:pPr marL="285750" indent="-285750">
              <a:buFont typeface="Arial" panose="020B0604020202020204" pitchFamily="34" charset="0"/>
              <a:buChar char="•"/>
            </a:pPr>
            <a:r>
              <a:rPr lang="en-US" b="0" i="0" u="none" strike="noStrike" dirty="0" smtClean="0">
                <a:effectLst/>
                <a:latin typeface="&amp;quot"/>
              </a:rPr>
              <a:t>It is a problem that often happens to young women who play sports.</a:t>
            </a:r>
            <a:endParaRPr lang="en-US" dirty="0"/>
          </a:p>
        </p:txBody>
      </p:sp>
    </p:spTree>
    <p:extLst>
      <p:ext uri="{BB962C8B-B14F-4D97-AF65-F5344CB8AC3E}">
        <p14:creationId xmlns:p14="http://schemas.microsoft.com/office/powerpoint/2010/main" val="15542668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0925" y="1673721"/>
            <a:ext cx="5529943" cy="4247317"/>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err="1" smtClean="0">
                <a:solidFill>
                  <a:srgbClr val="C00000"/>
                </a:solidFill>
                <a:effectLst/>
                <a:latin typeface="&amp;quot"/>
              </a:rPr>
              <a:t>Sıkışma</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İnkontinansı</a:t>
            </a:r>
            <a:r>
              <a:rPr lang="en-US" b="0" i="0" u="none" strike="noStrike" dirty="0" smtClean="0">
                <a:solidFill>
                  <a:srgbClr val="C00000"/>
                </a:solidFill>
                <a:effectLst/>
                <a:latin typeface="&amp;quot"/>
              </a:rPr>
              <a:t> </a:t>
            </a:r>
          </a:p>
          <a:p>
            <a:pPr marL="285750" indent="-285750">
              <a:buFont typeface="Arial" panose="020B0604020202020204" pitchFamily="34" charset="0"/>
              <a:buChar char="•"/>
            </a:pPr>
            <a:endParaRPr lang="en-US" b="0" i="0" u="none" strike="noStrike" dirty="0" smtClean="0">
              <a:solidFill>
                <a:srgbClr val="C00000"/>
              </a:solidFill>
              <a:effectLst/>
              <a:latin typeface="&amp;quot"/>
            </a:endParaRPr>
          </a:p>
          <a:p>
            <a:pPr marL="285750" indent="-285750">
              <a:buFont typeface="Arial" panose="020B0604020202020204" pitchFamily="34" charset="0"/>
              <a:buChar char="•"/>
            </a:pPr>
            <a:r>
              <a:rPr lang="en-US" b="0" i="0" u="none" strike="noStrike" dirty="0" smtClean="0">
                <a:solidFill>
                  <a:srgbClr val="303030"/>
                </a:solidFill>
                <a:effectLst/>
                <a:latin typeface="&amp;quot"/>
              </a:rPr>
              <a:t>Buna '</a:t>
            </a:r>
            <a:r>
              <a:rPr lang="en-US" b="1" i="0" u="none" strike="noStrike" dirty="0" smtClean="0">
                <a:solidFill>
                  <a:srgbClr val="303030"/>
                </a:solidFill>
                <a:effectLst/>
                <a:latin typeface="&amp;quot"/>
              </a:rPr>
              <a:t>'</a:t>
            </a:r>
            <a:r>
              <a:rPr lang="en-US" b="1" i="0" u="none" strike="noStrike" dirty="0" err="1" smtClean="0">
                <a:solidFill>
                  <a:srgbClr val="303030"/>
                </a:solidFill>
                <a:effectLst/>
                <a:latin typeface="&amp;quot"/>
              </a:rPr>
              <a:t>aşırı</a:t>
            </a:r>
            <a:r>
              <a:rPr lang="en-US" b="1" i="0" u="none" strike="noStrike" dirty="0" smtClean="0">
                <a:solidFill>
                  <a:srgbClr val="303030"/>
                </a:solidFill>
                <a:effectLst/>
                <a:latin typeface="&amp;quot"/>
              </a:rPr>
              <a:t> </a:t>
            </a:r>
            <a:r>
              <a:rPr lang="en-US" b="1" i="0" u="none" strike="noStrike" dirty="0" err="1" smtClean="0">
                <a:solidFill>
                  <a:srgbClr val="303030"/>
                </a:solidFill>
                <a:effectLst/>
                <a:latin typeface="&amp;quot"/>
              </a:rPr>
              <a:t>aktif</a:t>
            </a:r>
            <a:r>
              <a:rPr lang="en-US" b="1" i="0" u="none" strike="noStrike" dirty="0" smtClean="0">
                <a:solidFill>
                  <a:srgbClr val="303030"/>
                </a:solidFill>
                <a:effectLst/>
                <a:latin typeface="&amp;quot"/>
              </a:rPr>
              <a:t> </a:t>
            </a:r>
            <a:r>
              <a:rPr lang="en-US" b="1" i="0" u="none" strike="noStrike" dirty="0" err="1" smtClean="0">
                <a:solidFill>
                  <a:srgbClr val="303030"/>
                </a:solidFill>
                <a:effectLst/>
                <a:latin typeface="&amp;quot"/>
              </a:rPr>
              <a:t>mesane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adı</a:t>
            </a:r>
            <a:r>
              <a:rPr lang="en-US" b="0" i="0" u="none" strike="noStrike" dirty="0" smtClean="0">
                <a:solidFill>
                  <a:srgbClr val="303030"/>
                </a:solidFill>
                <a:effectLst/>
                <a:latin typeface="&amp;quot"/>
              </a:rPr>
              <a:t> da </a:t>
            </a:r>
            <a:r>
              <a:rPr lang="en-US" b="0" i="0" u="none" strike="noStrike" dirty="0" err="1" smtClean="0">
                <a:solidFill>
                  <a:srgbClr val="303030"/>
                </a:solidFill>
                <a:effectLst/>
                <a:latin typeface="&amp;quot"/>
              </a:rPr>
              <a:t>verilir</a:t>
            </a:r>
            <a:r>
              <a:rPr lang="en-US" b="0" i="0" u="none" strike="noStrike" dirty="0" smtClean="0">
                <a:solidFill>
                  <a:srgbClr val="303030"/>
                </a:solidFill>
                <a:effectLst/>
                <a:latin typeface="&amp;quot"/>
              </a:rPr>
              <a:t>. </a:t>
            </a:r>
          </a:p>
          <a:p>
            <a:pPr marL="285750" indent="-285750">
              <a:buFont typeface="Arial" panose="020B0604020202020204" pitchFamily="34" charset="0"/>
              <a:buChar char="•"/>
            </a:pPr>
            <a:endParaRPr lang="en-US" dirty="0">
              <a:solidFill>
                <a:srgbClr val="303030"/>
              </a:solidFill>
              <a:latin typeface="&amp;quot"/>
            </a:endParaRPr>
          </a:p>
          <a:p>
            <a:pPr marL="285750" indent="-285750">
              <a:buFont typeface="Arial" panose="020B0604020202020204" pitchFamily="34" charset="0"/>
              <a:buChar char="•"/>
            </a:pPr>
            <a:r>
              <a:rPr lang="en-US" b="0" i="0" u="none" strike="noStrike" dirty="0" smtClean="0">
                <a:solidFill>
                  <a:srgbClr val="303030"/>
                </a:solidFill>
                <a:effectLst/>
                <a:latin typeface="&amp;quot"/>
              </a:rPr>
              <a:t>Bu durum, </a:t>
            </a:r>
            <a:r>
              <a:rPr lang="en-US" b="0" i="0" u="none" strike="noStrike" dirty="0" err="1" smtClean="0">
                <a:solidFill>
                  <a:srgbClr val="303030"/>
                </a:solidFill>
                <a:effectLst/>
                <a:latin typeface="&amp;quot"/>
              </a:rPr>
              <a:t>ani</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bir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idrara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çıkma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isteği</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duyduğunuzda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ve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mesane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kendine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engel</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olamadan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otomatik</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olarak</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idrarı</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dışarı</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attığında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oluşur</a:t>
            </a:r>
            <a:r>
              <a:rPr lang="en-US" b="0" i="0" u="none" strike="noStrike" dirty="0" smtClean="0">
                <a:solidFill>
                  <a:srgbClr val="303030"/>
                </a:solidFill>
                <a:effectLst/>
                <a:latin typeface="&amp;quot"/>
              </a:rPr>
              <a:t>. </a:t>
            </a:r>
          </a:p>
          <a:p>
            <a:pPr marL="285750" indent="-285750">
              <a:buFont typeface="Arial" panose="020B0604020202020204" pitchFamily="34" charset="0"/>
              <a:buChar char="•"/>
            </a:pPr>
            <a:endParaRPr lang="en-US" dirty="0">
              <a:solidFill>
                <a:srgbClr val="303030"/>
              </a:solidFill>
              <a:latin typeface="&amp;quot"/>
            </a:endParaRPr>
          </a:p>
          <a:p>
            <a:pPr marL="285750" indent="-285750">
              <a:buFont typeface="Arial" panose="020B0604020202020204" pitchFamily="34" charset="0"/>
              <a:buChar char="•"/>
            </a:pPr>
            <a:r>
              <a:rPr lang="en-US" b="0" i="0" u="none" strike="noStrike" dirty="0" err="1" smtClean="0">
                <a:solidFill>
                  <a:srgbClr val="303030"/>
                </a:solidFill>
                <a:effectLst/>
                <a:latin typeface="&amp;quot"/>
              </a:rPr>
              <a:t>Vücut</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genellikle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bir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tür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uyarıda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bulunabilir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veya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bulunmayabilir</a:t>
            </a:r>
            <a:r>
              <a:rPr lang="en-US" b="0" i="0" u="none" strike="noStrike" dirty="0" smtClean="0">
                <a:solidFill>
                  <a:srgbClr val="303030"/>
                </a:solidFill>
                <a:effectLst/>
                <a:latin typeface="&amp;quot"/>
              </a:rPr>
              <a:t>.</a:t>
            </a:r>
          </a:p>
          <a:p>
            <a:pPr marL="285750" indent="-285750">
              <a:buFont typeface="Arial" panose="020B0604020202020204" pitchFamily="34" charset="0"/>
              <a:buChar char="•"/>
            </a:pPr>
            <a:endParaRPr lang="en-US" b="0" i="0" u="none" strike="noStrike" dirty="0" smtClean="0">
              <a:solidFill>
                <a:srgbClr val="303030"/>
              </a:solidFill>
              <a:effectLst/>
              <a:latin typeface="&amp;quot"/>
            </a:endParaRPr>
          </a:p>
          <a:p>
            <a:pPr marL="285750" indent="-285750">
              <a:buFont typeface="Arial" panose="020B0604020202020204" pitchFamily="34" charset="0"/>
              <a:buChar char="•"/>
            </a:pP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Oldukça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büyük</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miktarda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idrar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sızdırması</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yaşanabilir</a:t>
            </a:r>
            <a:r>
              <a:rPr lang="en-US" b="0" i="0" u="none" strike="noStrike" dirty="0" smtClean="0">
                <a:solidFill>
                  <a:srgbClr val="303030"/>
                </a:solidFill>
                <a:effectLst/>
                <a:latin typeface="&amp;quot"/>
              </a:rPr>
              <a:t>. </a:t>
            </a:r>
          </a:p>
          <a:p>
            <a:pPr marL="285750" indent="-285750">
              <a:buFont typeface="Arial" panose="020B0604020202020204" pitchFamily="34" charset="0"/>
              <a:buChar char="•"/>
            </a:pPr>
            <a:endParaRPr lang="en-US" dirty="0">
              <a:solidFill>
                <a:srgbClr val="303030"/>
              </a:solidFill>
              <a:latin typeface="&amp;quot"/>
            </a:endParaRPr>
          </a:p>
        </p:txBody>
      </p:sp>
      <p:sp>
        <p:nvSpPr>
          <p:cNvPr id="3" name="Rectangle 2"/>
          <p:cNvSpPr/>
          <p:nvPr/>
        </p:nvSpPr>
        <p:spPr>
          <a:xfrm>
            <a:off x="6766560" y="1950720"/>
            <a:ext cx="5164183" cy="3139321"/>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effectLst/>
                <a:latin typeface="&amp;quot"/>
              </a:rPr>
              <a:t>Impingement Incontinence</a:t>
            </a:r>
            <a:r>
              <a:rPr lang="en-US" dirty="0" smtClean="0"/>
              <a:t/>
            </a:r>
            <a:br>
              <a:rPr lang="en-US" dirty="0" smtClean="0"/>
            </a:br>
            <a:r>
              <a:rPr lang="en-US" dirty="0" smtClean="0"/>
              <a:t/>
            </a:r>
            <a:br>
              <a:rPr lang="en-US" dirty="0" smtClean="0"/>
            </a:br>
            <a:r>
              <a:rPr lang="en-US" b="0" i="0" u="none" strike="noStrike" dirty="0" smtClean="0">
                <a:effectLst/>
                <a:latin typeface="&amp;quot"/>
              </a:rPr>
              <a:t>This is also called "</a:t>
            </a:r>
            <a:r>
              <a:rPr lang="en-US" b="0" i="0" u="none" strike="noStrike" dirty="0" smtClean="0">
                <a:solidFill>
                  <a:srgbClr val="C00000"/>
                </a:solidFill>
                <a:effectLst/>
                <a:latin typeface="&amp;quot"/>
              </a:rPr>
              <a:t>overactive bladder</a:t>
            </a:r>
            <a:r>
              <a:rPr lang="en-US" b="0" i="0" u="none" strike="noStrike" dirty="0" smtClean="0">
                <a:effectLst/>
                <a:latin typeface="&amp;quot"/>
              </a:rPr>
              <a:t>".</a:t>
            </a:r>
            <a:r>
              <a:rPr lang="en-US" b="0" i="0" u="none" strike="noStrike" dirty="0" smtClean="0">
                <a:effectLst/>
                <a:latin typeface="Roboto"/>
              </a:rPr>
              <a:t> </a:t>
            </a:r>
          </a:p>
          <a:p>
            <a:pPr marL="285750" indent="-285750">
              <a:buFont typeface="Arial" panose="020B0604020202020204" pitchFamily="34" charset="0"/>
              <a:buChar char="•"/>
            </a:pPr>
            <a:r>
              <a:rPr lang="en-US" b="0" i="0" u="none" strike="noStrike" dirty="0" smtClean="0">
                <a:effectLst/>
                <a:latin typeface="&amp;quot"/>
              </a:rPr>
              <a:t>This condition occurs when you feel the urge to urinate suddenly and the bladder automatically puts the urine out without interfering with it.</a:t>
            </a:r>
            <a:r>
              <a:rPr lang="en-US" b="0" i="0" u="none" strike="noStrike" dirty="0" smtClean="0">
                <a:effectLst/>
                <a:latin typeface="Roboto"/>
              </a:rPr>
              <a:t> </a:t>
            </a:r>
          </a:p>
          <a:p>
            <a:pPr marL="285750" indent="-285750">
              <a:buFont typeface="Arial" panose="020B0604020202020204" pitchFamily="34" charset="0"/>
              <a:buChar char="•"/>
            </a:pPr>
            <a:r>
              <a:rPr lang="en-US" b="0" i="0" u="none" strike="noStrike" dirty="0" smtClean="0">
                <a:effectLst/>
                <a:latin typeface="&amp;quot"/>
              </a:rPr>
              <a:t>The body may or may not have some kind of warning.</a:t>
            </a:r>
            <a:r>
              <a:rPr lang="en-US" b="0" i="0" u="none" strike="noStrike" dirty="0" smtClean="0">
                <a:effectLst/>
                <a:latin typeface="Roboto"/>
              </a:rPr>
              <a:t> </a:t>
            </a:r>
          </a:p>
          <a:p>
            <a:pPr marL="285750" indent="-285750">
              <a:buFont typeface="Arial" panose="020B0604020202020204" pitchFamily="34" charset="0"/>
              <a:buChar char="•"/>
            </a:pPr>
            <a:r>
              <a:rPr lang="en-US" b="0" i="0" u="none" strike="noStrike" dirty="0" smtClean="0">
                <a:effectLst/>
                <a:latin typeface="&amp;quot"/>
              </a:rPr>
              <a:t>A large amount of urine may leak.</a:t>
            </a:r>
            <a:r>
              <a:rPr lang="en-US" b="0" i="0" u="none" strike="noStrike" dirty="0" smtClean="0">
                <a:effectLst/>
                <a:latin typeface="Roboto"/>
              </a:rPr>
              <a:t> </a:t>
            </a:r>
          </a:p>
          <a:p>
            <a:pPr marL="285750" indent="-285750">
              <a:buFont typeface="Arial" panose="020B0604020202020204" pitchFamily="34" charset="0"/>
              <a:buChar char="•"/>
            </a:pPr>
            <a:endParaRPr lang="en-US" b="0" i="0" u="none" strike="noStrike" dirty="0" smtClean="0">
              <a:effectLst/>
              <a:latin typeface="Roboto"/>
            </a:endParaRPr>
          </a:p>
        </p:txBody>
      </p:sp>
    </p:spTree>
    <p:extLst>
      <p:ext uri="{BB962C8B-B14F-4D97-AF65-F5344CB8AC3E}">
        <p14:creationId xmlns:p14="http://schemas.microsoft.com/office/powerpoint/2010/main" val="4161209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6147" y="1202516"/>
            <a:ext cx="4754880" cy="4524315"/>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err="1" smtClean="0">
                <a:solidFill>
                  <a:srgbClr val="303030"/>
                </a:solidFill>
                <a:effectLst/>
                <a:latin typeface="&amp;quot"/>
              </a:rPr>
              <a:t>Ortalama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bir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kişi</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günde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mesanesini</a:t>
            </a:r>
            <a:r>
              <a:rPr lang="en-US" b="0" i="0" u="none" strike="noStrike" dirty="0" smtClean="0">
                <a:solidFill>
                  <a:srgbClr val="303030"/>
                </a:solidFill>
                <a:effectLst/>
                <a:latin typeface="&amp;quot"/>
              </a:rPr>
              <a:t> </a:t>
            </a:r>
            <a:r>
              <a:rPr lang="en-US" b="0" i="0" u="none" strike="noStrike" dirty="0" err="1" smtClean="0">
                <a:solidFill>
                  <a:srgbClr val="C00000"/>
                </a:solidFill>
                <a:effectLst/>
                <a:latin typeface="&amp;quot"/>
              </a:rPr>
              <a:t>dört</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ila</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sekiz</a:t>
            </a:r>
            <a:r>
              <a:rPr lang="en-US" b="0" i="0" u="none" strike="noStrike" dirty="0" smtClean="0">
                <a:solidFill>
                  <a:srgbClr val="C00000"/>
                </a:solidFill>
                <a:effectLst/>
                <a:latin typeface="&amp;quot"/>
              </a:rPr>
              <a:t> </a:t>
            </a:r>
            <a:r>
              <a:rPr lang="en-US" b="0" i="0" u="none" strike="noStrike" dirty="0" err="1" smtClean="0">
                <a:solidFill>
                  <a:srgbClr val="C00000"/>
                </a:solidFill>
                <a:effectLst/>
                <a:latin typeface="&amp;quot"/>
              </a:rPr>
              <a:t>defa</a:t>
            </a:r>
            <a:r>
              <a:rPr lang="en-US" b="0" i="0" u="none" strike="noStrike" dirty="0" smtClean="0">
                <a:solidFill>
                  <a:srgbClr val="C00000"/>
                </a:solidFill>
                <a:effectLst/>
                <a:latin typeface="&amp;quot"/>
              </a:rPr>
              <a:t> </a:t>
            </a:r>
            <a:r>
              <a:rPr lang="en-US" b="0" i="0" u="none" strike="noStrike" dirty="0" err="1" smtClean="0">
                <a:solidFill>
                  <a:srgbClr val="303030"/>
                </a:solidFill>
                <a:effectLst/>
                <a:latin typeface="&amp;quot"/>
              </a:rPr>
              <a:t>boşaltır</a:t>
            </a:r>
            <a:r>
              <a:rPr lang="en-US" b="0" i="0" u="none" strike="noStrike" dirty="0" smtClean="0">
                <a:solidFill>
                  <a:srgbClr val="303030"/>
                </a:solidFill>
                <a:effectLst/>
                <a:latin typeface="&amp;quot"/>
              </a:rPr>
              <a:t>.</a:t>
            </a:r>
          </a:p>
          <a:p>
            <a:pPr marL="285750" indent="-285750">
              <a:buFont typeface="Arial" panose="020B0604020202020204" pitchFamily="34" charset="0"/>
              <a:buChar char="•"/>
            </a:pPr>
            <a:endParaRPr lang="en-US" b="0" i="0" u="none" strike="noStrike" dirty="0" smtClean="0">
              <a:solidFill>
                <a:srgbClr val="303030"/>
              </a:solidFill>
              <a:effectLst/>
              <a:latin typeface="&amp;quot"/>
            </a:endParaRPr>
          </a:p>
          <a:p>
            <a:pPr marL="285750" indent="-285750">
              <a:buFont typeface="Arial" panose="020B0604020202020204" pitchFamily="34" charset="0"/>
              <a:buChar char="•"/>
            </a:pP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Hastanız</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bundan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daha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sık</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idrara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çıkma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ihtiyacı</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duyuyor</a:t>
            </a:r>
            <a:r>
              <a:rPr lang="en-US" b="0" i="0" u="none" strike="noStrike" dirty="0" smtClean="0">
                <a:solidFill>
                  <a:srgbClr val="303030"/>
                </a:solidFill>
                <a:effectLst/>
                <a:latin typeface="&amp;quot"/>
              </a:rPr>
              <a:t> mu?</a:t>
            </a:r>
          </a:p>
          <a:p>
            <a:pPr marL="285750" indent="-285750">
              <a:buFont typeface="Arial" panose="020B0604020202020204" pitchFamily="34" charset="0"/>
              <a:buChar char="•"/>
            </a:pPr>
            <a:r>
              <a:rPr lang="en-US" b="0" i="0" u="none" strike="noStrike" dirty="0" smtClean="0">
                <a:solidFill>
                  <a:srgbClr val="303030"/>
                </a:solidFill>
                <a:effectLst/>
                <a:latin typeface="&amp;quot"/>
              </a:rPr>
              <a:t> </a:t>
            </a:r>
          </a:p>
          <a:p>
            <a:pPr marL="285750" indent="-285750">
              <a:buFont typeface="Arial" panose="020B0604020202020204" pitchFamily="34" charset="0"/>
              <a:buChar char="•"/>
            </a:pPr>
            <a:r>
              <a:rPr lang="en-US" b="0" i="0" u="none" strike="noStrike" dirty="0" err="1" smtClean="0">
                <a:solidFill>
                  <a:srgbClr val="303030"/>
                </a:solidFill>
                <a:effectLst/>
                <a:latin typeface="&amp;quot"/>
              </a:rPr>
              <a:t>Gece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boyunca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düzenli</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olarak</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tuvalete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gitmek</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için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pek</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çok</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defa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uyanıyor</a:t>
            </a:r>
            <a:r>
              <a:rPr lang="en-US" b="0" i="0" u="none" strike="noStrike" dirty="0" smtClean="0">
                <a:solidFill>
                  <a:srgbClr val="303030"/>
                </a:solidFill>
                <a:effectLst/>
                <a:latin typeface="&amp;quot"/>
              </a:rPr>
              <a:t> mu? </a:t>
            </a:r>
          </a:p>
          <a:p>
            <a:pPr marL="285750" indent="-285750">
              <a:buFont typeface="Arial" panose="020B0604020202020204" pitchFamily="34" charset="0"/>
              <a:buChar char="•"/>
            </a:pPr>
            <a:endParaRPr lang="en-US" b="0" i="0" u="none" strike="noStrike" dirty="0" smtClean="0">
              <a:solidFill>
                <a:srgbClr val="303030"/>
              </a:solidFill>
              <a:effectLst/>
              <a:latin typeface="&amp;quot"/>
            </a:endParaRPr>
          </a:p>
          <a:p>
            <a:pPr marL="285750" indent="-285750">
              <a:buFont typeface="Arial" panose="020B0604020202020204" pitchFamily="34" charset="0"/>
              <a:buChar char="•"/>
            </a:pPr>
            <a:r>
              <a:rPr lang="en-US" b="0" i="0" u="none" strike="noStrike" dirty="0" err="1" smtClean="0">
                <a:solidFill>
                  <a:srgbClr val="303030"/>
                </a:solidFill>
                <a:effectLst/>
                <a:latin typeface="&amp;quot"/>
              </a:rPr>
              <a:t>Bunun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nedeni</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sıkışma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inkontinansı</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olabilir</a:t>
            </a:r>
            <a:r>
              <a:rPr lang="en-US" b="0" i="0" u="none" strike="noStrike" dirty="0" smtClean="0">
                <a:solidFill>
                  <a:srgbClr val="303030"/>
                </a:solidFill>
                <a:effectLst/>
                <a:latin typeface="&amp;quot"/>
              </a:rPr>
              <a:t>. </a:t>
            </a:r>
            <a:br>
              <a:rPr lang="en-US" b="0" i="0" u="none" strike="noStrike" dirty="0" smtClean="0">
                <a:solidFill>
                  <a:srgbClr val="303030"/>
                </a:solidFill>
                <a:effectLst/>
                <a:latin typeface="&amp;quot"/>
              </a:rPr>
            </a:br>
            <a:endParaRPr lang="en-US" b="0" i="0" u="none" strike="noStrike" dirty="0" smtClean="0">
              <a:solidFill>
                <a:srgbClr val="303030"/>
              </a:solidFill>
              <a:effectLst/>
              <a:latin typeface="&amp;quot"/>
            </a:endParaRPr>
          </a:p>
          <a:p>
            <a:pPr marL="285750" indent="-285750">
              <a:buFont typeface="Arial" panose="020B0604020202020204" pitchFamily="34" charset="0"/>
              <a:buChar char="•"/>
            </a:pPr>
            <a:r>
              <a:rPr lang="en-US" b="0" i="0" u="none" strike="noStrike" dirty="0" err="1" smtClean="0">
                <a:solidFill>
                  <a:srgbClr val="303030"/>
                </a:solidFill>
                <a:effectLst/>
                <a:latin typeface="&amp;quot"/>
              </a:rPr>
              <a:t>Erkekler</a:t>
            </a:r>
            <a:r>
              <a:rPr lang="en-US" b="0" i="0" u="none" strike="noStrike" dirty="0" smtClean="0">
                <a:solidFill>
                  <a:srgbClr val="303030"/>
                </a:solidFill>
                <a:effectLst/>
                <a:latin typeface="&amp;quot"/>
              </a:rPr>
              <a:t> - </a:t>
            </a:r>
            <a:r>
              <a:rPr lang="en-US" b="0" i="0" u="none" strike="noStrike" dirty="0" err="1" smtClean="0">
                <a:solidFill>
                  <a:srgbClr val="303030"/>
                </a:solidFill>
                <a:effectLst/>
                <a:latin typeface="&amp;quot"/>
              </a:rPr>
              <a:t>Sıkışma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inkontinansı</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erkeklerde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en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yaygın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olarak</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yaşanan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inkontinans</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türüdür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Bunun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nedeni</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genellikle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prostat</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genişlemesidir</a:t>
            </a:r>
            <a:r>
              <a:rPr lang="en-US" b="0" i="0" u="none" strike="noStrike" dirty="0" smtClean="0">
                <a:solidFill>
                  <a:srgbClr val="303030"/>
                </a:solidFill>
                <a:effectLst/>
                <a:latin typeface="&amp;quot"/>
              </a:rPr>
              <a:t>. </a:t>
            </a:r>
            <a:endParaRPr lang="en-US" b="0" i="0" u="none" strike="noStrike" dirty="0">
              <a:solidFill>
                <a:srgbClr val="303030"/>
              </a:solidFill>
              <a:effectLst/>
              <a:latin typeface="&amp;quot"/>
            </a:endParaRPr>
          </a:p>
        </p:txBody>
      </p:sp>
      <p:sp>
        <p:nvSpPr>
          <p:cNvPr id="3" name="Rectangle 2"/>
          <p:cNvSpPr/>
          <p:nvPr/>
        </p:nvSpPr>
        <p:spPr>
          <a:xfrm>
            <a:off x="6307644" y="1479514"/>
            <a:ext cx="4563292" cy="3970318"/>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effectLst/>
                <a:latin typeface="&amp;quot"/>
              </a:rPr>
              <a:t>The average person empties his bladder four to eight times a day.</a:t>
            </a:r>
            <a:r>
              <a:rPr lang="en-US" b="0" i="0" u="none" strike="noStrike" dirty="0" smtClean="0">
                <a:effectLst/>
                <a:latin typeface="Roboto"/>
              </a:rPr>
              <a:t> </a:t>
            </a:r>
          </a:p>
          <a:p>
            <a:pPr marL="285750" indent="-285750">
              <a:buFont typeface="Arial" panose="020B0604020202020204" pitchFamily="34" charset="0"/>
              <a:buChar char="•"/>
            </a:pPr>
            <a:r>
              <a:rPr lang="en-US" b="0" i="0" u="none" strike="noStrike" dirty="0" smtClean="0">
                <a:effectLst/>
                <a:latin typeface="&amp;quot"/>
              </a:rPr>
              <a:t>Does your patient need to urinate more often than this?</a:t>
            </a:r>
          </a:p>
          <a:p>
            <a:pPr marL="285750" indent="-285750">
              <a:buFont typeface="Arial" panose="020B0604020202020204" pitchFamily="34" charset="0"/>
              <a:buChar char="•"/>
            </a:pPr>
            <a:r>
              <a:rPr lang="en-US" b="0" i="0" u="none" strike="noStrike" dirty="0" smtClean="0">
                <a:effectLst/>
                <a:latin typeface="Roboto"/>
              </a:rPr>
              <a:t> </a:t>
            </a:r>
            <a:r>
              <a:rPr lang="en-US" b="0" i="0" u="none" strike="noStrike" dirty="0" smtClean="0">
                <a:effectLst/>
                <a:latin typeface="&amp;quot"/>
              </a:rPr>
              <a:t>Does he wake up many times to go to the toilet regularly during the night?</a:t>
            </a:r>
            <a:r>
              <a:rPr lang="en-US" b="0" i="0" u="none" strike="noStrike" dirty="0" smtClean="0">
                <a:effectLst/>
                <a:latin typeface="Roboto"/>
              </a:rPr>
              <a:t> </a:t>
            </a:r>
          </a:p>
          <a:p>
            <a:pPr marL="285750" indent="-285750">
              <a:buFont typeface="Arial" panose="020B0604020202020204" pitchFamily="34" charset="0"/>
              <a:buChar char="•"/>
            </a:pPr>
            <a:endParaRPr lang="en-US" dirty="0" smtClean="0">
              <a:latin typeface="Roboto"/>
            </a:endParaRPr>
          </a:p>
          <a:p>
            <a:pPr marL="285750" indent="-285750">
              <a:buFont typeface="Arial" panose="020B0604020202020204" pitchFamily="34" charset="0"/>
              <a:buChar char="•"/>
            </a:pPr>
            <a:r>
              <a:rPr lang="en-US" b="0" i="0" u="none" strike="noStrike" dirty="0" smtClean="0">
                <a:effectLst/>
                <a:latin typeface="&amp;quot"/>
              </a:rPr>
              <a:t>This may be due to impingement incontinence.</a:t>
            </a:r>
            <a:r>
              <a:rPr lang="en-US" dirty="0" smtClean="0"/>
              <a:t/>
            </a:r>
            <a:br>
              <a:rPr lang="en-US" dirty="0" smtClean="0"/>
            </a:br>
            <a:r>
              <a:rPr lang="en-US" dirty="0" smtClean="0"/>
              <a:t/>
            </a:r>
            <a:br>
              <a:rPr lang="en-US" dirty="0" smtClean="0"/>
            </a:br>
            <a:r>
              <a:rPr lang="en-US" b="0" i="0" u="none" strike="noStrike" dirty="0" smtClean="0">
                <a:effectLst/>
                <a:latin typeface="&amp;quot"/>
              </a:rPr>
              <a:t>Men - Jam incontinence is the most common type of incontinence in men.</a:t>
            </a:r>
            <a:r>
              <a:rPr lang="en-US" b="0" i="0" u="none" strike="noStrike" dirty="0" smtClean="0">
                <a:effectLst/>
                <a:latin typeface="Roboto"/>
              </a:rPr>
              <a:t> </a:t>
            </a:r>
            <a:r>
              <a:rPr lang="en-US" b="0" i="0" u="none" strike="noStrike" dirty="0" smtClean="0">
                <a:effectLst/>
                <a:latin typeface="&amp;quot"/>
              </a:rPr>
              <a:t>This is usually due to prostate enlargement.</a:t>
            </a:r>
            <a:endParaRPr lang="en-US" dirty="0"/>
          </a:p>
        </p:txBody>
      </p:sp>
    </p:spTree>
    <p:extLst>
      <p:ext uri="{BB962C8B-B14F-4D97-AF65-F5344CB8AC3E}">
        <p14:creationId xmlns:p14="http://schemas.microsoft.com/office/powerpoint/2010/main" val="35359584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5132" y="1110070"/>
            <a:ext cx="6096000" cy="3693319"/>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r>
              <a:rPr lang="en-US" b="0" i="0" u="none" strike="noStrike" dirty="0" err="1" smtClean="0">
                <a:solidFill>
                  <a:srgbClr val="7D7D7D"/>
                </a:solidFill>
                <a:effectLst/>
                <a:latin typeface="&amp;quot"/>
              </a:rPr>
              <a:t>Kadınlar</a:t>
            </a:r>
            <a:r>
              <a:rPr lang="en-US" b="0" i="0" u="none" strike="noStrike" dirty="0" smtClean="0">
                <a:solidFill>
                  <a:srgbClr val="7D7D7D"/>
                </a:solidFill>
                <a:effectLst/>
                <a:latin typeface="&amp;quot"/>
              </a:rPr>
              <a:t> </a:t>
            </a:r>
            <a:r>
              <a:rPr lang="en-US" b="0" i="0" u="none" strike="noStrike" dirty="0" err="1" smtClean="0">
                <a:solidFill>
                  <a:srgbClr val="7D7D7D"/>
                </a:solidFill>
                <a:effectLst/>
                <a:latin typeface="&amp;quot"/>
              </a:rPr>
              <a:t>ve</a:t>
            </a:r>
            <a:r>
              <a:rPr lang="en-US" b="0" i="0" u="none" strike="noStrike" dirty="0" smtClean="0">
                <a:solidFill>
                  <a:srgbClr val="7D7D7D"/>
                </a:solidFill>
                <a:effectLst/>
                <a:latin typeface="&amp;quot"/>
              </a:rPr>
              <a:t> </a:t>
            </a:r>
            <a:r>
              <a:rPr lang="en-US" b="0" i="0" u="none" strike="noStrike" dirty="0" err="1" smtClean="0">
                <a:solidFill>
                  <a:srgbClr val="7D7D7D"/>
                </a:solidFill>
                <a:effectLst/>
                <a:latin typeface="&amp;quot"/>
              </a:rPr>
              <a:t>erkekler</a:t>
            </a:r>
            <a:r>
              <a:rPr lang="en-US" b="0" i="0" u="none" strike="noStrike" dirty="0" smtClean="0">
                <a:solidFill>
                  <a:srgbClr val="7D7D7D"/>
                </a:solidFill>
                <a:effectLst/>
                <a:latin typeface="&amp;quot"/>
              </a:rPr>
              <a:t> </a:t>
            </a:r>
            <a:r>
              <a:rPr lang="en-US" b="0" i="0" u="none" strike="noStrike" dirty="0" err="1" smtClean="0">
                <a:solidFill>
                  <a:srgbClr val="7D7D7D"/>
                </a:solidFill>
                <a:effectLst/>
                <a:latin typeface="&amp;quot"/>
              </a:rPr>
              <a:t>için</a:t>
            </a:r>
            <a:r>
              <a:rPr lang="en-US" b="0" i="0" u="none" strike="noStrike" dirty="0" smtClean="0">
                <a:solidFill>
                  <a:srgbClr val="7D7D7D"/>
                </a:solidFill>
                <a:effectLst/>
                <a:latin typeface="&amp;quot"/>
              </a:rPr>
              <a:t> </a:t>
            </a:r>
            <a:r>
              <a:rPr lang="en-US" b="0" i="0" u="none" strike="noStrike" dirty="0" err="1" smtClean="0">
                <a:solidFill>
                  <a:srgbClr val="7D7D7D"/>
                </a:solidFill>
                <a:effectLst/>
                <a:latin typeface="&amp;quot"/>
              </a:rPr>
              <a:t>diğer</a:t>
            </a:r>
            <a:r>
              <a:rPr lang="en-US" b="0" i="0" u="none" strike="noStrike" dirty="0" smtClean="0">
                <a:solidFill>
                  <a:srgbClr val="7D7D7D"/>
                </a:solidFill>
                <a:effectLst/>
                <a:latin typeface="&amp;quot"/>
              </a:rPr>
              <a:t> </a:t>
            </a:r>
            <a:r>
              <a:rPr lang="en-US" b="0" i="0" u="none" strike="noStrike" dirty="0" err="1" smtClean="0">
                <a:solidFill>
                  <a:srgbClr val="7D7D7D"/>
                </a:solidFill>
                <a:effectLst/>
                <a:latin typeface="&amp;quot"/>
              </a:rPr>
              <a:t>inkontinans</a:t>
            </a:r>
            <a:r>
              <a:rPr lang="en-US" b="0" i="0" u="none" strike="noStrike" dirty="0" smtClean="0">
                <a:solidFill>
                  <a:srgbClr val="7D7D7D"/>
                </a:solidFill>
                <a:effectLst/>
                <a:latin typeface="&amp;quot"/>
              </a:rPr>
              <a:t> </a:t>
            </a:r>
            <a:r>
              <a:rPr lang="en-US" b="0" i="0" u="none" strike="noStrike" dirty="0" err="1" smtClean="0">
                <a:solidFill>
                  <a:srgbClr val="7D7D7D"/>
                </a:solidFill>
                <a:effectLst/>
                <a:latin typeface="&amp;quot"/>
              </a:rPr>
              <a:t>türleri</a:t>
            </a:r>
            <a:r>
              <a:rPr lang="en-US" b="0" i="0" u="none" strike="noStrike" dirty="0" smtClean="0">
                <a:solidFill>
                  <a:srgbClr val="7D7D7D"/>
                </a:solidFill>
                <a:effectLst/>
                <a:latin typeface="&amp;quot"/>
              </a:rPr>
              <a:t> </a:t>
            </a:r>
          </a:p>
          <a:p>
            <a:pPr>
              <a:buFont typeface="Arial" panose="020B0604020202020204" pitchFamily="34" charset="0"/>
              <a:buChar char="•"/>
            </a:pPr>
            <a:r>
              <a:rPr lang="en-US" b="0" i="0" u="none" strike="noStrike" dirty="0" err="1" smtClean="0">
                <a:solidFill>
                  <a:srgbClr val="303030"/>
                </a:solidFill>
                <a:effectLst/>
                <a:latin typeface="&amp;quot"/>
              </a:rPr>
              <a:t>Fonksiyonel</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İnkontinans</a:t>
            </a:r>
            <a:r>
              <a:rPr lang="en-US" b="0" i="0" u="none" strike="noStrike" dirty="0" smtClean="0">
                <a:solidFill>
                  <a:srgbClr val="303030"/>
                </a:solidFill>
                <a:effectLst/>
                <a:latin typeface="&amp;quot"/>
              </a:rPr>
              <a:t> </a:t>
            </a:r>
            <a:br>
              <a:rPr lang="en-US" b="0" i="0" u="none" strike="noStrike" dirty="0" smtClean="0">
                <a:solidFill>
                  <a:srgbClr val="303030"/>
                </a:solidFill>
                <a:effectLst/>
                <a:latin typeface="&amp;quot"/>
              </a:rPr>
            </a:br>
            <a:r>
              <a:rPr lang="en-US" b="0" i="0" u="none" strike="noStrike" dirty="0" err="1" smtClean="0">
                <a:solidFill>
                  <a:srgbClr val="303030"/>
                </a:solidFill>
                <a:effectLst/>
                <a:latin typeface="&amp;quot"/>
              </a:rPr>
              <a:t>Bazı</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kişiler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fiziksel</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veya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akılsal</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bir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hastalıkla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oluşan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zorluklar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nedeniyle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banyoya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zamanında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yetişemez</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Onlarda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fonksiyonel</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inkontinans</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adı</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yaşanan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bir</a:t>
            </a:r>
            <a:r>
              <a:rPr lang="en-US" b="0" i="0" u="none" strike="noStrike" dirty="0" smtClean="0">
                <a:solidFill>
                  <a:srgbClr val="303030"/>
                </a:solidFill>
                <a:effectLst/>
                <a:latin typeface="&amp;quot"/>
              </a:rPr>
              <a:t> durum </a:t>
            </a:r>
            <a:r>
              <a:rPr lang="en-US" b="0" i="0" u="none" strike="noStrike" dirty="0" err="1" smtClean="0">
                <a:solidFill>
                  <a:srgbClr val="303030"/>
                </a:solidFill>
                <a:effectLst/>
                <a:latin typeface="&amp;quot"/>
              </a:rPr>
              <a:t>mevcuttur</a:t>
            </a:r>
            <a:r>
              <a:rPr lang="en-US" b="0" i="0" u="none" strike="noStrike" dirty="0" smtClean="0">
                <a:solidFill>
                  <a:srgbClr val="303030"/>
                </a:solidFill>
                <a:effectLst/>
                <a:latin typeface="&amp;quot"/>
              </a:rPr>
              <a:t>.   </a:t>
            </a:r>
          </a:p>
          <a:p>
            <a:pPr>
              <a:buFont typeface="Arial" panose="020B0604020202020204" pitchFamily="34" charset="0"/>
              <a:buChar char="•"/>
            </a:pPr>
            <a:r>
              <a:rPr lang="en-US" b="0" i="0" u="none" strike="noStrike" dirty="0" smtClean="0">
                <a:solidFill>
                  <a:srgbClr val="303030"/>
                </a:solidFill>
                <a:effectLst/>
                <a:latin typeface="&amp;quot"/>
              </a:rPr>
              <a:t/>
            </a:r>
            <a:br>
              <a:rPr lang="en-US" b="0" i="0" u="none" strike="noStrike" dirty="0" smtClean="0">
                <a:solidFill>
                  <a:srgbClr val="303030"/>
                </a:solidFill>
                <a:effectLst/>
                <a:latin typeface="&amp;quot"/>
              </a:rPr>
            </a:br>
            <a:endParaRPr lang="en-US" b="0" i="0" u="none" strike="noStrike" dirty="0" smtClean="0">
              <a:solidFill>
                <a:srgbClr val="303030"/>
              </a:solidFill>
              <a:effectLst/>
              <a:latin typeface="&amp;quot"/>
            </a:endParaRPr>
          </a:p>
          <a:p>
            <a:pPr>
              <a:buFont typeface="Arial" panose="020B0604020202020204" pitchFamily="34" charset="0"/>
              <a:buChar char="•"/>
            </a:pPr>
            <a:r>
              <a:rPr lang="en-US" b="0" i="0" u="none" strike="noStrike" dirty="0" smtClean="0">
                <a:solidFill>
                  <a:srgbClr val="303030"/>
                </a:solidFill>
                <a:effectLst/>
                <a:latin typeface="&amp;quot"/>
              </a:rPr>
              <a:t>Karma </a:t>
            </a:r>
            <a:r>
              <a:rPr lang="en-US" b="0" i="0" u="none" strike="noStrike" dirty="0" err="1" smtClean="0">
                <a:solidFill>
                  <a:srgbClr val="303030"/>
                </a:solidFill>
                <a:effectLst/>
                <a:latin typeface="&amp;quot"/>
              </a:rPr>
              <a:t>İnkontinans</a:t>
            </a:r>
            <a:r>
              <a:rPr lang="en-US" b="0" i="0" u="none" strike="noStrike" dirty="0" smtClean="0">
                <a:solidFill>
                  <a:srgbClr val="303030"/>
                </a:solidFill>
                <a:effectLst/>
                <a:latin typeface="&amp;quot"/>
              </a:rPr>
              <a:t> </a:t>
            </a:r>
            <a:br>
              <a:rPr lang="en-US" b="0" i="0" u="none" strike="noStrike" dirty="0" smtClean="0">
                <a:solidFill>
                  <a:srgbClr val="303030"/>
                </a:solidFill>
                <a:effectLst/>
                <a:latin typeface="&amp;quot"/>
              </a:rPr>
            </a:br>
            <a:r>
              <a:rPr lang="en-US" b="0" i="0" u="none" strike="noStrike" dirty="0" smtClean="0">
                <a:solidFill>
                  <a:srgbClr val="303030"/>
                </a:solidFill>
                <a:effectLst/>
                <a:latin typeface="&amp;quot"/>
              </a:rPr>
              <a:t>Bu, </a:t>
            </a:r>
            <a:r>
              <a:rPr lang="en-US" b="0" i="0" u="none" strike="noStrike" dirty="0" err="1" smtClean="0">
                <a:solidFill>
                  <a:srgbClr val="303030"/>
                </a:solidFill>
                <a:effectLst/>
                <a:latin typeface="&amp;quot"/>
              </a:rPr>
              <a:t>biri</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diğerinden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daha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fazla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fark</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edilebilir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olan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stres</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inkontinansı</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ve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sıkışma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inkontinansının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bir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birleşimidir</a:t>
            </a:r>
            <a:r>
              <a:rPr lang="en-US" b="0" i="0" u="none" strike="noStrike" dirty="0" smtClean="0">
                <a:solidFill>
                  <a:srgbClr val="303030"/>
                </a:solidFill>
                <a:effectLst/>
                <a:latin typeface="&amp;quot"/>
              </a:rPr>
              <a:t>.</a:t>
            </a:r>
          </a:p>
          <a:p>
            <a:pPr>
              <a:buFont typeface="Arial" panose="020B0604020202020204" pitchFamily="34" charset="0"/>
              <a:buChar char="•"/>
            </a:pPr>
            <a:r>
              <a:rPr lang="en-US" b="0" i="0" u="none" strike="noStrike" dirty="0" smtClean="0">
                <a:solidFill>
                  <a:srgbClr val="303030"/>
                </a:solidFill>
                <a:effectLst/>
                <a:latin typeface="&amp;quot"/>
              </a:rPr>
              <a:t/>
            </a:r>
            <a:br>
              <a:rPr lang="en-US" b="0" i="0" u="none" strike="noStrike" dirty="0" smtClean="0">
                <a:solidFill>
                  <a:srgbClr val="303030"/>
                </a:solidFill>
                <a:effectLst/>
                <a:latin typeface="&amp;quot"/>
              </a:rPr>
            </a:br>
            <a:endParaRPr lang="en-US" b="0" i="0" u="none" strike="noStrike" dirty="0" smtClean="0">
              <a:solidFill>
                <a:srgbClr val="303030"/>
              </a:solidFill>
              <a:effectLst/>
              <a:latin typeface="&amp;quot"/>
            </a:endParaRPr>
          </a:p>
        </p:txBody>
      </p:sp>
      <p:sp>
        <p:nvSpPr>
          <p:cNvPr id="3" name="Rectangle 2"/>
          <p:cNvSpPr/>
          <p:nvPr/>
        </p:nvSpPr>
        <p:spPr>
          <a:xfrm>
            <a:off x="6479177" y="1110070"/>
            <a:ext cx="5625737" cy="3693319"/>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en-US" b="0" i="0" u="none" strike="noStrike" dirty="0" smtClean="0">
                <a:effectLst/>
                <a:latin typeface="&amp;quot"/>
              </a:rPr>
              <a:t>Other types of incontinence for women and men</a:t>
            </a:r>
            <a:r>
              <a:rPr lang="en-US" dirty="0" smtClean="0"/>
              <a:t/>
            </a:r>
            <a:br>
              <a:rPr lang="en-US" dirty="0" smtClean="0"/>
            </a:br>
            <a:r>
              <a:rPr lang="en-US" dirty="0" smtClean="0"/>
              <a:t/>
            </a:r>
            <a:br>
              <a:rPr lang="en-US" dirty="0" smtClean="0"/>
            </a:br>
            <a:r>
              <a:rPr lang="en-US" b="0" i="0" u="none" strike="noStrike" dirty="0" smtClean="0">
                <a:effectLst/>
                <a:latin typeface="&amp;quot"/>
              </a:rPr>
              <a:t>Functional Incontinence</a:t>
            </a:r>
            <a:r>
              <a:rPr lang="en-US" dirty="0" smtClean="0"/>
              <a:t/>
            </a:r>
            <a:br>
              <a:rPr lang="en-US" dirty="0" smtClean="0"/>
            </a:br>
            <a:r>
              <a:rPr lang="en-US" b="0" i="0" u="none" strike="noStrike" dirty="0" smtClean="0">
                <a:effectLst/>
                <a:latin typeface="&amp;quot"/>
              </a:rPr>
              <a:t>Some people cannot reach the bathroom in time due to difficulties with a physical or mental illness.</a:t>
            </a:r>
            <a:r>
              <a:rPr lang="en-US" b="0" i="0" u="none" strike="noStrike" dirty="0" smtClean="0">
                <a:effectLst/>
                <a:latin typeface="Roboto"/>
              </a:rPr>
              <a:t> </a:t>
            </a:r>
            <a:r>
              <a:rPr lang="en-US" b="0" i="0" u="none" strike="noStrike" dirty="0" smtClean="0">
                <a:effectLst/>
                <a:latin typeface="&amp;quot"/>
              </a:rPr>
              <a:t>They have a condition called functional incontinence.</a:t>
            </a:r>
            <a:r>
              <a:rPr lang="en-US" dirty="0" smtClean="0"/>
              <a:t/>
            </a:r>
            <a:br>
              <a:rPr lang="en-US" dirty="0" smtClean="0"/>
            </a:br>
            <a:r>
              <a:rPr lang="en-US" dirty="0" smtClean="0"/>
              <a:t/>
            </a:r>
            <a:br>
              <a:rPr lang="en-US" dirty="0" smtClean="0"/>
            </a:br>
            <a:r>
              <a:rPr lang="en-US" b="0" i="0" u="none" strike="noStrike" dirty="0" smtClean="0">
                <a:effectLst/>
                <a:latin typeface="&amp;quot"/>
              </a:rPr>
              <a:t>Mixed Incontinence</a:t>
            </a:r>
            <a:r>
              <a:rPr lang="en-US" dirty="0" smtClean="0"/>
              <a:t/>
            </a:r>
            <a:br>
              <a:rPr lang="en-US" dirty="0" smtClean="0"/>
            </a:br>
            <a:r>
              <a:rPr lang="en-US" b="0" i="0" u="none" strike="noStrike" dirty="0" smtClean="0">
                <a:effectLst/>
                <a:latin typeface="&amp;quot"/>
              </a:rPr>
              <a:t>This is a combination of stress incontinence and compression incontinence, one of which is more noticeable than the other.</a:t>
            </a: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23271517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8938" y="714104"/>
            <a:ext cx="5233851" cy="452431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buFont typeface="Arial" panose="020B0604020202020204" pitchFamily="34" charset="0"/>
              <a:buChar char="•"/>
            </a:pPr>
            <a:r>
              <a:rPr lang="en-US" b="0" i="0" u="none" strike="noStrike" dirty="0" err="1" smtClean="0">
                <a:solidFill>
                  <a:srgbClr val="303030"/>
                </a:solidFill>
                <a:effectLst/>
                <a:latin typeface="&amp;quot"/>
              </a:rPr>
              <a:t>Nörolojik</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Mesane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Bozuklukları</a:t>
            </a:r>
            <a:r>
              <a:rPr lang="en-US" b="0" i="0" u="none" strike="noStrike" dirty="0" smtClean="0">
                <a:solidFill>
                  <a:srgbClr val="303030"/>
                </a:solidFill>
                <a:effectLst/>
                <a:latin typeface="&amp;quot"/>
              </a:rPr>
              <a:t> </a:t>
            </a:r>
          </a:p>
          <a:p>
            <a:pPr>
              <a:buFont typeface="Arial" panose="020B0604020202020204" pitchFamily="34" charset="0"/>
              <a:buChar char="•"/>
            </a:pPr>
            <a:endParaRPr lang="en-US" dirty="0">
              <a:solidFill>
                <a:srgbClr val="303030"/>
              </a:solidFill>
              <a:latin typeface="&amp;quot"/>
            </a:endParaRPr>
          </a:p>
          <a:p>
            <a:pPr>
              <a:buFont typeface="Arial" panose="020B0604020202020204" pitchFamily="34" charset="0"/>
              <a:buChar char="•"/>
            </a:pPr>
            <a:r>
              <a:rPr lang="en-US" b="0" i="0" u="none" strike="noStrike" dirty="0" err="1" smtClean="0">
                <a:solidFill>
                  <a:srgbClr val="303030"/>
                </a:solidFill>
                <a:effectLst/>
                <a:latin typeface="&amp;quot"/>
              </a:rPr>
              <a:t>Bazı</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kişilerde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beyin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mesane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ile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doğru</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biçimde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iletişim</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kuramaz</a:t>
            </a:r>
            <a:r>
              <a:rPr lang="en-US" b="0" i="0" u="none" strike="noStrike" dirty="0" smtClean="0">
                <a:solidFill>
                  <a:srgbClr val="303030"/>
                </a:solidFill>
                <a:effectLst/>
                <a:latin typeface="&amp;quot"/>
              </a:rPr>
              <a:t>. </a:t>
            </a:r>
          </a:p>
          <a:p>
            <a:pPr>
              <a:buFont typeface="Arial" panose="020B0604020202020204" pitchFamily="34" charset="0"/>
              <a:buChar char="•"/>
            </a:pPr>
            <a:endParaRPr lang="en-US" b="0" i="0" u="none" strike="noStrike" dirty="0" smtClean="0">
              <a:solidFill>
                <a:srgbClr val="303030"/>
              </a:solidFill>
              <a:effectLst/>
              <a:latin typeface="&amp;quot"/>
            </a:endParaRPr>
          </a:p>
          <a:p>
            <a:pPr>
              <a:buFont typeface="Arial" panose="020B0604020202020204" pitchFamily="34" charset="0"/>
              <a:buChar char="•"/>
            </a:pPr>
            <a:r>
              <a:rPr lang="en-US" b="0" i="0" u="none" strike="noStrike" dirty="0" err="1" smtClean="0">
                <a:solidFill>
                  <a:srgbClr val="303030"/>
                </a:solidFill>
                <a:effectLst/>
                <a:latin typeface="&amp;quot"/>
              </a:rPr>
              <a:t>Sonuç</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olarak</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mesanelerini</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kontrol</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edemez</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veya</a:t>
            </a:r>
            <a:r>
              <a:rPr lang="en-US" b="0" i="0" u="none" strike="noStrike" dirty="0" smtClean="0">
                <a:solidFill>
                  <a:srgbClr val="303030"/>
                </a:solidFill>
                <a:effectLst/>
                <a:latin typeface="&amp;quot"/>
              </a:rPr>
              <a:t> tam </a:t>
            </a:r>
            <a:r>
              <a:rPr lang="en-US" b="0" i="0" u="none" strike="noStrike" dirty="0" err="1" smtClean="0">
                <a:solidFill>
                  <a:srgbClr val="303030"/>
                </a:solidFill>
                <a:effectLst/>
                <a:latin typeface="&amp;quot"/>
              </a:rPr>
              <a:t>olarak</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boşaltamazlar</a:t>
            </a:r>
            <a:r>
              <a:rPr lang="en-US" b="0" i="0" u="none" strike="noStrike" dirty="0" smtClean="0">
                <a:solidFill>
                  <a:srgbClr val="303030"/>
                </a:solidFill>
                <a:effectLst/>
                <a:latin typeface="&amp;quot"/>
              </a:rPr>
              <a:t>. </a:t>
            </a:r>
          </a:p>
          <a:p>
            <a:pPr>
              <a:buFont typeface="Arial" panose="020B0604020202020204" pitchFamily="34" charset="0"/>
              <a:buChar char="•"/>
            </a:pPr>
            <a:endParaRPr lang="en-US" dirty="0">
              <a:solidFill>
                <a:srgbClr val="303030"/>
              </a:solidFill>
              <a:latin typeface="&amp;quot"/>
            </a:endParaRPr>
          </a:p>
          <a:p>
            <a:pPr>
              <a:buFont typeface="Arial" panose="020B0604020202020204" pitchFamily="34" charset="0"/>
              <a:buChar char="•"/>
            </a:pPr>
            <a:r>
              <a:rPr lang="en-US" b="0" i="0" u="none" strike="noStrike" dirty="0" smtClean="0">
                <a:solidFill>
                  <a:srgbClr val="303030"/>
                </a:solidFill>
                <a:effectLst/>
                <a:latin typeface="&amp;quot"/>
              </a:rPr>
              <a:t>Bu </a:t>
            </a:r>
            <a:r>
              <a:rPr lang="en-US" b="0" i="0" u="none" strike="noStrike" dirty="0" err="1" smtClean="0">
                <a:solidFill>
                  <a:srgbClr val="303030"/>
                </a:solidFill>
                <a:effectLst/>
                <a:latin typeface="&amp;quot"/>
              </a:rPr>
              <a:t>türden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nörolojik</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mesane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bozuklukları</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çeşitli</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hastalıklar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nedeniyle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oluşabilir</a:t>
            </a:r>
            <a:r>
              <a:rPr lang="en-US" b="0" i="0" u="none" strike="noStrike" dirty="0" smtClean="0">
                <a:solidFill>
                  <a:srgbClr val="303030"/>
                </a:solidFill>
                <a:effectLst/>
                <a:latin typeface="&amp;quot"/>
              </a:rPr>
              <a:t>. </a:t>
            </a:r>
          </a:p>
          <a:p>
            <a:pPr>
              <a:buFont typeface="Arial" panose="020B0604020202020204" pitchFamily="34" charset="0"/>
              <a:buChar char="•"/>
            </a:pPr>
            <a:endParaRPr lang="en-US" dirty="0">
              <a:solidFill>
                <a:srgbClr val="303030"/>
              </a:solidFill>
              <a:latin typeface="&amp;quot"/>
            </a:endParaRPr>
          </a:p>
          <a:p>
            <a:pPr>
              <a:buFont typeface="Arial" panose="020B0604020202020204" pitchFamily="34" charset="0"/>
              <a:buChar char="•"/>
            </a:pPr>
            <a:r>
              <a:rPr lang="en-US" b="0" i="0" u="none" strike="noStrike" dirty="0" err="1" smtClean="0">
                <a:solidFill>
                  <a:srgbClr val="303030"/>
                </a:solidFill>
                <a:effectLst/>
                <a:latin typeface="&amp;quot"/>
              </a:rPr>
              <a:t>Hastanızın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bu</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tür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bir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inkontinans</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sorunu</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yaşadığını</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düşünmekteyseniz</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acele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karar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vermeyin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Bunun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yerine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onu</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mümkün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olan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en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kısa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zamanda</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bir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doktoru</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görmeye</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götürün</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Profesyonel</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bir</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teşhis</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içinizi</a:t>
            </a:r>
            <a:r>
              <a:rPr lang="en-US" b="0" i="0" u="none" strike="noStrike" dirty="0" smtClean="0">
                <a:solidFill>
                  <a:srgbClr val="303030"/>
                </a:solidFill>
                <a:effectLst/>
                <a:latin typeface="&amp;quot"/>
              </a:rPr>
              <a:t> </a:t>
            </a:r>
            <a:r>
              <a:rPr lang="en-US" b="0" i="0" u="none" strike="noStrike" dirty="0" err="1" smtClean="0">
                <a:solidFill>
                  <a:srgbClr val="303030"/>
                </a:solidFill>
                <a:effectLst/>
                <a:latin typeface="&amp;quot"/>
              </a:rPr>
              <a:t>rahatlatabilir</a:t>
            </a:r>
            <a:r>
              <a:rPr lang="en-US" b="0" i="0" u="none" strike="noStrike" dirty="0" smtClean="0">
                <a:solidFill>
                  <a:srgbClr val="303030"/>
                </a:solidFill>
                <a:effectLst/>
                <a:latin typeface="&amp;quot"/>
              </a:rPr>
              <a:t>.</a:t>
            </a:r>
            <a:endParaRPr lang="en-US" b="0" i="0" u="none" strike="noStrike" dirty="0">
              <a:solidFill>
                <a:srgbClr val="303030"/>
              </a:solidFill>
              <a:effectLst/>
              <a:latin typeface="&amp;quot"/>
            </a:endParaRPr>
          </a:p>
        </p:txBody>
      </p:sp>
      <p:sp>
        <p:nvSpPr>
          <p:cNvPr id="3" name="Rectangle 2"/>
          <p:cNvSpPr/>
          <p:nvPr/>
        </p:nvSpPr>
        <p:spPr>
          <a:xfrm>
            <a:off x="7202252" y="991102"/>
            <a:ext cx="3762103" cy="5078313"/>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effectLst/>
                <a:latin typeface="&amp;quot"/>
              </a:rPr>
              <a:t>Neurological Bladder Disorders</a:t>
            </a:r>
            <a:r>
              <a:rPr lang="en-US" dirty="0" smtClean="0"/>
              <a:t/>
            </a:r>
            <a:br>
              <a:rPr lang="en-US" dirty="0" smtClean="0"/>
            </a:br>
            <a:r>
              <a:rPr lang="en-US" b="0" i="0" u="none" strike="noStrike" dirty="0" smtClean="0">
                <a:effectLst/>
                <a:latin typeface="&amp;quot"/>
              </a:rPr>
              <a:t>In some people, the brain cannot properly communicate with the bladder.</a:t>
            </a:r>
            <a:r>
              <a:rPr lang="en-US" b="0" i="0" u="none" strike="noStrike" dirty="0" smtClean="0">
                <a:effectLst/>
                <a:latin typeface="Roboto"/>
              </a:rPr>
              <a:t> </a:t>
            </a:r>
          </a:p>
          <a:p>
            <a:pPr marL="285750" indent="-285750">
              <a:buFont typeface="Arial" panose="020B0604020202020204" pitchFamily="34" charset="0"/>
              <a:buChar char="•"/>
            </a:pPr>
            <a:r>
              <a:rPr lang="en-US" b="0" i="0" u="none" strike="noStrike" dirty="0" smtClean="0">
                <a:effectLst/>
                <a:latin typeface="&amp;quot"/>
              </a:rPr>
              <a:t>As a result, they cannot control their bladder or empty it completely.</a:t>
            </a:r>
            <a:r>
              <a:rPr lang="en-US" b="0" i="0" u="none" strike="noStrike" dirty="0" smtClean="0">
                <a:effectLst/>
                <a:latin typeface="Roboto"/>
              </a:rPr>
              <a:t> </a:t>
            </a:r>
          </a:p>
          <a:p>
            <a:pPr marL="285750" indent="-285750">
              <a:buFont typeface="Arial" panose="020B0604020202020204" pitchFamily="34" charset="0"/>
              <a:buChar char="•"/>
            </a:pPr>
            <a:r>
              <a:rPr lang="en-US" b="0" i="0" u="none" strike="noStrike" dirty="0" smtClean="0">
                <a:effectLst/>
                <a:latin typeface="&amp;quot"/>
              </a:rPr>
              <a:t>Such neurological bladder disorders can occur due to various diseases.</a:t>
            </a:r>
            <a:r>
              <a:rPr lang="en-US" b="0" i="0" u="none" strike="noStrike" dirty="0" smtClean="0">
                <a:effectLst/>
                <a:latin typeface="Roboto"/>
              </a:rPr>
              <a:t> </a:t>
            </a:r>
          </a:p>
          <a:p>
            <a:pPr marL="285750" indent="-285750">
              <a:buFont typeface="Arial" panose="020B0604020202020204" pitchFamily="34" charset="0"/>
              <a:buChar char="•"/>
            </a:pPr>
            <a:r>
              <a:rPr lang="en-US" b="0" i="0" u="none" strike="noStrike" dirty="0" smtClean="0">
                <a:effectLst/>
                <a:latin typeface="&amp;quot"/>
              </a:rPr>
              <a:t>If you think your patient is experiencing this type of incontinence problem, do not make a hasty decision.</a:t>
            </a:r>
            <a:r>
              <a:rPr lang="en-US" b="0" i="0" u="none" strike="noStrike" dirty="0" smtClean="0">
                <a:effectLst/>
                <a:latin typeface="Roboto"/>
              </a:rPr>
              <a:t> </a:t>
            </a:r>
          </a:p>
          <a:p>
            <a:pPr marL="285750" indent="-285750">
              <a:buFont typeface="Arial" panose="020B0604020202020204" pitchFamily="34" charset="0"/>
              <a:buChar char="•"/>
            </a:pPr>
            <a:r>
              <a:rPr lang="en-US" b="0" i="0" u="none" strike="noStrike" dirty="0" smtClean="0">
                <a:effectLst/>
                <a:latin typeface="&amp;quot"/>
              </a:rPr>
              <a:t>Instead, take him to see a doctor as soon as possible.</a:t>
            </a:r>
            <a:r>
              <a:rPr lang="en-US" b="0" i="0" u="none" strike="noStrike" dirty="0" smtClean="0">
                <a:effectLst/>
                <a:latin typeface="Roboto"/>
              </a:rPr>
              <a:t> </a:t>
            </a:r>
          </a:p>
          <a:p>
            <a:pPr marL="285750" indent="-285750">
              <a:buFont typeface="Arial" panose="020B0604020202020204" pitchFamily="34" charset="0"/>
              <a:buChar char="•"/>
            </a:pPr>
            <a:r>
              <a:rPr lang="en-US" b="0" i="0" u="none" strike="noStrike" dirty="0" smtClean="0">
                <a:effectLst/>
                <a:latin typeface="&amp;quot"/>
              </a:rPr>
              <a:t>A professional diagnosis can make you feel comfortable.</a:t>
            </a:r>
            <a:endParaRPr lang="en-US" dirty="0"/>
          </a:p>
        </p:txBody>
      </p:sp>
    </p:spTree>
    <p:extLst>
      <p:ext uri="{BB962C8B-B14F-4D97-AF65-F5344CB8AC3E}">
        <p14:creationId xmlns:p14="http://schemas.microsoft.com/office/powerpoint/2010/main" val="19195477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0628" y="522514"/>
            <a:ext cx="4201227" cy="424731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fontAlgn="base"/>
            <a:r>
              <a:rPr lang="en-US" b="1" i="0" u="none" strike="noStrike" dirty="0" err="1" smtClean="0">
                <a:solidFill>
                  <a:srgbClr val="484141"/>
                </a:solidFill>
                <a:effectLst/>
                <a:latin typeface="&amp;quot"/>
              </a:rPr>
              <a:t>Kadınlarda</a:t>
            </a:r>
            <a:r>
              <a:rPr lang="en-US" b="1" i="0" u="none" strike="noStrike" dirty="0" smtClean="0">
                <a:solidFill>
                  <a:srgbClr val="484141"/>
                </a:solidFill>
                <a:effectLst/>
                <a:latin typeface="&amp;quot"/>
              </a:rPr>
              <a:t> </a:t>
            </a:r>
            <a:r>
              <a:rPr lang="en-US" b="1" i="0" u="none" strike="noStrike" dirty="0" err="1" smtClean="0">
                <a:solidFill>
                  <a:srgbClr val="484141"/>
                </a:solidFill>
                <a:effectLst/>
                <a:latin typeface="&amp;quot"/>
              </a:rPr>
              <a:t>ve</a:t>
            </a:r>
            <a:r>
              <a:rPr lang="en-US" b="1" i="0" u="none" strike="noStrike" dirty="0" smtClean="0">
                <a:solidFill>
                  <a:srgbClr val="484141"/>
                </a:solidFill>
                <a:effectLst/>
                <a:latin typeface="&amp;quot"/>
              </a:rPr>
              <a:t> </a:t>
            </a:r>
            <a:r>
              <a:rPr lang="en-US" b="1" i="0" u="none" strike="noStrike" dirty="0" err="1" smtClean="0">
                <a:solidFill>
                  <a:srgbClr val="484141"/>
                </a:solidFill>
                <a:effectLst/>
                <a:latin typeface="&amp;quot"/>
              </a:rPr>
              <a:t>Erkeklerde</a:t>
            </a:r>
            <a:r>
              <a:rPr lang="en-US" b="1" i="0" u="none" strike="noStrike" dirty="0" smtClean="0">
                <a:solidFill>
                  <a:srgbClr val="484141"/>
                </a:solidFill>
                <a:effectLst/>
                <a:latin typeface="&amp;quot"/>
              </a:rPr>
              <a:t> </a:t>
            </a:r>
            <a:r>
              <a:rPr lang="en-US" b="1" i="0" u="none" strike="noStrike" dirty="0" err="1" smtClean="0">
                <a:solidFill>
                  <a:srgbClr val="484141"/>
                </a:solidFill>
                <a:effectLst/>
                <a:latin typeface="&amp;quot"/>
              </a:rPr>
              <a:t>İdrar</a:t>
            </a:r>
            <a:r>
              <a:rPr lang="en-US" b="1" i="0" u="none" strike="noStrike" dirty="0" smtClean="0">
                <a:solidFill>
                  <a:srgbClr val="484141"/>
                </a:solidFill>
                <a:effectLst/>
                <a:latin typeface="&amp;quot"/>
              </a:rPr>
              <a:t> </a:t>
            </a:r>
            <a:r>
              <a:rPr lang="en-US" b="1" i="0" u="none" strike="noStrike" dirty="0" err="1" smtClean="0">
                <a:solidFill>
                  <a:srgbClr val="484141"/>
                </a:solidFill>
                <a:effectLst/>
                <a:latin typeface="&amp;quot"/>
              </a:rPr>
              <a:t>Kaçırma</a:t>
            </a:r>
            <a:r>
              <a:rPr lang="en-US" b="1" i="0" u="none" strike="noStrike" dirty="0" smtClean="0">
                <a:solidFill>
                  <a:srgbClr val="484141"/>
                </a:solidFill>
                <a:effectLst/>
                <a:latin typeface="&amp;quot"/>
              </a:rPr>
              <a:t> (</a:t>
            </a:r>
            <a:r>
              <a:rPr lang="en-US" b="1" i="0" u="none" strike="noStrike" dirty="0" err="1" smtClean="0">
                <a:solidFill>
                  <a:srgbClr val="484141"/>
                </a:solidFill>
                <a:effectLst/>
                <a:latin typeface="&amp;quot"/>
              </a:rPr>
              <a:t>İdrar</a:t>
            </a:r>
            <a:r>
              <a:rPr lang="en-US" b="1" i="0" u="none" strike="noStrike" dirty="0" smtClean="0">
                <a:solidFill>
                  <a:srgbClr val="484141"/>
                </a:solidFill>
                <a:effectLst/>
                <a:latin typeface="&amp;quot"/>
              </a:rPr>
              <a:t> </a:t>
            </a:r>
            <a:r>
              <a:rPr lang="en-US" b="1" i="0" u="none" strike="noStrike" dirty="0" err="1" smtClean="0">
                <a:solidFill>
                  <a:srgbClr val="484141"/>
                </a:solidFill>
                <a:effectLst/>
                <a:latin typeface="&amp;quot"/>
              </a:rPr>
              <a:t>Tutamama</a:t>
            </a:r>
            <a:r>
              <a:rPr lang="en-US" b="1" i="0" u="none" strike="noStrike" dirty="0" smtClean="0">
                <a:solidFill>
                  <a:srgbClr val="484141"/>
                </a:solidFill>
                <a:effectLst/>
                <a:latin typeface="&amp;quot"/>
              </a:rPr>
              <a:t>) </a:t>
            </a:r>
            <a:r>
              <a:rPr lang="en-US" b="1" i="0" u="none" strike="noStrike" dirty="0" err="1" smtClean="0">
                <a:solidFill>
                  <a:srgbClr val="484141"/>
                </a:solidFill>
                <a:effectLst/>
                <a:latin typeface="&amp;quot"/>
              </a:rPr>
              <a:t>Neden</a:t>
            </a:r>
            <a:r>
              <a:rPr lang="en-US" b="1" i="0" u="none" strike="noStrike" dirty="0" smtClean="0">
                <a:solidFill>
                  <a:srgbClr val="484141"/>
                </a:solidFill>
                <a:effectLst/>
                <a:latin typeface="&amp;quot"/>
              </a:rPr>
              <a:t> </a:t>
            </a:r>
            <a:r>
              <a:rPr lang="en-US" b="1" i="0" u="none" strike="noStrike" dirty="0" err="1" smtClean="0">
                <a:solidFill>
                  <a:srgbClr val="484141"/>
                </a:solidFill>
                <a:effectLst/>
                <a:latin typeface="&amp;quot"/>
              </a:rPr>
              <a:t>Olur</a:t>
            </a:r>
            <a:r>
              <a:rPr lang="en-US" b="1" i="0" u="none" strike="noStrike" dirty="0" smtClean="0">
                <a:solidFill>
                  <a:srgbClr val="484141"/>
                </a:solidFill>
                <a:effectLst/>
                <a:latin typeface="&amp;quot"/>
              </a:rPr>
              <a:t>?</a:t>
            </a:r>
          </a:p>
          <a:p>
            <a:pPr fontAlgn="base"/>
            <a:endParaRPr lang="en-US" b="0" i="0" u="none" strike="noStrike" dirty="0" smtClean="0">
              <a:solidFill>
                <a:srgbClr val="484141"/>
              </a:solidFill>
              <a:effectLst/>
              <a:latin typeface="&amp;quot"/>
            </a:endParaRPr>
          </a:p>
          <a:p>
            <a:pPr fontAlgn="base">
              <a:buFont typeface="Arial" panose="020B0604020202020204" pitchFamily="34" charset="0"/>
              <a:buChar char="•"/>
            </a:pPr>
            <a:r>
              <a:rPr lang="en-US" b="0" i="0" u="none" strike="noStrike" dirty="0" err="1" smtClean="0">
                <a:solidFill>
                  <a:srgbClr val="484141"/>
                </a:solidFill>
                <a:effectLst/>
                <a:latin typeface="&amp;quot"/>
              </a:rPr>
              <a:t>Yaşlanma</a:t>
            </a:r>
            <a:endParaRPr lang="en-US" b="0" i="0" u="none" strike="noStrike" dirty="0" smtClean="0">
              <a:solidFill>
                <a:srgbClr val="484141"/>
              </a:solidFill>
              <a:effectLst/>
              <a:latin typeface="&amp;quot"/>
            </a:endParaRPr>
          </a:p>
          <a:p>
            <a:pPr fontAlgn="base">
              <a:buFont typeface="Arial" panose="020B0604020202020204" pitchFamily="34" charset="0"/>
              <a:buChar char="•"/>
            </a:pPr>
            <a:endParaRPr lang="en-US" b="0" i="0" u="none" strike="noStrike" dirty="0" smtClean="0">
              <a:solidFill>
                <a:srgbClr val="484141"/>
              </a:solidFill>
              <a:effectLst/>
              <a:latin typeface="&amp;quot"/>
            </a:endParaRPr>
          </a:p>
          <a:p>
            <a:pPr fontAlgn="base">
              <a:buFont typeface="Arial" panose="020B0604020202020204" pitchFamily="34" charset="0"/>
              <a:buChar char="•"/>
            </a:pPr>
            <a:r>
              <a:rPr lang="en-US" b="0" i="0" u="none" strike="noStrike" dirty="0" smtClean="0">
                <a:solidFill>
                  <a:srgbClr val="484141"/>
                </a:solidFill>
                <a:effectLst/>
                <a:latin typeface="&amp;quot"/>
              </a:rPr>
              <a:t>Normal </a:t>
            </a:r>
            <a:r>
              <a:rPr lang="en-US" b="0" i="0" u="none" strike="noStrike" dirty="0" err="1" smtClean="0">
                <a:solidFill>
                  <a:srgbClr val="484141"/>
                </a:solidFill>
                <a:effectLst/>
                <a:latin typeface="&amp;quot"/>
              </a:rPr>
              <a:t>doğumlar</a:t>
            </a:r>
            <a:endParaRPr lang="en-US" b="0" i="0" u="none" strike="noStrike" dirty="0" smtClean="0">
              <a:solidFill>
                <a:srgbClr val="484141"/>
              </a:solidFill>
              <a:effectLst/>
              <a:latin typeface="&amp;quot"/>
            </a:endParaRPr>
          </a:p>
          <a:p>
            <a:pPr fontAlgn="base">
              <a:buFont typeface="Arial" panose="020B0604020202020204" pitchFamily="34" charset="0"/>
              <a:buChar char="•"/>
            </a:pPr>
            <a:endParaRPr lang="en-US" b="0" i="0" u="none" strike="noStrike" dirty="0" smtClean="0">
              <a:solidFill>
                <a:srgbClr val="484141"/>
              </a:solidFill>
              <a:effectLst/>
              <a:latin typeface="&amp;quot"/>
            </a:endParaRPr>
          </a:p>
          <a:p>
            <a:pPr fontAlgn="base">
              <a:buFont typeface="Arial" panose="020B0604020202020204" pitchFamily="34" charset="0"/>
              <a:buChar char="•"/>
            </a:pPr>
            <a:r>
              <a:rPr lang="en-US" b="0" i="0" u="none" strike="noStrike" dirty="0" err="1" smtClean="0">
                <a:solidFill>
                  <a:srgbClr val="484141"/>
                </a:solidFill>
                <a:effectLst/>
                <a:latin typeface="&amp;quot"/>
              </a:rPr>
              <a:t>Fazla</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kilolu</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olmak</a:t>
            </a:r>
            <a:endParaRPr lang="en-US" b="0" i="0" u="none" strike="noStrike" dirty="0" smtClean="0">
              <a:solidFill>
                <a:srgbClr val="484141"/>
              </a:solidFill>
              <a:effectLst/>
              <a:latin typeface="&amp;quot"/>
            </a:endParaRPr>
          </a:p>
          <a:p>
            <a:pPr fontAlgn="base">
              <a:buFont typeface="Arial" panose="020B0604020202020204" pitchFamily="34" charset="0"/>
              <a:buChar char="•"/>
            </a:pPr>
            <a:endParaRPr lang="en-US" b="0" i="0" u="none" strike="noStrike" dirty="0" smtClean="0">
              <a:solidFill>
                <a:srgbClr val="484141"/>
              </a:solidFill>
              <a:effectLst/>
              <a:latin typeface="&amp;quot"/>
            </a:endParaRPr>
          </a:p>
          <a:p>
            <a:pPr fontAlgn="base">
              <a:buFont typeface="Arial" panose="020B0604020202020204" pitchFamily="34" charset="0"/>
              <a:buChar char="•"/>
            </a:pPr>
            <a:r>
              <a:rPr lang="en-US" b="0" i="0" u="none" strike="noStrike" dirty="0" err="1" smtClean="0">
                <a:solidFill>
                  <a:srgbClr val="484141"/>
                </a:solidFill>
                <a:effectLst/>
                <a:latin typeface="&amp;quot"/>
              </a:rPr>
              <a:t>Genetik</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nedenler</a:t>
            </a:r>
            <a:endParaRPr lang="en-US" b="0" i="0" u="none" strike="noStrike" dirty="0" smtClean="0">
              <a:solidFill>
                <a:srgbClr val="484141"/>
              </a:solidFill>
              <a:effectLst/>
              <a:latin typeface="&amp;quot"/>
            </a:endParaRPr>
          </a:p>
          <a:p>
            <a:pPr fontAlgn="base">
              <a:buFont typeface="Arial" panose="020B0604020202020204" pitchFamily="34" charset="0"/>
              <a:buChar char="•"/>
            </a:pPr>
            <a:endParaRPr lang="en-US" b="0" i="0" u="none" strike="noStrike" dirty="0" smtClean="0">
              <a:solidFill>
                <a:srgbClr val="484141"/>
              </a:solidFill>
              <a:effectLst/>
              <a:latin typeface="&amp;quot"/>
            </a:endParaRPr>
          </a:p>
          <a:p>
            <a:pPr fontAlgn="base">
              <a:buFont typeface="Arial" panose="020B0604020202020204" pitchFamily="34" charset="0"/>
              <a:buChar char="•"/>
            </a:pPr>
            <a:r>
              <a:rPr lang="en-US" b="0" i="0" u="none" strike="noStrike" dirty="0" err="1" smtClean="0">
                <a:solidFill>
                  <a:srgbClr val="484141"/>
                </a:solidFill>
                <a:effectLst/>
                <a:latin typeface="&amp;quot"/>
              </a:rPr>
              <a:t>Kabızlık</a:t>
            </a:r>
            <a:endParaRPr lang="en-US" b="0" i="0" u="none" strike="noStrike" dirty="0" smtClean="0">
              <a:solidFill>
                <a:srgbClr val="484141"/>
              </a:solidFill>
              <a:effectLst/>
              <a:latin typeface="&amp;quot"/>
            </a:endParaRPr>
          </a:p>
          <a:p>
            <a:pPr fontAlgn="base">
              <a:buFont typeface="Arial" panose="020B0604020202020204" pitchFamily="34" charset="0"/>
              <a:buChar char="•"/>
            </a:pPr>
            <a:endParaRPr lang="en-US" b="0" i="0" u="none" strike="noStrike" dirty="0" smtClean="0">
              <a:solidFill>
                <a:srgbClr val="484141"/>
              </a:solidFill>
              <a:effectLst/>
              <a:latin typeface="&amp;quot"/>
            </a:endParaRPr>
          </a:p>
          <a:p>
            <a:pPr fontAlgn="base">
              <a:buFont typeface="Arial" panose="020B0604020202020204" pitchFamily="34" charset="0"/>
              <a:buChar char="•"/>
            </a:pPr>
            <a:r>
              <a:rPr lang="en-US" b="0" i="0" u="none" strike="noStrike" dirty="0" err="1" smtClean="0">
                <a:solidFill>
                  <a:srgbClr val="484141"/>
                </a:solidFill>
                <a:effectLst/>
                <a:latin typeface="&amp;quot"/>
              </a:rPr>
              <a:t>Sigara</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içme</a:t>
            </a:r>
            <a:endParaRPr lang="en-US" b="0" i="0" u="none" strike="noStrike" dirty="0" smtClean="0">
              <a:solidFill>
                <a:srgbClr val="484141"/>
              </a:solidFill>
              <a:effectLst/>
              <a:latin typeface="&amp;quot"/>
            </a:endParaRPr>
          </a:p>
        </p:txBody>
      </p:sp>
      <p:sp>
        <p:nvSpPr>
          <p:cNvPr id="4" name="Rectangle 3"/>
          <p:cNvSpPr/>
          <p:nvPr/>
        </p:nvSpPr>
        <p:spPr>
          <a:xfrm>
            <a:off x="5710184" y="799512"/>
            <a:ext cx="6096000" cy="3693319"/>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marL="285750" indent="-285750">
              <a:buFont typeface="Arial" panose="020B0604020202020204" pitchFamily="34" charset="0"/>
              <a:buChar char="•"/>
            </a:pPr>
            <a:r>
              <a:rPr lang="en-US" b="0" i="0" u="none" strike="noStrike" dirty="0" smtClean="0">
                <a:effectLst/>
                <a:latin typeface="&amp;quot"/>
              </a:rPr>
              <a:t>Why does urinary incontinence (incontinence) occur in women and men?</a:t>
            </a:r>
          </a:p>
          <a:p>
            <a:pPr marL="285750" indent="-285750">
              <a:buFont typeface="Arial" panose="020B0604020202020204" pitchFamily="34" charset="0"/>
              <a:buChar char="•"/>
            </a:pPr>
            <a:r>
              <a:rPr lang="en-US" b="0" i="0" u="none" strike="noStrike" dirty="0" smtClean="0">
                <a:effectLst/>
                <a:latin typeface="&amp;quot"/>
              </a:rPr>
              <a:t>Aging</a:t>
            </a:r>
          </a:p>
          <a:p>
            <a:pPr marL="285750" indent="-285750">
              <a:buFont typeface="Arial" panose="020B0604020202020204" pitchFamily="34" charset="0"/>
              <a:buChar char="•"/>
            </a:pPr>
            <a:r>
              <a:rPr lang="en-US" b="0" i="0" u="none" strike="noStrike" dirty="0" smtClean="0">
                <a:effectLst/>
                <a:latin typeface="&amp;quot"/>
              </a:rPr>
              <a:t>Normal births</a:t>
            </a:r>
            <a:r>
              <a:rPr lang="en-US" dirty="0" smtClean="0"/>
              <a:t/>
            </a:r>
            <a:br>
              <a:rPr lang="en-US" dirty="0" smtClean="0"/>
            </a:br>
            <a:endParaRPr lang="en-US" dirty="0" smtClean="0"/>
          </a:p>
          <a:p>
            <a:pPr marL="285750" indent="-285750">
              <a:buFont typeface="Arial" panose="020B0604020202020204" pitchFamily="34" charset="0"/>
              <a:buChar char="•"/>
            </a:pPr>
            <a:r>
              <a:rPr lang="en-US" b="0" i="0" u="none" strike="noStrike" dirty="0" smtClean="0">
                <a:effectLst/>
                <a:latin typeface="&amp;quot"/>
              </a:rPr>
              <a:t>Being overweight</a:t>
            </a:r>
            <a:r>
              <a:rPr lang="en-US" dirty="0" smtClean="0"/>
              <a:t/>
            </a:r>
            <a:br>
              <a:rPr lang="en-US" dirty="0" smtClean="0"/>
            </a:br>
            <a:endParaRPr lang="en-US" dirty="0" smtClean="0"/>
          </a:p>
          <a:p>
            <a:pPr marL="285750" indent="-285750">
              <a:buFont typeface="Arial" panose="020B0604020202020204" pitchFamily="34" charset="0"/>
              <a:buChar char="•"/>
            </a:pPr>
            <a:r>
              <a:rPr lang="en-US" b="0" i="0" u="none" strike="noStrike" dirty="0" smtClean="0">
                <a:effectLst/>
                <a:latin typeface="&amp;quot"/>
              </a:rPr>
              <a:t>Genetic causes</a:t>
            </a:r>
            <a:r>
              <a:rPr lang="en-US" dirty="0" smtClean="0"/>
              <a:t/>
            </a:r>
            <a:br>
              <a:rPr lang="en-US" dirty="0" smtClean="0"/>
            </a:br>
            <a:endParaRPr lang="en-US" dirty="0" smtClean="0"/>
          </a:p>
          <a:p>
            <a:pPr marL="285750" indent="-285750">
              <a:buFont typeface="Arial" panose="020B0604020202020204" pitchFamily="34" charset="0"/>
              <a:buChar char="•"/>
            </a:pPr>
            <a:r>
              <a:rPr lang="en-US" b="0" i="0" u="none" strike="noStrike" dirty="0" smtClean="0">
                <a:effectLst/>
                <a:latin typeface="&amp;quot"/>
              </a:rPr>
              <a:t>Constipation</a:t>
            </a:r>
            <a:r>
              <a:rPr lang="en-US" dirty="0" smtClean="0"/>
              <a:t/>
            </a:r>
            <a:br>
              <a:rPr lang="en-US" dirty="0" smtClean="0"/>
            </a:br>
            <a:endParaRPr lang="en-US" dirty="0" smtClean="0"/>
          </a:p>
          <a:p>
            <a:pPr marL="285750" indent="-285750">
              <a:buFont typeface="Arial" panose="020B0604020202020204" pitchFamily="34" charset="0"/>
              <a:buChar char="•"/>
            </a:pPr>
            <a:r>
              <a:rPr lang="en-US" b="0" i="0" u="none" strike="noStrike" dirty="0" smtClean="0">
                <a:effectLst/>
                <a:latin typeface="&amp;quot"/>
              </a:rPr>
              <a:t>Smoking</a:t>
            </a:r>
            <a:r>
              <a:rPr lang="en-US" dirty="0" smtClean="0"/>
              <a:t/>
            </a:r>
            <a:br>
              <a:rPr lang="en-US" dirty="0" smtClean="0"/>
            </a:br>
            <a:endParaRPr lang="en-US" dirty="0" smtClean="0"/>
          </a:p>
        </p:txBody>
      </p:sp>
    </p:spTree>
    <p:extLst>
      <p:ext uri="{BB962C8B-B14F-4D97-AF65-F5344CB8AC3E}">
        <p14:creationId xmlns:p14="http://schemas.microsoft.com/office/powerpoint/2010/main" val="42670988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2550" y="1591886"/>
            <a:ext cx="6096000" cy="3693319"/>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fontAlgn="base">
              <a:buFont typeface="Arial" panose="020B0604020202020204" pitchFamily="34" charset="0"/>
              <a:buChar char="•"/>
            </a:pPr>
            <a:r>
              <a:rPr lang="en-US" b="0" i="0" u="none" strike="noStrike" dirty="0" err="1" smtClean="0">
                <a:solidFill>
                  <a:srgbClr val="484141"/>
                </a:solidFill>
                <a:effectLst/>
                <a:latin typeface="&amp;quot"/>
              </a:rPr>
              <a:t>Kronik</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rahatsızlıklar</a:t>
            </a:r>
            <a:endParaRPr lang="en-US" b="0" i="0" u="none" strike="noStrike" dirty="0" smtClean="0">
              <a:solidFill>
                <a:srgbClr val="484141"/>
              </a:solidFill>
              <a:effectLst/>
              <a:latin typeface="&amp;quot"/>
            </a:endParaRPr>
          </a:p>
          <a:p>
            <a:pPr fontAlgn="base">
              <a:buFont typeface="Arial" panose="020B0604020202020204" pitchFamily="34" charset="0"/>
              <a:buChar char="•"/>
            </a:pPr>
            <a:endParaRPr lang="en-US" b="0" i="0" u="none" strike="noStrike" dirty="0" smtClean="0">
              <a:solidFill>
                <a:srgbClr val="484141"/>
              </a:solidFill>
              <a:effectLst/>
              <a:latin typeface="&amp;quot"/>
            </a:endParaRPr>
          </a:p>
          <a:p>
            <a:pPr fontAlgn="base">
              <a:buFont typeface="Arial" panose="020B0604020202020204" pitchFamily="34" charset="0"/>
              <a:buChar char="•"/>
            </a:pPr>
            <a:r>
              <a:rPr lang="en-US" b="0" i="0" u="none" strike="noStrike" dirty="0" err="1" smtClean="0">
                <a:solidFill>
                  <a:srgbClr val="484141"/>
                </a:solidFill>
                <a:effectLst/>
                <a:latin typeface="&amp;quot"/>
              </a:rPr>
              <a:t>Rahimden</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ameliyat</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geçirme</a:t>
            </a:r>
            <a:endParaRPr lang="en-US" b="0" i="0" u="none" strike="noStrike" dirty="0" smtClean="0">
              <a:solidFill>
                <a:srgbClr val="484141"/>
              </a:solidFill>
              <a:effectLst/>
              <a:latin typeface="&amp;quot"/>
            </a:endParaRPr>
          </a:p>
          <a:p>
            <a:pPr fontAlgn="base">
              <a:buFont typeface="Arial" panose="020B0604020202020204" pitchFamily="34" charset="0"/>
              <a:buChar char="•"/>
            </a:pPr>
            <a:endParaRPr lang="en-US" b="0" i="0" u="none" strike="noStrike" dirty="0" smtClean="0">
              <a:solidFill>
                <a:srgbClr val="484141"/>
              </a:solidFill>
              <a:effectLst/>
              <a:latin typeface="&amp;quot"/>
            </a:endParaRPr>
          </a:p>
          <a:p>
            <a:pPr fontAlgn="base">
              <a:buFont typeface="Arial" panose="020B0604020202020204" pitchFamily="34" charset="0"/>
              <a:buChar char="•"/>
            </a:pPr>
            <a:r>
              <a:rPr lang="en-US" b="0" i="0" u="none" strike="noStrike" dirty="0" err="1" smtClean="0">
                <a:solidFill>
                  <a:srgbClr val="484141"/>
                </a:solidFill>
                <a:effectLst/>
                <a:latin typeface="&amp;quot"/>
              </a:rPr>
              <a:t>Sürekli</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tekrar</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eden</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idrar</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yolu</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enfeksiyonları</a:t>
            </a:r>
            <a:endParaRPr lang="en-US" b="0" i="0" u="none" strike="noStrike" dirty="0" smtClean="0">
              <a:solidFill>
                <a:srgbClr val="484141"/>
              </a:solidFill>
              <a:effectLst/>
              <a:latin typeface="&amp;quot"/>
            </a:endParaRPr>
          </a:p>
          <a:p>
            <a:pPr fontAlgn="base">
              <a:buFont typeface="Arial" panose="020B0604020202020204" pitchFamily="34" charset="0"/>
              <a:buChar char="•"/>
            </a:pPr>
            <a:endParaRPr lang="en-US" dirty="0">
              <a:solidFill>
                <a:srgbClr val="484141"/>
              </a:solidFill>
              <a:latin typeface="&amp;quot"/>
            </a:endParaRPr>
          </a:p>
          <a:p>
            <a:pPr fontAlgn="base">
              <a:buFont typeface="Arial" panose="020B0604020202020204" pitchFamily="34" charset="0"/>
              <a:buChar char="•"/>
            </a:pPr>
            <a:endParaRPr lang="en-US" b="0" i="0" u="none" strike="noStrike" dirty="0" smtClean="0">
              <a:solidFill>
                <a:srgbClr val="484141"/>
              </a:solidFill>
              <a:effectLst/>
              <a:latin typeface="&amp;quot"/>
            </a:endParaRPr>
          </a:p>
          <a:p>
            <a:pPr fontAlgn="base">
              <a:buFont typeface="Arial" panose="020B0604020202020204" pitchFamily="34" charset="0"/>
              <a:buChar char="•"/>
            </a:pPr>
            <a:r>
              <a:rPr lang="en-US" b="0" i="0" u="none" strike="noStrike" dirty="0" err="1" smtClean="0">
                <a:solidFill>
                  <a:srgbClr val="484141"/>
                </a:solidFill>
                <a:effectLst/>
                <a:latin typeface="&amp;quot"/>
              </a:rPr>
              <a:t>Menopoz</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dönemi</a:t>
            </a:r>
            <a:endParaRPr lang="en-US" b="0" i="0" u="none" strike="noStrike" dirty="0" smtClean="0">
              <a:solidFill>
                <a:srgbClr val="484141"/>
              </a:solidFill>
              <a:effectLst/>
              <a:latin typeface="&amp;quot"/>
            </a:endParaRPr>
          </a:p>
          <a:p>
            <a:pPr fontAlgn="base">
              <a:buFont typeface="Arial" panose="020B0604020202020204" pitchFamily="34" charset="0"/>
              <a:buChar char="•"/>
            </a:pPr>
            <a:endParaRPr lang="en-US" b="0" i="0" u="none" strike="noStrike" dirty="0" smtClean="0">
              <a:solidFill>
                <a:srgbClr val="484141"/>
              </a:solidFill>
              <a:effectLst/>
              <a:latin typeface="&amp;quot"/>
            </a:endParaRPr>
          </a:p>
          <a:p>
            <a:pPr fontAlgn="base">
              <a:buFont typeface="Arial" panose="020B0604020202020204" pitchFamily="34" charset="0"/>
              <a:buChar char="•"/>
            </a:pPr>
            <a:r>
              <a:rPr lang="en-US" b="0" i="0" u="none" strike="noStrike" dirty="0" err="1" smtClean="0">
                <a:solidFill>
                  <a:srgbClr val="484141"/>
                </a:solidFill>
                <a:effectLst/>
                <a:latin typeface="&amp;quot"/>
              </a:rPr>
              <a:t>Astım</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bronşit</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gibi</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akciğer</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hastalıkları</a:t>
            </a:r>
            <a:endParaRPr lang="en-US" b="0" i="0" u="none" strike="noStrike" dirty="0" smtClean="0">
              <a:solidFill>
                <a:srgbClr val="484141"/>
              </a:solidFill>
              <a:effectLst/>
              <a:latin typeface="&amp;quot"/>
            </a:endParaRPr>
          </a:p>
          <a:p>
            <a:pPr fontAlgn="base">
              <a:buFont typeface="Arial" panose="020B0604020202020204" pitchFamily="34" charset="0"/>
              <a:buChar char="•"/>
            </a:pPr>
            <a:endParaRPr lang="en-US" b="0" i="0" u="none" strike="noStrike" dirty="0" smtClean="0">
              <a:solidFill>
                <a:srgbClr val="484141"/>
              </a:solidFill>
              <a:effectLst/>
              <a:latin typeface="&amp;quot"/>
            </a:endParaRPr>
          </a:p>
          <a:p>
            <a:pPr fontAlgn="base">
              <a:buFont typeface="Arial" panose="020B0604020202020204" pitchFamily="34" charset="0"/>
              <a:buChar char="•"/>
            </a:pPr>
            <a:r>
              <a:rPr lang="en-US" b="0" i="0" u="none" strike="noStrike" dirty="0" err="1" smtClean="0">
                <a:solidFill>
                  <a:srgbClr val="484141"/>
                </a:solidFill>
                <a:effectLst/>
                <a:latin typeface="&amp;quot"/>
              </a:rPr>
              <a:t>Kalp</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ilacı</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veya</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yüksek</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tansiyon</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gibi</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bazı</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ilaçların</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yan</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etkisi</a:t>
            </a:r>
            <a:endParaRPr lang="en-US" b="0" i="0" u="none" strike="noStrike" dirty="0" smtClean="0">
              <a:solidFill>
                <a:srgbClr val="484141"/>
              </a:solidFill>
              <a:effectLst/>
              <a:latin typeface="&amp;quot"/>
            </a:endParaRPr>
          </a:p>
        </p:txBody>
      </p:sp>
      <p:sp>
        <p:nvSpPr>
          <p:cNvPr id="3" name="Rectangle 2"/>
          <p:cNvSpPr/>
          <p:nvPr/>
        </p:nvSpPr>
        <p:spPr>
          <a:xfrm>
            <a:off x="6723017" y="1730385"/>
            <a:ext cx="5338354" cy="3416320"/>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effectLst/>
                <a:latin typeface="&amp;quot"/>
              </a:rPr>
              <a:t>Chronic ailments</a:t>
            </a:r>
            <a:r>
              <a:rPr lang="en-US" dirty="0" smtClean="0"/>
              <a:t/>
            </a:r>
            <a:br>
              <a:rPr lang="en-US" dirty="0" smtClean="0"/>
            </a:br>
            <a:endParaRPr lang="en-US" dirty="0" smtClean="0"/>
          </a:p>
          <a:p>
            <a:pPr marL="285750" indent="-285750">
              <a:buFont typeface="Arial" panose="020B0604020202020204" pitchFamily="34" charset="0"/>
              <a:buChar char="•"/>
            </a:pPr>
            <a:r>
              <a:rPr lang="en-US" b="0" i="0" u="none" strike="noStrike" dirty="0" smtClean="0">
                <a:effectLst/>
                <a:latin typeface="&amp;quot"/>
              </a:rPr>
              <a:t>Having surgery from the uterus</a:t>
            </a:r>
            <a:r>
              <a:rPr lang="en-US" dirty="0" smtClean="0"/>
              <a:t/>
            </a:r>
            <a:br>
              <a:rPr lang="en-US" dirty="0" smtClean="0"/>
            </a:br>
            <a:endParaRPr lang="en-US" dirty="0" smtClean="0"/>
          </a:p>
          <a:p>
            <a:pPr marL="285750" indent="-285750">
              <a:buFont typeface="Arial" panose="020B0604020202020204" pitchFamily="34" charset="0"/>
              <a:buChar char="•"/>
            </a:pPr>
            <a:r>
              <a:rPr lang="en-US" b="0" i="0" u="none" strike="noStrike" dirty="0" smtClean="0">
                <a:effectLst/>
                <a:latin typeface="&amp;quot"/>
              </a:rPr>
              <a:t>Recurrent urinary tract infections</a:t>
            </a:r>
            <a:r>
              <a:rPr lang="en-US" dirty="0" smtClean="0"/>
              <a:t/>
            </a:r>
            <a:br>
              <a:rPr lang="en-US" dirty="0" smtClean="0"/>
            </a:br>
            <a:endParaRPr lang="en-US" dirty="0" smtClean="0"/>
          </a:p>
          <a:p>
            <a:pPr marL="285750" indent="-285750">
              <a:buFont typeface="Arial" panose="020B0604020202020204" pitchFamily="34" charset="0"/>
              <a:buChar char="•"/>
            </a:pPr>
            <a:r>
              <a:rPr lang="en-US" b="0" i="0" u="none" strike="noStrike" dirty="0" smtClean="0">
                <a:effectLst/>
                <a:latin typeface="&amp;quot"/>
              </a:rPr>
              <a:t>Menopause period</a:t>
            </a:r>
            <a:r>
              <a:rPr lang="en-US" dirty="0" smtClean="0"/>
              <a:t/>
            </a:r>
            <a:br>
              <a:rPr lang="en-US" dirty="0" smtClean="0"/>
            </a:br>
            <a:endParaRPr lang="en-US" dirty="0" smtClean="0"/>
          </a:p>
          <a:p>
            <a:pPr marL="285750" indent="-285750">
              <a:buFont typeface="Arial" panose="020B0604020202020204" pitchFamily="34" charset="0"/>
              <a:buChar char="•"/>
            </a:pPr>
            <a:r>
              <a:rPr lang="en-US" b="0" i="0" u="none" strike="noStrike" dirty="0" smtClean="0">
                <a:effectLst/>
                <a:latin typeface="&amp;quot"/>
              </a:rPr>
              <a:t>Lung diseases such as asthma, bronchitis</a:t>
            </a:r>
            <a:r>
              <a:rPr lang="en-US" dirty="0" smtClean="0"/>
              <a:t/>
            </a:r>
            <a:br>
              <a:rPr lang="en-US" dirty="0" smtClean="0"/>
            </a:br>
            <a:endParaRPr lang="en-US" dirty="0" smtClean="0"/>
          </a:p>
          <a:p>
            <a:pPr marL="285750" indent="-285750">
              <a:buFont typeface="Arial" panose="020B0604020202020204" pitchFamily="34" charset="0"/>
              <a:buChar char="•"/>
            </a:pPr>
            <a:r>
              <a:rPr lang="en-US" b="0" i="0" u="none" strike="noStrike" dirty="0" smtClean="0">
                <a:effectLst/>
                <a:latin typeface="&amp;quot"/>
              </a:rPr>
              <a:t>Side effects of some medications, such as heart medication or high blood pressure</a:t>
            </a:r>
            <a:endParaRPr lang="en-US" dirty="0"/>
          </a:p>
        </p:txBody>
      </p:sp>
    </p:spTree>
    <p:extLst>
      <p:ext uri="{BB962C8B-B14F-4D97-AF65-F5344CB8AC3E}">
        <p14:creationId xmlns:p14="http://schemas.microsoft.com/office/powerpoint/2010/main" val="9379809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4766" y="412878"/>
            <a:ext cx="4948579" cy="563231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fontAlgn="base">
              <a:buFont typeface="Arial" panose="020B0604020202020204" pitchFamily="34" charset="0"/>
              <a:buChar char="•"/>
            </a:pPr>
            <a:r>
              <a:rPr lang="en-US" b="0" i="0" u="none" strike="noStrike" dirty="0" err="1" smtClean="0">
                <a:solidFill>
                  <a:srgbClr val="484141"/>
                </a:solidFill>
                <a:effectLst/>
                <a:latin typeface="&amp;quot"/>
              </a:rPr>
              <a:t>Sinirsel</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bazı</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rahatsızlıklar</a:t>
            </a:r>
            <a:endParaRPr lang="en-US" b="0" i="0" u="none" strike="noStrike" dirty="0" smtClean="0">
              <a:solidFill>
                <a:srgbClr val="484141"/>
              </a:solidFill>
              <a:effectLst/>
              <a:latin typeface="&amp;quot"/>
            </a:endParaRPr>
          </a:p>
          <a:p>
            <a:pPr fontAlgn="base">
              <a:buFont typeface="Arial" panose="020B0604020202020204" pitchFamily="34" charset="0"/>
              <a:buChar char="•"/>
            </a:pPr>
            <a:endParaRPr lang="en-US" b="0" i="0" u="none" strike="noStrike" dirty="0" smtClean="0">
              <a:solidFill>
                <a:srgbClr val="484141"/>
              </a:solidFill>
              <a:effectLst/>
              <a:latin typeface="&amp;quot"/>
            </a:endParaRPr>
          </a:p>
          <a:p>
            <a:pPr fontAlgn="base">
              <a:buFont typeface="Arial" panose="020B0604020202020204" pitchFamily="34" charset="0"/>
              <a:buChar char="•"/>
            </a:pPr>
            <a:r>
              <a:rPr lang="en-US" b="0" i="0" u="none" strike="noStrike" dirty="0" err="1" smtClean="0">
                <a:solidFill>
                  <a:srgbClr val="484141"/>
                </a:solidFill>
                <a:effectLst/>
                <a:latin typeface="&amp;quot"/>
              </a:rPr>
              <a:t>Mesane</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iltihabı</a:t>
            </a:r>
            <a:endParaRPr lang="en-US" b="0" i="0" u="none" strike="noStrike" dirty="0" smtClean="0">
              <a:solidFill>
                <a:srgbClr val="484141"/>
              </a:solidFill>
              <a:effectLst/>
              <a:latin typeface="&amp;quot"/>
            </a:endParaRPr>
          </a:p>
          <a:p>
            <a:pPr fontAlgn="base">
              <a:buFont typeface="Arial" panose="020B0604020202020204" pitchFamily="34" charset="0"/>
              <a:buChar char="•"/>
            </a:pPr>
            <a:endParaRPr lang="en-US" b="0" i="0" u="none" strike="noStrike" dirty="0" smtClean="0">
              <a:solidFill>
                <a:srgbClr val="484141"/>
              </a:solidFill>
              <a:effectLst/>
              <a:latin typeface="&amp;quot"/>
            </a:endParaRPr>
          </a:p>
          <a:p>
            <a:pPr fontAlgn="base">
              <a:buFont typeface="Arial" panose="020B0604020202020204" pitchFamily="34" charset="0"/>
              <a:buChar char="•"/>
            </a:pPr>
            <a:r>
              <a:rPr lang="en-US" b="0" i="0" u="none" strike="noStrike" dirty="0" err="1" smtClean="0">
                <a:solidFill>
                  <a:srgbClr val="484141"/>
                </a:solidFill>
                <a:effectLst/>
                <a:latin typeface="&amp;quot"/>
              </a:rPr>
              <a:t>Vajinal</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enfeksiyonlar</a:t>
            </a:r>
            <a:endParaRPr lang="en-US" b="0" i="0" u="none" strike="noStrike" dirty="0" smtClean="0">
              <a:solidFill>
                <a:srgbClr val="484141"/>
              </a:solidFill>
              <a:effectLst/>
              <a:latin typeface="&amp;quot"/>
            </a:endParaRPr>
          </a:p>
          <a:p>
            <a:pPr fontAlgn="base">
              <a:buFont typeface="Arial" panose="020B0604020202020204" pitchFamily="34" charset="0"/>
              <a:buChar char="•"/>
            </a:pPr>
            <a:endParaRPr lang="en-US" b="0" i="0" u="none" strike="noStrike" dirty="0" smtClean="0">
              <a:solidFill>
                <a:srgbClr val="484141"/>
              </a:solidFill>
              <a:effectLst/>
              <a:latin typeface="&amp;quot"/>
            </a:endParaRPr>
          </a:p>
          <a:p>
            <a:pPr fontAlgn="base">
              <a:buFont typeface="Arial" panose="020B0604020202020204" pitchFamily="34" charset="0"/>
              <a:buChar char="•"/>
            </a:pPr>
            <a:r>
              <a:rPr lang="en-US" b="0" i="0" u="none" strike="noStrike" dirty="0" err="1" smtClean="0">
                <a:solidFill>
                  <a:srgbClr val="484141"/>
                </a:solidFill>
                <a:effectLst/>
                <a:latin typeface="&amp;quot"/>
              </a:rPr>
              <a:t>Hamilelik</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dönemi</a:t>
            </a:r>
            <a:endParaRPr lang="en-US" b="0" i="0" u="none" strike="noStrike" dirty="0" smtClean="0">
              <a:solidFill>
                <a:srgbClr val="484141"/>
              </a:solidFill>
              <a:effectLst/>
              <a:latin typeface="&amp;quot"/>
            </a:endParaRPr>
          </a:p>
          <a:p>
            <a:pPr fontAlgn="base">
              <a:buFont typeface="Arial" panose="020B0604020202020204" pitchFamily="34" charset="0"/>
              <a:buChar char="•"/>
            </a:pPr>
            <a:endParaRPr lang="en-US" b="0" i="0" u="none" strike="noStrike" dirty="0" smtClean="0">
              <a:solidFill>
                <a:srgbClr val="484141"/>
              </a:solidFill>
              <a:effectLst/>
              <a:latin typeface="&amp;quot"/>
            </a:endParaRPr>
          </a:p>
          <a:p>
            <a:pPr fontAlgn="base">
              <a:buFont typeface="Arial" panose="020B0604020202020204" pitchFamily="34" charset="0"/>
              <a:buChar char="•"/>
            </a:pPr>
            <a:r>
              <a:rPr lang="en-US" b="0" i="0" u="none" strike="noStrike" dirty="0" smtClean="0">
                <a:solidFill>
                  <a:srgbClr val="484141"/>
                </a:solidFill>
                <a:effectLst/>
                <a:latin typeface="&amp;quot"/>
              </a:rPr>
              <a:t>Alzheimer</a:t>
            </a:r>
          </a:p>
          <a:p>
            <a:pPr fontAlgn="base">
              <a:buFont typeface="Arial" panose="020B0604020202020204" pitchFamily="34" charset="0"/>
              <a:buChar char="•"/>
            </a:pPr>
            <a:endParaRPr lang="en-US" b="0" i="0" u="none" strike="noStrike" dirty="0" smtClean="0">
              <a:solidFill>
                <a:srgbClr val="484141"/>
              </a:solidFill>
              <a:effectLst/>
              <a:latin typeface="&amp;quot"/>
            </a:endParaRPr>
          </a:p>
          <a:p>
            <a:pPr fontAlgn="base">
              <a:buFont typeface="Arial" panose="020B0604020202020204" pitchFamily="34" charset="0"/>
              <a:buChar char="•"/>
            </a:pPr>
            <a:r>
              <a:rPr lang="en-US" b="0" i="0" u="none" strike="noStrike" dirty="0" err="1" smtClean="0">
                <a:solidFill>
                  <a:srgbClr val="484141"/>
                </a:solidFill>
                <a:effectLst/>
                <a:latin typeface="&amp;quot"/>
              </a:rPr>
              <a:t>Doğum</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nedeniyle</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rahim</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kaslarının</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zayıflaması</a:t>
            </a:r>
            <a:endParaRPr lang="en-US" b="0" i="0" u="none" strike="noStrike" dirty="0" smtClean="0">
              <a:solidFill>
                <a:srgbClr val="484141"/>
              </a:solidFill>
              <a:effectLst/>
              <a:latin typeface="&amp;quot"/>
            </a:endParaRPr>
          </a:p>
          <a:p>
            <a:pPr fontAlgn="base">
              <a:buFont typeface="Arial" panose="020B0604020202020204" pitchFamily="34" charset="0"/>
              <a:buChar char="•"/>
            </a:pPr>
            <a:endParaRPr lang="en-US" b="0" i="0" u="none" strike="noStrike" dirty="0" smtClean="0">
              <a:solidFill>
                <a:srgbClr val="484141"/>
              </a:solidFill>
              <a:effectLst/>
              <a:latin typeface="&amp;quot"/>
            </a:endParaRPr>
          </a:p>
          <a:p>
            <a:pPr fontAlgn="base">
              <a:buFont typeface="Arial" panose="020B0604020202020204" pitchFamily="34" charset="0"/>
              <a:buChar char="•"/>
            </a:pPr>
            <a:r>
              <a:rPr lang="en-US" b="0" i="0" u="none" strike="noStrike" dirty="0" err="1" smtClean="0">
                <a:solidFill>
                  <a:srgbClr val="484141"/>
                </a:solidFill>
                <a:effectLst/>
                <a:latin typeface="&amp;quot"/>
              </a:rPr>
              <a:t>Mesanede</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meydana</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gelen</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tümör</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ve</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taşlar</a:t>
            </a:r>
            <a:endParaRPr lang="en-US" b="0" i="0" u="none" strike="noStrike" dirty="0" smtClean="0">
              <a:solidFill>
                <a:srgbClr val="484141"/>
              </a:solidFill>
              <a:effectLst/>
              <a:latin typeface="&amp;quot"/>
            </a:endParaRPr>
          </a:p>
          <a:p>
            <a:pPr fontAlgn="base">
              <a:buFont typeface="Arial" panose="020B0604020202020204" pitchFamily="34" charset="0"/>
              <a:buChar char="•"/>
            </a:pPr>
            <a:endParaRPr lang="en-US" b="0" i="0" u="none" strike="noStrike" dirty="0" smtClean="0">
              <a:solidFill>
                <a:srgbClr val="484141"/>
              </a:solidFill>
              <a:effectLst/>
              <a:latin typeface="&amp;quot"/>
            </a:endParaRPr>
          </a:p>
          <a:p>
            <a:pPr fontAlgn="base">
              <a:buFont typeface="Arial" panose="020B0604020202020204" pitchFamily="34" charset="0"/>
              <a:buChar char="•"/>
            </a:pPr>
            <a:r>
              <a:rPr lang="en-US" b="0" i="0" u="none" strike="noStrike" dirty="0" err="1" smtClean="0">
                <a:solidFill>
                  <a:srgbClr val="484141"/>
                </a:solidFill>
                <a:effectLst/>
                <a:latin typeface="&amp;quot"/>
              </a:rPr>
              <a:t>Mesane</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sendromunun</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aşırı</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aktif</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olması</a:t>
            </a:r>
            <a:endParaRPr lang="en-US" b="0" i="0" u="none" strike="noStrike" dirty="0" smtClean="0">
              <a:solidFill>
                <a:srgbClr val="484141"/>
              </a:solidFill>
              <a:effectLst/>
              <a:latin typeface="&amp;quot"/>
            </a:endParaRPr>
          </a:p>
          <a:p>
            <a:pPr fontAlgn="base">
              <a:buFont typeface="Arial" panose="020B0604020202020204" pitchFamily="34" charset="0"/>
              <a:buChar char="•"/>
            </a:pPr>
            <a:endParaRPr lang="en-US" b="0" i="0" u="none" strike="noStrike" dirty="0" smtClean="0">
              <a:solidFill>
                <a:srgbClr val="484141"/>
              </a:solidFill>
              <a:effectLst/>
              <a:latin typeface="&amp;quot"/>
            </a:endParaRPr>
          </a:p>
          <a:p>
            <a:pPr fontAlgn="base">
              <a:buFont typeface="Arial" panose="020B0604020202020204" pitchFamily="34" charset="0"/>
              <a:buChar char="•"/>
            </a:pPr>
            <a:r>
              <a:rPr lang="en-US" b="0" i="0" u="none" strike="noStrike" dirty="0" err="1" smtClean="0">
                <a:solidFill>
                  <a:srgbClr val="484141"/>
                </a:solidFill>
                <a:effectLst/>
                <a:latin typeface="&amp;quot"/>
              </a:rPr>
              <a:t>Şeker</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rahatsızlığı</a:t>
            </a:r>
            <a:endParaRPr lang="en-US" b="0" i="0" u="none" strike="noStrike" dirty="0" smtClean="0">
              <a:solidFill>
                <a:srgbClr val="484141"/>
              </a:solidFill>
              <a:effectLst/>
              <a:latin typeface="&amp;quot"/>
            </a:endParaRPr>
          </a:p>
          <a:p>
            <a:pPr fontAlgn="base">
              <a:buFont typeface="Arial" panose="020B0604020202020204" pitchFamily="34" charset="0"/>
              <a:buChar char="•"/>
            </a:pPr>
            <a:endParaRPr lang="en-US" b="0" i="0" u="none" strike="noStrike" dirty="0" smtClean="0">
              <a:solidFill>
                <a:srgbClr val="484141"/>
              </a:solidFill>
              <a:effectLst/>
              <a:latin typeface="&amp;quot"/>
            </a:endParaRPr>
          </a:p>
          <a:p>
            <a:pPr fontAlgn="base">
              <a:buFont typeface="Arial" panose="020B0604020202020204" pitchFamily="34" charset="0"/>
              <a:buChar char="•"/>
            </a:pPr>
            <a:r>
              <a:rPr lang="en-US" b="0" i="0" u="none" strike="noStrike" dirty="0" err="1" smtClean="0">
                <a:solidFill>
                  <a:srgbClr val="484141"/>
                </a:solidFill>
                <a:effectLst/>
                <a:latin typeface="&amp;quot"/>
              </a:rPr>
              <a:t>Psikolojik</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nedenler</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ve</a:t>
            </a:r>
            <a:r>
              <a:rPr lang="en-US" b="0" i="0" u="none" strike="noStrike" dirty="0" smtClean="0">
                <a:solidFill>
                  <a:srgbClr val="484141"/>
                </a:solidFill>
                <a:effectLst/>
                <a:latin typeface="&amp;quot"/>
              </a:rPr>
              <a:t> </a:t>
            </a:r>
            <a:r>
              <a:rPr lang="en-US" b="0" i="0" u="none" strike="noStrike" dirty="0" err="1" smtClean="0">
                <a:solidFill>
                  <a:srgbClr val="484141"/>
                </a:solidFill>
                <a:effectLst/>
                <a:latin typeface="&amp;quot"/>
              </a:rPr>
              <a:t>st</a:t>
            </a:r>
            <a:endParaRPr lang="en-US" b="0" i="0" u="none" strike="noStrike" dirty="0" smtClean="0">
              <a:solidFill>
                <a:srgbClr val="484141"/>
              </a:solidFill>
              <a:effectLst/>
              <a:latin typeface="&amp;quot"/>
            </a:endParaRPr>
          </a:p>
          <a:p>
            <a:pPr fontAlgn="base">
              <a:buFont typeface="Arial" panose="020B0604020202020204" pitchFamily="34" charset="0"/>
              <a:buChar char="•"/>
            </a:pPr>
            <a:endParaRPr lang="en-US" b="0" i="0" u="none" strike="noStrike" dirty="0">
              <a:solidFill>
                <a:srgbClr val="484141"/>
              </a:solidFill>
              <a:effectLst/>
              <a:latin typeface="&amp;quot"/>
            </a:endParaRPr>
          </a:p>
        </p:txBody>
      </p:sp>
      <p:sp>
        <p:nvSpPr>
          <p:cNvPr id="3" name="Rectangle 2"/>
          <p:cNvSpPr/>
          <p:nvPr/>
        </p:nvSpPr>
        <p:spPr>
          <a:xfrm>
            <a:off x="6096000" y="412878"/>
            <a:ext cx="6096000" cy="5355312"/>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marL="285750" indent="-285750">
              <a:buFont typeface="Arial" panose="020B0604020202020204" pitchFamily="34" charset="0"/>
              <a:buChar char="•"/>
            </a:pPr>
            <a:r>
              <a:rPr lang="en-US" b="0" i="0" u="none" strike="noStrike" dirty="0" smtClean="0">
                <a:effectLst/>
                <a:latin typeface="&amp;quot"/>
              </a:rPr>
              <a:t>Some nervous disorders</a:t>
            </a:r>
            <a:r>
              <a:rPr lang="en-US" dirty="0" smtClean="0"/>
              <a:t/>
            </a:r>
            <a:br>
              <a:rPr lang="en-US" dirty="0" smtClean="0"/>
            </a:br>
            <a:endParaRPr lang="en-US" dirty="0" smtClean="0"/>
          </a:p>
          <a:p>
            <a:pPr marL="285750" indent="-285750">
              <a:buFont typeface="Arial" panose="020B0604020202020204" pitchFamily="34" charset="0"/>
              <a:buChar char="•"/>
            </a:pPr>
            <a:r>
              <a:rPr lang="en-US" b="0" i="0" u="none" strike="noStrike" dirty="0" smtClean="0">
                <a:effectLst/>
                <a:latin typeface="&amp;quot"/>
              </a:rPr>
              <a:t>Bladder inflammation</a:t>
            </a:r>
            <a:r>
              <a:rPr lang="en-US" dirty="0" smtClean="0"/>
              <a:t/>
            </a:r>
            <a:br>
              <a:rPr lang="en-US" dirty="0" smtClean="0"/>
            </a:br>
            <a:endParaRPr lang="en-US" dirty="0" smtClean="0"/>
          </a:p>
          <a:p>
            <a:pPr marL="285750" indent="-285750">
              <a:buFont typeface="Arial" panose="020B0604020202020204" pitchFamily="34" charset="0"/>
              <a:buChar char="•"/>
            </a:pPr>
            <a:r>
              <a:rPr lang="en-US" b="0" i="0" u="none" strike="noStrike" dirty="0" smtClean="0">
                <a:effectLst/>
                <a:latin typeface="&amp;quot"/>
              </a:rPr>
              <a:t>Vaginal infections</a:t>
            </a:r>
            <a:r>
              <a:rPr lang="en-US" dirty="0" smtClean="0"/>
              <a:t/>
            </a:r>
            <a:br>
              <a:rPr lang="en-US" dirty="0" smtClean="0"/>
            </a:br>
            <a:endParaRPr lang="en-US" dirty="0" smtClean="0"/>
          </a:p>
          <a:p>
            <a:pPr marL="285750" indent="-285750">
              <a:buFont typeface="Arial" panose="020B0604020202020204" pitchFamily="34" charset="0"/>
              <a:buChar char="•"/>
            </a:pPr>
            <a:r>
              <a:rPr lang="en-US" b="0" i="0" u="none" strike="noStrike" dirty="0" smtClean="0">
                <a:effectLst/>
                <a:latin typeface="&amp;quot"/>
              </a:rPr>
              <a:t>Pregnancy period</a:t>
            </a:r>
            <a:r>
              <a:rPr lang="en-US" dirty="0" smtClean="0"/>
              <a:t/>
            </a:r>
            <a:br>
              <a:rPr lang="en-US" dirty="0" smtClean="0"/>
            </a:br>
            <a:endParaRPr lang="en-US" dirty="0" smtClean="0"/>
          </a:p>
          <a:p>
            <a:pPr marL="285750" indent="-285750">
              <a:buFont typeface="Arial" panose="020B0604020202020204" pitchFamily="34" charset="0"/>
              <a:buChar char="•"/>
            </a:pPr>
            <a:r>
              <a:rPr lang="en-US" b="0" i="0" u="none" strike="noStrike" dirty="0" smtClean="0">
                <a:effectLst/>
                <a:latin typeface="&amp;quot"/>
              </a:rPr>
              <a:t>Alzheimer's</a:t>
            </a:r>
            <a:r>
              <a:rPr lang="en-US" dirty="0" smtClean="0"/>
              <a:t/>
            </a:r>
            <a:br>
              <a:rPr lang="en-US" dirty="0" smtClean="0"/>
            </a:br>
            <a:endParaRPr lang="en-US" dirty="0" smtClean="0"/>
          </a:p>
          <a:p>
            <a:pPr marL="285750" indent="-285750">
              <a:buFont typeface="Arial" panose="020B0604020202020204" pitchFamily="34" charset="0"/>
              <a:buChar char="•"/>
            </a:pPr>
            <a:r>
              <a:rPr lang="en-US" b="0" i="0" u="none" strike="noStrike" dirty="0" smtClean="0">
                <a:effectLst/>
                <a:latin typeface="&amp;quot"/>
              </a:rPr>
              <a:t>Weakening of the uterine muscles due to childbirth</a:t>
            </a:r>
            <a:r>
              <a:rPr lang="en-US" dirty="0" smtClean="0"/>
              <a:t/>
            </a:r>
            <a:br>
              <a:rPr lang="en-US" dirty="0" smtClean="0"/>
            </a:br>
            <a:endParaRPr lang="en-US" dirty="0" smtClean="0"/>
          </a:p>
          <a:p>
            <a:pPr marL="285750" indent="-285750">
              <a:buFont typeface="Arial" panose="020B0604020202020204" pitchFamily="34" charset="0"/>
              <a:buChar char="•"/>
            </a:pPr>
            <a:r>
              <a:rPr lang="en-US" b="0" i="0" u="none" strike="noStrike" dirty="0" smtClean="0">
                <a:effectLst/>
                <a:latin typeface="&amp;quot"/>
              </a:rPr>
              <a:t>Tumors and stones occurring in the bladder</a:t>
            </a:r>
            <a:r>
              <a:rPr lang="en-US" dirty="0" smtClean="0"/>
              <a:t/>
            </a:r>
            <a:br>
              <a:rPr lang="en-US" dirty="0" smtClean="0"/>
            </a:br>
            <a:endParaRPr lang="en-US" dirty="0" smtClean="0"/>
          </a:p>
          <a:p>
            <a:pPr marL="285750" indent="-285750">
              <a:buFont typeface="Arial" panose="020B0604020202020204" pitchFamily="34" charset="0"/>
              <a:buChar char="•"/>
            </a:pPr>
            <a:r>
              <a:rPr lang="en-US" b="0" i="0" u="none" strike="noStrike" dirty="0" smtClean="0">
                <a:effectLst/>
                <a:latin typeface="&amp;quot"/>
              </a:rPr>
              <a:t>Overactive bladder syndrome</a:t>
            </a:r>
            <a:r>
              <a:rPr lang="en-US" dirty="0" smtClean="0"/>
              <a:t/>
            </a:r>
            <a:br>
              <a:rPr lang="en-US" dirty="0" smtClean="0"/>
            </a:br>
            <a:endParaRPr lang="en-US" dirty="0" smtClean="0"/>
          </a:p>
          <a:p>
            <a:pPr marL="285750" indent="-285750">
              <a:buFont typeface="Arial" panose="020B0604020202020204" pitchFamily="34" charset="0"/>
              <a:buChar char="•"/>
            </a:pPr>
            <a:r>
              <a:rPr lang="en-US" b="0" i="0" u="none" strike="noStrike" dirty="0" smtClean="0">
                <a:effectLst/>
                <a:latin typeface="&amp;quot"/>
              </a:rPr>
              <a:t>Diabetes</a:t>
            </a:r>
            <a:r>
              <a:rPr lang="en-US" dirty="0" smtClean="0"/>
              <a:t/>
            </a:r>
            <a:br>
              <a:rPr lang="en-US" dirty="0" smtClean="0"/>
            </a:br>
            <a:endParaRPr lang="en-US" dirty="0" smtClean="0"/>
          </a:p>
          <a:p>
            <a:pPr marL="285750" indent="-285750">
              <a:buFont typeface="Arial" panose="020B0604020202020204" pitchFamily="34" charset="0"/>
              <a:buChar char="•"/>
            </a:pPr>
            <a:r>
              <a:rPr lang="en-US" b="0" i="0" u="none" strike="noStrike" dirty="0" smtClean="0">
                <a:effectLst/>
                <a:latin typeface="&amp;quot"/>
              </a:rPr>
              <a:t>Psychological causes and </a:t>
            </a:r>
            <a:r>
              <a:rPr lang="en-US" b="0" i="0" u="none" strike="noStrike" dirty="0" err="1" smtClean="0">
                <a:effectLst/>
                <a:latin typeface="&amp;quot"/>
              </a:rPr>
              <a:t>st</a:t>
            </a:r>
            <a:endParaRPr lang="en-US" dirty="0"/>
          </a:p>
        </p:txBody>
      </p:sp>
    </p:spTree>
    <p:extLst>
      <p:ext uri="{BB962C8B-B14F-4D97-AF65-F5344CB8AC3E}">
        <p14:creationId xmlns:p14="http://schemas.microsoft.com/office/powerpoint/2010/main" val="7683377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052" y="941132"/>
            <a:ext cx="4920342" cy="4801314"/>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CB7CA1"/>
                </a:solidFill>
                <a:effectLst/>
                <a:latin typeface="&amp;quot"/>
              </a:rPr>
              <a:t>What is Urinary Stress Incontinence or "USI"?</a:t>
            </a:r>
          </a:p>
          <a:p>
            <a:pPr marL="285750" indent="-285750">
              <a:buFont typeface="Arial" panose="020B0604020202020204" pitchFamily="34" charset="0"/>
              <a:buChar char="•"/>
            </a:pPr>
            <a:endParaRPr lang="en-US" b="0" i="0" u="none" strike="noStrike" dirty="0" smtClean="0">
              <a:solidFill>
                <a:srgbClr val="CB7CA1"/>
              </a:solidFill>
              <a:effectLst/>
              <a:latin typeface="&amp;quot"/>
            </a:endParaRPr>
          </a:p>
          <a:p>
            <a:pPr marL="285750" indent="-285750">
              <a:buFont typeface="Arial" panose="020B0604020202020204" pitchFamily="34" charset="0"/>
              <a:buChar char="•"/>
            </a:pPr>
            <a:r>
              <a:rPr lang="en-US" b="0" i="0" u="none" strike="noStrike" dirty="0" smtClean="0">
                <a:solidFill>
                  <a:srgbClr val="494949"/>
                </a:solidFill>
                <a:effectLst/>
                <a:latin typeface="&amp;quot"/>
              </a:rPr>
              <a:t>Urinary stress incontinence is the involuntary release of urine, triggered by an increase in pressure on your bladder.</a:t>
            </a:r>
          </a:p>
          <a:p>
            <a:pPr marL="285750" indent="-285750">
              <a:buFont typeface="Arial" panose="020B0604020202020204" pitchFamily="34" charset="0"/>
              <a:buChar char="•"/>
            </a:pPr>
            <a:endParaRPr lang="en-US" b="0" i="0" u="none" strike="noStrike" dirty="0" smtClean="0">
              <a:solidFill>
                <a:srgbClr val="494949"/>
              </a:solidFill>
              <a:effectLst/>
              <a:latin typeface="&amp;quot"/>
            </a:endParaRPr>
          </a:p>
          <a:p>
            <a:pPr marL="285750" indent="-285750">
              <a:buFont typeface="Arial" panose="020B0604020202020204" pitchFamily="34" charset="0"/>
              <a:buChar char="•"/>
            </a:pPr>
            <a:r>
              <a:rPr lang="en-US" b="0" i="0" u="none" strike="noStrike" dirty="0" smtClean="0">
                <a:solidFill>
                  <a:srgbClr val="494949"/>
                </a:solidFill>
                <a:effectLst/>
                <a:latin typeface="&amp;quot"/>
              </a:rPr>
              <a:t>As your bladder fills, the pressure inside increases and it becomes harder to hold on.</a:t>
            </a:r>
          </a:p>
          <a:p>
            <a:pPr marL="285750" indent="-285750">
              <a:buFont typeface="Arial" panose="020B0604020202020204" pitchFamily="34" charset="0"/>
              <a:buChar char="•"/>
            </a:pPr>
            <a:r>
              <a:rPr lang="en-US" b="0" i="0" u="none" strike="noStrike" dirty="0" smtClean="0">
                <a:solidFill>
                  <a:srgbClr val="494949"/>
                </a:solidFill>
                <a:effectLst/>
                <a:latin typeface="&amp;quot"/>
              </a:rPr>
              <a:t>In addition, many activities create a big enough increase in pressure in your abdomen to trigger a leak: involuntary movements like coughing and sneezing; vigorous actions like running and jumping; or even slower movements like getting up from sitting.</a:t>
            </a:r>
          </a:p>
          <a:p>
            <a:pPr marL="285750" indent="-285750">
              <a:buFont typeface="Arial" panose="020B0604020202020204" pitchFamily="34" charset="0"/>
              <a:buChar char="•"/>
            </a:pPr>
            <a:r>
              <a:rPr lang="en-US" b="0" i="0" u="none" strike="noStrike" dirty="0" smtClean="0">
                <a:solidFill>
                  <a:srgbClr val="494949"/>
                </a:solidFill>
                <a:effectLst/>
                <a:latin typeface="&amp;quot"/>
              </a:rPr>
              <a:t>.</a:t>
            </a:r>
            <a:endParaRPr lang="en-US" b="0" i="0" u="none" strike="noStrike" dirty="0">
              <a:solidFill>
                <a:srgbClr val="494949"/>
              </a:solidFill>
              <a:effectLst/>
              <a:latin typeface="&amp;quot"/>
            </a:endParaRPr>
          </a:p>
        </p:txBody>
      </p:sp>
      <p:sp>
        <p:nvSpPr>
          <p:cNvPr id="3" name="Rectangle 2"/>
          <p:cNvSpPr/>
          <p:nvPr/>
        </p:nvSpPr>
        <p:spPr>
          <a:xfrm>
            <a:off x="5874328" y="1116484"/>
            <a:ext cx="5366328" cy="3970318"/>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285750" indent="-285750">
              <a:buFont typeface="Arial" panose="020B0604020202020204" pitchFamily="34" charset="0"/>
              <a:buChar char="•"/>
            </a:pPr>
            <a:r>
              <a:rPr lang="en-US" dirty="0" err="1" smtClean="0"/>
              <a:t>İdrar</a:t>
            </a:r>
            <a:r>
              <a:rPr lang="en-US" dirty="0" smtClean="0"/>
              <a:t> </a:t>
            </a:r>
            <a:r>
              <a:rPr lang="en-US" dirty="0" err="1" smtClean="0"/>
              <a:t>Stresi</a:t>
            </a:r>
            <a:r>
              <a:rPr lang="en-US" dirty="0" smtClean="0"/>
              <a:t> </a:t>
            </a:r>
            <a:r>
              <a:rPr lang="en-US" dirty="0" err="1" smtClean="0"/>
              <a:t>İnkontinansı</a:t>
            </a:r>
            <a:r>
              <a:rPr lang="en-US" dirty="0" smtClean="0"/>
              <a:t> </a:t>
            </a:r>
            <a:r>
              <a:rPr lang="en-US" dirty="0" err="1" smtClean="0"/>
              <a:t>veya</a:t>
            </a:r>
            <a:r>
              <a:rPr lang="en-US" dirty="0" smtClean="0"/>
              <a:t> "USI" </a:t>
            </a:r>
            <a:r>
              <a:rPr lang="en-US" dirty="0" err="1" smtClean="0"/>
              <a:t>nedir</a:t>
            </a:r>
            <a:r>
              <a:rPr lang="en-US" dirty="0" smtClean="0"/>
              <a:t>?</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err="1" smtClean="0"/>
              <a:t>İdrar</a:t>
            </a:r>
            <a:r>
              <a:rPr lang="en-US" dirty="0" smtClean="0"/>
              <a:t> </a:t>
            </a:r>
            <a:r>
              <a:rPr lang="en-US" dirty="0" err="1" smtClean="0"/>
              <a:t>stresinin</a:t>
            </a:r>
            <a:r>
              <a:rPr lang="en-US" dirty="0" smtClean="0"/>
              <a:t> </a:t>
            </a:r>
            <a:r>
              <a:rPr lang="en-US" dirty="0" err="1" smtClean="0"/>
              <a:t>inkontinansı</a:t>
            </a:r>
            <a:r>
              <a:rPr lang="en-US" dirty="0" smtClean="0"/>
              <a:t> </a:t>
            </a:r>
            <a:r>
              <a:rPr lang="en-US" dirty="0" err="1" smtClean="0"/>
              <a:t>idrarın</a:t>
            </a:r>
            <a:r>
              <a:rPr lang="en-US" dirty="0" smtClean="0"/>
              <a:t> </a:t>
            </a:r>
            <a:r>
              <a:rPr lang="en-US" dirty="0" err="1" smtClean="0"/>
              <a:t>istemsiz</a:t>
            </a:r>
            <a:r>
              <a:rPr lang="en-US" dirty="0" smtClean="0"/>
              <a:t> </a:t>
            </a:r>
            <a:r>
              <a:rPr lang="en-US" dirty="0" err="1" smtClean="0"/>
              <a:t>salınımıdır</a:t>
            </a:r>
            <a:r>
              <a:rPr lang="en-US" dirty="0" smtClean="0"/>
              <a:t>, </a:t>
            </a:r>
            <a:r>
              <a:rPr lang="en-US" dirty="0" err="1" smtClean="0"/>
              <a:t>mesanenizdeki</a:t>
            </a:r>
            <a:r>
              <a:rPr lang="en-US" dirty="0" smtClean="0"/>
              <a:t> </a:t>
            </a:r>
            <a:r>
              <a:rPr lang="en-US" dirty="0" err="1" smtClean="0"/>
              <a:t>basınç</a:t>
            </a:r>
            <a:r>
              <a:rPr lang="en-US" dirty="0" smtClean="0"/>
              <a:t> </a:t>
            </a:r>
            <a:r>
              <a:rPr lang="en-US" dirty="0" err="1" smtClean="0"/>
              <a:t>artışı</a:t>
            </a:r>
            <a:r>
              <a:rPr lang="en-US" dirty="0" smtClean="0"/>
              <a:t> </a:t>
            </a:r>
            <a:r>
              <a:rPr lang="en-US" dirty="0" err="1" smtClean="0"/>
              <a:t>ile</a:t>
            </a:r>
            <a:r>
              <a:rPr lang="en-US" dirty="0" smtClean="0"/>
              <a:t> </a:t>
            </a:r>
            <a:r>
              <a:rPr lang="en-US" dirty="0" err="1" smtClean="0"/>
              <a:t>tetiklenir</a:t>
            </a:r>
            <a:r>
              <a:rPr lang="en-US" dirty="0" smtClean="0"/>
              <a:t>.</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err="1" smtClean="0"/>
              <a:t>Mesaneniz</a:t>
            </a:r>
            <a:r>
              <a:rPr lang="en-US" dirty="0" smtClean="0"/>
              <a:t> </a:t>
            </a:r>
            <a:r>
              <a:rPr lang="en-US" dirty="0" err="1" smtClean="0"/>
              <a:t>doldukça</a:t>
            </a:r>
            <a:r>
              <a:rPr lang="en-US" dirty="0" smtClean="0"/>
              <a:t> </a:t>
            </a:r>
            <a:r>
              <a:rPr lang="en-US" dirty="0" err="1" smtClean="0"/>
              <a:t>içerideki</a:t>
            </a:r>
            <a:r>
              <a:rPr lang="en-US" dirty="0" smtClean="0"/>
              <a:t> </a:t>
            </a:r>
            <a:r>
              <a:rPr lang="en-US" dirty="0" err="1" smtClean="0"/>
              <a:t>basınç</a:t>
            </a:r>
            <a:r>
              <a:rPr lang="en-US" dirty="0" smtClean="0"/>
              <a:t> </a:t>
            </a:r>
            <a:r>
              <a:rPr lang="en-US" dirty="0" err="1" smtClean="0"/>
              <a:t>artar</a:t>
            </a:r>
            <a:r>
              <a:rPr lang="en-US" dirty="0" smtClean="0"/>
              <a:t> </a:t>
            </a:r>
            <a:r>
              <a:rPr lang="en-US" dirty="0" err="1" smtClean="0"/>
              <a:t>ve</a:t>
            </a:r>
            <a:r>
              <a:rPr lang="en-US" dirty="0" smtClean="0"/>
              <a:t> </a:t>
            </a:r>
            <a:r>
              <a:rPr lang="en-US" dirty="0" err="1" smtClean="0"/>
              <a:t>dayanması</a:t>
            </a:r>
            <a:r>
              <a:rPr lang="en-US" dirty="0" smtClean="0"/>
              <a:t> </a:t>
            </a:r>
            <a:r>
              <a:rPr lang="en-US" dirty="0" err="1" smtClean="0"/>
              <a:t>zorlaşır</a:t>
            </a:r>
            <a:r>
              <a:rPr lang="en-US" dirty="0" smtClean="0"/>
              <a:t>.</a:t>
            </a:r>
          </a:p>
          <a:p>
            <a:pPr marL="285750" indent="-285750">
              <a:buFont typeface="Arial" panose="020B0604020202020204" pitchFamily="34" charset="0"/>
              <a:buChar char="•"/>
            </a:pPr>
            <a:r>
              <a:rPr lang="en-US" dirty="0" smtClean="0"/>
              <a:t>Buna </a:t>
            </a:r>
            <a:r>
              <a:rPr lang="en-US" dirty="0" err="1" smtClean="0"/>
              <a:t>ek</a:t>
            </a:r>
            <a:r>
              <a:rPr lang="en-US" dirty="0" smtClean="0"/>
              <a:t> </a:t>
            </a:r>
            <a:r>
              <a:rPr lang="en-US" dirty="0" err="1" smtClean="0"/>
              <a:t>olarak</a:t>
            </a:r>
            <a:r>
              <a:rPr lang="en-US" dirty="0" smtClean="0"/>
              <a:t>, </a:t>
            </a:r>
            <a:r>
              <a:rPr lang="en-US" dirty="0" err="1" smtClean="0"/>
              <a:t>birçok</a:t>
            </a:r>
            <a:r>
              <a:rPr lang="en-US" dirty="0" smtClean="0"/>
              <a:t> </a:t>
            </a:r>
            <a:r>
              <a:rPr lang="en-US" dirty="0" err="1" smtClean="0"/>
              <a:t>aktivite</a:t>
            </a:r>
            <a:r>
              <a:rPr lang="en-US" dirty="0" smtClean="0"/>
              <a:t> </a:t>
            </a:r>
            <a:r>
              <a:rPr lang="en-US" dirty="0" err="1" smtClean="0"/>
              <a:t>bir</a:t>
            </a:r>
            <a:r>
              <a:rPr lang="en-US" dirty="0" smtClean="0"/>
              <a:t> </a:t>
            </a:r>
            <a:r>
              <a:rPr lang="en-US" dirty="0" err="1" smtClean="0"/>
              <a:t>sızıntı</a:t>
            </a:r>
            <a:r>
              <a:rPr lang="en-US" dirty="0" smtClean="0"/>
              <a:t> </a:t>
            </a:r>
            <a:r>
              <a:rPr lang="en-US" dirty="0" err="1" smtClean="0"/>
              <a:t>tetiklemek</a:t>
            </a:r>
            <a:r>
              <a:rPr lang="en-US" dirty="0" smtClean="0"/>
              <a:t> </a:t>
            </a:r>
            <a:r>
              <a:rPr lang="en-US" dirty="0" err="1" smtClean="0"/>
              <a:t>için</a:t>
            </a:r>
            <a:r>
              <a:rPr lang="en-US" dirty="0" smtClean="0"/>
              <a:t> </a:t>
            </a:r>
            <a:r>
              <a:rPr lang="en-US" dirty="0" err="1" smtClean="0"/>
              <a:t>karın</a:t>
            </a:r>
            <a:r>
              <a:rPr lang="en-US" dirty="0" smtClean="0"/>
              <a:t> </a:t>
            </a:r>
            <a:r>
              <a:rPr lang="en-US" dirty="0" err="1" smtClean="0"/>
              <a:t>basıncında</a:t>
            </a:r>
            <a:r>
              <a:rPr lang="en-US" dirty="0" smtClean="0"/>
              <a:t> </a:t>
            </a:r>
            <a:r>
              <a:rPr lang="en-US" dirty="0" err="1" smtClean="0"/>
              <a:t>yeterince</a:t>
            </a:r>
            <a:r>
              <a:rPr lang="en-US" dirty="0" smtClean="0"/>
              <a:t> </a:t>
            </a:r>
            <a:r>
              <a:rPr lang="en-US" dirty="0" err="1" smtClean="0"/>
              <a:t>büyük</a:t>
            </a:r>
            <a:r>
              <a:rPr lang="en-US" dirty="0" smtClean="0"/>
              <a:t> </a:t>
            </a:r>
            <a:r>
              <a:rPr lang="en-US" dirty="0" err="1" smtClean="0"/>
              <a:t>bir</a:t>
            </a:r>
            <a:r>
              <a:rPr lang="en-US" dirty="0" smtClean="0"/>
              <a:t> </a:t>
            </a:r>
            <a:r>
              <a:rPr lang="en-US" dirty="0" err="1" smtClean="0"/>
              <a:t>artış</a:t>
            </a:r>
            <a:r>
              <a:rPr lang="en-US" dirty="0" smtClean="0"/>
              <a:t> </a:t>
            </a:r>
            <a:r>
              <a:rPr lang="en-US" dirty="0" err="1" smtClean="0"/>
              <a:t>yaratmak</a:t>
            </a:r>
            <a:r>
              <a:rPr lang="en-US" dirty="0" smtClean="0"/>
              <a:t>: </a:t>
            </a:r>
            <a:r>
              <a:rPr lang="en-US" dirty="0" err="1" smtClean="0"/>
              <a:t>öksürük</a:t>
            </a:r>
            <a:r>
              <a:rPr lang="en-US" dirty="0" smtClean="0"/>
              <a:t> </a:t>
            </a:r>
            <a:r>
              <a:rPr lang="en-US" dirty="0" err="1" smtClean="0"/>
              <a:t>ve</a:t>
            </a:r>
            <a:r>
              <a:rPr lang="en-US" dirty="0" smtClean="0"/>
              <a:t> </a:t>
            </a:r>
            <a:r>
              <a:rPr lang="en-US" dirty="0" err="1" smtClean="0"/>
              <a:t>hapşırma</a:t>
            </a:r>
            <a:r>
              <a:rPr lang="en-US" dirty="0" smtClean="0"/>
              <a:t> </a:t>
            </a:r>
            <a:r>
              <a:rPr lang="en-US" dirty="0" err="1" smtClean="0"/>
              <a:t>gibi</a:t>
            </a:r>
            <a:r>
              <a:rPr lang="en-US" dirty="0" smtClean="0"/>
              <a:t> </a:t>
            </a:r>
            <a:r>
              <a:rPr lang="en-US" dirty="0" err="1" smtClean="0"/>
              <a:t>istemsiz</a:t>
            </a:r>
            <a:r>
              <a:rPr lang="en-US" dirty="0" smtClean="0"/>
              <a:t> </a:t>
            </a:r>
            <a:r>
              <a:rPr lang="en-US" dirty="0" err="1" smtClean="0"/>
              <a:t>hareketler</a:t>
            </a:r>
            <a:r>
              <a:rPr lang="en-US" dirty="0" smtClean="0"/>
              <a:t>; </a:t>
            </a:r>
            <a:r>
              <a:rPr lang="en-US" dirty="0" err="1" smtClean="0"/>
              <a:t>koşma</a:t>
            </a:r>
            <a:r>
              <a:rPr lang="en-US" dirty="0" smtClean="0"/>
              <a:t> </a:t>
            </a:r>
            <a:r>
              <a:rPr lang="en-US" dirty="0" err="1" smtClean="0"/>
              <a:t>ve</a:t>
            </a:r>
            <a:r>
              <a:rPr lang="en-US" dirty="0" smtClean="0"/>
              <a:t> </a:t>
            </a:r>
            <a:r>
              <a:rPr lang="en-US" dirty="0" err="1" smtClean="0"/>
              <a:t>zıplama</a:t>
            </a:r>
            <a:r>
              <a:rPr lang="en-US" dirty="0" smtClean="0"/>
              <a:t> </a:t>
            </a:r>
            <a:r>
              <a:rPr lang="en-US" dirty="0" err="1" smtClean="0"/>
              <a:t>gibi</a:t>
            </a:r>
            <a:r>
              <a:rPr lang="en-US" dirty="0" smtClean="0"/>
              <a:t> </a:t>
            </a:r>
            <a:r>
              <a:rPr lang="en-US" dirty="0" err="1" smtClean="0"/>
              <a:t>güçlü</a:t>
            </a:r>
            <a:r>
              <a:rPr lang="en-US" dirty="0" smtClean="0"/>
              <a:t> </a:t>
            </a:r>
            <a:r>
              <a:rPr lang="en-US" dirty="0" err="1" smtClean="0"/>
              <a:t>eylemler</a:t>
            </a:r>
            <a:r>
              <a:rPr lang="en-US" dirty="0" smtClean="0"/>
              <a:t>; </a:t>
            </a:r>
            <a:r>
              <a:rPr lang="en-US" dirty="0" err="1" smtClean="0"/>
              <a:t>hatta</a:t>
            </a:r>
            <a:r>
              <a:rPr lang="en-US" dirty="0" smtClean="0"/>
              <a:t> </a:t>
            </a:r>
            <a:r>
              <a:rPr lang="en-US" dirty="0" err="1" smtClean="0"/>
              <a:t>oturma</a:t>
            </a:r>
            <a:r>
              <a:rPr lang="en-US" dirty="0" smtClean="0"/>
              <a:t> </a:t>
            </a:r>
            <a:r>
              <a:rPr lang="en-US" dirty="0" err="1" smtClean="0"/>
              <a:t>dan</a:t>
            </a:r>
            <a:r>
              <a:rPr lang="en-US" dirty="0" smtClean="0"/>
              <a:t> </a:t>
            </a:r>
            <a:r>
              <a:rPr lang="en-US" dirty="0" err="1" smtClean="0"/>
              <a:t>kalkmak</a:t>
            </a:r>
            <a:r>
              <a:rPr lang="en-US" dirty="0" smtClean="0"/>
              <a:t> </a:t>
            </a:r>
            <a:r>
              <a:rPr lang="en-US" dirty="0" err="1" smtClean="0"/>
              <a:t>gibi</a:t>
            </a:r>
            <a:r>
              <a:rPr lang="en-US" dirty="0" smtClean="0"/>
              <a:t> </a:t>
            </a:r>
            <a:r>
              <a:rPr lang="en-US" dirty="0" err="1" smtClean="0"/>
              <a:t>daha</a:t>
            </a:r>
            <a:r>
              <a:rPr lang="en-US" dirty="0" smtClean="0"/>
              <a:t> </a:t>
            </a:r>
            <a:r>
              <a:rPr lang="en-US" dirty="0" err="1" smtClean="0"/>
              <a:t>yavaş</a:t>
            </a:r>
            <a:r>
              <a:rPr lang="en-US" dirty="0" smtClean="0"/>
              <a:t> </a:t>
            </a:r>
            <a:r>
              <a:rPr lang="en-US" dirty="0" err="1" smtClean="0"/>
              <a:t>hareketler</a:t>
            </a:r>
            <a:r>
              <a:rPr lang="en-US" dirty="0" smtClean="0"/>
              <a:t>.</a:t>
            </a:r>
          </a:p>
          <a:p>
            <a:pPr marL="285750" indent="-285750">
              <a:buFont typeface="Arial" panose="020B0604020202020204" pitchFamily="34" charset="0"/>
              <a:buChar char="•"/>
            </a:pPr>
            <a:endParaRPr lang="en-US" dirty="0" smtClean="0"/>
          </a:p>
        </p:txBody>
      </p:sp>
    </p:spTree>
    <p:extLst>
      <p:ext uri="{BB962C8B-B14F-4D97-AF65-F5344CB8AC3E}">
        <p14:creationId xmlns:p14="http://schemas.microsoft.com/office/powerpoint/2010/main" val="4029933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3805" y="1032027"/>
            <a:ext cx="4728753" cy="3416320"/>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C00000"/>
                </a:solidFill>
                <a:effectLst/>
                <a:latin typeface="Helvetica" panose="020B0604020202020204" pitchFamily="34" charset="0"/>
              </a:rPr>
              <a:t>Causes</a:t>
            </a:r>
          </a:p>
          <a:p>
            <a:pPr marL="285750" indent="-285750">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Male sexual arousal is </a:t>
            </a:r>
            <a:r>
              <a:rPr lang="en-US" b="0" i="0" u="none" strike="noStrike" dirty="0" smtClean="0">
                <a:solidFill>
                  <a:srgbClr val="C00000"/>
                </a:solidFill>
                <a:effectLst/>
                <a:latin typeface="Helvetica" panose="020B0604020202020204" pitchFamily="34" charset="0"/>
              </a:rPr>
              <a:t>a complex process </a:t>
            </a:r>
            <a:r>
              <a:rPr lang="en-US" b="0" i="0" u="none" strike="noStrike" dirty="0" smtClean="0">
                <a:solidFill>
                  <a:srgbClr val="111111"/>
                </a:solidFill>
                <a:effectLst/>
                <a:latin typeface="Helvetica" panose="020B0604020202020204" pitchFamily="34" charset="0"/>
              </a:rPr>
              <a:t>that involves the brain, hormones, emotions, nerves, muscles and blood vessels.</a:t>
            </a: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 Erectile dysfunction can result from a problem with any of these. </a:t>
            </a: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Likewise, </a:t>
            </a:r>
            <a:r>
              <a:rPr lang="en-US" b="0" i="0" u="none" strike="noStrike" dirty="0" smtClean="0">
                <a:solidFill>
                  <a:srgbClr val="C00000"/>
                </a:solidFill>
                <a:effectLst/>
                <a:latin typeface="Helvetica" panose="020B0604020202020204" pitchFamily="34" charset="0"/>
              </a:rPr>
              <a:t>stress and mental health </a:t>
            </a:r>
            <a:r>
              <a:rPr lang="en-US" b="0" i="0" u="none" strike="noStrike" dirty="0" smtClean="0">
                <a:solidFill>
                  <a:srgbClr val="111111"/>
                </a:solidFill>
                <a:effectLst/>
                <a:latin typeface="Helvetica" panose="020B0604020202020204" pitchFamily="34" charset="0"/>
              </a:rPr>
              <a:t>concerns can cause or worsen erectile dysfunction.</a:t>
            </a:r>
          </a:p>
          <a:p>
            <a:pPr marL="285750" indent="-285750">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p:txBody>
      </p:sp>
      <p:sp>
        <p:nvSpPr>
          <p:cNvPr id="3" name="Rectangle 2"/>
          <p:cNvSpPr/>
          <p:nvPr/>
        </p:nvSpPr>
        <p:spPr>
          <a:xfrm>
            <a:off x="5930537" y="1171363"/>
            <a:ext cx="5869577" cy="313932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dirty="0" err="1" smtClean="0">
                <a:solidFill>
                  <a:srgbClr val="C00000"/>
                </a:solidFill>
              </a:rPr>
              <a:t>Nedenleri</a:t>
            </a:r>
            <a:endParaRPr lang="en-US" dirty="0" smtClean="0">
              <a:solidFill>
                <a:srgbClr val="C00000"/>
              </a:solidFill>
            </a:endParaRP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err="1" smtClean="0"/>
              <a:t>Erkekte</a:t>
            </a:r>
            <a:r>
              <a:rPr lang="en-US" dirty="0" smtClean="0"/>
              <a:t>  </a:t>
            </a:r>
            <a:r>
              <a:rPr lang="en-US" dirty="0" err="1" smtClean="0"/>
              <a:t>ereksiyon</a:t>
            </a:r>
            <a:r>
              <a:rPr lang="en-US" dirty="0" smtClean="0"/>
              <a:t>, </a:t>
            </a:r>
            <a:r>
              <a:rPr lang="en-US" dirty="0" err="1" smtClean="0">
                <a:solidFill>
                  <a:srgbClr val="7030A0"/>
                </a:solidFill>
              </a:rPr>
              <a:t>beyin</a:t>
            </a:r>
            <a:r>
              <a:rPr lang="en-US" dirty="0" smtClean="0">
                <a:solidFill>
                  <a:srgbClr val="7030A0"/>
                </a:solidFill>
              </a:rPr>
              <a:t>, </a:t>
            </a:r>
            <a:r>
              <a:rPr lang="en-US" dirty="0" err="1" smtClean="0">
                <a:solidFill>
                  <a:srgbClr val="7030A0"/>
                </a:solidFill>
              </a:rPr>
              <a:t>hormonlar</a:t>
            </a:r>
            <a:r>
              <a:rPr lang="en-US" dirty="0" smtClean="0">
                <a:solidFill>
                  <a:srgbClr val="7030A0"/>
                </a:solidFill>
              </a:rPr>
              <a:t>, </a:t>
            </a:r>
            <a:r>
              <a:rPr lang="en-US" dirty="0" err="1" smtClean="0">
                <a:solidFill>
                  <a:srgbClr val="7030A0"/>
                </a:solidFill>
              </a:rPr>
              <a:t>duygular</a:t>
            </a:r>
            <a:r>
              <a:rPr lang="en-US" dirty="0" smtClean="0">
                <a:solidFill>
                  <a:srgbClr val="7030A0"/>
                </a:solidFill>
              </a:rPr>
              <a:t>, </a:t>
            </a:r>
            <a:r>
              <a:rPr lang="en-US" dirty="0" err="1" smtClean="0">
                <a:solidFill>
                  <a:srgbClr val="7030A0"/>
                </a:solidFill>
              </a:rPr>
              <a:t>sinirler</a:t>
            </a:r>
            <a:r>
              <a:rPr lang="en-US" dirty="0" smtClean="0">
                <a:solidFill>
                  <a:srgbClr val="7030A0"/>
                </a:solidFill>
              </a:rPr>
              <a:t>, </a:t>
            </a:r>
            <a:r>
              <a:rPr lang="en-US" dirty="0" err="1" smtClean="0">
                <a:solidFill>
                  <a:srgbClr val="7030A0"/>
                </a:solidFill>
              </a:rPr>
              <a:t>kaslar</a:t>
            </a:r>
            <a:r>
              <a:rPr lang="en-US" dirty="0" smtClean="0">
                <a:solidFill>
                  <a:srgbClr val="7030A0"/>
                </a:solidFill>
              </a:rPr>
              <a:t> </a:t>
            </a:r>
            <a:r>
              <a:rPr lang="en-US" dirty="0" err="1" smtClean="0">
                <a:solidFill>
                  <a:srgbClr val="7030A0"/>
                </a:solidFill>
              </a:rPr>
              <a:t>ve</a:t>
            </a:r>
            <a:r>
              <a:rPr lang="en-US" dirty="0" smtClean="0">
                <a:solidFill>
                  <a:srgbClr val="7030A0"/>
                </a:solidFill>
              </a:rPr>
              <a:t> </a:t>
            </a:r>
            <a:r>
              <a:rPr lang="en-US" dirty="0" err="1" smtClean="0">
                <a:solidFill>
                  <a:srgbClr val="7030A0"/>
                </a:solidFill>
              </a:rPr>
              <a:t>kan</a:t>
            </a:r>
            <a:r>
              <a:rPr lang="en-US" dirty="0" smtClean="0">
                <a:solidFill>
                  <a:srgbClr val="7030A0"/>
                </a:solidFill>
              </a:rPr>
              <a:t> </a:t>
            </a:r>
            <a:r>
              <a:rPr lang="en-US" dirty="0" err="1" smtClean="0">
                <a:solidFill>
                  <a:srgbClr val="7030A0"/>
                </a:solidFill>
              </a:rPr>
              <a:t>damarları</a:t>
            </a:r>
            <a:r>
              <a:rPr lang="en-US" dirty="0" smtClean="0">
                <a:solidFill>
                  <a:srgbClr val="7030A0"/>
                </a:solidFill>
              </a:rPr>
              <a:t> </a:t>
            </a:r>
            <a:r>
              <a:rPr lang="en-US" dirty="0" err="1" smtClean="0">
                <a:solidFill>
                  <a:srgbClr val="7030A0"/>
                </a:solidFill>
              </a:rPr>
              <a:t>arasindaki</a:t>
            </a:r>
            <a:r>
              <a:rPr lang="en-US" dirty="0" smtClean="0">
                <a:solidFill>
                  <a:srgbClr val="7030A0"/>
                </a:solidFill>
              </a:rPr>
              <a:t> </a:t>
            </a:r>
            <a:r>
              <a:rPr lang="en-US" dirty="0" err="1" smtClean="0">
                <a:solidFill>
                  <a:srgbClr val="7030A0"/>
                </a:solidFill>
              </a:rPr>
              <a:t>karmaşık</a:t>
            </a:r>
            <a:r>
              <a:rPr lang="en-US" dirty="0" smtClean="0">
                <a:solidFill>
                  <a:srgbClr val="7030A0"/>
                </a:solidFill>
              </a:rPr>
              <a:t> </a:t>
            </a:r>
            <a:r>
              <a:rPr lang="en-US" dirty="0" err="1" smtClean="0">
                <a:solidFill>
                  <a:srgbClr val="7030A0"/>
                </a:solidFill>
              </a:rPr>
              <a:t>bir</a:t>
            </a:r>
            <a:r>
              <a:rPr lang="en-US" dirty="0" smtClean="0">
                <a:solidFill>
                  <a:srgbClr val="7030A0"/>
                </a:solidFill>
              </a:rPr>
              <a:t> </a:t>
            </a:r>
            <a:r>
              <a:rPr lang="en-US" dirty="0" err="1" smtClean="0">
                <a:solidFill>
                  <a:srgbClr val="7030A0"/>
                </a:solidFill>
              </a:rPr>
              <a:t>süreçtir</a:t>
            </a:r>
            <a:r>
              <a:rPr lang="en-US" dirty="0" smtClean="0"/>
              <a:t>. </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err="1" smtClean="0"/>
              <a:t>Erektil</a:t>
            </a:r>
            <a:r>
              <a:rPr lang="en-US" dirty="0" smtClean="0"/>
              <a:t> </a:t>
            </a:r>
            <a:r>
              <a:rPr lang="en-US" dirty="0" err="1" smtClean="0"/>
              <a:t>disfonksiyon</a:t>
            </a:r>
            <a:r>
              <a:rPr lang="en-US" dirty="0" smtClean="0"/>
              <a:t> </a:t>
            </a:r>
            <a:r>
              <a:rPr lang="en-US" dirty="0" err="1" smtClean="0"/>
              <a:t>bunlardan</a:t>
            </a:r>
            <a:r>
              <a:rPr lang="en-US" dirty="0" smtClean="0"/>
              <a:t> </a:t>
            </a:r>
            <a:r>
              <a:rPr lang="en-US" dirty="0" err="1" smtClean="0"/>
              <a:t>herhangi</a:t>
            </a:r>
            <a:r>
              <a:rPr lang="en-US" dirty="0" smtClean="0"/>
              <a:t> </a:t>
            </a:r>
            <a:r>
              <a:rPr lang="en-US" dirty="0" err="1" smtClean="0"/>
              <a:t>biri</a:t>
            </a:r>
            <a:r>
              <a:rPr lang="en-US" dirty="0" smtClean="0"/>
              <a:t> </a:t>
            </a:r>
            <a:r>
              <a:rPr lang="en-US" dirty="0" err="1" smtClean="0"/>
              <a:t>ile</a:t>
            </a:r>
            <a:r>
              <a:rPr lang="en-US" dirty="0" smtClean="0"/>
              <a:t> </a:t>
            </a:r>
            <a:r>
              <a:rPr lang="en-US" dirty="0" err="1" smtClean="0"/>
              <a:t>ilgili</a:t>
            </a:r>
            <a:r>
              <a:rPr lang="en-US" dirty="0" smtClean="0"/>
              <a:t> </a:t>
            </a:r>
            <a:r>
              <a:rPr lang="en-US" dirty="0" err="1" smtClean="0"/>
              <a:t>bir</a:t>
            </a:r>
            <a:r>
              <a:rPr lang="en-US" dirty="0" smtClean="0"/>
              <a:t> </a:t>
            </a:r>
            <a:r>
              <a:rPr lang="en-US" dirty="0" err="1" smtClean="0"/>
              <a:t>sorun</a:t>
            </a:r>
            <a:r>
              <a:rPr lang="en-US" dirty="0" smtClean="0"/>
              <a:t> </a:t>
            </a:r>
            <a:r>
              <a:rPr lang="en-US" dirty="0" err="1" smtClean="0"/>
              <a:t>neden</a:t>
            </a:r>
            <a:r>
              <a:rPr lang="en-US" dirty="0" smtClean="0"/>
              <a:t> </a:t>
            </a:r>
            <a:r>
              <a:rPr lang="en-US" dirty="0" err="1" smtClean="0"/>
              <a:t>olabilir</a:t>
            </a:r>
            <a:r>
              <a:rPr lang="en-US" dirty="0" smtClean="0"/>
              <a:t>.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err="1" smtClean="0"/>
              <a:t>Aynı</a:t>
            </a:r>
            <a:r>
              <a:rPr lang="en-US" dirty="0" smtClean="0"/>
              <a:t> </a:t>
            </a:r>
            <a:r>
              <a:rPr lang="en-US" dirty="0" err="1" smtClean="0"/>
              <a:t>şekilde</a:t>
            </a:r>
            <a:r>
              <a:rPr lang="en-US" dirty="0" smtClean="0"/>
              <a:t>, </a:t>
            </a:r>
            <a:r>
              <a:rPr lang="en-US" dirty="0" err="1" smtClean="0">
                <a:solidFill>
                  <a:srgbClr val="FF0000"/>
                </a:solidFill>
              </a:rPr>
              <a:t>stres</a:t>
            </a:r>
            <a:r>
              <a:rPr lang="en-US" dirty="0" smtClean="0">
                <a:solidFill>
                  <a:srgbClr val="FF0000"/>
                </a:solidFill>
              </a:rPr>
              <a:t> </a:t>
            </a:r>
            <a:r>
              <a:rPr lang="en-US" dirty="0" err="1" smtClean="0">
                <a:solidFill>
                  <a:srgbClr val="FF0000"/>
                </a:solidFill>
              </a:rPr>
              <a:t>ve</a:t>
            </a:r>
            <a:r>
              <a:rPr lang="en-US" dirty="0" smtClean="0">
                <a:solidFill>
                  <a:srgbClr val="FF0000"/>
                </a:solidFill>
              </a:rPr>
              <a:t> </a:t>
            </a:r>
            <a:r>
              <a:rPr lang="en-US" dirty="0" err="1" smtClean="0">
                <a:solidFill>
                  <a:srgbClr val="FF0000"/>
                </a:solidFill>
              </a:rPr>
              <a:t>ruh</a:t>
            </a:r>
            <a:r>
              <a:rPr lang="en-US" dirty="0" smtClean="0">
                <a:solidFill>
                  <a:srgbClr val="FF0000"/>
                </a:solidFill>
              </a:rPr>
              <a:t> </a:t>
            </a:r>
            <a:r>
              <a:rPr lang="en-US" dirty="0" err="1" smtClean="0">
                <a:solidFill>
                  <a:srgbClr val="FF0000"/>
                </a:solidFill>
              </a:rPr>
              <a:t>sağlığı</a:t>
            </a:r>
            <a:r>
              <a:rPr lang="en-US" dirty="0" smtClean="0">
                <a:solidFill>
                  <a:srgbClr val="FF0000"/>
                </a:solidFill>
              </a:rPr>
              <a:t> </a:t>
            </a:r>
            <a:r>
              <a:rPr lang="en-US" dirty="0" err="1" smtClean="0">
                <a:solidFill>
                  <a:srgbClr val="FF0000"/>
                </a:solidFill>
              </a:rPr>
              <a:t>endişeleri</a:t>
            </a:r>
            <a:r>
              <a:rPr lang="en-US" dirty="0" smtClean="0">
                <a:solidFill>
                  <a:srgbClr val="FF0000"/>
                </a:solidFill>
              </a:rPr>
              <a:t> </a:t>
            </a:r>
            <a:r>
              <a:rPr lang="en-US" dirty="0" err="1" smtClean="0"/>
              <a:t>neden</a:t>
            </a:r>
            <a:r>
              <a:rPr lang="en-US" dirty="0" smtClean="0"/>
              <a:t> </a:t>
            </a:r>
            <a:r>
              <a:rPr lang="en-US" dirty="0" err="1" smtClean="0"/>
              <a:t>veya</a:t>
            </a:r>
            <a:r>
              <a:rPr lang="en-US" dirty="0" smtClean="0"/>
              <a:t> </a:t>
            </a:r>
            <a:r>
              <a:rPr lang="en-US" dirty="0" err="1" smtClean="0"/>
              <a:t>erektil</a:t>
            </a:r>
            <a:r>
              <a:rPr lang="en-US" dirty="0" smtClean="0"/>
              <a:t> </a:t>
            </a:r>
            <a:r>
              <a:rPr lang="en-US" dirty="0" err="1" smtClean="0"/>
              <a:t>disfonksiyon</a:t>
            </a:r>
            <a:r>
              <a:rPr lang="en-US" dirty="0" smtClean="0"/>
              <a:t> </a:t>
            </a:r>
            <a:r>
              <a:rPr lang="en-US" dirty="0" err="1" smtClean="0"/>
              <a:t>kötüleştirebilir</a:t>
            </a:r>
            <a:r>
              <a:rPr lang="en-US" dirty="0" smtClean="0"/>
              <a:t>.</a:t>
            </a:r>
          </a:p>
          <a:p>
            <a:pPr marL="285750" indent="-285750">
              <a:buFont typeface="Arial" panose="020B0604020202020204" pitchFamily="34" charset="0"/>
              <a:buChar char="•"/>
            </a:pPr>
            <a:endParaRPr lang="en-US" dirty="0" smtClean="0"/>
          </a:p>
        </p:txBody>
      </p:sp>
    </p:spTree>
    <p:extLst>
      <p:ext uri="{BB962C8B-B14F-4D97-AF65-F5344CB8AC3E}">
        <p14:creationId xmlns:p14="http://schemas.microsoft.com/office/powerpoint/2010/main" val="41953577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60704" y="1117437"/>
            <a:ext cx="4475150" cy="3693319"/>
          </a:xfrm>
          <a:prstGeom prst="rect">
            <a:avLst/>
          </a:prstGeom>
        </p:spPr>
        <p:txBody>
          <a:bodyPr wrap="square">
            <a:spAutoFit/>
          </a:bodyPr>
          <a:lstStyle/>
          <a:p>
            <a:pPr marL="285750" indent="-285750">
              <a:buFont typeface="Arial" panose="020B0604020202020204" pitchFamily="34" charset="0"/>
              <a:buChar char="•"/>
            </a:pPr>
            <a:r>
              <a:rPr lang="en-US" dirty="0" err="1" smtClean="0"/>
              <a:t>Vücudunuz</a:t>
            </a:r>
            <a:r>
              <a:rPr lang="en-US" dirty="0" smtClean="0"/>
              <a:t> </a:t>
            </a:r>
            <a:r>
              <a:rPr lang="en-US" dirty="0" err="1" smtClean="0"/>
              <a:t>çok</a:t>
            </a:r>
            <a:r>
              <a:rPr lang="en-US" dirty="0" smtClean="0"/>
              <a:t> </a:t>
            </a:r>
            <a:r>
              <a:rPr lang="en-US" dirty="0" err="1" smtClean="0"/>
              <a:t>akıllı</a:t>
            </a:r>
            <a:r>
              <a:rPr lang="en-US" dirty="0" smtClean="0"/>
              <a:t> </a:t>
            </a:r>
            <a:r>
              <a:rPr lang="en-US" dirty="0" err="1" smtClean="0"/>
              <a:t>ve</a:t>
            </a:r>
            <a:r>
              <a:rPr lang="en-US" dirty="0" smtClean="0"/>
              <a:t> </a:t>
            </a:r>
            <a:r>
              <a:rPr lang="en-US" dirty="0" err="1" smtClean="0"/>
              <a:t>normalde</a:t>
            </a:r>
            <a:r>
              <a:rPr lang="en-US" dirty="0" smtClean="0"/>
              <a:t> hem de </a:t>
            </a:r>
            <a:r>
              <a:rPr lang="en-US" dirty="0" err="1" smtClean="0"/>
              <a:t>doldurur</a:t>
            </a:r>
            <a:r>
              <a:rPr lang="en-US" dirty="0" smtClean="0"/>
              <a:t> </a:t>
            </a:r>
            <a:r>
              <a:rPr lang="en-US" dirty="0" err="1" smtClean="0"/>
              <a:t>gibi</a:t>
            </a:r>
            <a:r>
              <a:rPr lang="en-US" dirty="0" smtClean="0"/>
              <a:t> </a:t>
            </a:r>
            <a:r>
              <a:rPr lang="en-US" dirty="0" err="1" smtClean="0"/>
              <a:t>sızan</a:t>
            </a:r>
            <a:r>
              <a:rPr lang="en-US" dirty="0" smtClean="0"/>
              <a:t> </a:t>
            </a:r>
            <a:r>
              <a:rPr lang="en-US" dirty="0" err="1" smtClean="0"/>
              <a:t>mesane</a:t>
            </a:r>
            <a:r>
              <a:rPr lang="en-US" dirty="0" smtClean="0"/>
              <a:t> </a:t>
            </a:r>
            <a:r>
              <a:rPr lang="en-US" dirty="0" err="1" smtClean="0"/>
              <a:t>önlemek</a:t>
            </a:r>
            <a:r>
              <a:rPr lang="en-US" dirty="0" smtClean="0"/>
              <a:t> </a:t>
            </a:r>
            <a:r>
              <a:rPr lang="en-US" dirty="0" err="1" smtClean="0"/>
              <a:t>için</a:t>
            </a:r>
            <a:r>
              <a:rPr lang="en-US" dirty="0" smtClean="0"/>
              <a:t> </a:t>
            </a:r>
            <a:r>
              <a:rPr lang="en-US" dirty="0" err="1" smtClean="0"/>
              <a:t>sürekli</a:t>
            </a:r>
            <a:r>
              <a:rPr lang="en-US" dirty="0" smtClean="0"/>
              <a:t> </a:t>
            </a:r>
            <a:r>
              <a:rPr lang="en-US" dirty="0" err="1" smtClean="0"/>
              <a:t>destek</a:t>
            </a:r>
            <a:r>
              <a:rPr lang="en-US" dirty="0" smtClean="0"/>
              <a:t> </a:t>
            </a:r>
            <a:r>
              <a:rPr lang="en-US" dirty="0" err="1" smtClean="0"/>
              <a:t>sağlamak</a:t>
            </a:r>
            <a:r>
              <a:rPr lang="en-US" dirty="0" smtClean="0"/>
              <a:t> </a:t>
            </a:r>
            <a:r>
              <a:rPr lang="en-US" dirty="0" err="1" smtClean="0"/>
              <a:t>ve</a:t>
            </a:r>
            <a:r>
              <a:rPr lang="en-US" dirty="0" smtClean="0"/>
              <a:t> </a:t>
            </a:r>
            <a:r>
              <a:rPr lang="en-US" dirty="0" err="1" smtClean="0"/>
              <a:t>basınç</a:t>
            </a:r>
            <a:r>
              <a:rPr lang="en-US" dirty="0" smtClean="0"/>
              <a:t> </a:t>
            </a:r>
            <a:r>
              <a:rPr lang="en-US" dirty="0" err="1" smtClean="0"/>
              <a:t>herhangi</a:t>
            </a:r>
            <a:r>
              <a:rPr lang="en-US" dirty="0" smtClean="0"/>
              <a:t> </a:t>
            </a:r>
            <a:r>
              <a:rPr lang="en-US" dirty="0" err="1" smtClean="0"/>
              <a:t>bir</a:t>
            </a:r>
            <a:r>
              <a:rPr lang="en-US" dirty="0" smtClean="0"/>
              <a:t> </a:t>
            </a:r>
            <a:r>
              <a:rPr lang="en-US" dirty="0" err="1" smtClean="0"/>
              <a:t>ani</a:t>
            </a:r>
            <a:r>
              <a:rPr lang="en-US" dirty="0" smtClean="0"/>
              <a:t> </a:t>
            </a:r>
            <a:r>
              <a:rPr lang="en-US" dirty="0" err="1" smtClean="0"/>
              <a:t>artışa</a:t>
            </a:r>
            <a:r>
              <a:rPr lang="en-US" dirty="0" smtClean="0"/>
              <a:t> </a:t>
            </a:r>
            <a:r>
              <a:rPr lang="en-US" dirty="0" err="1" smtClean="0"/>
              <a:t>tepki</a:t>
            </a:r>
            <a:r>
              <a:rPr lang="en-US" dirty="0" smtClean="0"/>
              <a:t> </a:t>
            </a:r>
            <a:r>
              <a:rPr lang="en-US" dirty="0" err="1" smtClean="0"/>
              <a:t>yapabiliyor</a:t>
            </a:r>
            <a:r>
              <a:rPr lang="en-US" dirty="0" smtClean="0"/>
              <a:t>.</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 </a:t>
            </a:r>
            <a:r>
              <a:rPr lang="en-US" dirty="0" err="1" smtClean="0"/>
              <a:t>Kaslar</a:t>
            </a:r>
            <a:r>
              <a:rPr lang="en-US" dirty="0" smtClean="0"/>
              <a:t> </a:t>
            </a:r>
            <a:r>
              <a:rPr lang="en-US" dirty="0" err="1" smtClean="0"/>
              <a:t>idrar</a:t>
            </a:r>
            <a:r>
              <a:rPr lang="en-US" dirty="0" smtClean="0"/>
              <a:t> </a:t>
            </a:r>
            <a:r>
              <a:rPr lang="en-US" dirty="0" err="1" smtClean="0"/>
              <a:t>yolu</a:t>
            </a:r>
            <a:r>
              <a:rPr lang="en-US" dirty="0" smtClean="0"/>
              <a:t> </a:t>
            </a:r>
            <a:r>
              <a:rPr lang="en-US" dirty="0" err="1" smtClean="0"/>
              <a:t>sıkın</a:t>
            </a:r>
            <a:r>
              <a:rPr lang="en-US" dirty="0" smtClean="0"/>
              <a:t> (</a:t>
            </a:r>
            <a:r>
              <a:rPr lang="en-US" dirty="0" err="1" smtClean="0"/>
              <a:t>wee'nin</a:t>
            </a:r>
            <a:r>
              <a:rPr lang="en-US" dirty="0" smtClean="0"/>
              <a:t> </a:t>
            </a:r>
            <a:r>
              <a:rPr lang="en-US" dirty="0" err="1" smtClean="0"/>
              <a:t>çıktığı</a:t>
            </a:r>
            <a:r>
              <a:rPr lang="en-US" dirty="0" smtClean="0"/>
              <a:t> </a:t>
            </a:r>
            <a:r>
              <a:rPr lang="en-US" dirty="0" err="1" smtClean="0"/>
              <a:t>tüp</a:t>
            </a:r>
            <a:r>
              <a:rPr lang="en-US" dirty="0" smtClean="0"/>
              <a:t>) </a:t>
            </a:r>
            <a:r>
              <a:rPr lang="en-US" dirty="0" err="1" smtClean="0"/>
              <a:t>sonunda</a:t>
            </a:r>
            <a:r>
              <a:rPr lang="en-US" dirty="0" smtClean="0"/>
              <a:t> </a:t>
            </a:r>
            <a:r>
              <a:rPr lang="en-US" dirty="0" err="1" smtClean="0"/>
              <a:t>sızmasını</a:t>
            </a:r>
            <a:r>
              <a:rPr lang="en-US" dirty="0" smtClean="0"/>
              <a:t> </a:t>
            </a:r>
            <a:r>
              <a:rPr lang="en-US" dirty="0" err="1" smtClean="0"/>
              <a:t>önlemek</a:t>
            </a:r>
            <a:r>
              <a:rPr lang="en-US" dirty="0" smtClean="0"/>
              <a:t> </a:t>
            </a:r>
            <a:r>
              <a:rPr lang="en-US" dirty="0" err="1" smtClean="0"/>
              <a:t>için</a:t>
            </a:r>
            <a:r>
              <a:rPr lang="en-US" dirty="0" smtClean="0"/>
              <a:t> </a:t>
            </a:r>
            <a:r>
              <a:rPr lang="en-US" dirty="0" err="1" smtClean="0"/>
              <a:t>sıkıca</a:t>
            </a:r>
            <a:r>
              <a:rPr lang="en-US" dirty="0" smtClean="0"/>
              <a:t> - </a:t>
            </a:r>
            <a:r>
              <a:rPr lang="en-US" dirty="0" err="1" smtClean="0"/>
              <a:t>basınçtaki</a:t>
            </a:r>
            <a:r>
              <a:rPr lang="en-US" dirty="0" smtClean="0"/>
              <a:t> </a:t>
            </a:r>
            <a:r>
              <a:rPr lang="en-US" dirty="0" err="1" smtClean="0"/>
              <a:t>herhangi</a:t>
            </a:r>
            <a:r>
              <a:rPr lang="en-US" dirty="0" smtClean="0"/>
              <a:t> </a:t>
            </a:r>
            <a:r>
              <a:rPr lang="en-US" dirty="0" err="1" smtClean="0"/>
              <a:t>bir</a:t>
            </a:r>
            <a:r>
              <a:rPr lang="en-US" dirty="0" smtClean="0"/>
              <a:t> </a:t>
            </a:r>
            <a:r>
              <a:rPr lang="en-US" dirty="0" err="1" smtClean="0"/>
              <a:t>artış</a:t>
            </a:r>
            <a:r>
              <a:rPr lang="en-US" dirty="0" smtClean="0"/>
              <a:t> </a:t>
            </a:r>
            <a:r>
              <a:rPr lang="en-US" dirty="0" err="1" smtClean="0"/>
              <a:t>karşılık</a:t>
            </a:r>
            <a:r>
              <a:rPr lang="en-US" dirty="0" smtClean="0"/>
              <a:t> </a:t>
            </a:r>
            <a:r>
              <a:rPr lang="en-US" dirty="0" err="1" smtClean="0"/>
              <a:t>gelen</a:t>
            </a:r>
            <a:r>
              <a:rPr lang="en-US" dirty="0" smtClean="0"/>
              <a:t> </a:t>
            </a:r>
            <a:r>
              <a:rPr lang="en-US" dirty="0" err="1" smtClean="0"/>
              <a:t>bir</a:t>
            </a:r>
            <a:r>
              <a:rPr lang="en-US" dirty="0" smtClean="0"/>
              <a:t> </a:t>
            </a:r>
            <a:r>
              <a:rPr lang="en-US" dirty="0" err="1" smtClean="0"/>
              <a:t>destek</a:t>
            </a:r>
            <a:r>
              <a:rPr lang="en-US" dirty="0" smtClean="0"/>
              <a:t> </a:t>
            </a:r>
            <a:r>
              <a:rPr lang="en-US" dirty="0" err="1" smtClean="0"/>
              <a:t>artışı</a:t>
            </a:r>
            <a:r>
              <a:rPr lang="en-US" dirty="0" smtClean="0"/>
              <a:t> </a:t>
            </a:r>
            <a:r>
              <a:rPr lang="en-US" dirty="0" err="1" smtClean="0"/>
              <a:t>gerektirir</a:t>
            </a:r>
            <a:r>
              <a:rPr lang="en-US" dirty="0" smtClean="0"/>
              <a:t>.</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Ne </a:t>
            </a:r>
            <a:r>
              <a:rPr lang="en-US" dirty="0" err="1" smtClean="0"/>
              <a:t>yazık</a:t>
            </a:r>
            <a:r>
              <a:rPr lang="en-US" dirty="0" smtClean="0"/>
              <a:t> </a:t>
            </a:r>
            <a:r>
              <a:rPr lang="en-US" dirty="0" err="1" smtClean="0"/>
              <a:t>ki</a:t>
            </a:r>
            <a:r>
              <a:rPr lang="en-US" dirty="0" smtClean="0"/>
              <a:t>, </a:t>
            </a:r>
            <a:r>
              <a:rPr lang="en-US" dirty="0" err="1" smtClean="0"/>
              <a:t>birçok</a:t>
            </a:r>
            <a:r>
              <a:rPr lang="en-US" dirty="0" smtClean="0"/>
              <a:t> </a:t>
            </a:r>
            <a:r>
              <a:rPr lang="en-US" dirty="0" err="1" smtClean="0"/>
              <a:t>kadın</a:t>
            </a:r>
            <a:r>
              <a:rPr lang="en-US" dirty="0" smtClean="0"/>
              <a:t> </a:t>
            </a:r>
            <a:r>
              <a:rPr lang="en-US" dirty="0" err="1" smtClean="0"/>
              <a:t>etkili</a:t>
            </a:r>
            <a:r>
              <a:rPr lang="en-US" dirty="0" smtClean="0"/>
              <a:t> </a:t>
            </a:r>
            <a:r>
              <a:rPr lang="en-US" dirty="0" err="1" smtClean="0"/>
              <a:t>bir</a:t>
            </a:r>
            <a:r>
              <a:rPr lang="en-US" dirty="0" smtClean="0"/>
              <a:t> </a:t>
            </a:r>
            <a:r>
              <a:rPr lang="en-US" dirty="0" err="1" smtClean="0"/>
              <a:t>şekilde</a:t>
            </a:r>
            <a:r>
              <a:rPr lang="en-US" dirty="0" smtClean="0"/>
              <a:t> </a:t>
            </a:r>
            <a:r>
              <a:rPr lang="en-US" dirty="0" err="1" smtClean="0"/>
              <a:t>bu</a:t>
            </a:r>
            <a:r>
              <a:rPr lang="en-US" dirty="0" smtClean="0"/>
              <a:t> </a:t>
            </a:r>
            <a:r>
              <a:rPr lang="en-US" dirty="0" err="1" smtClean="0"/>
              <a:t>baskıya</a:t>
            </a:r>
            <a:r>
              <a:rPr lang="en-US" dirty="0" smtClean="0"/>
              <a:t> </a:t>
            </a:r>
            <a:r>
              <a:rPr lang="en-US" dirty="0" err="1" smtClean="0"/>
              <a:t>yanıt</a:t>
            </a:r>
            <a:r>
              <a:rPr lang="en-US" dirty="0" smtClean="0"/>
              <a:t> </a:t>
            </a:r>
            <a:r>
              <a:rPr lang="en-US" dirty="0" err="1" smtClean="0"/>
              <a:t>yeteneğini</a:t>
            </a:r>
            <a:r>
              <a:rPr lang="en-US" dirty="0" smtClean="0"/>
              <a:t> </a:t>
            </a:r>
            <a:r>
              <a:rPr lang="en-US" dirty="0" err="1" smtClean="0"/>
              <a:t>kaybetmek</a:t>
            </a:r>
            <a:r>
              <a:rPr lang="en-US" dirty="0" smtClean="0"/>
              <a:t> </a:t>
            </a:r>
            <a:r>
              <a:rPr lang="en-US" dirty="0" err="1" smtClean="0"/>
              <a:t>ve</a:t>
            </a:r>
            <a:r>
              <a:rPr lang="en-US" dirty="0" smtClean="0"/>
              <a:t> </a:t>
            </a:r>
            <a:r>
              <a:rPr lang="en-US" dirty="0" err="1" smtClean="0"/>
              <a:t>içinde</a:t>
            </a:r>
            <a:r>
              <a:rPr lang="en-US" dirty="0" smtClean="0"/>
              <a:t> </a:t>
            </a:r>
            <a:r>
              <a:rPr lang="en-US" dirty="0" err="1" smtClean="0"/>
              <a:t>tutamaz</a:t>
            </a:r>
            <a:r>
              <a:rPr lang="en-US" dirty="0" smtClean="0"/>
              <a:t>.</a:t>
            </a:r>
            <a:endParaRPr lang="en-US" dirty="0"/>
          </a:p>
        </p:txBody>
      </p:sp>
      <p:sp>
        <p:nvSpPr>
          <p:cNvPr id="3" name="Rectangle 2"/>
          <p:cNvSpPr/>
          <p:nvPr/>
        </p:nvSpPr>
        <p:spPr>
          <a:xfrm>
            <a:off x="531223" y="1117437"/>
            <a:ext cx="4267200" cy="4524315"/>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494949"/>
                </a:solidFill>
                <a:effectLst/>
                <a:latin typeface="&amp;quot"/>
              </a:rPr>
              <a:t>Your body is very clever and is normally able to both provide constant support to prevent your bladder from leaking as it fills up and to react to any sudden increase in pressure. </a:t>
            </a:r>
          </a:p>
          <a:p>
            <a:pPr marL="285750" indent="-285750">
              <a:buFont typeface="Arial" panose="020B0604020202020204" pitchFamily="34" charset="0"/>
              <a:buChar char="•"/>
            </a:pPr>
            <a:endParaRPr lang="en-US" dirty="0">
              <a:solidFill>
                <a:srgbClr val="494949"/>
              </a:solidFill>
              <a:latin typeface="&amp;quot"/>
            </a:endParaRPr>
          </a:p>
          <a:p>
            <a:pPr marL="285750" indent="-285750">
              <a:buFont typeface="Arial" panose="020B0604020202020204" pitchFamily="34" charset="0"/>
              <a:buChar char="•"/>
            </a:pPr>
            <a:r>
              <a:rPr lang="en-US" b="0" i="0" u="none" strike="noStrike" dirty="0" smtClean="0">
                <a:solidFill>
                  <a:srgbClr val="494949"/>
                </a:solidFill>
                <a:effectLst/>
                <a:latin typeface="&amp;quot"/>
              </a:rPr>
              <a:t>Muscles squeeze your urethra (the tube where the wee comes out) tightly at the end to prevent it leaking - any increase in pressure requires a corresponding increase in support.</a:t>
            </a:r>
          </a:p>
          <a:p>
            <a:pPr marL="285750" indent="-285750">
              <a:buFont typeface="Arial" panose="020B0604020202020204" pitchFamily="34" charset="0"/>
              <a:buChar char="•"/>
            </a:pPr>
            <a:endParaRPr lang="en-US" dirty="0">
              <a:solidFill>
                <a:srgbClr val="494949"/>
              </a:solidFill>
              <a:latin typeface="&amp;quot"/>
            </a:endParaRPr>
          </a:p>
          <a:p>
            <a:pPr marL="285750" indent="-285750">
              <a:buFont typeface="Arial" panose="020B0604020202020204" pitchFamily="34" charset="0"/>
              <a:buChar char="•"/>
            </a:pPr>
            <a:r>
              <a:rPr lang="en-US" b="0" i="0" u="none" strike="noStrike" dirty="0" smtClean="0">
                <a:solidFill>
                  <a:srgbClr val="494949"/>
                </a:solidFill>
                <a:effectLst/>
                <a:latin typeface="&amp;quot"/>
              </a:rPr>
              <a:t>Unfortunately, many women lose their ability to respond effectively to this pressure and can't hold it in</a:t>
            </a:r>
            <a:endParaRPr lang="en-US" dirty="0"/>
          </a:p>
        </p:txBody>
      </p:sp>
    </p:spTree>
    <p:extLst>
      <p:ext uri="{BB962C8B-B14F-4D97-AF65-F5344CB8AC3E}">
        <p14:creationId xmlns:p14="http://schemas.microsoft.com/office/powerpoint/2010/main" val="176233258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0482" y="448644"/>
            <a:ext cx="4833257" cy="563231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buFont typeface="Arial" panose="020B0604020202020204" pitchFamily="34" charset="0"/>
              <a:buChar char="•"/>
            </a:pPr>
            <a:r>
              <a:rPr lang="en-US" b="1" i="0" u="none" strike="noStrike" dirty="0" smtClean="0">
                <a:solidFill>
                  <a:srgbClr val="1769BA"/>
                </a:solidFill>
                <a:effectLst/>
                <a:latin typeface="&amp;quot"/>
              </a:rPr>
              <a:t>Classifications of Male Incontinence</a:t>
            </a:r>
          </a:p>
          <a:p>
            <a:pPr marL="285750" indent="-285750">
              <a:buFont typeface="Arial" panose="020B0604020202020204" pitchFamily="34" charset="0"/>
              <a:buChar char="•"/>
            </a:pPr>
            <a:endParaRPr lang="en-US" b="1" i="0" u="none" strike="noStrike" dirty="0" smtClean="0">
              <a:solidFill>
                <a:srgbClr val="C00000"/>
              </a:solidFill>
              <a:effectLst/>
              <a:latin typeface="&amp;quot"/>
            </a:endParaRPr>
          </a:p>
          <a:p>
            <a:pPr marL="285750" indent="-285750">
              <a:buFont typeface="Arial" panose="020B0604020202020204" pitchFamily="34" charset="0"/>
              <a:buChar char="•"/>
            </a:pPr>
            <a:r>
              <a:rPr lang="en-US" b="0" i="0" u="none" strike="noStrike" dirty="0" smtClean="0">
                <a:solidFill>
                  <a:srgbClr val="222222"/>
                </a:solidFill>
                <a:effectLst/>
                <a:latin typeface="&amp;quot"/>
              </a:rPr>
              <a:t>The most prevalent form of urinary incontinence in males is stress urinary incontinence (SUI), however, a small proportion of the male population may also experience urge incontinence.</a:t>
            </a:r>
          </a:p>
          <a:p>
            <a:pPr marL="285750" indent="-285750">
              <a:buFont typeface="Arial" panose="020B0604020202020204" pitchFamily="34" charset="0"/>
              <a:buChar char="•"/>
            </a:pPr>
            <a:endParaRPr lang="en-US" b="0" i="0" u="none" strike="noStrike" dirty="0" smtClean="0">
              <a:solidFill>
                <a:srgbClr val="222222"/>
              </a:solidFill>
              <a:effectLst/>
              <a:latin typeface="&amp;quot"/>
            </a:endParaRPr>
          </a:p>
          <a:p>
            <a:pPr marL="285750" indent="-285750">
              <a:buFont typeface="Arial" panose="020B0604020202020204" pitchFamily="34" charset="0"/>
              <a:buChar char="•"/>
            </a:pPr>
            <a:r>
              <a:rPr lang="en-US" b="0" i="0" u="none" strike="noStrike" dirty="0" smtClean="0">
                <a:solidFill>
                  <a:srgbClr val="222222"/>
                </a:solidFill>
                <a:effectLst/>
                <a:latin typeface="&amp;quot"/>
              </a:rPr>
              <a:t>SUI is </a:t>
            </a:r>
            <a:r>
              <a:rPr lang="en-US" b="0" i="0" u="none" strike="noStrike" dirty="0" err="1" smtClean="0">
                <a:solidFill>
                  <a:srgbClr val="222222"/>
                </a:solidFill>
                <a:effectLst/>
                <a:latin typeface="&amp;quot"/>
              </a:rPr>
              <a:t>characterised</a:t>
            </a:r>
            <a:r>
              <a:rPr lang="en-US" b="0" i="0" u="none" strike="noStrike" dirty="0" smtClean="0">
                <a:solidFill>
                  <a:srgbClr val="222222"/>
                </a:solidFill>
                <a:effectLst/>
                <a:latin typeface="&amp;quot"/>
              </a:rPr>
              <a:t> as the involuntary of loss of urine during periods of high abdominal pressure or "stress". </a:t>
            </a:r>
          </a:p>
          <a:p>
            <a:pPr marL="285750" indent="-285750">
              <a:buFont typeface="Arial" panose="020B0604020202020204" pitchFamily="34" charset="0"/>
              <a:buChar char="•"/>
            </a:pPr>
            <a:r>
              <a:rPr lang="en-US" b="0" i="0" u="none" strike="noStrike" dirty="0" smtClean="0">
                <a:solidFill>
                  <a:srgbClr val="222222"/>
                </a:solidFill>
                <a:effectLst/>
                <a:latin typeface="&amp;quot"/>
              </a:rPr>
              <a:t>Urge incontinence is </a:t>
            </a:r>
            <a:r>
              <a:rPr lang="en-US" b="0" i="0" u="none" strike="noStrike" dirty="0" err="1" smtClean="0">
                <a:solidFill>
                  <a:srgbClr val="222222"/>
                </a:solidFill>
                <a:effectLst/>
                <a:latin typeface="&amp;quot"/>
              </a:rPr>
              <a:t>characterised</a:t>
            </a:r>
            <a:r>
              <a:rPr lang="en-US" b="0" i="0" u="none" strike="noStrike" dirty="0" smtClean="0">
                <a:solidFill>
                  <a:srgbClr val="222222"/>
                </a:solidFill>
                <a:effectLst/>
                <a:latin typeface="&amp;quot"/>
              </a:rPr>
              <a:t> as the persistent feeling or urge to urinate. It is also commonly referred to as Overactive Bladder (OAB).</a:t>
            </a:r>
          </a:p>
          <a:p>
            <a:pPr marL="285750" indent="-285750">
              <a:buFont typeface="Arial" panose="020B0604020202020204" pitchFamily="34" charset="0"/>
              <a:buChar char="•"/>
            </a:pPr>
            <a:endParaRPr lang="en-US" b="0" i="0" u="none" strike="noStrike" dirty="0" smtClean="0">
              <a:solidFill>
                <a:srgbClr val="222222"/>
              </a:solidFill>
              <a:effectLst/>
              <a:latin typeface="&amp;quot"/>
            </a:endParaRPr>
          </a:p>
          <a:p>
            <a:pPr marL="285750" indent="-285750">
              <a:buFont typeface="Arial" panose="020B0604020202020204" pitchFamily="34" charset="0"/>
              <a:buChar char="•"/>
            </a:pPr>
            <a:r>
              <a:rPr lang="en-US" b="0" i="0" u="none" strike="noStrike" dirty="0" smtClean="0">
                <a:solidFill>
                  <a:srgbClr val="222222"/>
                </a:solidFill>
                <a:effectLst/>
                <a:latin typeface="&amp;quot"/>
              </a:rPr>
              <a:t>Some patients will experience symptoms of both types of incontinence, this is commonly referred to as </a:t>
            </a:r>
            <a:r>
              <a:rPr lang="en-US" b="0" i="1" u="none" strike="noStrike" dirty="0" smtClean="0">
                <a:solidFill>
                  <a:srgbClr val="222222"/>
                </a:solidFill>
                <a:effectLst/>
                <a:latin typeface="&amp;quot"/>
              </a:rPr>
              <a:t>mixed incontinence</a:t>
            </a:r>
            <a:r>
              <a:rPr lang="en-US" b="0" i="0" u="none" strike="noStrike" dirty="0" smtClean="0">
                <a:solidFill>
                  <a:srgbClr val="222222"/>
                </a:solidFill>
                <a:effectLst/>
                <a:latin typeface="&amp;quot"/>
              </a:rPr>
              <a:t>.</a:t>
            </a:r>
            <a:endParaRPr lang="en-US" b="0" i="0" u="none" strike="noStrike" dirty="0">
              <a:solidFill>
                <a:srgbClr val="222222"/>
              </a:solidFill>
              <a:effectLst/>
              <a:latin typeface="&amp;quot"/>
            </a:endParaRPr>
          </a:p>
        </p:txBody>
      </p:sp>
      <p:sp>
        <p:nvSpPr>
          <p:cNvPr id="3" name="Rectangle 2"/>
          <p:cNvSpPr/>
          <p:nvPr/>
        </p:nvSpPr>
        <p:spPr>
          <a:xfrm>
            <a:off x="5480066" y="605663"/>
            <a:ext cx="6096000" cy="4801314"/>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marL="285750" indent="-285750">
              <a:buFont typeface="Arial" panose="020B0604020202020204" pitchFamily="34" charset="0"/>
              <a:buChar char="•"/>
            </a:pPr>
            <a:r>
              <a:rPr lang="en-US" b="0" i="0" u="none" strike="noStrike" dirty="0" err="1" smtClean="0">
                <a:effectLst/>
                <a:latin typeface="&amp;quot"/>
              </a:rPr>
              <a:t>Erkek</a:t>
            </a:r>
            <a:r>
              <a:rPr lang="en-US" b="0" i="0" u="none" strike="noStrike" dirty="0" smtClean="0">
                <a:effectLst/>
                <a:latin typeface="&amp;quot"/>
              </a:rPr>
              <a:t> </a:t>
            </a:r>
            <a:r>
              <a:rPr lang="en-US" b="0" i="0" u="none" strike="noStrike" dirty="0" err="1" smtClean="0">
                <a:effectLst/>
                <a:latin typeface="&amp;quot"/>
              </a:rPr>
              <a:t>İnkontinansının</a:t>
            </a:r>
            <a:r>
              <a:rPr lang="en-US" b="0" i="0" u="none" strike="noStrike" dirty="0" smtClean="0">
                <a:effectLst/>
                <a:latin typeface="&amp;quot"/>
              </a:rPr>
              <a:t> </a:t>
            </a:r>
            <a:r>
              <a:rPr lang="en-US" b="0" i="0" u="none" strike="noStrike" dirty="0" err="1" smtClean="0">
                <a:effectLst/>
                <a:latin typeface="&amp;quot"/>
              </a:rPr>
              <a:t>Sınıflandırılması</a:t>
            </a:r>
            <a:endParaRPr lang="en-US" b="0" i="0" u="none" strike="noStrike" dirty="0" smtClean="0">
              <a:effectLst/>
              <a:latin typeface="&amp;quot"/>
            </a:endParaRPr>
          </a:p>
          <a:p>
            <a:pPr marL="285750" indent="-285750">
              <a:buFont typeface="Arial" panose="020B0604020202020204" pitchFamily="34" charset="0"/>
              <a:buChar char="•"/>
            </a:pPr>
            <a:r>
              <a:rPr lang="en-US" dirty="0" smtClean="0"/>
              <a:t/>
            </a:r>
            <a:br>
              <a:rPr lang="en-US" dirty="0" smtClean="0"/>
            </a:br>
            <a:r>
              <a:rPr lang="en-US" b="0" i="0" u="none" strike="noStrike" dirty="0" err="1" smtClean="0">
                <a:effectLst/>
                <a:latin typeface="&amp;quot"/>
              </a:rPr>
              <a:t>Erkeklerde</a:t>
            </a:r>
            <a:r>
              <a:rPr lang="en-US" b="0" i="0" u="none" strike="noStrike" dirty="0" smtClean="0">
                <a:effectLst/>
                <a:latin typeface="&amp;quot"/>
              </a:rPr>
              <a:t> </a:t>
            </a:r>
            <a:r>
              <a:rPr lang="en-US" b="0" i="0" u="none" strike="noStrike" dirty="0" err="1" smtClean="0">
                <a:effectLst/>
                <a:latin typeface="&amp;quot"/>
              </a:rPr>
              <a:t>en</a:t>
            </a:r>
            <a:r>
              <a:rPr lang="en-US" b="0" i="0" u="none" strike="noStrike" dirty="0" smtClean="0">
                <a:effectLst/>
                <a:latin typeface="&amp;quot"/>
              </a:rPr>
              <a:t> </a:t>
            </a:r>
            <a:r>
              <a:rPr lang="en-US" b="0" i="0" u="none" strike="noStrike" dirty="0" err="1" smtClean="0">
                <a:effectLst/>
                <a:latin typeface="&amp;quot"/>
              </a:rPr>
              <a:t>sık</a:t>
            </a:r>
            <a:r>
              <a:rPr lang="en-US" b="0" i="0" u="none" strike="noStrike" dirty="0" smtClean="0">
                <a:effectLst/>
                <a:latin typeface="&amp;quot"/>
              </a:rPr>
              <a:t> </a:t>
            </a:r>
            <a:r>
              <a:rPr lang="en-US" b="0" i="0" u="none" strike="noStrike" dirty="0" err="1" smtClean="0">
                <a:effectLst/>
                <a:latin typeface="&amp;quot"/>
              </a:rPr>
              <a:t>görülen</a:t>
            </a:r>
            <a:r>
              <a:rPr lang="en-US" b="0" i="0" u="none" strike="noStrike" dirty="0" smtClean="0">
                <a:effectLst/>
                <a:latin typeface="&amp;quot"/>
              </a:rPr>
              <a:t> </a:t>
            </a:r>
            <a:r>
              <a:rPr lang="en-US" b="0" i="0" u="none" strike="noStrike" dirty="0" err="1" smtClean="0">
                <a:effectLst/>
                <a:latin typeface="&amp;quot"/>
              </a:rPr>
              <a:t>idrar</a:t>
            </a:r>
            <a:r>
              <a:rPr lang="en-US" b="0" i="0" u="none" strike="noStrike" dirty="0" smtClean="0">
                <a:effectLst/>
                <a:latin typeface="&amp;quot"/>
              </a:rPr>
              <a:t> </a:t>
            </a:r>
            <a:r>
              <a:rPr lang="en-US" b="0" i="0" u="none" strike="noStrike" dirty="0" err="1" smtClean="0">
                <a:effectLst/>
                <a:latin typeface="&amp;quot"/>
              </a:rPr>
              <a:t>kaçırma</a:t>
            </a:r>
            <a:r>
              <a:rPr lang="en-US" b="0" i="0" u="none" strike="noStrike" dirty="0" smtClean="0">
                <a:effectLst/>
                <a:latin typeface="&amp;quot"/>
              </a:rPr>
              <a:t> </a:t>
            </a:r>
            <a:r>
              <a:rPr lang="en-US" b="0" i="0" u="none" strike="noStrike" dirty="0" err="1" smtClean="0">
                <a:effectLst/>
                <a:latin typeface="&amp;quot"/>
              </a:rPr>
              <a:t>şekli</a:t>
            </a:r>
            <a:r>
              <a:rPr lang="en-US" b="0" i="0" u="none" strike="noStrike" dirty="0" smtClean="0">
                <a:effectLst/>
                <a:latin typeface="&amp;quot"/>
              </a:rPr>
              <a:t> </a:t>
            </a:r>
            <a:r>
              <a:rPr lang="en-US" b="0" i="0" u="none" strike="noStrike" dirty="0" err="1" smtClean="0">
                <a:effectLst/>
                <a:latin typeface="&amp;quot"/>
              </a:rPr>
              <a:t>stres</a:t>
            </a:r>
            <a:r>
              <a:rPr lang="en-US" b="0" i="0" u="none" strike="noStrike" dirty="0" smtClean="0">
                <a:effectLst/>
                <a:latin typeface="&amp;quot"/>
              </a:rPr>
              <a:t> </a:t>
            </a:r>
            <a:r>
              <a:rPr lang="en-US" b="0" i="0" u="none" strike="noStrike" dirty="0" err="1" smtClean="0">
                <a:effectLst/>
                <a:latin typeface="&amp;quot"/>
              </a:rPr>
              <a:t>üriner</a:t>
            </a:r>
            <a:r>
              <a:rPr lang="en-US" b="0" i="0" u="none" strike="noStrike" dirty="0" smtClean="0">
                <a:effectLst/>
                <a:latin typeface="&amp;quot"/>
              </a:rPr>
              <a:t> </a:t>
            </a:r>
            <a:r>
              <a:rPr lang="en-US" b="0" i="0" u="none" strike="noStrike" dirty="0" err="1" smtClean="0">
                <a:effectLst/>
                <a:latin typeface="&amp;quot"/>
              </a:rPr>
              <a:t>inkontinanstır</a:t>
            </a:r>
            <a:r>
              <a:rPr lang="en-US" b="0" i="0" u="none" strike="noStrike" dirty="0" smtClean="0">
                <a:effectLst/>
                <a:latin typeface="&amp;quot"/>
              </a:rPr>
              <a:t> (SUI), </a:t>
            </a:r>
            <a:r>
              <a:rPr lang="en-US" b="0" i="0" u="none" strike="noStrike" dirty="0" err="1" smtClean="0">
                <a:effectLst/>
                <a:latin typeface="&amp;quot"/>
              </a:rPr>
              <a:t>ancak</a:t>
            </a:r>
            <a:r>
              <a:rPr lang="en-US" b="0" i="0" u="none" strike="noStrike" dirty="0" smtClean="0">
                <a:effectLst/>
                <a:latin typeface="&amp;quot"/>
              </a:rPr>
              <a:t> </a:t>
            </a:r>
            <a:r>
              <a:rPr lang="en-US" b="0" i="0" u="none" strike="noStrike" dirty="0" err="1" smtClean="0">
                <a:effectLst/>
                <a:latin typeface="&amp;quot"/>
              </a:rPr>
              <a:t>erkek</a:t>
            </a:r>
            <a:r>
              <a:rPr lang="en-US" b="0" i="0" u="none" strike="noStrike" dirty="0" smtClean="0">
                <a:effectLst/>
                <a:latin typeface="&amp;quot"/>
              </a:rPr>
              <a:t> </a:t>
            </a:r>
            <a:r>
              <a:rPr lang="en-US" b="0" i="0" u="none" strike="noStrike" dirty="0" err="1" smtClean="0">
                <a:effectLst/>
                <a:latin typeface="&amp;quot"/>
              </a:rPr>
              <a:t>nüfusun</a:t>
            </a:r>
            <a:r>
              <a:rPr lang="en-US" b="0" i="0" u="none" strike="noStrike" dirty="0" smtClean="0">
                <a:effectLst/>
                <a:latin typeface="&amp;quot"/>
              </a:rPr>
              <a:t> </a:t>
            </a:r>
            <a:r>
              <a:rPr lang="en-US" b="0" i="0" u="none" strike="noStrike" dirty="0" err="1" smtClean="0">
                <a:effectLst/>
                <a:latin typeface="&amp;quot"/>
              </a:rPr>
              <a:t>küçük</a:t>
            </a:r>
            <a:r>
              <a:rPr lang="en-US" b="0" i="0" u="none" strike="noStrike" dirty="0" smtClean="0">
                <a:effectLst/>
                <a:latin typeface="&amp;quot"/>
              </a:rPr>
              <a:t> </a:t>
            </a:r>
            <a:r>
              <a:rPr lang="en-US" b="0" i="0" u="none" strike="noStrike" dirty="0" err="1" smtClean="0">
                <a:effectLst/>
                <a:latin typeface="&amp;quot"/>
              </a:rPr>
              <a:t>bir</a:t>
            </a:r>
            <a:r>
              <a:rPr lang="en-US" b="0" i="0" u="none" strike="noStrike" dirty="0" smtClean="0">
                <a:effectLst/>
                <a:latin typeface="&amp;quot"/>
              </a:rPr>
              <a:t> </a:t>
            </a:r>
            <a:r>
              <a:rPr lang="en-US" b="0" i="0" u="none" strike="noStrike" dirty="0" err="1" smtClean="0">
                <a:effectLst/>
                <a:latin typeface="&amp;quot"/>
              </a:rPr>
              <a:t>kısmı</a:t>
            </a:r>
            <a:r>
              <a:rPr lang="en-US" b="0" i="0" u="none" strike="noStrike" dirty="0" smtClean="0">
                <a:effectLst/>
                <a:latin typeface="&amp;quot"/>
              </a:rPr>
              <a:t> da </a:t>
            </a:r>
            <a:r>
              <a:rPr lang="en-US" b="0" i="0" u="none" strike="noStrike" dirty="0" err="1" smtClean="0">
                <a:effectLst/>
                <a:latin typeface="&amp;quot"/>
              </a:rPr>
              <a:t>idrar</a:t>
            </a:r>
            <a:r>
              <a:rPr lang="en-US" b="0" i="0" u="none" strike="noStrike" dirty="0" smtClean="0">
                <a:effectLst/>
                <a:latin typeface="&amp;quot"/>
              </a:rPr>
              <a:t> </a:t>
            </a:r>
            <a:r>
              <a:rPr lang="en-US" b="0" i="0" u="none" strike="noStrike" dirty="0" err="1" smtClean="0">
                <a:effectLst/>
                <a:latin typeface="&amp;quot"/>
              </a:rPr>
              <a:t>kaçırma</a:t>
            </a:r>
            <a:r>
              <a:rPr lang="en-US" b="0" i="0" u="none" strike="noStrike" dirty="0" smtClean="0">
                <a:effectLst/>
                <a:latin typeface="&amp;quot"/>
              </a:rPr>
              <a:t> </a:t>
            </a:r>
            <a:r>
              <a:rPr lang="en-US" b="0" i="0" u="none" strike="noStrike" dirty="0" err="1" smtClean="0">
                <a:effectLst/>
                <a:latin typeface="&amp;quot"/>
              </a:rPr>
              <a:t>yaşayabilir</a:t>
            </a:r>
            <a:r>
              <a:rPr lang="en-US" b="0" i="0" u="none" strike="noStrike" dirty="0" smtClean="0">
                <a:effectLst/>
                <a:latin typeface="&amp;quot"/>
              </a:rPr>
              <a:t>.</a:t>
            </a:r>
          </a:p>
          <a:p>
            <a:pPr marL="285750" indent="-285750">
              <a:buFont typeface="Arial" panose="020B0604020202020204" pitchFamily="34" charset="0"/>
              <a:buChar char="•"/>
            </a:pPr>
            <a:r>
              <a:rPr lang="en-US" dirty="0" smtClean="0"/>
              <a:t/>
            </a:r>
            <a:br>
              <a:rPr lang="en-US" dirty="0" smtClean="0"/>
            </a:br>
            <a:r>
              <a:rPr lang="en-US" b="0" i="0" u="none" strike="noStrike" dirty="0" smtClean="0">
                <a:effectLst/>
                <a:latin typeface="&amp;quot"/>
              </a:rPr>
              <a:t>SUI, </a:t>
            </a:r>
            <a:r>
              <a:rPr lang="en-US" b="0" i="0" u="none" strike="noStrike" dirty="0" err="1" smtClean="0">
                <a:effectLst/>
                <a:latin typeface="&amp;quot"/>
              </a:rPr>
              <a:t>yüksek</a:t>
            </a:r>
            <a:r>
              <a:rPr lang="en-US" b="0" i="0" u="none" strike="noStrike" dirty="0" smtClean="0">
                <a:effectLst/>
                <a:latin typeface="&amp;quot"/>
              </a:rPr>
              <a:t> </a:t>
            </a:r>
            <a:r>
              <a:rPr lang="en-US" b="0" i="0" u="none" strike="noStrike" dirty="0" err="1" smtClean="0">
                <a:effectLst/>
                <a:latin typeface="&amp;quot"/>
              </a:rPr>
              <a:t>karın</a:t>
            </a:r>
            <a:r>
              <a:rPr lang="en-US" b="0" i="0" u="none" strike="noStrike" dirty="0" smtClean="0">
                <a:effectLst/>
                <a:latin typeface="&amp;quot"/>
              </a:rPr>
              <a:t> </a:t>
            </a:r>
            <a:r>
              <a:rPr lang="en-US" b="0" i="0" u="none" strike="noStrike" dirty="0" err="1" smtClean="0">
                <a:effectLst/>
                <a:latin typeface="&amp;quot"/>
              </a:rPr>
              <a:t>basıncı</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stres</a:t>
            </a:r>
            <a:r>
              <a:rPr lang="en-US" b="0" i="0" u="none" strike="noStrike" dirty="0" smtClean="0">
                <a:effectLst/>
                <a:latin typeface="&amp;quot"/>
              </a:rPr>
              <a:t>" </a:t>
            </a:r>
            <a:r>
              <a:rPr lang="en-US" b="0" i="0" u="none" strike="noStrike" dirty="0" err="1" smtClean="0">
                <a:effectLst/>
                <a:latin typeface="&amp;quot"/>
              </a:rPr>
              <a:t>dönemlerinde</a:t>
            </a:r>
            <a:r>
              <a:rPr lang="en-US" b="0" i="0" u="none" strike="noStrike" dirty="0" smtClean="0">
                <a:effectLst/>
                <a:latin typeface="&amp;quot"/>
              </a:rPr>
              <a:t> </a:t>
            </a:r>
            <a:r>
              <a:rPr lang="en-US" b="0" i="0" u="none" strike="noStrike" dirty="0" err="1" smtClean="0">
                <a:effectLst/>
                <a:latin typeface="&amp;quot"/>
              </a:rPr>
              <a:t>idrar</a:t>
            </a:r>
            <a:r>
              <a:rPr lang="en-US" b="0" i="0" u="none" strike="noStrike" dirty="0" smtClean="0">
                <a:effectLst/>
                <a:latin typeface="&amp;quot"/>
              </a:rPr>
              <a:t> </a:t>
            </a:r>
            <a:r>
              <a:rPr lang="en-US" b="0" i="0" u="none" strike="noStrike" dirty="0" err="1" smtClean="0">
                <a:effectLst/>
                <a:latin typeface="&amp;quot"/>
              </a:rPr>
              <a:t>kaybının</a:t>
            </a:r>
            <a:r>
              <a:rPr lang="en-US" b="0" i="0" u="none" strike="noStrike" dirty="0" smtClean="0">
                <a:effectLst/>
                <a:latin typeface="&amp;quot"/>
              </a:rPr>
              <a:t> </a:t>
            </a:r>
            <a:r>
              <a:rPr lang="en-US" b="0" i="0" u="none" strike="noStrike" dirty="0" err="1" smtClean="0">
                <a:effectLst/>
                <a:latin typeface="&amp;quot"/>
              </a:rPr>
              <a:t>istemsiz</a:t>
            </a:r>
            <a:r>
              <a:rPr lang="en-US" b="0" i="0" u="none" strike="noStrike" dirty="0" smtClean="0">
                <a:effectLst/>
                <a:latin typeface="&amp;quot"/>
              </a:rPr>
              <a:t> </a:t>
            </a:r>
            <a:r>
              <a:rPr lang="en-US" b="0" i="0" u="none" strike="noStrike" dirty="0" err="1" smtClean="0">
                <a:effectLst/>
                <a:latin typeface="&amp;quot"/>
              </a:rPr>
              <a:t>olarak</a:t>
            </a:r>
            <a:r>
              <a:rPr lang="en-US" b="0" i="0" u="none" strike="noStrike" dirty="0" smtClean="0">
                <a:effectLst/>
                <a:latin typeface="&amp;quot"/>
              </a:rPr>
              <a:t> </a:t>
            </a:r>
            <a:r>
              <a:rPr lang="en-US" b="0" i="0" u="none" strike="noStrike" dirty="0" err="1" smtClean="0">
                <a:effectLst/>
                <a:latin typeface="&amp;quot"/>
              </a:rPr>
              <a:t>karakterize</a:t>
            </a:r>
            <a:r>
              <a:rPr lang="en-US" b="0" i="0" u="none" strike="noStrike" dirty="0" smtClean="0">
                <a:effectLst/>
                <a:latin typeface="&amp;quot"/>
              </a:rPr>
              <a:t> </a:t>
            </a:r>
            <a:r>
              <a:rPr lang="en-US" b="0" i="0" u="none" strike="noStrike" dirty="0" err="1" smtClean="0">
                <a:effectLst/>
                <a:latin typeface="&amp;quot"/>
              </a:rPr>
              <a:t>edilir</a:t>
            </a:r>
            <a:r>
              <a:rPr lang="en-US" b="0" i="0" u="none" strike="noStrike" dirty="0" smtClean="0">
                <a:effectLst/>
                <a:latin typeface="&amp;quot"/>
              </a:rPr>
              <a:t>.</a:t>
            </a:r>
            <a:r>
              <a:rPr lang="en-US" b="0" i="0" u="none" strike="noStrike" dirty="0" smtClean="0">
                <a:effectLst/>
                <a:latin typeface="Roboto"/>
              </a:rPr>
              <a:t> </a:t>
            </a:r>
          </a:p>
          <a:p>
            <a:pPr marL="285750" indent="-285750">
              <a:buFont typeface="Arial" panose="020B0604020202020204" pitchFamily="34" charset="0"/>
              <a:buChar char="•"/>
            </a:pPr>
            <a:endParaRPr lang="en-US" dirty="0">
              <a:latin typeface="Roboto"/>
            </a:endParaRPr>
          </a:p>
          <a:p>
            <a:pPr marL="285750" indent="-285750">
              <a:buFont typeface="Arial" panose="020B0604020202020204" pitchFamily="34" charset="0"/>
              <a:buChar char="•"/>
            </a:pPr>
            <a:r>
              <a:rPr lang="en-US" b="0" i="0" u="none" strike="noStrike" dirty="0" err="1" smtClean="0">
                <a:effectLst/>
                <a:latin typeface="&amp;quot"/>
              </a:rPr>
              <a:t>Sıkışma</a:t>
            </a:r>
            <a:r>
              <a:rPr lang="en-US" b="0" i="0" u="none" strike="noStrike" dirty="0" smtClean="0">
                <a:effectLst/>
                <a:latin typeface="&amp;quot"/>
              </a:rPr>
              <a:t> </a:t>
            </a:r>
            <a:r>
              <a:rPr lang="en-US" b="0" i="0" u="none" strike="noStrike" dirty="0" err="1" smtClean="0">
                <a:effectLst/>
                <a:latin typeface="&amp;quot"/>
              </a:rPr>
              <a:t>inkontinansı</a:t>
            </a:r>
            <a:r>
              <a:rPr lang="en-US" b="0" i="0" u="none" strike="noStrike" dirty="0" smtClean="0">
                <a:effectLst/>
                <a:latin typeface="&amp;quot"/>
              </a:rPr>
              <a:t> </a:t>
            </a:r>
            <a:r>
              <a:rPr lang="en-US" b="0" i="0" u="none" strike="noStrike" dirty="0" err="1" smtClean="0">
                <a:effectLst/>
                <a:latin typeface="&amp;quot"/>
              </a:rPr>
              <a:t>kalıcı</a:t>
            </a:r>
            <a:r>
              <a:rPr lang="en-US" b="0" i="0" u="none" strike="noStrike" dirty="0" smtClean="0">
                <a:effectLst/>
                <a:latin typeface="&amp;quot"/>
              </a:rPr>
              <a:t> </a:t>
            </a:r>
            <a:r>
              <a:rPr lang="en-US" b="0" i="0" u="none" strike="noStrike" dirty="0" err="1" smtClean="0">
                <a:effectLst/>
                <a:latin typeface="&amp;quot"/>
              </a:rPr>
              <a:t>bir</a:t>
            </a:r>
            <a:r>
              <a:rPr lang="en-US" b="0" i="0" u="none" strike="noStrike" dirty="0" smtClean="0">
                <a:effectLst/>
                <a:latin typeface="&amp;quot"/>
              </a:rPr>
              <a:t> his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idrara</a:t>
            </a:r>
            <a:r>
              <a:rPr lang="en-US" b="0" i="0" u="none" strike="noStrike" dirty="0" smtClean="0">
                <a:effectLst/>
                <a:latin typeface="&amp;quot"/>
              </a:rPr>
              <a:t> </a:t>
            </a:r>
            <a:r>
              <a:rPr lang="en-US" b="0" i="0" u="none" strike="noStrike" dirty="0" err="1" smtClean="0">
                <a:effectLst/>
                <a:latin typeface="&amp;quot"/>
              </a:rPr>
              <a:t>çıkma</a:t>
            </a:r>
            <a:r>
              <a:rPr lang="en-US" b="0" i="0" u="none" strike="noStrike" dirty="0" smtClean="0">
                <a:effectLst/>
                <a:latin typeface="&amp;quot"/>
              </a:rPr>
              <a:t> </a:t>
            </a:r>
            <a:r>
              <a:rPr lang="en-US" b="0" i="0" u="none" strike="noStrike" dirty="0" err="1" smtClean="0">
                <a:effectLst/>
                <a:latin typeface="&amp;quot"/>
              </a:rPr>
              <a:t>dürtüsü</a:t>
            </a:r>
            <a:r>
              <a:rPr lang="en-US" b="0" i="0" u="none" strike="noStrike" dirty="0" smtClean="0">
                <a:effectLst/>
                <a:latin typeface="&amp;quot"/>
              </a:rPr>
              <a:t> </a:t>
            </a:r>
            <a:r>
              <a:rPr lang="en-US" b="0" i="0" u="none" strike="noStrike" dirty="0" err="1" smtClean="0">
                <a:effectLst/>
                <a:latin typeface="&amp;quot"/>
              </a:rPr>
              <a:t>ile</a:t>
            </a:r>
            <a:r>
              <a:rPr lang="en-US" b="0" i="0" u="none" strike="noStrike" dirty="0" smtClean="0">
                <a:effectLst/>
                <a:latin typeface="&amp;quot"/>
              </a:rPr>
              <a:t> </a:t>
            </a:r>
            <a:r>
              <a:rPr lang="en-US" b="0" i="0" u="none" strike="noStrike" dirty="0" err="1" smtClean="0">
                <a:effectLst/>
                <a:latin typeface="&amp;quot"/>
              </a:rPr>
              <a:t>karakterizedir</a:t>
            </a:r>
            <a:r>
              <a:rPr lang="en-US" b="0" i="0" u="none" strike="noStrike" dirty="0" smtClean="0">
                <a:effectLst/>
                <a:latin typeface="&amp;quot"/>
              </a:rPr>
              <a:t>.</a:t>
            </a:r>
            <a:r>
              <a:rPr lang="en-US" b="0" i="0" u="none" strike="noStrike" dirty="0" smtClean="0">
                <a:effectLst/>
                <a:latin typeface="Roboto"/>
              </a:rPr>
              <a:t> </a:t>
            </a:r>
          </a:p>
          <a:p>
            <a:pPr marL="285750" indent="-285750">
              <a:buFont typeface="Arial" panose="020B0604020202020204" pitchFamily="34" charset="0"/>
              <a:buChar char="•"/>
            </a:pPr>
            <a:endParaRPr lang="en-US" dirty="0">
              <a:latin typeface="Roboto"/>
            </a:endParaRPr>
          </a:p>
          <a:p>
            <a:pPr marL="285750" indent="-285750">
              <a:buFont typeface="Arial" panose="020B0604020202020204" pitchFamily="34" charset="0"/>
              <a:buChar char="•"/>
            </a:pPr>
            <a:r>
              <a:rPr lang="en-US" b="0" i="0" u="none" strike="noStrike" dirty="0" err="1" smtClean="0">
                <a:effectLst/>
                <a:latin typeface="&amp;quot"/>
              </a:rPr>
              <a:t>Aynı</a:t>
            </a:r>
            <a:r>
              <a:rPr lang="en-US" b="0" i="0" u="none" strike="noStrike" dirty="0" smtClean="0">
                <a:effectLst/>
                <a:latin typeface="&amp;quot"/>
              </a:rPr>
              <a:t> </a:t>
            </a:r>
            <a:r>
              <a:rPr lang="en-US" b="0" i="0" u="none" strike="noStrike" dirty="0" err="1" smtClean="0">
                <a:effectLst/>
                <a:latin typeface="&amp;quot"/>
              </a:rPr>
              <a:t>zamanda</a:t>
            </a:r>
            <a:r>
              <a:rPr lang="en-US" b="0" i="0" u="none" strike="noStrike" dirty="0" smtClean="0">
                <a:effectLst/>
                <a:latin typeface="&amp;quot"/>
              </a:rPr>
              <a:t> </a:t>
            </a:r>
            <a:r>
              <a:rPr lang="en-US" b="0" i="0" u="none" strike="noStrike" dirty="0" err="1" smtClean="0">
                <a:effectLst/>
                <a:latin typeface="&amp;quot"/>
              </a:rPr>
              <a:t>yaygın</a:t>
            </a:r>
            <a:r>
              <a:rPr lang="en-US" b="0" i="0" u="none" strike="noStrike" dirty="0" smtClean="0">
                <a:effectLst/>
                <a:latin typeface="&amp;quot"/>
              </a:rPr>
              <a:t> </a:t>
            </a:r>
            <a:r>
              <a:rPr lang="en-US" b="0" i="0" u="none" strike="noStrike" dirty="0" err="1" smtClean="0">
                <a:effectLst/>
                <a:latin typeface="&amp;quot"/>
              </a:rPr>
              <a:t>olarak</a:t>
            </a:r>
            <a:r>
              <a:rPr lang="en-US" b="0" i="0" u="none" strike="noStrike" dirty="0" smtClean="0">
                <a:effectLst/>
                <a:latin typeface="&amp;quot"/>
              </a:rPr>
              <a:t> </a:t>
            </a:r>
            <a:r>
              <a:rPr lang="en-US" b="0" i="0" u="none" strike="noStrike" dirty="0" err="1" smtClean="0">
                <a:effectLst/>
                <a:latin typeface="&amp;quot"/>
              </a:rPr>
              <a:t>Aşırı</a:t>
            </a:r>
            <a:r>
              <a:rPr lang="en-US" b="0" i="0" u="none" strike="noStrike" dirty="0" smtClean="0">
                <a:effectLst/>
                <a:latin typeface="&amp;quot"/>
              </a:rPr>
              <a:t> </a:t>
            </a:r>
            <a:r>
              <a:rPr lang="en-US" b="0" i="0" u="none" strike="noStrike" dirty="0" err="1" smtClean="0">
                <a:effectLst/>
                <a:latin typeface="&amp;quot"/>
              </a:rPr>
              <a:t>Aktif</a:t>
            </a:r>
            <a:r>
              <a:rPr lang="en-US" b="0" i="0" u="none" strike="noStrike" dirty="0" smtClean="0">
                <a:effectLst/>
                <a:latin typeface="&amp;quot"/>
              </a:rPr>
              <a:t> </a:t>
            </a:r>
            <a:r>
              <a:rPr lang="en-US" b="0" i="0" u="none" strike="noStrike" dirty="0" err="1" smtClean="0">
                <a:effectLst/>
                <a:latin typeface="&amp;quot"/>
              </a:rPr>
              <a:t>Mesane</a:t>
            </a:r>
            <a:r>
              <a:rPr lang="en-US" b="0" i="0" u="none" strike="noStrike" dirty="0" smtClean="0">
                <a:effectLst/>
                <a:latin typeface="&amp;quot"/>
              </a:rPr>
              <a:t> (OAB) </a:t>
            </a:r>
            <a:r>
              <a:rPr lang="en-US" b="0" i="0" u="none" strike="noStrike" dirty="0" err="1" smtClean="0">
                <a:effectLst/>
                <a:latin typeface="&amp;quot"/>
              </a:rPr>
              <a:t>olarak</a:t>
            </a:r>
            <a:r>
              <a:rPr lang="en-US" b="0" i="0" u="none" strike="noStrike" dirty="0" smtClean="0">
                <a:effectLst/>
                <a:latin typeface="&amp;quot"/>
              </a:rPr>
              <a:t> da </a:t>
            </a:r>
            <a:r>
              <a:rPr lang="en-US" b="0" i="0" u="none" strike="noStrike" dirty="0" err="1" smtClean="0">
                <a:effectLst/>
                <a:latin typeface="&amp;quot"/>
              </a:rPr>
              <a:t>adlandırılır</a:t>
            </a:r>
            <a:r>
              <a:rPr lang="en-US" b="0" i="0" u="none" strike="noStrike" dirty="0" smtClean="0">
                <a:effectLst/>
                <a:latin typeface="&amp;quot"/>
              </a:rPr>
              <a:t>.</a:t>
            </a:r>
          </a:p>
          <a:p>
            <a:pPr marL="285750" indent="-285750">
              <a:buFont typeface="Arial" panose="020B0604020202020204" pitchFamily="34" charset="0"/>
              <a:buChar char="•"/>
            </a:pPr>
            <a:r>
              <a:rPr lang="en-US" dirty="0" smtClean="0"/>
              <a:t/>
            </a:r>
            <a:br>
              <a:rPr lang="en-US" dirty="0" smtClean="0"/>
            </a:br>
            <a:r>
              <a:rPr lang="en-US" b="0" i="0" u="none" strike="noStrike" dirty="0" err="1" smtClean="0">
                <a:effectLst/>
                <a:latin typeface="&amp;quot"/>
              </a:rPr>
              <a:t>Bazı</a:t>
            </a:r>
            <a:r>
              <a:rPr lang="en-US" b="0" i="0" u="none" strike="noStrike" dirty="0" smtClean="0">
                <a:effectLst/>
                <a:latin typeface="&amp;quot"/>
              </a:rPr>
              <a:t> </a:t>
            </a:r>
            <a:r>
              <a:rPr lang="en-US" b="0" i="0" u="none" strike="noStrike" dirty="0" err="1" smtClean="0">
                <a:effectLst/>
                <a:latin typeface="&amp;quot"/>
              </a:rPr>
              <a:t>hastalar</a:t>
            </a:r>
            <a:r>
              <a:rPr lang="en-US" b="0" i="0" u="none" strike="noStrike" dirty="0" smtClean="0">
                <a:effectLst/>
                <a:latin typeface="&amp;quot"/>
              </a:rPr>
              <a:t> her </a:t>
            </a:r>
            <a:r>
              <a:rPr lang="en-US" b="0" i="0" u="none" strike="noStrike" dirty="0" err="1" smtClean="0">
                <a:effectLst/>
                <a:latin typeface="&amp;quot"/>
              </a:rPr>
              <a:t>iki</a:t>
            </a:r>
            <a:r>
              <a:rPr lang="en-US" b="0" i="0" u="none" strike="noStrike" dirty="0" smtClean="0">
                <a:effectLst/>
                <a:latin typeface="&amp;quot"/>
              </a:rPr>
              <a:t> </a:t>
            </a:r>
            <a:r>
              <a:rPr lang="en-US" b="0" i="0" u="none" strike="noStrike" dirty="0" err="1" smtClean="0">
                <a:effectLst/>
                <a:latin typeface="&amp;quot"/>
              </a:rPr>
              <a:t>inkontinans</a:t>
            </a:r>
            <a:r>
              <a:rPr lang="en-US" b="0" i="0" u="none" strike="noStrike" dirty="0" smtClean="0">
                <a:effectLst/>
                <a:latin typeface="&amp;quot"/>
              </a:rPr>
              <a:t> </a:t>
            </a:r>
            <a:r>
              <a:rPr lang="en-US" b="0" i="0" u="none" strike="noStrike" dirty="0" err="1" smtClean="0">
                <a:effectLst/>
                <a:latin typeface="&amp;quot"/>
              </a:rPr>
              <a:t>tipinin</a:t>
            </a:r>
            <a:r>
              <a:rPr lang="en-US" b="0" i="0" u="none" strike="noStrike" dirty="0" smtClean="0">
                <a:effectLst/>
                <a:latin typeface="&amp;quot"/>
              </a:rPr>
              <a:t> </a:t>
            </a:r>
            <a:r>
              <a:rPr lang="en-US" b="0" i="0" u="none" strike="noStrike" dirty="0" err="1" smtClean="0">
                <a:effectLst/>
                <a:latin typeface="&amp;quot"/>
              </a:rPr>
              <a:t>semptomlarını</a:t>
            </a:r>
            <a:r>
              <a:rPr lang="en-US" b="0" i="0" u="none" strike="noStrike" dirty="0" smtClean="0">
                <a:effectLst/>
                <a:latin typeface="&amp;quot"/>
              </a:rPr>
              <a:t> </a:t>
            </a:r>
            <a:r>
              <a:rPr lang="en-US" b="0" i="0" u="none" strike="noStrike" dirty="0" err="1" smtClean="0">
                <a:effectLst/>
                <a:latin typeface="&amp;quot"/>
              </a:rPr>
              <a:t>yaşayacaktır</a:t>
            </a:r>
            <a:r>
              <a:rPr lang="en-US" b="0" i="0" u="none" strike="noStrike" dirty="0" smtClean="0">
                <a:effectLst/>
                <a:latin typeface="&amp;quot"/>
              </a:rPr>
              <a:t>, </a:t>
            </a:r>
            <a:r>
              <a:rPr lang="en-US" b="0" i="0" u="none" strike="noStrike" dirty="0" err="1" smtClean="0">
                <a:effectLst/>
                <a:latin typeface="&amp;quot"/>
              </a:rPr>
              <a:t>buna</a:t>
            </a:r>
            <a:r>
              <a:rPr lang="en-US" b="0" i="0" u="none" strike="noStrike" dirty="0" smtClean="0">
                <a:effectLst/>
                <a:latin typeface="&amp;quot"/>
              </a:rPr>
              <a:t> </a:t>
            </a:r>
            <a:r>
              <a:rPr lang="en-US" b="0" i="0" u="none" strike="noStrike" dirty="0" err="1" smtClean="0">
                <a:effectLst/>
                <a:latin typeface="&amp;quot"/>
              </a:rPr>
              <a:t>genellikle</a:t>
            </a:r>
            <a:r>
              <a:rPr lang="en-US" b="0" i="0" u="none" strike="noStrike" dirty="0" smtClean="0">
                <a:effectLst/>
                <a:latin typeface="&amp;quot"/>
              </a:rPr>
              <a:t> </a:t>
            </a:r>
            <a:r>
              <a:rPr lang="en-US" b="0" i="0" u="none" strike="noStrike" dirty="0" err="1" smtClean="0">
                <a:effectLst/>
                <a:latin typeface="&amp;quot"/>
              </a:rPr>
              <a:t>karışık</a:t>
            </a:r>
            <a:r>
              <a:rPr lang="en-US" b="0" i="0" u="none" strike="noStrike" dirty="0" smtClean="0">
                <a:effectLst/>
                <a:latin typeface="&amp;quot"/>
              </a:rPr>
              <a:t> </a:t>
            </a:r>
            <a:r>
              <a:rPr lang="en-US" b="0" i="0" u="none" strike="noStrike" dirty="0" err="1" smtClean="0">
                <a:effectLst/>
                <a:latin typeface="&amp;quot"/>
              </a:rPr>
              <a:t>inkontinans</a:t>
            </a:r>
            <a:r>
              <a:rPr lang="en-US" b="0" i="0" u="none" strike="noStrike" dirty="0" smtClean="0">
                <a:effectLst/>
                <a:latin typeface="&amp;quot"/>
              </a:rPr>
              <a:t> </a:t>
            </a:r>
            <a:r>
              <a:rPr lang="en-US" b="0" i="0" u="none" strike="noStrike" dirty="0" err="1" smtClean="0">
                <a:effectLst/>
                <a:latin typeface="&amp;quot"/>
              </a:rPr>
              <a:t>denir</a:t>
            </a:r>
            <a:r>
              <a:rPr lang="en-US" b="0" i="0" u="none" strike="noStrike" dirty="0" smtClean="0">
                <a:effectLst/>
                <a:latin typeface="&amp;quot"/>
              </a:rPr>
              <a:t>.</a:t>
            </a:r>
            <a:endParaRPr lang="en-US" dirty="0"/>
          </a:p>
        </p:txBody>
      </p:sp>
    </p:spTree>
    <p:extLst>
      <p:ext uri="{BB962C8B-B14F-4D97-AF65-F5344CB8AC3E}">
        <p14:creationId xmlns:p14="http://schemas.microsoft.com/office/powerpoint/2010/main" val="708297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2060" y="1545639"/>
            <a:ext cx="4990011" cy="369331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CB7CA1"/>
                </a:solidFill>
                <a:effectLst/>
                <a:latin typeface="&amp;quot"/>
              </a:rPr>
              <a:t>Self-help treatment for stress incontinence</a:t>
            </a:r>
          </a:p>
          <a:p>
            <a:pPr marL="285750" indent="-285750">
              <a:buFont typeface="Arial" panose="020B0604020202020204" pitchFamily="34" charset="0"/>
              <a:buChar char="•"/>
            </a:pPr>
            <a:r>
              <a:rPr lang="en-US" b="0" i="0" u="none" strike="noStrike" dirty="0" smtClean="0">
                <a:solidFill>
                  <a:srgbClr val="00AEEF"/>
                </a:solidFill>
                <a:effectLst/>
                <a:latin typeface="&amp;quot"/>
                <a:hlinkClick r:id="rId2" tooltip="Self-help pelvic floor exercises"/>
              </a:rPr>
              <a:t>Pelvic floor exercises</a:t>
            </a:r>
            <a:r>
              <a:rPr lang="en-US" b="0" i="0" u="none" strike="noStrike" dirty="0" smtClean="0">
                <a:solidFill>
                  <a:srgbClr val="494949"/>
                </a:solidFill>
                <a:effectLst/>
                <a:latin typeface="&amp;quot"/>
              </a:rPr>
              <a:t> are the correct treatment for the vast majority of women suffering from stress incontinence.</a:t>
            </a:r>
          </a:p>
          <a:p>
            <a:pPr marL="285750" indent="-285750">
              <a:buFont typeface="Arial" panose="020B0604020202020204" pitchFamily="34" charset="0"/>
              <a:buChar char="•"/>
            </a:pPr>
            <a:r>
              <a:rPr lang="en-US" b="0" i="0" u="none" strike="noStrike" dirty="0" smtClean="0">
                <a:solidFill>
                  <a:srgbClr val="494949"/>
                </a:solidFill>
                <a:effectLst/>
                <a:latin typeface="&amp;quot"/>
              </a:rPr>
              <a:t>(If you haven't already, please visit the </a:t>
            </a:r>
            <a:r>
              <a:rPr lang="en-US" b="0" i="0" u="none" strike="noStrike" dirty="0" smtClean="0">
                <a:solidFill>
                  <a:srgbClr val="00AEEF"/>
                </a:solidFill>
                <a:effectLst/>
                <a:latin typeface="&amp;quot"/>
                <a:hlinkClick r:id="rId3" tooltip="Stress Incontinence"/>
              </a:rPr>
              <a:t>Stress Incontinence</a:t>
            </a:r>
            <a:r>
              <a:rPr lang="en-US" b="0" i="0" u="none" strike="noStrike" dirty="0" smtClean="0">
                <a:solidFill>
                  <a:srgbClr val="494949"/>
                </a:solidFill>
                <a:effectLst/>
                <a:latin typeface="&amp;quot"/>
              </a:rPr>
              <a:t> section of this site for more on this.)</a:t>
            </a:r>
          </a:p>
          <a:p>
            <a:pPr marL="285750" indent="-285750">
              <a:buFont typeface="Arial" panose="020B0604020202020204" pitchFamily="34" charset="0"/>
              <a:buChar char="•"/>
            </a:pPr>
            <a:r>
              <a:rPr lang="en-US" b="0" i="0" u="none" strike="noStrike" dirty="0" smtClean="0">
                <a:solidFill>
                  <a:srgbClr val="00AEEF"/>
                </a:solidFill>
                <a:effectLst/>
                <a:latin typeface="&amp;quot"/>
                <a:hlinkClick r:id="rId2" tooltip="Self-help pelvic floor muscle training"/>
              </a:rPr>
              <a:t>Pelvic floor (or Kegel) exercises</a:t>
            </a:r>
            <a:endParaRPr lang="en-US" b="0" i="0" u="none" strike="noStrike" dirty="0" smtClean="0">
              <a:solidFill>
                <a:srgbClr val="00AEEF"/>
              </a:solidFill>
              <a:effectLst/>
              <a:latin typeface="&amp;quot"/>
            </a:endParaRPr>
          </a:p>
          <a:p>
            <a:pPr marL="285750" indent="-285750">
              <a:buFont typeface="Arial" panose="020B0604020202020204" pitchFamily="34" charset="0"/>
              <a:buChar char="•"/>
            </a:pPr>
            <a:endParaRPr lang="en-US" b="0" i="0" u="none" strike="noStrike" dirty="0" smtClean="0">
              <a:solidFill>
                <a:srgbClr val="00AEEF"/>
              </a:solidFill>
              <a:effectLst/>
              <a:latin typeface="&amp;quot"/>
            </a:endParaRPr>
          </a:p>
          <a:p>
            <a:pPr marL="285750" indent="-285750">
              <a:buFont typeface="Arial" panose="020B0604020202020204" pitchFamily="34" charset="0"/>
              <a:buChar char="•"/>
            </a:pPr>
            <a:r>
              <a:rPr lang="en-US" b="0" i="0" u="none" strike="noStrike" dirty="0" smtClean="0">
                <a:solidFill>
                  <a:srgbClr val="494949"/>
                </a:solidFill>
                <a:effectLst/>
                <a:latin typeface="&amp;quot"/>
              </a:rPr>
              <a:t>Pelvic floor exercises are simple to perform on your own at home, if you have the appropriate information and guidance and the motivation to persevere.</a:t>
            </a:r>
          </a:p>
        </p:txBody>
      </p:sp>
      <p:sp>
        <p:nvSpPr>
          <p:cNvPr id="3" name="Rectangle 2"/>
          <p:cNvSpPr/>
          <p:nvPr/>
        </p:nvSpPr>
        <p:spPr>
          <a:xfrm>
            <a:off x="5757421" y="2099637"/>
            <a:ext cx="6096000" cy="3139321"/>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marL="285750" indent="-285750">
              <a:buFont typeface="Arial" panose="020B0604020202020204" pitchFamily="34" charset="0"/>
              <a:buChar char="•"/>
            </a:pPr>
            <a:r>
              <a:rPr lang="en-US" b="0" i="0" u="none" strike="noStrike" dirty="0" err="1" smtClean="0">
                <a:effectLst/>
                <a:latin typeface="&amp;quot"/>
              </a:rPr>
              <a:t>Stres</a:t>
            </a:r>
            <a:r>
              <a:rPr lang="en-US" b="0" i="0" u="none" strike="noStrike" dirty="0" smtClean="0">
                <a:effectLst/>
                <a:latin typeface="&amp;quot"/>
              </a:rPr>
              <a:t> </a:t>
            </a:r>
            <a:r>
              <a:rPr lang="en-US" b="0" i="0" u="none" strike="noStrike" dirty="0" err="1" smtClean="0">
                <a:effectLst/>
                <a:latin typeface="&amp;quot"/>
              </a:rPr>
              <a:t>inkontinansı</a:t>
            </a:r>
            <a:r>
              <a:rPr lang="en-US" b="0" i="0" u="none" strike="noStrike" dirty="0" smtClean="0">
                <a:effectLst/>
                <a:latin typeface="&amp;quot"/>
              </a:rPr>
              <a:t> </a:t>
            </a:r>
            <a:r>
              <a:rPr lang="en-US" b="0" i="0" u="none" strike="noStrike" dirty="0" err="1" smtClean="0">
                <a:effectLst/>
                <a:latin typeface="&amp;quot"/>
              </a:rPr>
              <a:t>için</a:t>
            </a:r>
            <a:r>
              <a:rPr lang="en-US" b="0" i="0" u="none" strike="noStrike" dirty="0" smtClean="0">
                <a:effectLst/>
                <a:latin typeface="&amp;quot"/>
              </a:rPr>
              <a:t> </a:t>
            </a:r>
            <a:r>
              <a:rPr lang="en-US" b="0" i="0" u="none" strike="noStrike" dirty="0" err="1" smtClean="0">
                <a:effectLst/>
                <a:latin typeface="&amp;quot"/>
              </a:rPr>
              <a:t>kendi</a:t>
            </a:r>
            <a:r>
              <a:rPr lang="en-US" b="0" i="0" u="none" strike="noStrike" dirty="0" smtClean="0">
                <a:effectLst/>
                <a:latin typeface="&amp;quot"/>
              </a:rPr>
              <a:t> </a:t>
            </a:r>
            <a:r>
              <a:rPr lang="en-US" b="0" i="0" u="none" strike="noStrike" dirty="0" err="1" smtClean="0">
                <a:effectLst/>
                <a:latin typeface="&amp;quot"/>
              </a:rPr>
              <a:t>kendine</a:t>
            </a:r>
            <a:r>
              <a:rPr lang="en-US" b="0" i="0" u="none" strike="noStrike" dirty="0" smtClean="0">
                <a:effectLst/>
                <a:latin typeface="&amp;quot"/>
              </a:rPr>
              <a:t> </a:t>
            </a:r>
            <a:r>
              <a:rPr lang="en-US" b="0" i="0" u="none" strike="noStrike" dirty="0" err="1" smtClean="0">
                <a:effectLst/>
                <a:latin typeface="&amp;quot"/>
              </a:rPr>
              <a:t>yardım</a:t>
            </a:r>
            <a:r>
              <a:rPr lang="en-US" b="0" i="0" u="none" strike="noStrike" dirty="0" smtClean="0">
                <a:effectLst/>
                <a:latin typeface="&amp;quot"/>
              </a:rPr>
              <a:t> </a:t>
            </a:r>
            <a:r>
              <a:rPr lang="en-US" b="0" i="0" u="none" strike="noStrike" dirty="0" err="1" smtClean="0">
                <a:effectLst/>
                <a:latin typeface="&amp;quot"/>
              </a:rPr>
              <a:t>tedavisi</a:t>
            </a:r>
            <a:endParaRPr lang="en-US" b="0" i="0" u="none" strike="noStrike" dirty="0" smtClean="0">
              <a:effectLst/>
              <a:latin typeface="&amp;quot"/>
            </a:endParaRPr>
          </a:p>
          <a:p>
            <a:pPr marL="285750" indent="-285750">
              <a:buFont typeface="Arial" panose="020B0604020202020204" pitchFamily="34" charset="0"/>
              <a:buChar char="•"/>
            </a:pPr>
            <a:r>
              <a:rPr lang="en-US" dirty="0" smtClean="0"/>
              <a:t/>
            </a:r>
            <a:br>
              <a:rPr lang="en-US" dirty="0" smtClean="0"/>
            </a:br>
            <a:r>
              <a:rPr lang="en-US" b="0" i="0" u="none" strike="noStrike" dirty="0" err="1" smtClean="0">
                <a:effectLst/>
                <a:latin typeface="&amp;quot"/>
              </a:rPr>
              <a:t>Pelvik</a:t>
            </a:r>
            <a:r>
              <a:rPr lang="en-US" b="0" i="0" u="none" strike="noStrike" dirty="0" smtClean="0">
                <a:effectLst/>
                <a:latin typeface="&amp;quot"/>
              </a:rPr>
              <a:t> </a:t>
            </a:r>
            <a:r>
              <a:rPr lang="en-US" b="0" i="0" u="none" strike="noStrike" dirty="0" err="1" smtClean="0">
                <a:effectLst/>
                <a:latin typeface="&amp;quot"/>
              </a:rPr>
              <a:t>taban</a:t>
            </a:r>
            <a:r>
              <a:rPr lang="en-US" b="0" i="0" u="none" strike="noStrike" dirty="0" smtClean="0">
                <a:effectLst/>
                <a:latin typeface="&amp;quot"/>
              </a:rPr>
              <a:t> </a:t>
            </a:r>
            <a:r>
              <a:rPr lang="en-US" b="0" i="0" u="none" strike="noStrike" dirty="0" err="1" smtClean="0">
                <a:effectLst/>
                <a:latin typeface="&amp;quot"/>
              </a:rPr>
              <a:t>egzersizleri</a:t>
            </a:r>
            <a:r>
              <a:rPr lang="en-US" b="0" i="0" u="none" strike="noStrike" dirty="0" smtClean="0">
                <a:effectLst/>
                <a:latin typeface="&amp;quot"/>
              </a:rPr>
              <a:t> </a:t>
            </a:r>
            <a:r>
              <a:rPr lang="en-US" b="0" i="0" u="none" strike="noStrike" dirty="0" err="1" smtClean="0">
                <a:effectLst/>
                <a:latin typeface="&amp;quot"/>
              </a:rPr>
              <a:t>stres</a:t>
            </a:r>
            <a:r>
              <a:rPr lang="en-US" b="0" i="0" u="none" strike="noStrike" dirty="0" smtClean="0">
                <a:effectLst/>
                <a:latin typeface="&amp;quot"/>
              </a:rPr>
              <a:t> </a:t>
            </a:r>
            <a:r>
              <a:rPr lang="en-US" b="0" i="0" u="none" strike="noStrike" dirty="0" err="1" smtClean="0">
                <a:effectLst/>
                <a:latin typeface="&amp;quot"/>
              </a:rPr>
              <a:t>inkontinansı</a:t>
            </a:r>
            <a:r>
              <a:rPr lang="en-US" b="0" i="0" u="none" strike="noStrike" dirty="0" smtClean="0">
                <a:effectLst/>
                <a:latin typeface="&amp;quot"/>
              </a:rPr>
              <a:t> </a:t>
            </a:r>
            <a:r>
              <a:rPr lang="en-US" b="0" i="0" u="none" strike="noStrike" dirty="0" err="1" smtClean="0">
                <a:effectLst/>
                <a:latin typeface="&amp;quot"/>
              </a:rPr>
              <a:t>olan</a:t>
            </a:r>
            <a:r>
              <a:rPr lang="en-US" b="0" i="0" u="none" strike="noStrike" dirty="0" smtClean="0">
                <a:effectLst/>
                <a:latin typeface="&amp;quot"/>
              </a:rPr>
              <a:t> </a:t>
            </a:r>
            <a:r>
              <a:rPr lang="en-US" b="0" i="0" u="none" strike="noStrike" dirty="0" err="1" smtClean="0">
                <a:effectLst/>
                <a:latin typeface="&amp;quot"/>
              </a:rPr>
              <a:t>kadınların</a:t>
            </a:r>
            <a:r>
              <a:rPr lang="en-US" b="0" i="0" u="none" strike="noStrike" dirty="0" smtClean="0">
                <a:effectLst/>
                <a:latin typeface="&amp;quot"/>
              </a:rPr>
              <a:t> </a:t>
            </a:r>
            <a:r>
              <a:rPr lang="en-US" b="0" i="0" u="none" strike="noStrike" dirty="0" err="1" smtClean="0">
                <a:effectLst/>
                <a:latin typeface="&amp;quot"/>
              </a:rPr>
              <a:t>büyük</a:t>
            </a:r>
            <a:r>
              <a:rPr lang="en-US" b="0" i="0" u="none" strike="noStrike" dirty="0" smtClean="0">
                <a:effectLst/>
                <a:latin typeface="&amp;quot"/>
              </a:rPr>
              <a:t> </a:t>
            </a:r>
            <a:r>
              <a:rPr lang="en-US" b="0" i="0" u="none" strike="noStrike" dirty="0" err="1" smtClean="0">
                <a:effectLst/>
                <a:latin typeface="&amp;quot"/>
              </a:rPr>
              <a:t>çoğunluğu</a:t>
            </a:r>
            <a:r>
              <a:rPr lang="en-US" b="0" i="0" u="none" strike="noStrike" dirty="0" smtClean="0">
                <a:effectLst/>
                <a:latin typeface="&amp;quot"/>
              </a:rPr>
              <a:t> </a:t>
            </a:r>
            <a:r>
              <a:rPr lang="en-US" b="0" i="0" u="none" strike="noStrike" dirty="0" err="1" smtClean="0">
                <a:effectLst/>
                <a:latin typeface="&amp;quot"/>
              </a:rPr>
              <a:t>için</a:t>
            </a:r>
            <a:r>
              <a:rPr lang="en-US" b="0" i="0" u="none" strike="noStrike" dirty="0" smtClean="0">
                <a:effectLst/>
                <a:latin typeface="&amp;quot"/>
              </a:rPr>
              <a:t> </a:t>
            </a:r>
            <a:r>
              <a:rPr lang="en-US" b="0" i="0" u="none" strike="noStrike" dirty="0" err="1" smtClean="0">
                <a:effectLst/>
                <a:latin typeface="&amp;quot"/>
              </a:rPr>
              <a:t>doğru</a:t>
            </a:r>
            <a:r>
              <a:rPr lang="en-US" b="0" i="0" u="none" strike="noStrike" dirty="0" smtClean="0">
                <a:effectLst/>
                <a:latin typeface="&amp;quot"/>
              </a:rPr>
              <a:t> </a:t>
            </a:r>
            <a:r>
              <a:rPr lang="en-US" b="0" i="0" u="none" strike="noStrike" dirty="0" err="1" smtClean="0">
                <a:effectLst/>
                <a:latin typeface="&amp;quot"/>
              </a:rPr>
              <a:t>tedavidir</a:t>
            </a:r>
            <a:r>
              <a:rPr lang="en-US" b="0" i="0" u="none" strike="noStrike" dirty="0" smtClean="0">
                <a:effectLst/>
                <a:latin typeface="&amp;quot"/>
              </a:rPr>
              <a:t>.</a:t>
            </a:r>
          </a:p>
          <a:p>
            <a:pPr marL="285750" indent="-285750">
              <a:buFont typeface="Arial" panose="020B0604020202020204" pitchFamily="34" charset="0"/>
              <a:buChar char="•"/>
            </a:pPr>
            <a:r>
              <a:rPr lang="en-US" dirty="0" smtClean="0"/>
              <a:t/>
            </a:r>
            <a:br>
              <a:rPr lang="en-US" dirty="0" smtClean="0"/>
            </a:br>
            <a:r>
              <a:rPr lang="en-US" b="0" i="0" u="none" strike="noStrike" dirty="0" err="1" smtClean="0">
                <a:effectLst/>
                <a:latin typeface="&amp;quot"/>
              </a:rPr>
              <a:t>Pelvik</a:t>
            </a:r>
            <a:r>
              <a:rPr lang="en-US" b="0" i="0" u="none" strike="noStrike" dirty="0" smtClean="0">
                <a:effectLst/>
                <a:latin typeface="&amp;quot"/>
              </a:rPr>
              <a:t> </a:t>
            </a:r>
            <a:r>
              <a:rPr lang="en-US" b="0" i="0" u="none" strike="noStrike" dirty="0" err="1" smtClean="0">
                <a:effectLst/>
                <a:latin typeface="&amp;quot"/>
              </a:rPr>
              <a:t>taban</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Kegel) </a:t>
            </a:r>
            <a:r>
              <a:rPr lang="en-US" b="0" i="0" u="none" strike="noStrike" dirty="0" err="1" smtClean="0">
                <a:effectLst/>
                <a:latin typeface="&amp;quot"/>
              </a:rPr>
              <a:t>egzersizleri</a:t>
            </a:r>
            <a:endParaRPr lang="en-US" b="0" i="0" u="none" strike="noStrike" dirty="0" smtClean="0">
              <a:effectLst/>
              <a:latin typeface="&amp;quot"/>
            </a:endParaRPr>
          </a:p>
          <a:p>
            <a:pPr marL="285750" indent="-285750">
              <a:buFont typeface="Arial" panose="020B0604020202020204" pitchFamily="34" charset="0"/>
              <a:buChar char="•"/>
            </a:pPr>
            <a:r>
              <a:rPr lang="en-US" dirty="0" smtClean="0"/>
              <a:t/>
            </a:r>
            <a:br>
              <a:rPr lang="en-US" dirty="0" smtClean="0"/>
            </a:br>
            <a:r>
              <a:rPr lang="en-US" b="0" i="0" u="none" strike="noStrike" dirty="0" err="1" smtClean="0">
                <a:effectLst/>
                <a:latin typeface="&amp;quot"/>
              </a:rPr>
              <a:t>Pelvik</a:t>
            </a:r>
            <a:r>
              <a:rPr lang="en-US" b="0" i="0" u="none" strike="noStrike" dirty="0" smtClean="0">
                <a:effectLst/>
                <a:latin typeface="&amp;quot"/>
              </a:rPr>
              <a:t> </a:t>
            </a:r>
            <a:r>
              <a:rPr lang="en-US" b="0" i="0" u="none" strike="noStrike" dirty="0" err="1" smtClean="0">
                <a:effectLst/>
                <a:latin typeface="&amp;quot"/>
              </a:rPr>
              <a:t>taban</a:t>
            </a:r>
            <a:r>
              <a:rPr lang="en-US" b="0" i="0" u="none" strike="noStrike" dirty="0" smtClean="0">
                <a:effectLst/>
                <a:latin typeface="&amp;quot"/>
              </a:rPr>
              <a:t> </a:t>
            </a:r>
            <a:r>
              <a:rPr lang="en-US" b="0" i="0" u="none" strike="noStrike" dirty="0" err="1" smtClean="0">
                <a:effectLst/>
                <a:latin typeface="&amp;quot"/>
              </a:rPr>
              <a:t>egzersizleri</a:t>
            </a:r>
            <a:r>
              <a:rPr lang="en-US" b="0" i="0" u="none" strike="noStrike" dirty="0" smtClean="0">
                <a:effectLst/>
                <a:latin typeface="&amp;quot"/>
              </a:rPr>
              <a:t>, </a:t>
            </a:r>
            <a:r>
              <a:rPr lang="en-US" b="0" i="0" u="none" strike="noStrike" dirty="0" err="1" smtClean="0">
                <a:effectLst/>
                <a:latin typeface="&amp;quot"/>
              </a:rPr>
              <a:t>uygun</a:t>
            </a:r>
            <a:r>
              <a:rPr lang="en-US" b="0" i="0" u="none" strike="noStrike" dirty="0" smtClean="0">
                <a:effectLst/>
                <a:latin typeface="&amp;quot"/>
              </a:rPr>
              <a:t> </a:t>
            </a:r>
            <a:r>
              <a:rPr lang="en-US" b="0" i="0" u="none" strike="noStrike" dirty="0" err="1" smtClean="0">
                <a:effectLst/>
                <a:latin typeface="&amp;quot"/>
              </a:rPr>
              <a:t>bilgi</a:t>
            </a:r>
            <a:r>
              <a:rPr lang="en-US" b="0" i="0" u="none" strike="noStrike" dirty="0" smtClean="0">
                <a:effectLst/>
                <a:latin typeface="&amp;quot"/>
              </a:rPr>
              <a:t> </a:t>
            </a:r>
            <a:r>
              <a:rPr lang="en-US" b="0" i="0" u="none" strike="noStrike" dirty="0" err="1" smtClean="0">
                <a:effectLst/>
                <a:latin typeface="&amp;quot"/>
              </a:rPr>
              <a:t>ve</a:t>
            </a:r>
            <a:r>
              <a:rPr lang="en-US" b="0" i="0" u="none" strike="noStrike" dirty="0" smtClean="0">
                <a:effectLst/>
                <a:latin typeface="&amp;quot"/>
              </a:rPr>
              <a:t> </a:t>
            </a:r>
            <a:r>
              <a:rPr lang="en-US" b="0" i="0" u="none" strike="noStrike" dirty="0" err="1" smtClean="0">
                <a:effectLst/>
                <a:latin typeface="&amp;quot"/>
              </a:rPr>
              <a:t>rehberliğe</a:t>
            </a:r>
            <a:r>
              <a:rPr lang="en-US" b="0" i="0" u="none" strike="noStrike" dirty="0" smtClean="0">
                <a:effectLst/>
                <a:latin typeface="&amp;quot"/>
              </a:rPr>
              <a:t> </a:t>
            </a:r>
            <a:r>
              <a:rPr lang="en-US" b="0" i="0" u="none" strike="noStrike" dirty="0" err="1" smtClean="0">
                <a:effectLst/>
                <a:latin typeface="&amp;quot"/>
              </a:rPr>
              <a:t>ve</a:t>
            </a:r>
            <a:r>
              <a:rPr lang="en-US" b="0" i="0" u="none" strike="noStrike" dirty="0" smtClean="0">
                <a:effectLst/>
                <a:latin typeface="&amp;quot"/>
              </a:rPr>
              <a:t> </a:t>
            </a:r>
            <a:r>
              <a:rPr lang="en-US" b="0" i="0" u="none" strike="noStrike" dirty="0" err="1" smtClean="0">
                <a:effectLst/>
                <a:latin typeface="&amp;quot"/>
              </a:rPr>
              <a:t>sebat</a:t>
            </a:r>
            <a:r>
              <a:rPr lang="en-US" b="0" i="0" u="none" strike="noStrike" dirty="0" smtClean="0">
                <a:effectLst/>
                <a:latin typeface="&amp;quot"/>
              </a:rPr>
              <a:t> </a:t>
            </a:r>
            <a:r>
              <a:rPr lang="en-US" b="0" i="0" u="none" strike="noStrike" dirty="0" err="1" smtClean="0">
                <a:effectLst/>
                <a:latin typeface="&amp;quot"/>
              </a:rPr>
              <a:t>etme</a:t>
            </a:r>
            <a:r>
              <a:rPr lang="en-US" b="0" i="0" u="none" strike="noStrike" dirty="0" smtClean="0">
                <a:effectLst/>
                <a:latin typeface="&amp;quot"/>
              </a:rPr>
              <a:t> </a:t>
            </a:r>
            <a:r>
              <a:rPr lang="en-US" b="0" i="0" u="none" strike="noStrike" dirty="0" err="1" smtClean="0">
                <a:effectLst/>
                <a:latin typeface="&amp;quot"/>
              </a:rPr>
              <a:t>motivasyonuna</a:t>
            </a:r>
            <a:r>
              <a:rPr lang="en-US" b="0" i="0" u="none" strike="noStrike" dirty="0" smtClean="0">
                <a:effectLst/>
                <a:latin typeface="&amp;quot"/>
              </a:rPr>
              <a:t> </a:t>
            </a:r>
            <a:r>
              <a:rPr lang="en-US" b="0" i="0" u="none" strike="noStrike" dirty="0" err="1" smtClean="0">
                <a:effectLst/>
                <a:latin typeface="&amp;quot"/>
              </a:rPr>
              <a:t>sahipseniz</a:t>
            </a:r>
            <a:r>
              <a:rPr lang="en-US" b="0" i="0" u="none" strike="noStrike" dirty="0" smtClean="0">
                <a:effectLst/>
                <a:latin typeface="&amp;quot"/>
              </a:rPr>
              <a:t>, </a:t>
            </a:r>
            <a:r>
              <a:rPr lang="en-US" b="0" i="0" u="none" strike="noStrike" dirty="0" err="1" smtClean="0">
                <a:effectLst/>
                <a:latin typeface="&amp;quot"/>
              </a:rPr>
              <a:t>evde</a:t>
            </a:r>
            <a:r>
              <a:rPr lang="en-US" b="0" i="0" u="none" strike="noStrike" dirty="0" smtClean="0">
                <a:effectLst/>
                <a:latin typeface="&amp;quot"/>
              </a:rPr>
              <a:t> </a:t>
            </a:r>
            <a:r>
              <a:rPr lang="en-US" b="0" i="0" u="none" strike="noStrike" dirty="0" err="1" smtClean="0">
                <a:effectLst/>
                <a:latin typeface="&amp;quot"/>
              </a:rPr>
              <a:t>kendi</a:t>
            </a:r>
            <a:r>
              <a:rPr lang="en-US" b="0" i="0" u="none" strike="noStrike" dirty="0" smtClean="0">
                <a:effectLst/>
                <a:latin typeface="&amp;quot"/>
              </a:rPr>
              <a:t> </a:t>
            </a:r>
            <a:r>
              <a:rPr lang="en-US" b="0" i="0" u="none" strike="noStrike" dirty="0" err="1" smtClean="0">
                <a:effectLst/>
                <a:latin typeface="&amp;quot"/>
              </a:rPr>
              <a:t>başınıza</a:t>
            </a:r>
            <a:r>
              <a:rPr lang="en-US" b="0" i="0" u="none" strike="noStrike" dirty="0" smtClean="0">
                <a:effectLst/>
                <a:latin typeface="&amp;quot"/>
              </a:rPr>
              <a:t> </a:t>
            </a:r>
            <a:r>
              <a:rPr lang="en-US" b="0" i="0" u="none" strike="noStrike" dirty="0" err="1" smtClean="0">
                <a:effectLst/>
                <a:latin typeface="&amp;quot"/>
              </a:rPr>
              <a:t>yapmak</a:t>
            </a:r>
            <a:r>
              <a:rPr lang="en-US" b="0" i="0" u="none" strike="noStrike" dirty="0" smtClean="0">
                <a:effectLst/>
                <a:latin typeface="&amp;quot"/>
              </a:rPr>
              <a:t> </a:t>
            </a:r>
            <a:r>
              <a:rPr lang="en-US" b="0" i="0" u="none" strike="noStrike" dirty="0" err="1" smtClean="0">
                <a:effectLst/>
                <a:latin typeface="&amp;quot"/>
              </a:rPr>
              <a:t>kolaydır</a:t>
            </a:r>
            <a:r>
              <a:rPr lang="en-US" b="0" i="0" u="none" strike="noStrike" dirty="0" smtClean="0">
                <a:effectLst/>
                <a:latin typeface="&amp;quot"/>
              </a:rPr>
              <a:t>.</a:t>
            </a:r>
            <a:r>
              <a:rPr lang="en-US" dirty="0" smtClean="0"/>
              <a:t/>
            </a:r>
            <a:br>
              <a:rPr lang="en-US" dirty="0" smtClean="0"/>
            </a:br>
            <a:endParaRPr lang="en-US" dirty="0"/>
          </a:p>
        </p:txBody>
      </p:sp>
    </p:spTree>
    <p:extLst>
      <p:ext uri="{BB962C8B-B14F-4D97-AF65-F5344CB8AC3E}">
        <p14:creationId xmlns:p14="http://schemas.microsoft.com/office/powerpoint/2010/main" val="143800821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0891" y="917139"/>
            <a:ext cx="3944983" cy="4524315"/>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494949"/>
                </a:solidFill>
                <a:effectLst/>
                <a:latin typeface="&amp;quot"/>
              </a:rPr>
              <a:t>The self-help route may not work for everyone, but it will work for most. </a:t>
            </a:r>
          </a:p>
          <a:p>
            <a:pPr marL="285750" indent="-285750">
              <a:buFont typeface="Arial" panose="020B0604020202020204" pitchFamily="34" charset="0"/>
              <a:buChar char="•"/>
            </a:pPr>
            <a:r>
              <a:rPr lang="en-US" b="0" i="0" u="none" strike="noStrike" dirty="0" smtClean="0">
                <a:solidFill>
                  <a:srgbClr val="494949"/>
                </a:solidFill>
                <a:effectLst/>
                <a:latin typeface="&amp;quot"/>
              </a:rPr>
              <a:t>Given the right guidance and motivation, there is a 70-80% likelihood that </a:t>
            </a:r>
            <a:r>
              <a:rPr lang="en-US" b="0" i="0" u="none" strike="noStrike" dirty="0" smtClean="0">
                <a:solidFill>
                  <a:srgbClr val="00AEEF"/>
                </a:solidFill>
                <a:effectLst/>
                <a:latin typeface="&amp;quot"/>
                <a:hlinkClick r:id="rId2" tooltip="Self-help pelvic floor exercises"/>
              </a:rPr>
              <a:t>pelvic floor exercises</a:t>
            </a:r>
            <a:r>
              <a:rPr lang="en-US" b="0" i="0" u="none" strike="noStrike" dirty="0" smtClean="0">
                <a:solidFill>
                  <a:srgbClr val="494949"/>
                </a:solidFill>
                <a:effectLst/>
                <a:latin typeface="&amp;quot"/>
              </a:rPr>
              <a:t> will be all that you need.</a:t>
            </a:r>
          </a:p>
          <a:p>
            <a:pPr marL="285750" indent="-285750">
              <a:buFont typeface="Arial" panose="020B0604020202020204" pitchFamily="34" charset="0"/>
              <a:buChar char="•"/>
            </a:pPr>
            <a:r>
              <a:rPr lang="en-US" b="0" i="0" u="sng" strike="noStrike" dirty="0" smtClean="0">
                <a:solidFill>
                  <a:srgbClr val="00AEEF"/>
                </a:solidFill>
                <a:effectLst/>
                <a:latin typeface="&amp;quot"/>
                <a:hlinkClick r:id="rId2" tooltip="Self-help pelvic floor exercises"/>
              </a:rPr>
              <a:t>Click here for more on self-help pelvic floor exercises.</a:t>
            </a:r>
            <a:endParaRPr lang="en-US" b="0" i="0" u="none" strike="noStrike" dirty="0" smtClean="0">
              <a:solidFill>
                <a:srgbClr val="494949"/>
              </a:solidFill>
              <a:effectLst/>
              <a:latin typeface="&amp;quot"/>
            </a:endParaRPr>
          </a:p>
          <a:p>
            <a:pPr marL="285750" indent="-285750">
              <a:buFont typeface="Arial" panose="020B0604020202020204" pitchFamily="34" charset="0"/>
              <a:buChar char="•"/>
            </a:pPr>
            <a:r>
              <a:rPr lang="en-US" b="0" i="0" u="none" strike="noStrike" dirty="0" err="1" smtClean="0">
                <a:solidFill>
                  <a:srgbClr val="00AEEF"/>
                </a:solidFill>
                <a:effectLst/>
                <a:latin typeface="&amp;quot"/>
                <a:hlinkClick r:id="rId3" tooltip="Behavioural changes"/>
              </a:rPr>
              <a:t>Behavioural</a:t>
            </a:r>
            <a:r>
              <a:rPr lang="en-US" b="0" i="0" u="none" strike="noStrike" dirty="0" smtClean="0">
                <a:solidFill>
                  <a:srgbClr val="00AEEF"/>
                </a:solidFill>
                <a:effectLst/>
                <a:latin typeface="&amp;quot"/>
                <a:hlinkClick r:id="rId3" tooltip="Behavioural changes"/>
              </a:rPr>
              <a:t> changes</a:t>
            </a:r>
            <a:endParaRPr lang="en-US" b="0" i="0" u="none" strike="noStrike" dirty="0" smtClean="0">
              <a:solidFill>
                <a:srgbClr val="00AEEF"/>
              </a:solidFill>
              <a:effectLst/>
              <a:latin typeface="&amp;quot"/>
            </a:endParaRPr>
          </a:p>
          <a:p>
            <a:pPr marL="285750" indent="-285750">
              <a:buFont typeface="Arial" panose="020B0604020202020204" pitchFamily="34" charset="0"/>
              <a:buChar char="•"/>
            </a:pPr>
            <a:r>
              <a:rPr lang="en-US" b="0" i="0" u="none" strike="noStrike" dirty="0" smtClean="0">
                <a:solidFill>
                  <a:srgbClr val="494949"/>
                </a:solidFill>
                <a:effectLst/>
                <a:latin typeface="&amp;quot"/>
              </a:rPr>
              <a:t>In addition to pelvic floor exercises, there are a number of </a:t>
            </a:r>
            <a:r>
              <a:rPr lang="en-US" b="0" i="0" u="none" strike="noStrike" dirty="0" err="1" smtClean="0">
                <a:solidFill>
                  <a:srgbClr val="494949"/>
                </a:solidFill>
                <a:effectLst/>
                <a:latin typeface="&amp;quot"/>
              </a:rPr>
              <a:t>behavioural</a:t>
            </a:r>
            <a:r>
              <a:rPr lang="en-US" b="0" i="0" u="none" strike="noStrike" dirty="0" smtClean="0">
                <a:solidFill>
                  <a:srgbClr val="494949"/>
                </a:solidFill>
                <a:effectLst/>
                <a:latin typeface="&amp;quot"/>
              </a:rPr>
              <a:t> changes that you can make, which will help to manage or reduce the </a:t>
            </a:r>
            <a:r>
              <a:rPr lang="en-US" b="0" i="0" u="none" strike="noStrike" dirty="0" err="1" smtClean="0">
                <a:solidFill>
                  <a:srgbClr val="494949"/>
                </a:solidFill>
                <a:effectLst/>
                <a:latin typeface="&amp;quot"/>
              </a:rPr>
              <a:t>symptons</a:t>
            </a:r>
            <a:r>
              <a:rPr lang="en-US" b="0" i="0" u="none" strike="noStrike" dirty="0" smtClean="0">
                <a:solidFill>
                  <a:srgbClr val="494949"/>
                </a:solidFill>
                <a:effectLst/>
                <a:latin typeface="&amp;quot"/>
              </a:rPr>
              <a:t> on stress incontinence</a:t>
            </a:r>
            <a:endParaRPr lang="en-US" b="0" i="0" u="none" strike="noStrike" dirty="0">
              <a:solidFill>
                <a:srgbClr val="494949"/>
              </a:solidFill>
              <a:effectLst/>
              <a:latin typeface="&amp;quot"/>
            </a:endParaRPr>
          </a:p>
        </p:txBody>
      </p:sp>
      <p:sp>
        <p:nvSpPr>
          <p:cNvPr id="3" name="Rectangle 2"/>
          <p:cNvSpPr/>
          <p:nvPr/>
        </p:nvSpPr>
        <p:spPr>
          <a:xfrm>
            <a:off x="5469512" y="1596236"/>
            <a:ext cx="6096000" cy="3416320"/>
          </a:xfrm>
          <a:prstGeom prst="rect">
            <a:avLst/>
          </a:prstGeom>
        </p:spPr>
        <p:style>
          <a:lnRef idx="2">
            <a:schemeClr val="accent5"/>
          </a:lnRef>
          <a:fillRef idx="1">
            <a:schemeClr val="lt1"/>
          </a:fillRef>
          <a:effectRef idx="0">
            <a:schemeClr val="accent5"/>
          </a:effectRef>
          <a:fontRef idx="minor">
            <a:schemeClr val="dk1"/>
          </a:fontRef>
        </p:style>
        <p:txBody>
          <a:bodyPr>
            <a:spAutoFit/>
          </a:bodyPr>
          <a:lstStyle/>
          <a:p>
            <a:pPr marL="285750" indent="-285750">
              <a:buFont typeface="Arial" panose="020B0604020202020204" pitchFamily="34" charset="0"/>
              <a:buChar char="•"/>
            </a:pPr>
            <a:r>
              <a:rPr lang="en-US" b="0" i="0" u="none" strike="noStrike" dirty="0" err="1" smtClean="0">
                <a:effectLst/>
                <a:latin typeface="&amp;quot"/>
              </a:rPr>
              <a:t>Kendi</a:t>
            </a:r>
            <a:r>
              <a:rPr lang="en-US" b="0" i="0" u="none" strike="noStrike" dirty="0" smtClean="0">
                <a:effectLst/>
                <a:latin typeface="&amp;quot"/>
              </a:rPr>
              <a:t> </a:t>
            </a:r>
            <a:r>
              <a:rPr lang="en-US" b="0" i="0" u="none" strike="noStrike" dirty="0" err="1" smtClean="0">
                <a:effectLst/>
                <a:latin typeface="&amp;quot"/>
              </a:rPr>
              <a:t>kendine</a:t>
            </a:r>
            <a:r>
              <a:rPr lang="en-US" b="0" i="0" u="none" strike="noStrike" dirty="0" smtClean="0">
                <a:effectLst/>
                <a:latin typeface="&amp;quot"/>
              </a:rPr>
              <a:t> </a:t>
            </a:r>
            <a:r>
              <a:rPr lang="en-US" b="0" i="0" u="none" strike="noStrike" dirty="0" err="1" smtClean="0">
                <a:effectLst/>
                <a:latin typeface="&amp;quot"/>
              </a:rPr>
              <a:t>yardım</a:t>
            </a:r>
            <a:r>
              <a:rPr lang="en-US" b="0" i="0" u="none" strike="noStrike" dirty="0" smtClean="0">
                <a:effectLst/>
                <a:latin typeface="&amp;quot"/>
              </a:rPr>
              <a:t> </a:t>
            </a:r>
            <a:r>
              <a:rPr lang="en-US" b="0" i="0" u="none" strike="noStrike" dirty="0" err="1" smtClean="0">
                <a:effectLst/>
                <a:latin typeface="&amp;quot"/>
              </a:rPr>
              <a:t>rotası</a:t>
            </a:r>
            <a:r>
              <a:rPr lang="en-US" b="0" i="0" u="none" strike="noStrike" dirty="0" smtClean="0">
                <a:effectLst/>
                <a:latin typeface="&amp;quot"/>
              </a:rPr>
              <a:t> </a:t>
            </a:r>
            <a:r>
              <a:rPr lang="en-US" b="0" i="0" u="none" strike="noStrike" dirty="0" err="1" smtClean="0">
                <a:effectLst/>
                <a:latin typeface="&amp;quot"/>
              </a:rPr>
              <a:t>herkes</a:t>
            </a:r>
            <a:r>
              <a:rPr lang="en-US" b="0" i="0" u="none" strike="noStrike" dirty="0" smtClean="0">
                <a:effectLst/>
                <a:latin typeface="&amp;quot"/>
              </a:rPr>
              <a:t> </a:t>
            </a:r>
            <a:r>
              <a:rPr lang="en-US" b="0" i="0" u="none" strike="noStrike" dirty="0" err="1" smtClean="0">
                <a:effectLst/>
                <a:latin typeface="&amp;quot"/>
              </a:rPr>
              <a:t>için</a:t>
            </a:r>
            <a:r>
              <a:rPr lang="en-US" b="0" i="0" u="none" strike="noStrike" dirty="0" smtClean="0">
                <a:effectLst/>
                <a:latin typeface="&amp;quot"/>
              </a:rPr>
              <a:t> </a:t>
            </a:r>
            <a:r>
              <a:rPr lang="en-US" b="0" i="0" u="none" strike="noStrike" dirty="0" err="1" smtClean="0">
                <a:effectLst/>
                <a:latin typeface="&amp;quot"/>
              </a:rPr>
              <a:t>çalışmayabilir</a:t>
            </a:r>
            <a:r>
              <a:rPr lang="en-US" b="0" i="0" u="none" strike="noStrike" dirty="0" smtClean="0">
                <a:effectLst/>
                <a:latin typeface="&amp;quot"/>
              </a:rPr>
              <a:t>, </a:t>
            </a:r>
            <a:r>
              <a:rPr lang="en-US" b="0" i="0" u="none" strike="noStrike" dirty="0" err="1" smtClean="0">
                <a:effectLst/>
                <a:latin typeface="&amp;quot"/>
              </a:rPr>
              <a:t>ancak</a:t>
            </a:r>
            <a:r>
              <a:rPr lang="en-US" b="0" i="0" u="none" strike="noStrike" dirty="0" smtClean="0">
                <a:effectLst/>
                <a:latin typeface="&amp;quot"/>
              </a:rPr>
              <a:t> </a:t>
            </a:r>
            <a:r>
              <a:rPr lang="en-US" b="0" i="0" u="none" strike="noStrike" dirty="0" err="1" smtClean="0">
                <a:effectLst/>
                <a:latin typeface="&amp;quot"/>
              </a:rPr>
              <a:t>çoğu</a:t>
            </a:r>
            <a:r>
              <a:rPr lang="en-US" b="0" i="0" u="none" strike="noStrike" dirty="0" smtClean="0">
                <a:effectLst/>
                <a:latin typeface="&amp;quot"/>
              </a:rPr>
              <a:t> </a:t>
            </a:r>
            <a:r>
              <a:rPr lang="en-US" b="0" i="0" u="none" strike="noStrike" dirty="0" err="1" smtClean="0">
                <a:effectLst/>
                <a:latin typeface="&amp;quot"/>
              </a:rPr>
              <a:t>için</a:t>
            </a:r>
            <a:r>
              <a:rPr lang="en-US" b="0" i="0" u="none" strike="noStrike" dirty="0" smtClean="0">
                <a:effectLst/>
                <a:latin typeface="&amp;quot"/>
              </a:rPr>
              <a:t> </a:t>
            </a:r>
            <a:r>
              <a:rPr lang="en-US" b="0" i="0" u="none" strike="noStrike" dirty="0" err="1" smtClean="0">
                <a:effectLst/>
                <a:latin typeface="&amp;quot"/>
              </a:rPr>
              <a:t>işe</a:t>
            </a:r>
            <a:r>
              <a:rPr lang="en-US" b="0" i="0" u="none" strike="noStrike" dirty="0" smtClean="0">
                <a:effectLst/>
                <a:latin typeface="&amp;quot"/>
              </a:rPr>
              <a:t> </a:t>
            </a:r>
            <a:r>
              <a:rPr lang="en-US" b="0" i="0" u="none" strike="noStrike" dirty="0" err="1" smtClean="0">
                <a:effectLst/>
                <a:latin typeface="&amp;quot"/>
              </a:rPr>
              <a:t>yarayacaktır</a:t>
            </a:r>
            <a:r>
              <a:rPr lang="en-US" b="0" i="0" u="none" strike="noStrike" dirty="0" smtClean="0">
                <a:effectLst/>
                <a:latin typeface="&amp;quot"/>
              </a:rPr>
              <a:t>.</a:t>
            </a:r>
            <a:r>
              <a:rPr lang="en-US" b="0" i="0" u="none" strike="noStrike" dirty="0" smtClean="0">
                <a:effectLst/>
                <a:latin typeface="Roboto"/>
              </a:rPr>
              <a:t> </a:t>
            </a:r>
          </a:p>
          <a:p>
            <a:pPr marL="285750" indent="-285750">
              <a:buFont typeface="Arial" panose="020B0604020202020204" pitchFamily="34" charset="0"/>
              <a:buChar char="•"/>
            </a:pPr>
            <a:endParaRPr lang="en-US" b="0" i="0" u="none" strike="noStrike" dirty="0" smtClean="0">
              <a:effectLst/>
              <a:latin typeface="Roboto"/>
            </a:endParaRPr>
          </a:p>
          <a:p>
            <a:pPr marL="285750" indent="-285750">
              <a:buFont typeface="Arial" panose="020B0604020202020204" pitchFamily="34" charset="0"/>
              <a:buChar char="•"/>
            </a:pPr>
            <a:r>
              <a:rPr lang="en-US" b="0" i="0" u="none" strike="noStrike" dirty="0" err="1" smtClean="0">
                <a:effectLst/>
                <a:latin typeface="&amp;quot"/>
              </a:rPr>
              <a:t>Doğru</a:t>
            </a:r>
            <a:r>
              <a:rPr lang="en-US" b="0" i="0" u="none" strike="noStrike" dirty="0" smtClean="0">
                <a:effectLst/>
                <a:latin typeface="&amp;quot"/>
              </a:rPr>
              <a:t> </a:t>
            </a:r>
            <a:r>
              <a:rPr lang="en-US" b="0" i="0" u="none" strike="noStrike" dirty="0" err="1" smtClean="0">
                <a:effectLst/>
                <a:latin typeface="&amp;quot"/>
              </a:rPr>
              <a:t>rehberlik</a:t>
            </a:r>
            <a:r>
              <a:rPr lang="en-US" b="0" i="0" u="none" strike="noStrike" dirty="0" smtClean="0">
                <a:effectLst/>
                <a:latin typeface="&amp;quot"/>
              </a:rPr>
              <a:t> </a:t>
            </a:r>
            <a:r>
              <a:rPr lang="en-US" b="0" i="0" u="none" strike="noStrike" dirty="0" err="1" smtClean="0">
                <a:effectLst/>
                <a:latin typeface="&amp;quot"/>
              </a:rPr>
              <a:t>ve</a:t>
            </a:r>
            <a:r>
              <a:rPr lang="en-US" b="0" i="0" u="none" strike="noStrike" dirty="0" smtClean="0">
                <a:effectLst/>
                <a:latin typeface="&amp;quot"/>
              </a:rPr>
              <a:t> </a:t>
            </a:r>
            <a:r>
              <a:rPr lang="en-US" b="0" i="0" u="none" strike="noStrike" dirty="0" err="1" smtClean="0">
                <a:effectLst/>
                <a:latin typeface="&amp;quot"/>
              </a:rPr>
              <a:t>motivasyon</a:t>
            </a:r>
            <a:r>
              <a:rPr lang="en-US" b="0" i="0" u="none" strike="noStrike" dirty="0" smtClean="0">
                <a:effectLst/>
                <a:latin typeface="&amp;quot"/>
              </a:rPr>
              <a:t> </a:t>
            </a:r>
            <a:r>
              <a:rPr lang="en-US" b="0" i="0" u="none" strike="noStrike" dirty="0" err="1" smtClean="0">
                <a:effectLst/>
                <a:latin typeface="&amp;quot"/>
              </a:rPr>
              <a:t>göz</a:t>
            </a:r>
            <a:r>
              <a:rPr lang="en-US" b="0" i="0" u="none" strike="noStrike" dirty="0" smtClean="0">
                <a:effectLst/>
                <a:latin typeface="&amp;quot"/>
              </a:rPr>
              <a:t> </a:t>
            </a:r>
            <a:r>
              <a:rPr lang="en-US" b="0" i="0" u="none" strike="noStrike" dirty="0" err="1" smtClean="0">
                <a:effectLst/>
                <a:latin typeface="&amp;quot"/>
              </a:rPr>
              <a:t>önüne</a:t>
            </a:r>
            <a:r>
              <a:rPr lang="en-US" b="0" i="0" u="none" strike="noStrike" dirty="0" smtClean="0">
                <a:effectLst/>
                <a:latin typeface="&amp;quot"/>
              </a:rPr>
              <a:t> </a:t>
            </a:r>
            <a:r>
              <a:rPr lang="en-US" b="0" i="0" u="none" strike="noStrike" dirty="0" err="1" smtClean="0">
                <a:effectLst/>
                <a:latin typeface="&amp;quot"/>
              </a:rPr>
              <a:t>alındığında</a:t>
            </a:r>
            <a:r>
              <a:rPr lang="en-US" b="0" i="0" u="none" strike="noStrike" dirty="0" smtClean="0">
                <a:effectLst/>
                <a:latin typeface="&amp;quot"/>
              </a:rPr>
              <a:t>, </a:t>
            </a:r>
            <a:r>
              <a:rPr lang="en-US" b="0" i="0" u="none" strike="noStrike" dirty="0" err="1" smtClean="0">
                <a:effectLst/>
                <a:latin typeface="&amp;quot"/>
              </a:rPr>
              <a:t>pelvik</a:t>
            </a:r>
            <a:r>
              <a:rPr lang="en-US" b="0" i="0" u="none" strike="noStrike" dirty="0" smtClean="0">
                <a:effectLst/>
                <a:latin typeface="&amp;quot"/>
              </a:rPr>
              <a:t> </a:t>
            </a:r>
            <a:r>
              <a:rPr lang="en-US" b="0" i="0" u="none" strike="noStrike" dirty="0" err="1" smtClean="0">
                <a:effectLst/>
                <a:latin typeface="&amp;quot"/>
              </a:rPr>
              <a:t>taban</a:t>
            </a:r>
            <a:r>
              <a:rPr lang="en-US" b="0" i="0" u="none" strike="noStrike" dirty="0" smtClean="0">
                <a:effectLst/>
                <a:latin typeface="&amp;quot"/>
              </a:rPr>
              <a:t> </a:t>
            </a:r>
            <a:r>
              <a:rPr lang="en-US" b="0" i="0" u="none" strike="noStrike" dirty="0" err="1" smtClean="0">
                <a:effectLst/>
                <a:latin typeface="&amp;quot"/>
              </a:rPr>
              <a:t>egzersizlerinin</a:t>
            </a:r>
            <a:r>
              <a:rPr lang="en-US" b="0" i="0" u="none" strike="noStrike" dirty="0" smtClean="0">
                <a:effectLst/>
                <a:latin typeface="&amp;quot"/>
              </a:rPr>
              <a:t> </a:t>
            </a:r>
            <a:r>
              <a:rPr lang="en-US" b="0" i="0" u="none" strike="noStrike" dirty="0" err="1" smtClean="0">
                <a:effectLst/>
                <a:latin typeface="&amp;quot"/>
              </a:rPr>
              <a:t>ihtiyacınız</a:t>
            </a:r>
            <a:r>
              <a:rPr lang="en-US" b="0" i="0" u="none" strike="noStrike" dirty="0" smtClean="0">
                <a:effectLst/>
                <a:latin typeface="&amp;quot"/>
              </a:rPr>
              <a:t> </a:t>
            </a:r>
            <a:r>
              <a:rPr lang="en-US" b="0" i="0" u="none" strike="noStrike" dirty="0" err="1" smtClean="0">
                <a:effectLst/>
                <a:latin typeface="&amp;quot"/>
              </a:rPr>
              <a:t>olan</a:t>
            </a:r>
            <a:r>
              <a:rPr lang="en-US" b="0" i="0" u="none" strike="noStrike" dirty="0" smtClean="0">
                <a:effectLst/>
                <a:latin typeface="&amp;quot"/>
              </a:rPr>
              <a:t> her </a:t>
            </a:r>
            <a:r>
              <a:rPr lang="en-US" b="0" i="0" u="none" strike="noStrike" dirty="0" err="1" smtClean="0">
                <a:effectLst/>
                <a:latin typeface="&amp;quot"/>
              </a:rPr>
              <a:t>şey</a:t>
            </a:r>
            <a:r>
              <a:rPr lang="en-US" b="0" i="0" u="none" strike="noStrike" dirty="0" smtClean="0">
                <a:effectLst/>
                <a:latin typeface="&amp;quot"/>
              </a:rPr>
              <a:t> </a:t>
            </a:r>
            <a:r>
              <a:rPr lang="en-US" b="0" i="0" u="none" strike="noStrike" dirty="0" err="1" smtClean="0">
                <a:effectLst/>
                <a:latin typeface="&amp;quot"/>
              </a:rPr>
              <a:t>olma</a:t>
            </a:r>
            <a:r>
              <a:rPr lang="en-US" b="0" i="0" u="none" strike="noStrike" dirty="0" smtClean="0">
                <a:effectLst/>
                <a:latin typeface="&amp;quot"/>
              </a:rPr>
              <a:t> </a:t>
            </a:r>
            <a:r>
              <a:rPr lang="en-US" b="0" i="0" u="none" strike="noStrike" dirty="0" err="1" smtClean="0">
                <a:effectLst/>
                <a:latin typeface="&amp;quot"/>
              </a:rPr>
              <a:t>olasılığı</a:t>
            </a:r>
            <a:r>
              <a:rPr lang="en-US" b="0" i="0" u="none" strike="noStrike" dirty="0" smtClean="0">
                <a:effectLst/>
                <a:latin typeface="&amp;quot"/>
              </a:rPr>
              <a:t>% 70-80'dir.</a:t>
            </a:r>
          </a:p>
          <a:p>
            <a:pPr marL="285750" indent="-285750">
              <a:buFont typeface="Arial" panose="020B0604020202020204" pitchFamily="34" charset="0"/>
              <a:buChar char="•"/>
            </a:pPr>
            <a:r>
              <a:rPr lang="en-US" dirty="0" smtClean="0"/>
              <a:t/>
            </a:r>
            <a:br>
              <a:rPr lang="en-US" dirty="0" smtClean="0"/>
            </a:br>
            <a:r>
              <a:rPr lang="en-US" b="0" i="0" u="none" strike="noStrike" dirty="0" err="1" smtClean="0">
                <a:effectLst/>
                <a:latin typeface="&amp;quot"/>
              </a:rPr>
              <a:t>Davranış</a:t>
            </a:r>
            <a:r>
              <a:rPr lang="en-US" b="0" i="0" u="none" strike="noStrike" dirty="0" smtClean="0">
                <a:effectLst/>
                <a:latin typeface="&amp;quot"/>
              </a:rPr>
              <a:t> </a:t>
            </a:r>
            <a:r>
              <a:rPr lang="en-US" b="0" i="0" u="none" strike="noStrike" dirty="0" err="1" smtClean="0">
                <a:effectLst/>
                <a:latin typeface="&amp;quot"/>
              </a:rPr>
              <a:t>değişiklikleri</a:t>
            </a:r>
            <a:endParaRPr lang="en-US" b="0" i="0" u="none" strike="noStrike" dirty="0" smtClean="0">
              <a:effectLst/>
              <a:latin typeface="&amp;quot"/>
            </a:endParaRPr>
          </a:p>
          <a:p>
            <a:pPr marL="285750" indent="-285750">
              <a:buFont typeface="Arial" panose="020B0604020202020204" pitchFamily="34" charset="0"/>
              <a:buChar char="•"/>
            </a:pPr>
            <a:r>
              <a:rPr lang="en-US" dirty="0" smtClean="0"/>
              <a:t/>
            </a:r>
            <a:br>
              <a:rPr lang="en-US" dirty="0" smtClean="0"/>
            </a:br>
            <a:r>
              <a:rPr lang="en-US" b="0" i="0" u="none" strike="noStrike" dirty="0" err="1" smtClean="0">
                <a:effectLst/>
                <a:latin typeface="&amp;quot"/>
              </a:rPr>
              <a:t>Pelvik</a:t>
            </a:r>
            <a:r>
              <a:rPr lang="en-US" b="0" i="0" u="none" strike="noStrike" dirty="0" smtClean="0">
                <a:effectLst/>
                <a:latin typeface="&amp;quot"/>
              </a:rPr>
              <a:t> </a:t>
            </a:r>
            <a:r>
              <a:rPr lang="en-US" b="0" i="0" u="none" strike="noStrike" dirty="0" err="1" smtClean="0">
                <a:effectLst/>
                <a:latin typeface="&amp;quot"/>
              </a:rPr>
              <a:t>taban</a:t>
            </a:r>
            <a:r>
              <a:rPr lang="en-US" b="0" i="0" u="none" strike="noStrike" dirty="0" smtClean="0">
                <a:effectLst/>
                <a:latin typeface="&amp;quot"/>
              </a:rPr>
              <a:t> </a:t>
            </a:r>
            <a:r>
              <a:rPr lang="en-US" b="0" i="0" u="none" strike="noStrike" dirty="0" err="1" smtClean="0">
                <a:effectLst/>
                <a:latin typeface="&amp;quot"/>
              </a:rPr>
              <a:t>egzersizlerine</a:t>
            </a:r>
            <a:r>
              <a:rPr lang="en-US" b="0" i="0" u="none" strike="noStrike" dirty="0" smtClean="0">
                <a:effectLst/>
                <a:latin typeface="&amp;quot"/>
              </a:rPr>
              <a:t> </a:t>
            </a:r>
            <a:r>
              <a:rPr lang="en-US" b="0" i="0" u="none" strike="noStrike" dirty="0" err="1" smtClean="0">
                <a:effectLst/>
                <a:latin typeface="&amp;quot"/>
              </a:rPr>
              <a:t>ek</a:t>
            </a:r>
            <a:r>
              <a:rPr lang="en-US" b="0" i="0" u="none" strike="noStrike" dirty="0" smtClean="0">
                <a:effectLst/>
                <a:latin typeface="&amp;quot"/>
              </a:rPr>
              <a:t> </a:t>
            </a:r>
            <a:r>
              <a:rPr lang="en-US" b="0" i="0" u="none" strike="noStrike" dirty="0" err="1" smtClean="0">
                <a:effectLst/>
                <a:latin typeface="&amp;quot"/>
              </a:rPr>
              <a:t>olarak</a:t>
            </a:r>
            <a:r>
              <a:rPr lang="en-US" b="0" i="0" u="none" strike="noStrike" dirty="0" smtClean="0">
                <a:effectLst/>
                <a:latin typeface="&amp;quot"/>
              </a:rPr>
              <a:t>, </a:t>
            </a:r>
            <a:r>
              <a:rPr lang="en-US" b="0" i="0" u="none" strike="noStrike" dirty="0" err="1" smtClean="0">
                <a:effectLst/>
                <a:latin typeface="&amp;quot"/>
              </a:rPr>
              <a:t>stres</a:t>
            </a:r>
            <a:r>
              <a:rPr lang="en-US" b="0" i="0" u="none" strike="noStrike" dirty="0" smtClean="0">
                <a:effectLst/>
                <a:latin typeface="&amp;quot"/>
              </a:rPr>
              <a:t> </a:t>
            </a:r>
            <a:r>
              <a:rPr lang="en-US" b="0" i="0" u="none" strike="noStrike" dirty="0" err="1" smtClean="0">
                <a:effectLst/>
                <a:latin typeface="&amp;quot"/>
              </a:rPr>
              <a:t>inkontinansı</a:t>
            </a:r>
            <a:r>
              <a:rPr lang="en-US" b="0" i="0" u="none" strike="noStrike" dirty="0" smtClean="0">
                <a:effectLst/>
                <a:latin typeface="&amp;quot"/>
              </a:rPr>
              <a:t> </a:t>
            </a:r>
            <a:r>
              <a:rPr lang="en-US" b="0" i="0" u="none" strike="noStrike" dirty="0" err="1" smtClean="0">
                <a:effectLst/>
                <a:latin typeface="&amp;quot"/>
              </a:rPr>
              <a:t>semptomlarını</a:t>
            </a:r>
            <a:r>
              <a:rPr lang="en-US" b="0" i="0" u="none" strike="noStrike" dirty="0" smtClean="0">
                <a:effectLst/>
                <a:latin typeface="&amp;quot"/>
              </a:rPr>
              <a:t> </a:t>
            </a:r>
            <a:r>
              <a:rPr lang="en-US" b="0" i="0" u="none" strike="noStrike" dirty="0" err="1" smtClean="0">
                <a:effectLst/>
                <a:latin typeface="&amp;quot"/>
              </a:rPr>
              <a:t>yönetmeye</a:t>
            </a:r>
            <a:r>
              <a:rPr lang="en-US" b="0" i="0" u="none" strike="noStrike" dirty="0" smtClean="0">
                <a:effectLst/>
                <a:latin typeface="&amp;quot"/>
              </a:rPr>
              <a:t> </a:t>
            </a:r>
            <a:r>
              <a:rPr lang="en-US" b="0" i="0" u="none" strike="noStrike" dirty="0" err="1" smtClean="0">
                <a:effectLst/>
                <a:latin typeface="&amp;quot"/>
              </a:rPr>
              <a:t>veya</a:t>
            </a:r>
            <a:r>
              <a:rPr lang="en-US" b="0" i="0" u="none" strike="noStrike" dirty="0" smtClean="0">
                <a:effectLst/>
                <a:latin typeface="&amp;quot"/>
              </a:rPr>
              <a:t> </a:t>
            </a:r>
            <a:r>
              <a:rPr lang="en-US" b="0" i="0" u="none" strike="noStrike" dirty="0" err="1" smtClean="0">
                <a:effectLst/>
                <a:latin typeface="&amp;quot"/>
              </a:rPr>
              <a:t>azaltmaya</a:t>
            </a:r>
            <a:r>
              <a:rPr lang="en-US" b="0" i="0" u="none" strike="noStrike" dirty="0" smtClean="0">
                <a:effectLst/>
                <a:latin typeface="&amp;quot"/>
              </a:rPr>
              <a:t> </a:t>
            </a:r>
            <a:r>
              <a:rPr lang="en-US" b="0" i="0" u="none" strike="noStrike" dirty="0" err="1" smtClean="0">
                <a:effectLst/>
                <a:latin typeface="&amp;quot"/>
              </a:rPr>
              <a:t>yardımcı</a:t>
            </a:r>
            <a:r>
              <a:rPr lang="en-US" b="0" i="0" u="none" strike="noStrike" dirty="0" smtClean="0">
                <a:effectLst/>
                <a:latin typeface="&amp;quot"/>
              </a:rPr>
              <a:t> </a:t>
            </a:r>
            <a:r>
              <a:rPr lang="en-US" b="0" i="0" u="none" strike="noStrike" dirty="0" err="1" smtClean="0">
                <a:effectLst/>
                <a:latin typeface="&amp;quot"/>
              </a:rPr>
              <a:t>olacak</a:t>
            </a:r>
            <a:r>
              <a:rPr lang="en-US" b="0" i="0" u="none" strike="noStrike" dirty="0" smtClean="0">
                <a:effectLst/>
                <a:latin typeface="&amp;quot"/>
              </a:rPr>
              <a:t> </a:t>
            </a:r>
            <a:r>
              <a:rPr lang="en-US" b="0" i="0" u="none" strike="noStrike" dirty="0" err="1" smtClean="0">
                <a:effectLst/>
                <a:latin typeface="&amp;quot"/>
              </a:rPr>
              <a:t>bir</a:t>
            </a:r>
            <a:r>
              <a:rPr lang="en-US" b="0" i="0" u="none" strike="noStrike" dirty="0" smtClean="0">
                <a:effectLst/>
                <a:latin typeface="&amp;quot"/>
              </a:rPr>
              <a:t> </a:t>
            </a:r>
            <a:r>
              <a:rPr lang="en-US" b="0" i="0" u="none" strike="noStrike" dirty="0" err="1" smtClean="0">
                <a:effectLst/>
                <a:latin typeface="&amp;quot"/>
              </a:rPr>
              <a:t>dizi</a:t>
            </a:r>
            <a:r>
              <a:rPr lang="en-US" b="0" i="0" u="none" strike="noStrike" dirty="0" smtClean="0">
                <a:effectLst/>
                <a:latin typeface="&amp;quot"/>
              </a:rPr>
              <a:t> </a:t>
            </a:r>
            <a:r>
              <a:rPr lang="en-US" b="0" i="0" u="none" strike="noStrike" dirty="0" err="1" smtClean="0">
                <a:effectLst/>
                <a:latin typeface="&amp;quot"/>
              </a:rPr>
              <a:t>davranış</a:t>
            </a:r>
            <a:r>
              <a:rPr lang="en-US" b="0" i="0" u="none" strike="noStrike" dirty="0" smtClean="0">
                <a:effectLst/>
                <a:latin typeface="&amp;quot"/>
              </a:rPr>
              <a:t> </a:t>
            </a:r>
            <a:r>
              <a:rPr lang="en-US" b="0" i="0" u="none" strike="noStrike" dirty="0" err="1" smtClean="0">
                <a:effectLst/>
                <a:latin typeface="&amp;quot"/>
              </a:rPr>
              <a:t>değişikliği</a:t>
            </a:r>
            <a:r>
              <a:rPr lang="en-US" b="0" i="0" u="none" strike="noStrike" dirty="0" smtClean="0">
                <a:effectLst/>
                <a:latin typeface="&amp;quot"/>
              </a:rPr>
              <a:t> </a:t>
            </a:r>
            <a:r>
              <a:rPr lang="en-US" b="0" i="0" u="none" strike="noStrike" dirty="0" err="1" smtClean="0">
                <a:effectLst/>
                <a:latin typeface="&amp;quot"/>
              </a:rPr>
              <a:t>vardır</a:t>
            </a:r>
            <a:r>
              <a:rPr lang="en-US" b="0" i="0" u="none" strike="noStrike" dirty="0" smtClean="0">
                <a:effectLst/>
                <a:latin typeface="&amp;quot"/>
              </a:rPr>
              <a:t>.</a:t>
            </a:r>
            <a:endParaRPr lang="en-US" dirty="0"/>
          </a:p>
        </p:txBody>
      </p:sp>
    </p:spTree>
    <p:extLst>
      <p:ext uri="{BB962C8B-B14F-4D97-AF65-F5344CB8AC3E}">
        <p14:creationId xmlns:p14="http://schemas.microsoft.com/office/powerpoint/2010/main" val="7018303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18903" y="1282061"/>
            <a:ext cx="4282770" cy="4247317"/>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285750" indent="-285750">
              <a:buFont typeface="Arial" panose="020B0604020202020204" pitchFamily="34" charset="0"/>
              <a:buChar char="•"/>
            </a:pPr>
            <a:r>
              <a:rPr lang="en-US" dirty="0" smtClean="0">
                <a:effectLst/>
              </a:rPr>
              <a:t>Kegels can also help people with urge incontinence. </a:t>
            </a:r>
          </a:p>
          <a:p>
            <a:pPr marL="285750" indent="-285750">
              <a:buFont typeface="Arial" panose="020B0604020202020204" pitchFamily="34" charset="0"/>
              <a:buChar char="•"/>
            </a:pPr>
            <a:r>
              <a:rPr lang="en-US" dirty="0" smtClean="0">
                <a:effectLst/>
              </a:rPr>
              <a:t>Sometimes, Kegels are combined with </a:t>
            </a:r>
            <a:r>
              <a:rPr lang="en-US" u="none" strike="noStrike" dirty="0" smtClean="0">
                <a:solidFill>
                  <a:srgbClr val="187AAB"/>
                </a:solidFill>
                <a:effectLst/>
                <a:hlinkClick r:id="rId2"/>
              </a:rPr>
              <a:t>biofeedback</a:t>
            </a:r>
            <a:r>
              <a:rPr lang="en-US" dirty="0" smtClean="0">
                <a:effectLst/>
              </a:rPr>
              <a:t> techniques to help you know if you are doing the exercises properly. </a:t>
            </a:r>
          </a:p>
          <a:p>
            <a:pPr marL="285750" indent="-285750">
              <a:buFont typeface="Arial" panose="020B0604020202020204" pitchFamily="34" charset="0"/>
              <a:buChar char="•"/>
            </a:pPr>
            <a:endParaRPr lang="en-US" dirty="0" smtClean="0">
              <a:effectLst/>
            </a:endParaRPr>
          </a:p>
          <a:p>
            <a:pPr marL="285750" indent="-285750">
              <a:buFont typeface="Arial" panose="020B0604020202020204" pitchFamily="34" charset="0"/>
              <a:buChar char="•"/>
            </a:pPr>
            <a:r>
              <a:rPr lang="en-US" dirty="0" smtClean="0">
                <a:effectLst/>
              </a:rPr>
              <a:t>For urge incontinence, </a:t>
            </a:r>
            <a:r>
              <a:rPr lang="en-US" u="none" strike="noStrike" dirty="0" smtClean="0">
                <a:solidFill>
                  <a:srgbClr val="187AAB"/>
                </a:solidFill>
                <a:effectLst/>
                <a:hlinkClick r:id="rId3"/>
              </a:rPr>
              <a:t>bladder training</a:t>
            </a:r>
            <a:r>
              <a:rPr lang="en-US" dirty="0" smtClean="0">
                <a:effectLst/>
              </a:rPr>
              <a:t>, sometimes called bladder retraining, can also help. </a:t>
            </a:r>
          </a:p>
          <a:p>
            <a:pPr marL="285750" indent="-285750">
              <a:buFont typeface="Arial" panose="020B0604020202020204" pitchFamily="34" charset="0"/>
              <a:buChar char="•"/>
            </a:pPr>
            <a:r>
              <a:rPr lang="en-US" dirty="0" smtClean="0">
                <a:effectLst/>
              </a:rPr>
              <a:t>This involves gradually increasing the interval time between trips to the bathroom, working up to longer and longer intervals between bathroom stops.</a:t>
            </a:r>
          </a:p>
        </p:txBody>
      </p:sp>
      <p:sp>
        <p:nvSpPr>
          <p:cNvPr id="3" name="Rectangle 2"/>
          <p:cNvSpPr/>
          <p:nvPr/>
        </p:nvSpPr>
        <p:spPr>
          <a:xfrm>
            <a:off x="6554915" y="1282061"/>
            <a:ext cx="4731921" cy="4247317"/>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285750" lvl="0" indent="-285750" eaLnBrk="0" fontAlgn="base" hangingPunct="0">
              <a:spcBef>
                <a:spcPct val="0"/>
              </a:spcBef>
              <a:spcAft>
                <a:spcPct val="0"/>
              </a:spcAft>
              <a:buFont typeface="Arial" panose="020B0604020202020204" pitchFamily="34" charset="0"/>
              <a:buChar char="•"/>
            </a:pPr>
            <a:r>
              <a:rPr lang="tr-TR" altLang="en-US" dirty="0">
                <a:solidFill>
                  <a:srgbClr val="222222"/>
                </a:solidFill>
                <a:latin typeface="Arial" panose="020B0604020202020204" pitchFamily="34" charset="0"/>
                <a:cs typeface="Arial" panose="020B0604020202020204" pitchFamily="34" charset="0"/>
              </a:rPr>
              <a:t>Kegels ayrıca idrar kaçırma sorunu olan insanlara yardımcı olabilir. </a:t>
            </a:r>
            <a:endParaRPr lang="en-US" altLang="en-US" dirty="0" smtClean="0">
              <a:solidFill>
                <a:srgbClr val="222222"/>
              </a:solidFill>
              <a:latin typeface="Arial" panose="020B0604020202020204" pitchFamily="34" charset="0"/>
              <a:cs typeface="Arial" panose="020B0604020202020204" pitchFamily="34" charset="0"/>
            </a:endParaRPr>
          </a:p>
          <a:p>
            <a:pPr marL="285750" lvl="0" indent="-285750" eaLnBrk="0" fontAlgn="base" hangingPunct="0">
              <a:spcBef>
                <a:spcPct val="0"/>
              </a:spcBef>
              <a:spcAft>
                <a:spcPct val="0"/>
              </a:spcAft>
              <a:buFont typeface="Arial" panose="020B0604020202020204" pitchFamily="34" charset="0"/>
              <a:buChar char="•"/>
            </a:pPr>
            <a:endParaRPr lang="en-US" altLang="en-US" dirty="0">
              <a:solidFill>
                <a:srgbClr val="222222"/>
              </a:solidFill>
              <a:latin typeface="Arial" panose="020B0604020202020204" pitchFamily="34" charset="0"/>
              <a:cs typeface="Arial" panose="020B0604020202020204" pitchFamily="34" charset="0"/>
            </a:endParaRPr>
          </a:p>
          <a:p>
            <a:pPr marL="285750" lvl="0" indent="-285750" eaLnBrk="0" fontAlgn="base" hangingPunct="0">
              <a:spcBef>
                <a:spcPct val="0"/>
              </a:spcBef>
              <a:spcAft>
                <a:spcPct val="0"/>
              </a:spcAft>
              <a:buFont typeface="Arial" panose="020B0604020202020204" pitchFamily="34" charset="0"/>
              <a:buChar char="•"/>
            </a:pPr>
            <a:r>
              <a:rPr lang="tr-TR" altLang="en-US" dirty="0" smtClean="0">
                <a:solidFill>
                  <a:srgbClr val="222222"/>
                </a:solidFill>
                <a:latin typeface="Arial" panose="020B0604020202020204" pitchFamily="34" charset="0"/>
                <a:cs typeface="Arial" panose="020B0604020202020204" pitchFamily="34" charset="0"/>
              </a:rPr>
              <a:t>Bazen </a:t>
            </a:r>
            <a:r>
              <a:rPr lang="tr-TR" altLang="en-US" dirty="0">
                <a:solidFill>
                  <a:srgbClr val="222222"/>
                </a:solidFill>
                <a:latin typeface="Arial" panose="020B0604020202020204" pitchFamily="34" charset="0"/>
                <a:cs typeface="Arial" panose="020B0604020202020204" pitchFamily="34" charset="0"/>
              </a:rPr>
              <a:t>Kegels, egzersizleri doğru yapıp yapmadığınızı bilmenize yardımcı olmak için biofeedback teknikleri ile birleştirilir. </a:t>
            </a:r>
            <a:endParaRPr lang="en-US" altLang="en-US" dirty="0" smtClean="0">
              <a:solidFill>
                <a:srgbClr val="222222"/>
              </a:solidFill>
              <a:latin typeface="Arial" panose="020B0604020202020204" pitchFamily="34" charset="0"/>
              <a:cs typeface="Arial" panose="020B0604020202020204" pitchFamily="34" charset="0"/>
            </a:endParaRPr>
          </a:p>
          <a:p>
            <a:pPr marL="285750" lvl="0" indent="-285750" eaLnBrk="0" fontAlgn="base" hangingPunct="0">
              <a:spcBef>
                <a:spcPct val="0"/>
              </a:spcBef>
              <a:spcAft>
                <a:spcPct val="0"/>
              </a:spcAft>
              <a:buFont typeface="Arial" panose="020B0604020202020204" pitchFamily="34" charset="0"/>
              <a:buChar char="•"/>
            </a:pPr>
            <a:endParaRPr lang="en-US" altLang="en-US" dirty="0">
              <a:solidFill>
                <a:srgbClr val="222222"/>
              </a:solidFill>
              <a:latin typeface="Arial" panose="020B0604020202020204" pitchFamily="34" charset="0"/>
              <a:cs typeface="Arial" panose="020B0604020202020204" pitchFamily="34" charset="0"/>
            </a:endParaRPr>
          </a:p>
          <a:p>
            <a:pPr marL="285750" lvl="0" indent="-285750" eaLnBrk="0" fontAlgn="base" hangingPunct="0">
              <a:spcBef>
                <a:spcPct val="0"/>
              </a:spcBef>
              <a:spcAft>
                <a:spcPct val="0"/>
              </a:spcAft>
              <a:buFont typeface="Arial" panose="020B0604020202020204" pitchFamily="34" charset="0"/>
              <a:buChar char="•"/>
            </a:pPr>
            <a:r>
              <a:rPr lang="tr-TR" altLang="en-US" dirty="0" smtClean="0">
                <a:solidFill>
                  <a:srgbClr val="222222"/>
                </a:solidFill>
                <a:latin typeface="Arial" panose="020B0604020202020204" pitchFamily="34" charset="0"/>
                <a:cs typeface="Arial" panose="020B0604020202020204" pitchFamily="34" charset="0"/>
              </a:rPr>
              <a:t>Sıkışma </a:t>
            </a:r>
            <a:r>
              <a:rPr lang="tr-TR" altLang="en-US" dirty="0">
                <a:solidFill>
                  <a:srgbClr val="222222"/>
                </a:solidFill>
                <a:latin typeface="Arial" panose="020B0604020202020204" pitchFamily="34" charset="0"/>
                <a:cs typeface="Arial" panose="020B0604020202020204" pitchFamily="34" charset="0"/>
              </a:rPr>
              <a:t>inkontinansı için, bazen mesane yeniden eğitimi olarak adlandırılan mesane eğitimi de yardımcı olabilir. </a:t>
            </a:r>
            <a:endParaRPr lang="en-US" altLang="en-US" dirty="0" smtClean="0">
              <a:solidFill>
                <a:srgbClr val="222222"/>
              </a:solidFill>
              <a:latin typeface="Arial" panose="020B0604020202020204" pitchFamily="34" charset="0"/>
              <a:cs typeface="Arial" panose="020B0604020202020204" pitchFamily="34" charset="0"/>
            </a:endParaRPr>
          </a:p>
          <a:p>
            <a:pPr marL="285750" lvl="0" indent="-285750" eaLnBrk="0" fontAlgn="base" hangingPunct="0">
              <a:spcBef>
                <a:spcPct val="0"/>
              </a:spcBef>
              <a:spcAft>
                <a:spcPct val="0"/>
              </a:spcAft>
              <a:buFont typeface="Arial" panose="020B0604020202020204" pitchFamily="34" charset="0"/>
              <a:buChar char="•"/>
            </a:pPr>
            <a:endParaRPr lang="en-US" altLang="en-US" dirty="0">
              <a:solidFill>
                <a:srgbClr val="222222"/>
              </a:solidFill>
              <a:latin typeface="Arial" panose="020B0604020202020204" pitchFamily="34" charset="0"/>
              <a:cs typeface="Arial" panose="020B0604020202020204" pitchFamily="34" charset="0"/>
            </a:endParaRPr>
          </a:p>
          <a:p>
            <a:pPr marL="285750" lvl="0" indent="-285750" eaLnBrk="0" fontAlgn="base" hangingPunct="0">
              <a:spcBef>
                <a:spcPct val="0"/>
              </a:spcBef>
              <a:spcAft>
                <a:spcPct val="0"/>
              </a:spcAft>
              <a:buFont typeface="Arial" panose="020B0604020202020204" pitchFamily="34" charset="0"/>
              <a:buChar char="•"/>
            </a:pPr>
            <a:r>
              <a:rPr lang="tr-TR" altLang="en-US" dirty="0" smtClean="0">
                <a:solidFill>
                  <a:srgbClr val="222222"/>
                </a:solidFill>
                <a:latin typeface="Arial" panose="020B0604020202020204" pitchFamily="34" charset="0"/>
                <a:cs typeface="Arial" panose="020B0604020202020204" pitchFamily="34" charset="0"/>
              </a:rPr>
              <a:t>Bu</a:t>
            </a:r>
            <a:r>
              <a:rPr lang="tr-TR" altLang="en-US" dirty="0">
                <a:solidFill>
                  <a:srgbClr val="222222"/>
                </a:solidFill>
                <a:latin typeface="Arial" panose="020B0604020202020204" pitchFamily="34" charset="0"/>
                <a:cs typeface="Arial" panose="020B0604020202020204" pitchFamily="34" charset="0"/>
              </a:rPr>
              <a:t>, banyo gezileri arasındaki aralık süresini kademeli olarak arttırmayı, banyo durakları arasında daha uzun ve daha uzun aralıklara kadar çalışmayı içerir.</a:t>
            </a:r>
            <a:endParaRPr kumimoji="0" lang="tr-TR" altLang="en-US" sz="1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707018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1223" y="433647"/>
            <a:ext cx="5204559" cy="4524315"/>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1" i="0" u="none" strike="noStrike" dirty="0" smtClean="0">
                <a:solidFill>
                  <a:srgbClr val="333132"/>
                </a:solidFill>
                <a:effectLst/>
                <a:latin typeface="&amp;quot"/>
              </a:rPr>
              <a:t>Medications for OAB</a:t>
            </a:r>
          </a:p>
          <a:p>
            <a:pPr marL="285750" indent="-285750">
              <a:buFont typeface="Arial" panose="020B0604020202020204" pitchFamily="34" charset="0"/>
              <a:buChar char="•"/>
            </a:pPr>
            <a:endParaRPr lang="en-US" b="1" dirty="0">
              <a:solidFill>
                <a:srgbClr val="333132"/>
              </a:solidFill>
              <a:latin typeface="&amp;quot"/>
            </a:endParaRPr>
          </a:p>
          <a:p>
            <a:pPr marL="285750" indent="-285750">
              <a:buFont typeface="Arial" panose="020B0604020202020204" pitchFamily="34" charset="0"/>
              <a:buChar char="•"/>
            </a:pPr>
            <a:endParaRPr lang="en-US" b="1" i="0" u="none" strike="noStrike" dirty="0" smtClean="0">
              <a:solidFill>
                <a:srgbClr val="333132"/>
              </a:solidFill>
              <a:effectLst/>
              <a:latin typeface="&amp;quot"/>
            </a:endParaRPr>
          </a:p>
          <a:p>
            <a:pPr marL="285750" indent="-285750">
              <a:buFont typeface="Arial" panose="020B0604020202020204" pitchFamily="34" charset="0"/>
              <a:buChar char="•"/>
            </a:pPr>
            <a:r>
              <a:rPr lang="en-US" b="0" i="0" u="none" strike="noStrike" dirty="0" smtClean="0">
                <a:solidFill>
                  <a:srgbClr val="444444"/>
                </a:solidFill>
                <a:effectLst/>
                <a:latin typeface="&amp;quot"/>
              </a:rPr>
              <a:t>Several different medications have been approved to relieve the symptoms of urinary frequency and urgency. </a:t>
            </a:r>
          </a:p>
          <a:p>
            <a:pPr marL="285750" indent="-285750">
              <a:buFont typeface="Arial" panose="020B0604020202020204" pitchFamily="34" charset="0"/>
              <a:buChar char="•"/>
            </a:pPr>
            <a:endParaRPr lang="en-US" dirty="0">
              <a:solidFill>
                <a:srgbClr val="444444"/>
              </a:solidFill>
              <a:latin typeface="&amp;quot"/>
            </a:endParaRPr>
          </a:p>
          <a:p>
            <a:pPr marL="285750" indent="-285750">
              <a:buFont typeface="Arial" panose="020B0604020202020204" pitchFamily="34" charset="0"/>
              <a:buChar char="•"/>
            </a:pPr>
            <a:r>
              <a:rPr lang="en-US" b="0" i="0" u="none" strike="noStrike" dirty="0" smtClean="0">
                <a:solidFill>
                  <a:srgbClr val="444444"/>
                </a:solidFill>
                <a:effectLst/>
                <a:latin typeface="&amp;quot"/>
              </a:rPr>
              <a:t>They include </a:t>
            </a:r>
            <a:r>
              <a:rPr lang="en-US" b="0" i="0" u="none" strike="noStrike" dirty="0" smtClean="0">
                <a:solidFill>
                  <a:srgbClr val="187AAB"/>
                </a:solidFill>
                <a:effectLst/>
                <a:latin typeface="&amp;quot"/>
                <a:hlinkClick r:id="rId2"/>
              </a:rPr>
              <a:t>oxybutynin</a:t>
            </a:r>
            <a:r>
              <a:rPr lang="en-US" b="0" i="0" u="none" strike="noStrike" dirty="0" smtClean="0">
                <a:solidFill>
                  <a:srgbClr val="444444"/>
                </a:solidFill>
                <a:effectLst/>
                <a:latin typeface="&amp;quot"/>
              </a:rPr>
              <a:t> (</a:t>
            </a:r>
            <a:r>
              <a:rPr lang="en-US" b="0" i="0" u="none" strike="noStrike" dirty="0" smtClean="0">
                <a:solidFill>
                  <a:srgbClr val="187AAB"/>
                </a:solidFill>
                <a:effectLst/>
                <a:latin typeface="&amp;quot"/>
                <a:hlinkClick r:id="rId3"/>
              </a:rPr>
              <a:t>Ditropan</a:t>
            </a:r>
            <a:r>
              <a:rPr lang="en-US" b="0" i="0" u="none" strike="noStrike" dirty="0" smtClean="0">
                <a:solidFill>
                  <a:srgbClr val="444444"/>
                </a:solidFill>
                <a:effectLst/>
                <a:latin typeface="&amp;quot"/>
              </a:rPr>
              <a:t>, </a:t>
            </a:r>
            <a:r>
              <a:rPr lang="en-US" b="0" i="0" u="none" strike="noStrike" dirty="0" err="1" smtClean="0">
                <a:solidFill>
                  <a:srgbClr val="187AAB"/>
                </a:solidFill>
                <a:effectLst/>
                <a:latin typeface="&amp;quot"/>
                <a:hlinkClick r:id="rId4"/>
              </a:rPr>
              <a:t>Oxytrol</a:t>
            </a:r>
            <a:r>
              <a:rPr lang="en-US" b="0" i="0" u="none" strike="noStrike" dirty="0" smtClean="0">
                <a:solidFill>
                  <a:srgbClr val="444444"/>
                </a:solidFill>
                <a:effectLst/>
                <a:latin typeface="&amp;quot"/>
              </a:rPr>
              <a:t>, </a:t>
            </a:r>
            <a:r>
              <a:rPr lang="en-US" b="0" i="0" u="none" strike="noStrike" dirty="0" err="1" smtClean="0">
                <a:solidFill>
                  <a:srgbClr val="444444"/>
                </a:solidFill>
                <a:effectLst/>
                <a:latin typeface="&amp;quot"/>
              </a:rPr>
              <a:t>Gelnique</a:t>
            </a:r>
            <a:r>
              <a:rPr lang="en-US" b="0" i="0" u="none" strike="noStrike" dirty="0" smtClean="0">
                <a:solidFill>
                  <a:srgbClr val="444444"/>
                </a:solidFill>
                <a:effectLst/>
                <a:latin typeface="&amp;quot"/>
              </a:rPr>
              <a:t>), </a:t>
            </a:r>
            <a:r>
              <a:rPr lang="en-US" b="0" i="0" u="none" strike="noStrike" dirty="0" err="1" smtClean="0">
                <a:solidFill>
                  <a:srgbClr val="444444"/>
                </a:solidFill>
                <a:effectLst/>
                <a:latin typeface="&amp;quot"/>
              </a:rPr>
              <a:t>tolterodine</a:t>
            </a:r>
            <a:r>
              <a:rPr lang="en-US" b="0" i="0" u="none" strike="noStrike" dirty="0" smtClean="0">
                <a:solidFill>
                  <a:srgbClr val="444444"/>
                </a:solidFill>
                <a:effectLst/>
                <a:latin typeface="&amp;quot"/>
              </a:rPr>
              <a:t> (</a:t>
            </a:r>
            <a:r>
              <a:rPr lang="en-US" b="0" i="0" u="none" strike="noStrike" dirty="0" smtClean="0">
                <a:solidFill>
                  <a:srgbClr val="187AAB"/>
                </a:solidFill>
                <a:effectLst/>
                <a:latin typeface="&amp;quot"/>
                <a:hlinkClick r:id="rId5"/>
              </a:rPr>
              <a:t>Detrol</a:t>
            </a:r>
            <a:r>
              <a:rPr lang="en-US" b="0" i="0" u="none" strike="noStrike" dirty="0" smtClean="0">
                <a:solidFill>
                  <a:srgbClr val="444444"/>
                </a:solidFill>
                <a:effectLst/>
                <a:latin typeface="&amp;quot"/>
              </a:rPr>
              <a:t>), </a:t>
            </a:r>
            <a:r>
              <a:rPr lang="en-US" b="0" i="0" u="none" strike="noStrike" dirty="0" err="1" smtClean="0">
                <a:solidFill>
                  <a:srgbClr val="187AAB"/>
                </a:solidFill>
                <a:effectLst/>
                <a:latin typeface="&amp;quot"/>
                <a:hlinkClick r:id="rId6"/>
              </a:rPr>
              <a:t>solifenacin</a:t>
            </a:r>
            <a:r>
              <a:rPr lang="en-US" b="0" i="0" u="none" strike="noStrike" dirty="0" smtClean="0">
                <a:solidFill>
                  <a:srgbClr val="444444"/>
                </a:solidFill>
                <a:effectLst/>
                <a:latin typeface="&amp;quot"/>
              </a:rPr>
              <a:t> (</a:t>
            </a:r>
            <a:r>
              <a:rPr lang="en-US" b="0" i="0" u="none" strike="noStrike" dirty="0" err="1" smtClean="0">
                <a:solidFill>
                  <a:srgbClr val="187AAB"/>
                </a:solidFill>
                <a:effectLst/>
                <a:latin typeface="&amp;quot"/>
                <a:hlinkClick r:id="rId7"/>
              </a:rPr>
              <a:t>Vesicare</a:t>
            </a:r>
            <a:r>
              <a:rPr lang="en-US" b="0" i="0" u="none" strike="noStrike" dirty="0" smtClean="0">
                <a:solidFill>
                  <a:srgbClr val="444444"/>
                </a:solidFill>
                <a:effectLst/>
                <a:latin typeface="&amp;quot"/>
              </a:rPr>
              <a:t>), </a:t>
            </a:r>
            <a:r>
              <a:rPr lang="en-US" b="0" i="0" u="none" strike="noStrike" dirty="0" err="1" smtClean="0">
                <a:solidFill>
                  <a:srgbClr val="444444"/>
                </a:solidFill>
                <a:effectLst/>
                <a:latin typeface="&amp;quot"/>
              </a:rPr>
              <a:t>fesoterodine</a:t>
            </a:r>
            <a:r>
              <a:rPr lang="en-US" b="0" i="0" u="none" strike="noStrike" dirty="0" smtClean="0">
                <a:solidFill>
                  <a:srgbClr val="444444"/>
                </a:solidFill>
                <a:effectLst/>
                <a:latin typeface="&amp;quot"/>
              </a:rPr>
              <a:t> fumarate (</a:t>
            </a:r>
            <a:r>
              <a:rPr lang="en-US" b="0" i="0" u="none" strike="noStrike" dirty="0" err="1" smtClean="0">
                <a:solidFill>
                  <a:srgbClr val="444444"/>
                </a:solidFill>
                <a:effectLst/>
                <a:latin typeface="&amp;quot"/>
              </a:rPr>
              <a:t>Toviaz</a:t>
            </a:r>
            <a:r>
              <a:rPr lang="en-US" b="0" i="0" u="none" strike="noStrike" dirty="0" smtClean="0">
                <a:solidFill>
                  <a:srgbClr val="444444"/>
                </a:solidFill>
                <a:effectLst/>
                <a:latin typeface="&amp;quot"/>
              </a:rPr>
              <a:t>), </a:t>
            </a:r>
            <a:r>
              <a:rPr lang="en-US" b="0" i="0" u="none" strike="noStrike" dirty="0" err="1" smtClean="0">
                <a:solidFill>
                  <a:srgbClr val="444444"/>
                </a:solidFill>
                <a:effectLst/>
                <a:latin typeface="&amp;quot"/>
              </a:rPr>
              <a:t>trospium</a:t>
            </a:r>
            <a:r>
              <a:rPr lang="en-US" b="0" i="0" u="none" strike="noStrike" dirty="0" smtClean="0">
                <a:solidFill>
                  <a:srgbClr val="444444"/>
                </a:solidFill>
                <a:effectLst/>
                <a:latin typeface="&amp;quot"/>
              </a:rPr>
              <a:t> (</a:t>
            </a:r>
            <a:r>
              <a:rPr lang="en-US" b="0" i="0" u="none" strike="noStrike" dirty="0" err="1" smtClean="0">
                <a:solidFill>
                  <a:srgbClr val="187AAB"/>
                </a:solidFill>
                <a:effectLst/>
                <a:latin typeface="&amp;quot"/>
                <a:hlinkClick r:id="rId8"/>
              </a:rPr>
              <a:t>Sanctura</a:t>
            </a:r>
            <a:r>
              <a:rPr lang="en-US" b="0" i="0" u="none" strike="noStrike" dirty="0" smtClean="0">
                <a:solidFill>
                  <a:srgbClr val="444444"/>
                </a:solidFill>
                <a:effectLst/>
                <a:latin typeface="&amp;quot"/>
              </a:rPr>
              <a:t>), and </a:t>
            </a:r>
            <a:r>
              <a:rPr lang="en-US" b="0" i="0" u="none" strike="noStrike" dirty="0" err="1" smtClean="0">
                <a:solidFill>
                  <a:srgbClr val="187AAB"/>
                </a:solidFill>
                <a:effectLst/>
                <a:latin typeface="&amp;quot"/>
                <a:hlinkClick r:id="rId9"/>
              </a:rPr>
              <a:t>darifenacin</a:t>
            </a:r>
            <a:r>
              <a:rPr lang="en-US" b="0" i="0" u="none" strike="noStrike" dirty="0" smtClean="0">
                <a:solidFill>
                  <a:srgbClr val="444444"/>
                </a:solidFill>
                <a:effectLst/>
                <a:latin typeface="&amp;quot"/>
              </a:rPr>
              <a:t> (</a:t>
            </a:r>
            <a:r>
              <a:rPr lang="en-US" b="0" i="0" u="none" strike="noStrike" dirty="0" err="1" smtClean="0">
                <a:solidFill>
                  <a:srgbClr val="187AAB"/>
                </a:solidFill>
                <a:effectLst/>
                <a:latin typeface="&amp;quot"/>
                <a:hlinkClick r:id="rId10"/>
              </a:rPr>
              <a:t>Enablex</a:t>
            </a:r>
            <a:r>
              <a:rPr lang="en-US" b="0" i="0" u="none" strike="noStrike" dirty="0" smtClean="0">
                <a:solidFill>
                  <a:srgbClr val="444444"/>
                </a:solidFill>
                <a:effectLst/>
                <a:latin typeface="&amp;quot"/>
              </a:rPr>
              <a:t>). </a:t>
            </a:r>
          </a:p>
          <a:p>
            <a:pPr marL="285750" indent="-285750">
              <a:buFont typeface="Arial" panose="020B0604020202020204" pitchFamily="34" charset="0"/>
              <a:buChar char="•"/>
            </a:pPr>
            <a:endParaRPr lang="en-US" dirty="0">
              <a:solidFill>
                <a:srgbClr val="444444"/>
              </a:solidFill>
              <a:latin typeface="&amp;quot"/>
            </a:endParaRPr>
          </a:p>
          <a:p>
            <a:pPr marL="285750" indent="-285750">
              <a:buFont typeface="Arial" panose="020B0604020202020204" pitchFamily="34" charset="0"/>
              <a:buChar char="•"/>
            </a:pPr>
            <a:r>
              <a:rPr lang="en-US" b="0" i="0" u="none" strike="noStrike" dirty="0" err="1" smtClean="0">
                <a:solidFill>
                  <a:srgbClr val="444444"/>
                </a:solidFill>
                <a:effectLst/>
                <a:latin typeface="&amp;quot"/>
              </a:rPr>
              <a:t>Oxytrol</a:t>
            </a:r>
            <a:r>
              <a:rPr lang="en-US" b="0" i="0" u="none" strike="noStrike" dirty="0" smtClean="0">
                <a:solidFill>
                  <a:srgbClr val="444444"/>
                </a:solidFill>
                <a:effectLst/>
                <a:latin typeface="&amp;quot"/>
              </a:rPr>
              <a:t> is available in a pill by prescription and in the form of the skin patch over the counter for women.</a:t>
            </a:r>
          </a:p>
        </p:txBody>
      </p:sp>
      <p:sp>
        <p:nvSpPr>
          <p:cNvPr id="3" name="Rectangle 2"/>
          <p:cNvSpPr/>
          <p:nvPr/>
        </p:nvSpPr>
        <p:spPr>
          <a:xfrm>
            <a:off x="6337201" y="433647"/>
            <a:ext cx="4266144" cy="4247317"/>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OAB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Üriner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frekans</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aciliyet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semptomlarını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hafifletmek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birkaç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farklı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onaylanmıştır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Oksibutinin</a:t>
            </a:r>
            <a:r>
              <a:rPr lang="en-US" b="0" i="0" u="none" strike="noStrike" dirty="0" smtClean="0">
                <a:solidFill>
                  <a:srgbClr val="222222"/>
                </a:solidFill>
                <a:effectLst/>
                <a:latin typeface="arial" panose="020B0604020202020204" pitchFamily="34" charset="0"/>
              </a:rPr>
              <a:t> (Ditropan, </a:t>
            </a:r>
            <a:r>
              <a:rPr lang="en-US" b="0" i="0" u="none" strike="noStrike" dirty="0" err="1" smtClean="0">
                <a:solidFill>
                  <a:srgbClr val="222222"/>
                </a:solidFill>
                <a:effectLst/>
                <a:latin typeface="arial" panose="020B0604020202020204" pitchFamily="34" charset="0"/>
              </a:rPr>
              <a:t>Oxytrol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Gelnique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tolterodin</a:t>
            </a:r>
            <a:r>
              <a:rPr lang="en-US" b="0" i="0" u="none" strike="noStrike" dirty="0" smtClean="0">
                <a:solidFill>
                  <a:srgbClr val="222222"/>
                </a:solidFill>
                <a:effectLst/>
                <a:latin typeface="arial" panose="020B0604020202020204" pitchFamily="34" charset="0"/>
              </a:rPr>
              <a:t> (Detrol), </a:t>
            </a:r>
            <a:r>
              <a:rPr lang="en-US" b="0" i="0" u="none" strike="noStrike" dirty="0" err="1" smtClean="0">
                <a:solidFill>
                  <a:srgbClr val="222222"/>
                </a:solidFill>
                <a:effectLst/>
                <a:latin typeface="arial" panose="020B0604020202020204" pitchFamily="34" charset="0"/>
              </a:rPr>
              <a:t>solifenasin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Vesicare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fesoterodin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fumarat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Toviaz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trospium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Sanctura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darifenasin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Enablex</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içerir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Oxytrol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hapda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kadınlar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tezgahın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üzerinde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yaması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şeklinde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mevcuttur</a:t>
            </a:r>
            <a:r>
              <a:rPr lang="en-US" b="0" i="0" u="none" strike="noStrike" dirty="0" smtClean="0">
                <a:solidFill>
                  <a:srgbClr val="222222"/>
                </a:solidFill>
                <a:effectLst/>
                <a:latin typeface="arial" panose="020B0604020202020204" pitchFamily="34" charset="0"/>
              </a:rPr>
              <a:t>. </a:t>
            </a:r>
            <a:endParaRPr lang="en-US" dirty="0"/>
          </a:p>
        </p:txBody>
      </p:sp>
    </p:spTree>
    <p:extLst>
      <p:ext uri="{BB962C8B-B14F-4D97-AF65-F5344CB8AC3E}">
        <p14:creationId xmlns:p14="http://schemas.microsoft.com/office/powerpoint/2010/main" val="5099976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698397"/>
            <a:ext cx="4516582" cy="313932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444444"/>
                </a:solidFill>
                <a:effectLst/>
                <a:latin typeface="&amp;quot"/>
              </a:rPr>
              <a:t>These drugs help prevent the uncontrollable muscle </a:t>
            </a:r>
            <a:r>
              <a:rPr lang="en-US" b="0" i="0" u="none" strike="noStrike" dirty="0" smtClean="0">
                <a:solidFill>
                  <a:srgbClr val="187AAB"/>
                </a:solidFill>
                <a:effectLst/>
                <a:latin typeface="&amp;quot"/>
                <a:hlinkClick r:id="rId2"/>
              </a:rPr>
              <a:t>contractions</a:t>
            </a:r>
            <a:r>
              <a:rPr lang="en-US" b="0" i="0" u="none" strike="noStrike" dirty="0" smtClean="0">
                <a:solidFill>
                  <a:srgbClr val="444444"/>
                </a:solidFill>
                <a:effectLst/>
                <a:latin typeface="&amp;quot"/>
              </a:rPr>
              <a:t> that can lead to overactive bladder and leaking. </a:t>
            </a:r>
          </a:p>
          <a:p>
            <a:pPr marL="285750" indent="-285750">
              <a:buFont typeface="Arial" panose="020B0604020202020204" pitchFamily="34" charset="0"/>
              <a:buChar char="•"/>
            </a:pPr>
            <a:endParaRPr lang="en-US" dirty="0">
              <a:solidFill>
                <a:srgbClr val="444444"/>
              </a:solidFill>
              <a:latin typeface="&amp;quot"/>
            </a:endParaRPr>
          </a:p>
          <a:p>
            <a:pPr marL="285750" indent="-285750">
              <a:buFont typeface="Arial" panose="020B0604020202020204" pitchFamily="34" charset="0"/>
              <a:buChar char="•"/>
            </a:pPr>
            <a:r>
              <a:rPr lang="en-US" b="0" i="0" u="none" strike="noStrike" dirty="0" smtClean="0">
                <a:solidFill>
                  <a:srgbClr val="444444"/>
                </a:solidFill>
                <a:effectLst/>
                <a:latin typeface="&amp;quot"/>
              </a:rPr>
              <a:t>However, they can cause side effects, including </a:t>
            </a:r>
            <a:r>
              <a:rPr lang="en-US" b="0" i="0" u="none" strike="noStrike" dirty="0" smtClean="0">
                <a:solidFill>
                  <a:srgbClr val="187AAB"/>
                </a:solidFill>
                <a:effectLst/>
                <a:latin typeface="&amp;quot"/>
                <a:hlinkClick r:id="rId3"/>
              </a:rPr>
              <a:t>dry mouth</a:t>
            </a:r>
            <a:r>
              <a:rPr lang="en-US" b="0" i="0" u="none" strike="noStrike" dirty="0" smtClean="0">
                <a:solidFill>
                  <a:srgbClr val="444444"/>
                </a:solidFill>
                <a:effectLst/>
                <a:latin typeface="&amp;quot"/>
              </a:rPr>
              <a:t>, blurred </a:t>
            </a:r>
            <a:r>
              <a:rPr lang="en-US" b="0" i="0" u="none" strike="noStrike" dirty="0" smtClean="0">
                <a:solidFill>
                  <a:srgbClr val="187AAB"/>
                </a:solidFill>
                <a:effectLst/>
                <a:latin typeface="&amp;quot"/>
                <a:hlinkClick r:id="rId4"/>
              </a:rPr>
              <a:t>vision</a:t>
            </a:r>
            <a:r>
              <a:rPr lang="en-US" b="0" i="0" u="none" strike="noStrike" dirty="0" smtClean="0">
                <a:solidFill>
                  <a:srgbClr val="444444"/>
                </a:solidFill>
                <a:effectLst/>
                <a:latin typeface="&amp;quot"/>
              </a:rPr>
              <a:t>, </a:t>
            </a:r>
            <a:r>
              <a:rPr lang="en-US" b="0" i="0" u="none" strike="noStrike" dirty="0" smtClean="0">
                <a:solidFill>
                  <a:srgbClr val="187AAB"/>
                </a:solidFill>
                <a:effectLst/>
                <a:latin typeface="&amp;quot"/>
                <a:hlinkClick r:id="rId5"/>
              </a:rPr>
              <a:t>constipation</a:t>
            </a:r>
            <a:r>
              <a:rPr lang="en-US" b="0" i="0" u="none" strike="noStrike" dirty="0" smtClean="0">
                <a:solidFill>
                  <a:srgbClr val="444444"/>
                </a:solidFill>
                <a:effectLst/>
                <a:latin typeface="&amp;quot"/>
              </a:rPr>
              <a:t>, and urinary retention.</a:t>
            </a:r>
          </a:p>
          <a:p>
            <a:pPr marL="285750" indent="-285750">
              <a:buFont typeface="Arial" panose="020B0604020202020204" pitchFamily="34" charset="0"/>
              <a:buChar char="•"/>
            </a:pPr>
            <a:endParaRPr lang="en-US" dirty="0">
              <a:solidFill>
                <a:srgbClr val="444444"/>
              </a:solidFill>
              <a:latin typeface="&amp;quot"/>
            </a:endParaRPr>
          </a:p>
          <a:p>
            <a:pPr marL="285750" indent="-285750">
              <a:buFont typeface="Arial" panose="020B0604020202020204" pitchFamily="34" charset="0"/>
              <a:buChar char="•"/>
            </a:pPr>
            <a:r>
              <a:rPr lang="en-US" b="0" i="0" u="none" strike="noStrike" dirty="0" smtClean="0">
                <a:solidFill>
                  <a:srgbClr val="444444"/>
                </a:solidFill>
                <a:effectLst/>
                <a:latin typeface="&amp;quot"/>
              </a:rPr>
              <a:t> Extended-release versions of these drugs may help reduce side effects.</a:t>
            </a:r>
            <a:endParaRPr lang="en-US" b="0" i="0" u="none" strike="noStrike" dirty="0">
              <a:solidFill>
                <a:srgbClr val="444444"/>
              </a:solidFill>
              <a:effectLst/>
              <a:latin typeface="&amp;quot"/>
            </a:endParaRPr>
          </a:p>
        </p:txBody>
      </p:sp>
      <p:sp>
        <p:nvSpPr>
          <p:cNvPr id="3" name="Rectangle 2"/>
          <p:cNvSpPr/>
          <p:nvPr/>
        </p:nvSpPr>
        <p:spPr>
          <a:xfrm>
            <a:off x="6346964" y="1698397"/>
            <a:ext cx="4598127" cy="3416320"/>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Bu </a:t>
            </a:r>
            <a:r>
              <a:rPr lang="en-US" b="0" i="0" u="none" strike="noStrike" dirty="0" err="1" smtClean="0">
                <a:solidFill>
                  <a:srgbClr val="222222"/>
                </a:solidFill>
                <a:effectLst/>
                <a:latin typeface="arial" panose="020B0604020202020204" pitchFamily="34" charset="0"/>
              </a:rPr>
              <a:t>ilaçlar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aşırı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aktif</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mesaneye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idrar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kacirmaya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neden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olabilecek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kontrol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edilemeyen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kas</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kasılmalarını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önlemeye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yardımcı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olur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Bununla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birlikte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ağız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kuruluğu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bulanık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görme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kabızlık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idrar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retansiyonu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gibi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etkilere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neden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olabilirler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Bu </a:t>
            </a:r>
            <a:r>
              <a:rPr lang="en-US" b="0" i="0" u="none" strike="noStrike" dirty="0" err="1" smtClean="0">
                <a:solidFill>
                  <a:srgbClr val="222222"/>
                </a:solidFill>
                <a:effectLst/>
                <a:latin typeface="arial" panose="020B0604020202020204" pitchFamily="34" charset="0"/>
              </a:rPr>
              <a:t>ilaçların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uzun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süreli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salınım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versiyonları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etkileri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azaltmaya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yardımcı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olabilir</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36368038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2986" y="1172693"/>
            <a:ext cx="4685211" cy="4247317"/>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1" i="0" u="none" strike="noStrike" dirty="0" smtClean="0">
                <a:solidFill>
                  <a:srgbClr val="333132"/>
                </a:solidFill>
                <a:effectLst/>
                <a:latin typeface="&amp;quot"/>
              </a:rPr>
              <a:t>Botulinum Toxin Injections for OAB</a:t>
            </a:r>
          </a:p>
          <a:p>
            <a:pPr marL="285750" indent="-285750">
              <a:buFont typeface="Arial" panose="020B0604020202020204" pitchFamily="34" charset="0"/>
              <a:buChar char="•"/>
            </a:pPr>
            <a:r>
              <a:rPr lang="en-US" b="0" i="0" u="none" strike="noStrike" dirty="0" smtClean="0">
                <a:solidFill>
                  <a:srgbClr val="444444"/>
                </a:solidFill>
                <a:effectLst/>
                <a:latin typeface="&amp;quot"/>
              </a:rPr>
              <a:t>You might be wondering, "</a:t>
            </a:r>
            <a:r>
              <a:rPr lang="en-US" b="0" i="0" u="none" strike="noStrike" dirty="0" smtClean="0">
                <a:solidFill>
                  <a:srgbClr val="187AAB"/>
                </a:solidFill>
                <a:effectLst/>
                <a:latin typeface="&amp;quot"/>
                <a:hlinkClick r:id="rId2"/>
              </a:rPr>
              <a:t>Botox</a:t>
            </a:r>
            <a:r>
              <a:rPr lang="en-US" b="0" i="0" u="none" strike="noStrike" dirty="0" smtClean="0">
                <a:solidFill>
                  <a:srgbClr val="444444"/>
                </a:solidFill>
                <a:effectLst/>
                <a:latin typeface="&amp;quot"/>
              </a:rPr>
              <a:t>? Like movie stars use on their forehead?" </a:t>
            </a:r>
          </a:p>
          <a:p>
            <a:pPr marL="285750" indent="-285750">
              <a:buFont typeface="Arial" panose="020B0604020202020204" pitchFamily="34" charset="0"/>
              <a:buChar char="•"/>
            </a:pPr>
            <a:endParaRPr lang="en-US" dirty="0">
              <a:solidFill>
                <a:srgbClr val="444444"/>
              </a:solidFill>
              <a:latin typeface="&amp;quot"/>
            </a:endParaRPr>
          </a:p>
          <a:p>
            <a:pPr marL="285750" indent="-285750">
              <a:buFont typeface="Arial" panose="020B0604020202020204" pitchFamily="34" charset="0"/>
              <a:buChar char="•"/>
            </a:pPr>
            <a:r>
              <a:rPr lang="en-US" b="0" i="0" u="none" strike="noStrike" dirty="0" smtClean="0">
                <a:solidFill>
                  <a:srgbClr val="444444"/>
                </a:solidFill>
                <a:effectLst/>
                <a:latin typeface="&amp;quot"/>
              </a:rPr>
              <a:t>Yes, the same substance that dermatologists use to smooth out </a:t>
            </a:r>
            <a:r>
              <a:rPr lang="en-US" b="0" i="0" u="none" strike="noStrike" dirty="0" smtClean="0">
                <a:solidFill>
                  <a:srgbClr val="187AAB"/>
                </a:solidFill>
                <a:effectLst/>
                <a:latin typeface="&amp;quot"/>
                <a:hlinkClick r:id="rId3"/>
              </a:rPr>
              <a:t>wrinkles</a:t>
            </a:r>
            <a:r>
              <a:rPr lang="en-US" b="0" i="0" u="none" strike="noStrike" dirty="0" smtClean="0">
                <a:solidFill>
                  <a:srgbClr val="444444"/>
                </a:solidFill>
                <a:effectLst/>
                <a:latin typeface="&amp;quot"/>
              </a:rPr>
              <a:t> can also be used to relax an overactive bladder.</a:t>
            </a:r>
          </a:p>
          <a:p>
            <a:pPr marL="285750" indent="-285750">
              <a:buFont typeface="Arial" panose="020B0604020202020204" pitchFamily="34" charset="0"/>
              <a:buChar char="•"/>
            </a:pPr>
            <a:endParaRPr lang="en-US" b="0" i="0" u="none" strike="noStrike" dirty="0" smtClean="0">
              <a:solidFill>
                <a:srgbClr val="444444"/>
              </a:solidFill>
              <a:effectLst/>
              <a:latin typeface="&amp;quot"/>
            </a:endParaRPr>
          </a:p>
          <a:p>
            <a:pPr marL="285750" indent="-285750">
              <a:buFont typeface="Arial" panose="020B0604020202020204" pitchFamily="34" charset="0"/>
              <a:buChar char="•"/>
            </a:pPr>
            <a:r>
              <a:rPr lang="en-US" b="0" i="0" u="none" strike="noStrike" dirty="0" smtClean="0">
                <a:solidFill>
                  <a:srgbClr val="444444"/>
                </a:solidFill>
                <a:effectLst/>
                <a:latin typeface="&amp;quot"/>
              </a:rPr>
              <a:t>To treat incontinence, doctors inject botulinum </a:t>
            </a:r>
            <a:r>
              <a:rPr lang="en-US" b="0" i="0" u="none" strike="noStrike" dirty="0" err="1" smtClean="0">
                <a:solidFill>
                  <a:srgbClr val="444444"/>
                </a:solidFill>
                <a:effectLst/>
                <a:latin typeface="&amp;quot"/>
              </a:rPr>
              <a:t>toxininto</a:t>
            </a:r>
            <a:r>
              <a:rPr lang="en-US" b="0" i="0" u="none" strike="noStrike" dirty="0" smtClean="0">
                <a:solidFill>
                  <a:srgbClr val="444444"/>
                </a:solidFill>
                <a:effectLst/>
                <a:latin typeface="&amp;quot"/>
              </a:rPr>
              <a:t> the bladder muscle. </a:t>
            </a:r>
          </a:p>
          <a:p>
            <a:pPr marL="285750" indent="-285750">
              <a:buFont typeface="Arial" panose="020B0604020202020204" pitchFamily="34" charset="0"/>
              <a:buChar char="•"/>
            </a:pPr>
            <a:endParaRPr lang="en-US" dirty="0">
              <a:solidFill>
                <a:srgbClr val="444444"/>
              </a:solidFill>
              <a:latin typeface="&amp;quot"/>
            </a:endParaRPr>
          </a:p>
          <a:p>
            <a:pPr marL="285750" indent="-285750">
              <a:buFont typeface="Arial" panose="020B0604020202020204" pitchFamily="34" charset="0"/>
              <a:buChar char="•"/>
            </a:pPr>
            <a:r>
              <a:rPr lang="en-US" b="0" i="0" u="none" strike="noStrike" dirty="0" smtClean="0">
                <a:solidFill>
                  <a:srgbClr val="444444"/>
                </a:solidFill>
                <a:effectLst/>
                <a:latin typeface="&amp;quot"/>
              </a:rPr>
              <a:t>This is done with a needle that is inserted via a long tube called a </a:t>
            </a:r>
            <a:r>
              <a:rPr lang="en-US" b="0" i="0" u="none" strike="noStrike" dirty="0" err="1" smtClean="0">
                <a:solidFill>
                  <a:srgbClr val="444444"/>
                </a:solidFill>
                <a:effectLst/>
                <a:latin typeface="&amp;quot"/>
              </a:rPr>
              <a:t>cystoscope</a:t>
            </a:r>
            <a:r>
              <a:rPr lang="en-US" b="0" i="0" u="none" strike="noStrike" dirty="0" smtClean="0">
                <a:solidFill>
                  <a:srgbClr val="444444"/>
                </a:solidFill>
                <a:effectLst/>
                <a:latin typeface="&amp;quot"/>
              </a:rPr>
              <a:t> that goes up into the bladder. "</a:t>
            </a:r>
            <a:endParaRPr lang="en-US" b="0" i="0" u="none" strike="noStrike" dirty="0">
              <a:solidFill>
                <a:srgbClr val="444444"/>
              </a:solidFill>
              <a:effectLst/>
              <a:latin typeface="&amp;quot"/>
            </a:endParaRPr>
          </a:p>
        </p:txBody>
      </p:sp>
      <p:sp>
        <p:nvSpPr>
          <p:cNvPr id="3" name="Rectangle 2"/>
          <p:cNvSpPr/>
          <p:nvPr/>
        </p:nvSpPr>
        <p:spPr>
          <a:xfrm>
            <a:off x="6370451" y="1043337"/>
            <a:ext cx="4981040" cy="4524315"/>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OAB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Botulinum </a:t>
            </a:r>
            <a:r>
              <a:rPr lang="en-US" b="0" i="0" u="none" strike="noStrike" dirty="0" err="1" smtClean="0">
                <a:solidFill>
                  <a:srgbClr val="222222"/>
                </a:solidFill>
                <a:effectLst/>
                <a:latin typeface="arial" panose="020B0604020202020204" pitchFamily="34" charset="0"/>
              </a:rPr>
              <a:t>Toksin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Enjeksiyonları</a:t>
            </a:r>
            <a:endParaRPr lang="en-US" b="0" i="0" u="none" strike="noStrike" dirty="0" smtClean="0">
              <a:solidFill>
                <a:srgbClr val="222222"/>
              </a:solidFill>
              <a:effectLst/>
              <a:latin typeface="arial" panose="020B0604020202020204" pitchFamily="34" charset="0"/>
            </a:endParaRP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Merak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ediyor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olabilirsiniz</a:t>
            </a:r>
            <a:r>
              <a:rPr lang="en-US" b="0" i="0" u="none" strike="noStrike" dirty="0" smtClean="0">
                <a:solidFill>
                  <a:srgbClr val="222222"/>
                </a:solidFill>
                <a:effectLst/>
                <a:latin typeface="arial" panose="020B0604020202020204" pitchFamily="34" charset="0"/>
              </a:rPr>
              <a:t>, "Botox? Film </a:t>
            </a:r>
            <a:r>
              <a:rPr lang="en-US" b="0" i="0" u="none" strike="noStrike" dirty="0" err="1" smtClean="0">
                <a:solidFill>
                  <a:srgbClr val="222222"/>
                </a:solidFill>
                <a:effectLst/>
                <a:latin typeface="arial" panose="020B0604020202020204" pitchFamily="34" charset="0"/>
              </a:rPr>
              <a:t>yıldızları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alnında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kullanıyor</a:t>
            </a:r>
            <a:r>
              <a:rPr lang="en-US" b="0" i="0" u="none" strike="noStrike" dirty="0" smtClean="0">
                <a:solidFill>
                  <a:srgbClr val="222222"/>
                </a:solidFill>
                <a:effectLst/>
                <a:latin typeface="arial" panose="020B0604020202020204" pitchFamily="34" charset="0"/>
              </a:rPr>
              <a:t> mu?"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Evet, </a:t>
            </a:r>
            <a:r>
              <a:rPr lang="en-US" b="0" i="0" u="none" strike="noStrike" dirty="0" err="1" smtClean="0">
                <a:solidFill>
                  <a:srgbClr val="222222"/>
                </a:solidFill>
                <a:effectLst/>
                <a:latin typeface="arial" panose="020B0604020202020204" pitchFamily="34" charset="0"/>
              </a:rPr>
              <a:t>dermatologların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kırışıklıkları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düzeltmek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kullandıkları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aynı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madde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aşırı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aktif</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mesaneyi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rahatlatmak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de </a:t>
            </a:r>
            <a:r>
              <a:rPr lang="en-US" b="0" i="0" u="none" strike="noStrike" dirty="0" err="1" smtClean="0">
                <a:solidFill>
                  <a:srgbClr val="222222"/>
                </a:solidFill>
                <a:effectLst/>
                <a:latin typeface="arial" panose="020B0604020202020204" pitchFamily="34" charset="0"/>
              </a:rPr>
              <a:t>kullanılabilir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İnkontinansı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etmek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doktorlar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mesane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kasına</a:t>
            </a:r>
            <a:r>
              <a:rPr lang="en-US" b="0" i="0" u="none" strike="noStrike" dirty="0" smtClean="0">
                <a:solidFill>
                  <a:srgbClr val="222222"/>
                </a:solidFill>
                <a:effectLst/>
                <a:latin typeface="arial" panose="020B0604020202020204" pitchFamily="34" charset="0"/>
              </a:rPr>
              <a:t> botulinum </a:t>
            </a:r>
            <a:r>
              <a:rPr lang="en-US" b="0" i="0" u="none" strike="noStrike" dirty="0" err="1" smtClean="0">
                <a:solidFill>
                  <a:srgbClr val="222222"/>
                </a:solidFill>
                <a:effectLst/>
                <a:latin typeface="arial" panose="020B0604020202020204" pitchFamily="34" charset="0"/>
              </a:rPr>
              <a:t>toksini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enjekte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eder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Bu, </a:t>
            </a:r>
            <a:r>
              <a:rPr lang="en-US" b="0" i="0" u="none" strike="noStrike" dirty="0" err="1" smtClean="0">
                <a:solidFill>
                  <a:srgbClr val="222222"/>
                </a:solidFill>
                <a:effectLst/>
                <a:latin typeface="arial" panose="020B0604020202020204" pitchFamily="34" charset="0"/>
              </a:rPr>
              <a:t>mesaneye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çıkan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sistoskop</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adı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verilen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uzun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tüp</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yoluyla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sokulan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iğne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yapılır</a:t>
            </a:r>
            <a:r>
              <a:rPr lang="en-US" b="0" i="0" u="none" strike="noStrike" dirty="0" smtClean="0">
                <a:solidFill>
                  <a:srgbClr val="222222"/>
                </a:solidFill>
                <a:effectLst/>
                <a:latin typeface="arial" panose="020B0604020202020204" pitchFamily="34" charset="0"/>
              </a:rPr>
              <a:t>. "</a:t>
            </a:r>
            <a:endParaRPr lang="en-US" dirty="0"/>
          </a:p>
        </p:txBody>
      </p:sp>
    </p:spTree>
    <p:extLst>
      <p:ext uri="{BB962C8B-B14F-4D97-AF65-F5344CB8AC3E}">
        <p14:creationId xmlns:p14="http://schemas.microsoft.com/office/powerpoint/2010/main" val="288766764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6652" y="1412689"/>
            <a:ext cx="5230948" cy="2862322"/>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444444"/>
                </a:solidFill>
                <a:effectLst/>
                <a:latin typeface="&amp;quot"/>
              </a:rPr>
              <a:t>The goal is </a:t>
            </a:r>
            <a:r>
              <a:rPr lang="en-US" b="0" i="0" u="none" strike="noStrike" dirty="0" smtClean="0">
                <a:solidFill>
                  <a:srgbClr val="C00000"/>
                </a:solidFill>
                <a:effectLst/>
                <a:latin typeface="&amp;quot"/>
              </a:rPr>
              <a:t>to reduce the over-activity </a:t>
            </a:r>
            <a:r>
              <a:rPr lang="en-US" b="0" i="0" u="none" strike="noStrike" dirty="0" smtClean="0">
                <a:solidFill>
                  <a:srgbClr val="444444"/>
                </a:solidFill>
                <a:effectLst/>
                <a:latin typeface="&amp;quot"/>
              </a:rPr>
              <a:t>of the bladder muscle.</a:t>
            </a:r>
          </a:p>
          <a:p>
            <a:pPr marL="285750" indent="-285750">
              <a:buFont typeface="Arial" panose="020B0604020202020204" pitchFamily="34" charset="0"/>
              <a:buChar char="•"/>
            </a:pPr>
            <a:endParaRPr lang="en-US" dirty="0">
              <a:solidFill>
                <a:srgbClr val="444444"/>
              </a:solidFill>
              <a:latin typeface="&amp;quot"/>
            </a:endParaRPr>
          </a:p>
          <a:p>
            <a:pPr marL="285750" indent="-285750">
              <a:buFont typeface="Arial" panose="020B0604020202020204" pitchFamily="34" charset="0"/>
              <a:buChar char="•"/>
            </a:pPr>
            <a:r>
              <a:rPr lang="en-US" b="0" i="0" u="none" strike="noStrike" dirty="0" smtClean="0">
                <a:solidFill>
                  <a:srgbClr val="444444"/>
                </a:solidFill>
                <a:effectLst/>
                <a:latin typeface="&amp;quot"/>
              </a:rPr>
              <a:t>The effects generally last for about 9 months. </a:t>
            </a:r>
          </a:p>
          <a:p>
            <a:pPr marL="285750" indent="-285750">
              <a:buFont typeface="Arial" panose="020B0604020202020204" pitchFamily="34" charset="0"/>
              <a:buChar char="•"/>
            </a:pPr>
            <a:endParaRPr lang="en-US" dirty="0">
              <a:solidFill>
                <a:srgbClr val="444444"/>
              </a:solidFill>
              <a:latin typeface="&amp;quot"/>
            </a:endParaRPr>
          </a:p>
          <a:p>
            <a:pPr marL="285750" indent="-285750">
              <a:buFont typeface="Arial" panose="020B0604020202020204" pitchFamily="34" charset="0"/>
              <a:buChar char="•"/>
            </a:pPr>
            <a:r>
              <a:rPr lang="en-US" b="0" i="0" u="none" strike="noStrike" dirty="0" smtClean="0">
                <a:solidFill>
                  <a:srgbClr val="444444"/>
                </a:solidFill>
                <a:effectLst/>
                <a:latin typeface="&amp;quot"/>
              </a:rPr>
              <a:t>So far there don't seem to be any major side effects from botulinum toxin, although it's only recommended if your symptoms aren't controlled with behavioral therapies, medications, or a combination of both. </a:t>
            </a:r>
            <a:endParaRPr lang="en-US" b="0" i="0" u="none" strike="noStrike" dirty="0">
              <a:solidFill>
                <a:srgbClr val="444444"/>
              </a:solidFill>
              <a:effectLst/>
              <a:latin typeface="&amp;quot"/>
            </a:endParaRPr>
          </a:p>
        </p:txBody>
      </p:sp>
      <p:sp>
        <p:nvSpPr>
          <p:cNvPr id="3" name="Rectangle 2"/>
          <p:cNvSpPr/>
          <p:nvPr/>
        </p:nvSpPr>
        <p:spPr>
          <a:xfrm>
            <a:off x="7049192" y="1135690"/>
            <a:ext cx="4274590" cy="397031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Amaç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mesane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kasının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aşırı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aktivitesini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azaltmaktır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böylece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daha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iyi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kontrolü</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vardır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Etkiler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genellikle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yaklaşık</a:t>
            </a:r>
            <a:r>
              <a:rPr lang="en-US" b="0" i="0" u="none" strike="noStrike" dirty="0" smtClean="0">
                <a:solidFill>
                  <a:srgbClr val="222222"/>
                </a:solidFill>
                <a:effectLst/>
                <a:latin typeface="arial" panose="020B0604020202020204" pitchFamily="34" charset="0"/>
              </a:rPr>
              <a:t> 9 ay </a:t>
            </a:r>
            <a:r>
              <a:rPr lang="en-US" b="0" i="0" u="none" strike="noStrike" dirty="0" err="1" smtClean="0">
                <a:solidFill>
                  <a:srgbClr val="222222"/>
                </a:solidFill>
                <a:effectLst/>
                <a:latin typeface="arial" panose="020B0604020202020204" pitchFamily="34" charset="0"/>
              </a:rPr>
              <a:t>sürer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Şimdiye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kadar</a:t>
            </a:r>
            <a:r>
              <a:rPr lang="en-US" b="0" i="0" u="none" strike="noStrike" dirty="0" smtClean="0">
                <a:solidFill>
                  <a:srgbClr val="222222"/>
                </a:solidFill>
                <a:effectLst/>
                <a:latin typeface="arial" panose="020B0604020202020204" pitchFamily="34" charset="0"/>
              </a:rPr>
              <a:t> botulinum </a:t>
            </a:r>
            <a:r>
              <a:rPr lang="en-US" b="0" i="0" u="none" strike="noStrike" dirty="0" err="1" smtClean="0">
                <a:solidFill>
                  <a:srgbClr val="222222"/>
                </a:solidFill>
                <a:effectLst/>
                <a:latin typeface="arial" panose="020B0604020202020204" pitchFamily="34" charset="0"/>
              </a:rPr>
              <a:t>toksinden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herhangi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önemli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görülmemektedir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ancak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sadece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semptomlarınız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davranış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terapileri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veya</a:t>
            </a:r>
            <a:r>
              <a:rPr lang="en-US" b="0" i="0" u="none" strike="noStrike" dirty="0" smtClean="0">
                <a:solidFill>
                  <a:srgbClr val="222222"/>
                </a:solidFill>
                <a:effectLst/>
                <a:latin typeface="arial" panose="020B0604020202020204" pitchFamily="34" charset="0"/>
              </a:rPr>
              <a:t> her </a:t>
            </a:r>
            <a:r>
              <a:rPr lang="en-US" b="0" i="0" u="none" strike="noStrike" dirty="0" err="1" smtClean="0">
                <a:solidFill>
                  <a:srgbClr val="222222"/>
                </a:solidFill>
                <a:effectLst/>
                <a:latin typeface="arial" panose="020B0604020202020204" pitchFamily="34" charset="0"/>
              </a:rPr>
              <a:t>ikisinin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kombinasyonu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kontrol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edilmezse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önerilir</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33435906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2909" y="1693316"/>
            <a:ext cx="5138056" cy="3046988"/>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1" i="0" u="none" strike="noStrike" dirty="0" smtClean="0">
                <a:solidFill>
                  <a:srgbClr val="000000"/>
                </a:solidFill>
                <a:effectLst/>
                <a:latin typeface="Arial" panose="020B0604020202020204" pitchFamily="34" charset="0"/>
              </a:rPr>
              <a:t>Medications</a:t>
            </a:r>
            <a:endParaRPr lang="en-US" dirty="0">
              <a:solidFill>
                <a:srgbClr val="54595D"/>
              </a:solidFill>
              <a:latin typeface="Arial" panose="020B0604020202020204" pitchFamily="34" charset="0"/>
            </a:endParaRPr>
          </a:p>
          <a:p>
            <a:pPr marL="285750" indent="-285750">
              <a:buFont typeface="Arial" panose="020B0604020202020204" pitchFamily="34" charset="0"/>
              <a:buChar char="•"/>
            </a:pPr>
            <a:endParaRPr lang="en-US" b="1" i="0" u="none" strike="noStrike" dirty="0" smtClean="0">
              <a:solidFill>
                <a:srgbClr val="000000"/>
              </a:solidFill>
              <a:effectLst/>
              <a:latin typeface="Arial" panose="020B0604020202020204" pitchFamily="34" charset="0"/>
            </a:endParaRPr>
          </a:p>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A number of </a:t>
            </a:r>
            <a:r>
              <a:rPr lang="en-US" b="0" i="0" u="none" strike="noStrike" dirty="0" err="1" smtClean="0">
                <a:solidFill>
                  <a:srgbClr val="0645AD"/>
                </a:solidFill>
                <a:effectLst/>
                <a:latin typeface="Arial" panose="020B0604020202020204" pitchFamily="34" charset="0"/>
                <a:hlinkClick r:id="rId2" tooltip="Antimuscarinic"/>
              </a:rPr>
              <a:t>antimuscarinic</a:t>
            </a:r>
            <a:r>
              <a:rPr lang="en-US" b="0" i="0" u="none" strike="noStrike" dirty="0" smtClean="0">
                <a:solidFill>
                  <a:srgbClr val="222222"/>
                </a:solidFill>
                <a:effectLst/>
                <a:latin typeface="Arial" panose="020B0604020202020204" pitchFamily="34" charset="0"/>
              </a:rPr>
              <a:t> drugs (e.g., </a:t>
            </a:r>
            <a:r>
              <a:rPr lang="en-US" b="0" i="0" u="none" strike="noStrike" dirty="0" err="1" smtClean="0">
                <a:solidFill>
                  <a:srgbClr val="0645AD"/>
                </a:solidFill>
                <a:effectLst/>
                <a:latin typeface="Arial" panose="020B0604020202020204" pitchFamily="34" charset="0"/>
                <a:hlinkClick r:id="rId3" tooltip="Darifenacin"/>
              </a:rPr>
              <a:t>darifenacin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0645AD"/>
                </a:solidFill>
                <a:effectLst/>
                <a:latin typeface="Arial" panose="020B0604020202020204" pitchFamily="34" charset="0"/>
                <a:hlinkClick r:id="rId4" tooltip="Hyoscyamine"/>
              </a:rPr>
              <a:t>hyoscyamine</a:t>
            </a:r>
            <a:r>
              <a:rPr lang="en-US" b="0" i="0" u="none" strike="noStrike" dirty="0" smtClean="0">
                <a:solidFill>
                  <a:srgbClr val="222222"/>
                </a:solidFill>
                <a:effectLst/>
                <a:latin typeface="Arial" panose="020B0604020202020204" pitchFamily="34" charset="0"/>
              </a:rPr>
              <a:t>, </a:t>
            </a:r>
            <a:r>
              <a:rPr lang="en-US" b="0" i="0" u="none" strike="noStrike" dirty="0" smtClean="0">
                <a:solidFill>
                  <a:srgbClr val="0645AD"/>
                </a:solidFill>
                <a:effectLst/>
                <a:latin typeface="Arial" panose="020B0604020202020204" pitchFamily="34" charset="0"/>
                <a:hlinkClick r:id="rId5" tooltip="Oxybutynin"/>
              </a:rPr>
              <a:t>oxybutynin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0645AD"/>
                </a:solidFill>
                <a:effectLst/>
                <a:latin typeface="Arial" panose="020B0604020202020204" pitchFamily="34" charset="0"/>
                <a:hlinkClick r:id="rId6" tooltip="Tolterodine"/>
              </a:rPr>
              <a:t>tolterodine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0645AD"/>
                </a:solidFill>
                <a:effectLst/>
                <a:latin typeface="Arial" panose="020B0604020202020204" pitchFamily="34" charset="0"/>
                <a:hlinkClick r:id="rId7" tooltip="Solifenacin"/>
              </a:rPr>
              <a:t>solifenacin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0645AD"/>
                </a:solidFill>
                <a:effectLst/>
                <a:latin typeface="Arial" panose="020B0604020202020204" pitchFamily="34" charset="0"/>
                <a:hlinkClick r:id="rId8" tooltip="Trospium"/>
              </a:rPr>
              <a:t>trospium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0645AD"/>
                </a:solidFill>
                <a:effectLst/>
                <a:latin typeface="Arial" panose="020B0604020202020204" pitchFamily="34" charset="0"/>
                <a:hlinkClick r:id="rId9" tooltip="Fesoterodine"/>
              </a:rPr>
              <a:t>fesoterodine</a:t>
            </a:r>
            <a:r>
              <a:rPr lang="en-US" b="0" i="0" u="none" strike="noStrike" dirty="0" smtClean="0">
                <a:solidFill>
                  <a:srgbClr val="222222"/>
                </a:solidFill>
                <a:effectLst/>
                <a:latin typeface="Arial" panose="020B0604020202020204" pitchFamily="34" charset="0"/>
              </a:rPr>
              <a:t>) are frequently used to treat overactive bladder.</a:t>
            </a:r>
            <a:r>
              <a:rPr lang="en-US" baseline="30000" dirty="0">
                <a:solidFill>
                  <a:srgbClr val="0645AD"/>
                </a:solidFill>
                <a:latin typeface="Arial" panose="020B0604020202020204" pitchFamily="34" charset="0"/>
              </a:rPr>
              <a:t> </a:t>
            </a:r>
            <a:endParaRPr lang="en-US" baseline="30000" dirty="0" smtClean="0">
              <a:solidFill>
                <a:srgbClr val="0645AD"/>
              </a:solidFill>
              <a:latin typeface="Arial" panose="020B0604020202020204" pitchFamily="34" charset="0"/>
            </a:endParaRPr>
          </a:p>
          <a:p>
            <a:pPr marL="285750" indent="-285750">
              <a:buFont typeface="Arial" panose="020B0604020202020204" pitchFamily="34" charset="0"/>
              <a:buChar char="•"/>
            </a:pPr>
            <a:endParaRPr lang="en-US" b="0" i="0" u="none" strike="noStrike" baseline="30000" dirty="0">
              <a:solidFill>
                <a:srgbClr val="0645AD"/>
              </a:solidFill>
              <a:effectLst/>
              <a:latin typeface="Arial" panose="020B0604020202020204" pitchFamily="34" charset="0"/>
            </a:endParaRPr>
          </a:p>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Long term use, however, has been linked to </a:t>
            </a:r>
            <a:r>
              <a:rPr lang="en-US" b="0" i="0" u="none" strike="noStrike" dirty="0" smtClean="0">
                <a:solidFill>
                  <a:srgbClr val="0645AD"/>
                </a:solidFill>
                <a:effectLst/>
                <a:latin typeface="Arial" panose="020B0604020202020204" pitchFamily="34" charset="0"/>
                <a:hlinkClick r:id="rId10" tooltip="Dementia"/>
              </a:rPr>
              <a:t>dementia</a:t>
            </a:r>
            <a:r>
              <a:rPr lang="en-US" b="0" i="0" u="none" strike="noStrike" dirty="0" smtClean="0">
                <a:solidFill>
                  <a:srgbClr val="222222"/>
                </a:solidFill>
                <a:effectLst/>
                <a:latin typeface="Arial" panose="020B0604020202020204" pitchFamily="34" charset="0"/>
              </a:rPr>
              <a:t>. </a:t>
            </a:r>
            <a:r>
              <a:rPr lang="en-US" b="0" i="0" u="none" strike="noStrike" dirty="0" smtClean="0">
                <a:solidFill>
                  <a:srgbClr val="0645AD"/>
                </a:solidFill>
                <a:effectLst/>
                <a:latin typeface="Arial" panose="020B0604020202020204" pitchFamily="34" charset="0"/>
                <a:hlinkClick r:id="rId11" tooltip="Beta-3 adrenergic receptor"/>
              </a:rPr>
              <a:t>β3 adrenergic receptor</a:t>
            </a:r>
            <a:r>
              <a:rPr lang="en-US" b="0" i="0" u="none" strike="noStrike" dirty="0" smtClean="0">
                <a:solidFill>
                  <a:srgbClr val="222222"/>
                </a:solidFill>
                <a:effectLst/>
                <a:latin typeface="Arial" panose="020B0604020202020204" pitchFamily="34" charset="0"/>
              </a:rPr>
              <a:t> agonists (e.g., </a:t>
            </a:r>
            <a:r>
              <a:rPr lang="en-US" b="0" i="0" u="none" strike="noStrike" dirty="0" err="1" smtClean="0">
                <a:solidFill>
                  <a:srgbClr val="0645AD"/>
                </a:solidFill>
                <a:effectLst/>
                <a:latin typeface="Arial" panose="020B0604020202020204" pitchFamily="34" charset="0"/>
                <a:hlinkClick r:id="rId12" tooltip="Mirabegron"/>
              </a:rPr>
              <a:t>mirabegron</a:t>
            </a:r>
            <a:r>
              <a:rPr lang="en-US" b="0" i="0" u="none" strike="noStrike" dirty="0" smtClean="0">
                <a:solidFill>
                  <a:srgbClr val="222222"/>
                </a:solidFill>
                <a:effectLst/>
                <a:latin typeface="Arial" panose="020B0604020202020204" pitchFamily="34" charset="0"/>
              </a:rPr>
              <a:t>),</a:t>
            </a:r>
            <a:r>
              <a:rPr lang="en-US" baseline="30000" dirty="0">
                <a:solidFill>
                  <a:srgbClr val="0645AD"/>
                </a:solidFill>
                <a:latin typeface="Arial" panose="020B0604020202020204" pitchFamily="34" charset="0"/>
              </a:rPr>
              <a:t> </a:t>
            </a:r>
            <a:r>
              <a:rPr lang="en-US" b="0" i="0" u="none" strike="noStrike" dirty="0" smtClean="0">
                <a:solidFill>
                  <a:srgbClr val="222222"/>
                </a:solidFill>
                <a:effectLst/>
                <a:latin typeface="Arial" panose="020B0604020202020204" pitchFamily="34" charset="0"/>
              </a:rPr>
              <a:t>may be used, as well. </a:t>
            </a:r>
            <a:endParaRPr lang="en-US" b="0" i="0" u="none" strike="noStrike" dirty="0">
              <a:solidFill>
                <a:srgbClr val="222222"/>
              </a:solidFill>
              <a:effectLst/>
              <a:latin typeface="Arial" panose="020B0604020202020204" pitchFamily="34" charset="0"/>
            </a:endParaRPr>
          </a:p>
        </p:txBody>
      </p:sp>
      <p:sp>
        <p:nvSpPr>
          <p:cNvPr id="3" name="Rectangle 1"/>
          <p:cNvSpPr>
            <a:spLocks noChangeArrowheads="1"/>
          </p:cNvSpPr>
          <p:nvPr/>
        </p:nvSpPr>
        <p:spPr bwMode="auto">
          <a:xfrm flipH="1">
            <a:off x="5939245" y="1526740"/>
            <a:ext cx="5136775" cy="4175510"/>
          </a:xfrm>
          <a:prstGeom prst="rect">
            <a:avLst/>
          </a:prstGeom>
          <a:ln/>
        </p:spPr>
        <p:style>
          <a:lnRef idx="2">
            <a:schemeClr val="accent3"/>
          </a:lnRef>
          <a:fillRef idx="1">
            <a:schemeClr val="lt1"/>
          </a:fillRef>
          <a:effectRef idx="0">
            <a:schemeClr val="accent3"/>
          </a:effectRef>
          <a:fontRef idx="minor">
            <a:schemeClr val="dk1"/>
          </a:fontRef>
        </p:style>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İlaçlar </a:t>
            </a:r>
            <a:endParaRPr kumimoji="0" lang="en-US"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100" dirty="0">
              <a:solidFill>
                <a:srgbClr val="222222"/>
              </a:solidFill>
              <a:latin typeface="Arial" panose="020B06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Aşırı aktif mesaneyi tedavi etmek için sıklıkla bir takım antimuskarinik ilaçlar (örn., Darifenasin, hiposiyamin, oksibutinin, tolterodin, solifenasin, trospium, fesoterodin) sıklıkla kullanılır. </a:t>
            </a:r>
            <a:endParaRPr kumimoji="0" lang="en-US"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100" dirty="0">
              <a:solidFill>
                <a:srgbClr val="222222"/>
              </a:solidFill>
              <a:latin typeface="Arial" panose="020B06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Ancak uzun süreli kullanım demansla bağlantılıdır. </a:t>
            </a:r>
            <a:endParaRPr kumimoji="0" lang="en-US"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β3 adrenerjik reseptör agonistleri (örn., mirabegron), </a:t>
            </a:r>
            <a:r>
              <a:rPr kumimoji="0" lang="en-US"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de</a:t>
            </a:r>
            <a:r>
              <a:rPr kumimoji="0" lang="tr-TR"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kullanılabilir. </a:t>
            </a:r>
            <a:endParaRPr kumimoji="0" lang="tr-TR"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385681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734069"/>
            <a:ext cx="4450080" cy="313932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Sometimes a combination of physical and psychological issues causes erectile dysfunction. </a:t>
            </a:r>
          </a:p>
          <a:p>
            <a:endParaRPr lang="en-US" b="0" i="0" u="none" strike="noStrike" dirty="0" smtClean="0">
              <a:solidFill>
                <a:srgbClr val="111111"/>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For instance, a minor physical condition that slows your sexual response might cause anxiety about maintaining an erection. </a:t>
            </a:r>
          </a:p>
          <a:p>
            <a:endParaRPr lang="en-US" b="0" i="0" u="none" strike="noStrike" dirty="0" smtClean="0">
              <a:solidFill>
                <a:srgbClr val="111111"/>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The resulting anxiety can lead to or worsen erectile dysfunction.</a:t>
            </a:r>
            <a:endParaRPr lang="en-US" b="0" i="0" u="none" strike="noStrike" dirty="0">
              <a:solidFill>
                <a:srgbClr val="111111"/>
              </a:solidFill>
              <a:effectLst/>
              <a:latin typeface="Helvetica" panose="020B0604020202020204" pitchFamily="34" charset="0"/>
            </a:endParaRPr>
          </a:p>
        </p:txBody>
      </p:sp>
      <p:sp>
        <p:nvSpPr>
          <p:cNvPr id="3" name="Rectangle 2"/>
          <p:cNvSpPr/>
          <p:nvPr/>
        </p:nvSpPr>
        <p:spPr>
          <a:xfrm>
            <a:off x="5286103" y="2011068"/>
            <a:ext cx="6096000" cy="2308324"/>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marL="285750" indent="-285750">
              <a:buFont typeface="Arial" panose="020B0604020202020204" pitchFamily="34" charset="0"/>
              <a:buChar char="•"/>
            </a:pPr>
            <a:r>
              <a:rPr lang="en-US" dirty="0" err="1" smtClean="0"/>
              <a:t>Bazen</a:t>
            </a:r>
            <a:r>
              <a:rPr lang="en-US" dirty="0" smtClean="0"/>
              <a:t> </a:t>
            </a:r>
            <a:r>
              <a:rPr lang="en-US" dirty="0" err="1" smtClean="0">
                <a:solidFill>
                  <a:srgbClr val="FF0000"/>
                </a:solidFill>
              </a:rPr>
              <a:t>fiziksel</a:t>
            </a:r>
            <a:r>
              <a:rPr lang="en-US" dirty="0" smtClean="0">
                <a:solidFill>
                  <a:srgbClr val="FF0000"/>
                </a:solidFill>
              </a:rPr>
              <a:t> </a:t>
            </a:r>
            <a:r>
              <a:rPr lang="en-US" dirty="0" err="1" smtClean="0">
                <a:solidFill>
                  <a:srgbClr val="FF0000"/>
                </a:solidFill>
              </a:rPr>
              <a:t>ve</a:t>
            </a:r>
            <a:r>
              <a:rPr lang="en-US" dirty="0" smtClean="0">
                <a:solidFill>
                  <a:srgbClr val="FF0000"/>
                </a:solidFill>
              </a:rPr>
              <a:t> </a:t>
            </a:r>
            <a:r>
              <a:rPr lang="en-US" dirty="0" err="1" smtClean="0">
                <a:solidFill>
                  <a:srgbClr val="FF0000"/>
                </a:solidFill>
              </a:rPr>
              <a:t>psikolojik</a:t>
            </a:r>
            <a:r>
              <a:rPr lang="en-US" dirty="0" smtClean="0">
                <a:solidFill>
                  <a:srgbClr val="FF0000"/>
                </a:solidFill>
              </a:rPr>
              <a:t> </a:t>
            </a:r>
            <a:r>
              <a:rPr lang="en-US" dirty="0" err="1" smtClean="0">
                <a:solidFill>
                  <a:srgbClr val="FF0000"/>
                </a:solidFill>
              </a:rPr>
              <a:t>sorunların</a:t>
            </a:r>
            <a:r>
              <a:rPr lang="en-US" dirty="0" smtClean="0">
                <a:solidFill>
                  <a:srgbClr val="FF0000"/>
                </a:solidFill>
              </a:rPr>
              <a:t> </a:t>
            </a:r>
            <a:r>
              <a:rPr lang="en-US" dirty="0" err="1" smtClean="0">
                <a:solidFill>
                  <a:srgbClr val="FF0000"/>
                </a:solidFill>
              </a:rPr>
              <a:t>bir</a:t>
            </a:r>
            <a:r>
              <a:rPr lang="en-US" dirty="0" smtClean="0">
                <a:solidFill>
                  <a:srgbClr val="FF0000"/>
                </a:solidFill>
              </a:rPr>
              <a:t> </a:t>
            </a:r>
            <a:r>
              <a:rPr lang="en-US" dirty="0" err="1" smtClean="0">
                <a:solidFill>
                  <a:srgbClr val="FF0000"/>
                </a:solidFill>
              </a:rPr>
              <a:t>arada</a:t>
            </a:r>
            <a:r>
              <a:rPr lang="en-US" dirty="0" smtClean="0">
                <a:solidFill>
                  <a:srgbClr val="FF0000"/>
                </a:solidFill>
              </a:rPr>
              <a:t> </a:t>
            </a:r>
            <a:r>
              <a:rPr lang="en-US" dirty="0" err="1" smtClean="0"/>
              <a:t>erektil</a:t>
            </a:r>
            <a:r>
              <a:rPr lang="en-US" dirty="0" smtClean="0"/>
              <a:t> </a:t>
            </a:r>
            <a:r>
              <a:rPr lang="en-US" dirty="0" err="1" smtClean="0"/>
              <a:t>disfonksiyon</a:t>
            </a:r>
            <a:r>
              <a:rPr lang="en-US" dirty="0" smtClean="0"/>
              <a:t> </a:t>
            </a:r>
            <a:r>
              <a:rPr lang="en-US" dirty="0" err="1" smtClean="0"/>
              <a:t>neden</a:t>
            </a:r>
            <a:r>
              <a:rPr lang="en-US" dirty="0" smtClean="0"/>
              <a:t> </a:t>
            </a:r>
            <a:r>
              <a:rPr lang="en-US" dirty="0" err="1" smtClean="0"/>
              <a:t>olur</a:t>
            </a:r>
            <a:r>
              <a:rPr lang="en-US" dirty="0" smtClean="0"/>
              <a:t>. </a:t>
            </a:r>
          </a:p>
          <a:p>
            <a:endParaRPr lang="en-US" dirty="0" smtClean="0"/>
          </a:p>
          <a:p>
            <a:pPr marL="285750" indent="-285750">
              <a:buFont typeface="Arial" panose="020B0604020202020204" pitchFamily="34" charset="0"/>
              <a:buChar char="•"/>
            </a:pPr>
            <a:r>
              <a:rPr lang="en-US" dirty="0" err="1" smtClean="0"/>
              <a:t>Örneğin</a:t>
            </a:r>
            <a:r>
              <a:rPr lang="en-US" dirty="0" smtClean="0"/>
              <a:t>, </a:t>
            </a:r>
            <a:r>
              <a:rPr lang="en-US" dirty="0" err="1" smtClean="0"/>
              <a:t>cinsel</a:t>
            </a:r>
            <a:r>
              <a:rPr lang="en-US" dirty="0" smtClean="0"/>
              <a:t> </a:t>
            </a:r>
            <a:r>
              <a:rPr lang="en-US" dirty="0" err="1" smtClean="0"/>
              <a:t>tepki</a:t>
            </a:r>
            <a:r>
              <a:rPr lang="en-US" dirty="0" smtClean="0"/>
              <a:t> </a:t>
            </a:r>
            <a:r>
              <a:rPr lang="en-US" dirty="0" err="1" smtClean="0"/>
              <a:t>yavaşlamasi</a:t>
            </a:r>
            <a:r>
              <a:rPr lang="en-US" dirty="0" smtClean="0"/>
              <a:t> </a:t>
            </a:r>
            <a:r>
              <a:rPr lang="en-US" dirty="0" err="1" smtClean="0"/>
              <a:t>gibi</a:t>
            </a:r>
            <a:r>
              <a:rPr lang="en-US" dirty="0" smtClean="0"/>
              <a:t> </a:t>
            </a:r>
            <a:r>
              <a:rPr lang="en-US" dirty="0" err="1" smtClean="0"/>
              <a:t>küçük</a:t>
            </a:r>
            <a:r>
              <a:rPr lang="en-US" dirty="0" smtClean="0"/>
              <a:t> </a:t>
            </a:r>
            <a:r>
              <a:rPr lang="en-US" dirty="0" err="1" smtClean="0"/>
              <a:t>bir</a:t>
            </a:r>
            <a:r>
              <a:rPr lang="en-US" dirty="0" smtClean="0"/>
              <a:t> </a:t>
            </a:r>
            <a:r>
              <a:rPr lang="en-US" dirty="0" err="1" smtClean="0"/>
              <a:t>fiziksel</a:t>
            </a:r>
            <a:r>
              <a:rPr lang="en-US" dirty="0" smtClean="0"/>
              <a:t> durum </a:t>
            </a:r>
            <a:r>
              <a:rPr lang="en-US" dirty="0" err="1" smtClean="0"/>
              <a:t>ereksiyon</a:t>
            </a:r>
            <a:r>
              <a:rPr lang="en-US" dirty="0" smtClean="0"/>
              <a:t> </a:t>
            </a:r>
            <a:r>
              <a:rPr lang="en-US" dirty="0" err="1" smtClean="0"/>
              <a:t>bakımından</a:t>
            </a:r>
            <a:r>
              <a:rPr lang="en-US" dirty="0" smtClean="0"/>
              <a:t> </a:t>
            </a:r>
            <a:r>
              <a:rPr lang="en-US" dirty="0" err="1" smtClean="0">
                <a:solidFill>
                  <a:srgbClr val="C00000"/>
                </a:solidFill>
              </a:rPr>
              <a:t>anksiyete</a:t>
            </a:r>
            <a:r>
              <a:rPr lang="en-US" dirty="0" smtClean="0">
                <a:solidFill>
                  <a:srgbClr val="C00000"/>
                </a:solidFill>
              </a:rPr>
              <a:t> </a:t>
            </a:r>
            <a:r>
              <a:rPr lang="en-US" dirty="0" err="1" smtClean="0">
                <a:solidFill>
                  <a:srgbClr val="C00000"/>
                </a:solidFill>
              </a:rPr>
              <a:t>neden</a:t>
            </a:r>
            <a:r>
              <a:rPr lang="en-US" dirty="0" smtClean="0">
                <a:solidFill>
                  <a:srgbClr val="C00000"/>
                </a:solidFill>
              </a:rPr>
              <a:t> </a:t>
            </a:r>
            <a:r>
              <a:rPr lang="en-US" dirty="0" err="1" smtClean="0"/>
              <a:t>olabilir</a:t>
            </a:r>
            <a:r>
              <a:rPr lang="en-US" dirty="0" smtClean="0"/>
              <a:t>. </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err="1" smtClean="0"/>
              <a:t>Ortaya</a:t>
            </a:r>
            <a:r>
              <a:rPr lang="en-US" dirty="0" smtClean="0"/>
              <a:t> </a:t>
            </a:r>
            <a:r>
              <a:rPr lang="en-US" dirty="0" err="1" smtClean="0"/>
              <a:t>çıkan</a:t>
            </a:r>
            <a:r>
              <a:rPr lang="en-US" dirty="0" smtClean="0"/>
              <a:t> </a:t>
            </a:r>
            <a:r>
              <a:rPr lang="en-US" dirty="0" err="1" smtClean="0">
                <a:solidFill>
                  <a:srgbClr val="FF0000"/>
                </a:solidFill>
              </a:rPr>
              <a:t>anksiyete</a:t>
            </a:r>
            <a:r>
              <a:rPr lang="en-US" dirty="0" smtClean="0"/>
              <a:t> </a:t>
            </a:r>
            <a:r>
              <a:rPr lang="en-US" dirty="0" err="1" smtClean="0"/>
              <a:t>erektil</a:t>
            </a:r>
            <a:r>
              <a:rPr lang="en-US" dirty="0" smtClean="0"/>
              <a:t> </a:t>
            </a:r>
            <a:r>
              <a:rPr lang="en-US" dirty="0" err="1" smtClean="0"/>
              <a:t>disfonksiyona</a:t>
            </a:r>
            <a:r>
              <a:rPr lang="en-US" dirty="0" smtClean="0"/>
              <a:t> </a:t>
            </a:r>
            <a:r>
              <a:rPr lang="en-US" dirty="0" err="1" smtClean="0"/>
              <a:t>yola</a:t>
            </a:r>
            <a:r>
              <a:rPr lang="en-US" dirty="0" smtClean="0"/>
              <a:t> </a:t>
            </a:r>
            <a:r>
              <a:rPr lang="en-US" dirty="0" err="1" smtClean="0"/>
              <a:t>cabilir</a:t>
            </a:r>
            <a:r>
              <a:rPr lang="en-US" dirty="0" smtClean="0"/>
              <a:t> </a:t>
            </a:r>
            <a:r>
              <a:rPr lang="en-US" dirty="0" err="1" smtClean="0"/>
              <a:t>ya</a:t>
            </a:r>
            <a:r>
              <a:rPr lang="en-US" dirty="0" smtClean="0"/>
              <a:t> da </a:t>
            </a:r>
            <a:r>
              <a:rPr lang="en-US" dirty="0" err="1" smtClean="0"/>
              <a:t>onu</a:t>
            </a:r>
            <a:r>
              <a:rPr lang="en-US" dirty="0" smtClean="0"/>
              <a:t>  </a:t>
            </a:r>
            <a:r>
              <a:rPr lang="en-US" dirty="0" err="1" smtClean="0"/>
              <a:t>kötüleştirebilir</a:t>
            </a:r>
            <a:r>
              <a:rPr lang="en-US" dirty="0" smtClean="0"/>
              <a:t>.</a:t>
            </a:r>
            <a:endParaRPr lang="en-US" dirty="0"/>
          </a:p>
        </p:txBody>
      </p:sp>
    </p:spTree>
    <p:extLst>
      <p:ext uri="{BB962C8B-B14F-4D97-AF65-F5344CB8AC3E}">
        <p14:creationId xmlns:p14="http://schemas.microsoft.com/office/powerpoint/2010/main" val="36775822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3440" y="1004225"/>
            <a:ext cx="4845396" cy="415498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However, both </a:t>
            </a:r>
            <a:r>
              <a:rPr lang="en-US" b="0" i="0" u="none" strike="noStrike" dirty="0" err="1" smtClean="0">
                <a:solidFill>
                  <a:srgbClr val="222222"/>
                </a:solidFill>
                <a:effectLst/>
                <a:latin typeface="Arial" panose="020B0604020202020204" pitchFamily="34" charset="0"/>
              </a:rPr>
              <a:t>antimuscarinic</a:t>
            </a:r>
            <a:r>
              <a:rPr lang="en-US" b="0" i="0" u="none" strike="noStrike" dirty="0" smtClean="0">
                <a:solidFill>
                  <a:srgbClr val="222222"/>
                </a:solidFill>
                <a:effectLst/>
                <a:latin typeface="Arial" panose="020B0604020202020204" pitchFamily="34" charset="0"/>
              </a:rPr>
              <a:t> drugs and β3 adrenergic receptor agonists constitute a second line treatment due to the risk of side effects.</a:t>
            </a:r>
            <a:endParaRPr lang="en-US" baseline="30000" dirty="0">
              <a:solidFill>
                <a:srgbClr val="0645AD"/>
              </a:solidFill>
              <a:latin typeface="Arial" panose="020B0604020202020204" pitchFamily="34" charset="0"/>
            </a:endParaRPr>
          </a:p>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Few people get complete relief with medications and all medications are no more than moderately effective.</a:t>
            </a:r>
            <a:endParaRPr lang="en-US" baseline="30000" dirty="0">
              <a:solidFill>
                <a:srgbClr val="0645AD"/>
              </a:solidFill>
              <a:latin typeface="Arial" panose="020B0604020202020204" pitchFamily="34" charset="0"/>
            </a:endParaRPr>
          </a:p>
          <a:p>
            <a:pPr marL="285750" indent="-285750">
              <a:buFont typeface="Arial" panose="020B0604020202020204" pitchFamily="34" charset="0"/>
              <a:buChar char="•"/>
            </a:pPr>
            <a:endParaRPr lang="en-US" b="0" i="0" u="none" strike="noStrike" dirty="0" smtClean="0">
              <a:solidFill>
                <a:srgbClr val="222222"/>
              </a:solidFill>
              <a:effectLst/>
              <a:latin typeface="Arial" panose="020B0604020202020204" pitchFamily="34" charset="0"/>
            </a:endParaRPr>
          </a:p>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A typical person with overactive bladder may urinate 12 times per day.</a:t>
            </a:r>
            <a:endParaRPr lang="en-US" baseline="30000" dirty="0">
              <a:solidFill>
                <a:srgbClr val="0645AD"/>
              </a:solidFill>
              <a:latin typeface="Arial" panose="020B0604020202020204" pitchFamily="34" charset="0"/>
            </a:endParaRPr>
          </a:p>
          <a:p>
            <a:pPr marL="285750" indent="-285750">
              <a:buFont typeface="Arial" panose="020B0604020202020204" pitchFamily="34" charset="0"/>
              <a:buChar char="•"/>
            </a:pPr>
            <a:endParaRPr lang="en-US" b="0" i="0" u="none" strike="noStrike" baseline="30000" dirty="0" smtClean="0">
              <a:solidFill>
                <a:srgbClr val="0645AD"/>
              </a:solidFill>
              <a:effectLst/>
              <a:latin typeface="Arial" panose="020B0604020202020204" pitchFamily="34" charset="0"/>
            </a:endParaRPr>
          </a:p>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 Medication may reduce this number by 2-3 and reduce </a:t>
            </a:r>
            <a:r>
              <a:rPr lang="en-US" b="0" i="0" u="none" strike="noStrike" dirty="0" smtClean="0">
                <a:solidFill>
                  <a:srgbClr val="0645AD"/>
                </a:solidFill>
                <a:effectLst/>
                <a:latin typeface="Arial" panose="020B0604020202020204" pitchFamily="34" charset="0"/>
                <a:hlinkClick r:id="rId2" tooltip="Urinary incontinence"/>
              </a:rPr>
              <a:t>urinary incontinence</a:t>
            </a:r>
            <a:r>
              <a:rPr lang="en-US" b="0" i="0" u="none" strike="noStrike" dirty="0" smtClean="0">
                <a:solidFill>
                  <a:srgbClr val="222222"/>
                </a:solidFill>
                <a:effectLst/>
                <a:latin typeface="Arial" panose="020B0604020202020204" pitchFamily="34" charset="0"/>
              </a:rPr>
              <a:t> events by 1-2 per day. </a:t>
            </a:r>
            <a:endParaRPr lang="en-US" b="0" i="0" u="none" strike="noStrike" dirty="0">
              <a:solidFill>
                <a:srgbClr val="222222"/>
              </a:solidFill>
              <a:effectLst/>
              <a:latin typeface="Arial" panose="020B0604020202020204" pitchFamily="34" charset="0"/>
            </a:endParaRPr>
          </a:p>
        </p:txBody>
      </p:sp>
      <p:sp>
        <p:nvSpPr>
          <p:cNvPr id="3" name="Rectangle 2"/>
          <p:cNvSpPr/>
          <p:nvPr/>
        </p:nvSpPr>
        <p:spPr>
          <a:xfrm>
            <a:off x="6308436" y="1004225"/>
            <a:ext cx="4729019" cy="3970318"/>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lvl="0" indent="-285750" eaLnBrk="0" fontAlgn="base" hangingPunct="0">
              <a:spcBef>
                <a:spcPct val="0"/>
              </a:spcBef>
              <a:spcAft>
                <a:spcPct val="0"/>
              </a:spcAft>
              <a:buFont typeface="Arial" panose="020B0604020202020204" pitchFamily="34" charset="0"/>
              <a:buChar char="•"/>
            </a:pPr>
            <a:r>
              <a:rPr lang="tr-TR" altLang="en-US" dirty="0">
                <a:solidFill>
                  <a:srgbClr val="222222"/>
                </a:solidFill>
                <a:latin typeface="Arial" panose="020B0604020202020204" pitchFamily="34" charset="0"/>
                <a:cs typeface="Arial" panose="020B0604020202020204" pitchFamily="34" charset="0"/>
              </a:rPr>
              <a:t>Bununla birlikte, hem antimuskarinik ilaçlar hem de </a:t>
            </a:r>
            <a:r>
              <a:rPr lang="el-GR" altLang="en-US" dirty="0" smtClean="0">
                <a:solidFill>
                  <a:srgbClr val="222222"/>
                </a:solidFill>
                <a:latin typeface="Times New Roman" panose="02020603050405020304" pitchFamily="18" charset="0"/>
                <a:cs typeface="Times New Roman" panose="02020603050405020304" pitchFamily="18" charset="0"/>
              </a:rPr>
              <a:t>β</a:t>
            </a:r>
            <a:r>
              <a:rPr lang="tr-TR" altLang="en-US" dirty="0" smtClean="0">
                <a:solidFill>
                  <a:srgbClr val="222222"/>
                </a:solidFill>
                <a:latin typeface="Arial" panose="020B0604020202020204" pitchFamily="34" charset="0"/>
                <a:cs typeface="Arial" panose="020B0604020202020204" pitchFamily="34" charset="0"/>
              </a:rPr>
              <a:t>3 </a:t>
            </a:r>
            <a:r>
              <a:rPr lang="tr-TR" altLang="en-US" dirty="0">
                <a:solidFill>
                  <a:srgbClr val="222222"/>
                </a:solidFill>
                <a:latin typeface="Arial" panose="020B0604020202020204" pitchFamily="34" charset="0"/>
                <a:cs typeface="Arial" panose="020B0604020202020204" pitchFamily="34" charset="0"/>
              </a:rPr>
              <a:t>adrenerjik reseptör agonistleri, yan etki riski nedeniyle ikinci basamak bir tedavi oluşturmaktadır. </a:t>
            </a:r>
            <a:endParaRPr lang="en-US" altLang="en-US" dirty="0" smtClean="0">
              <a:solidFill>
                <a:srgbClr val="222222"/>
              </a:solidFill>
              <a:latin typeface="Arial" panose="020B0604020202020204" pitchFamily="34" charset="0"/>
              <a:cs typeface="Arial" panose="020B0604020202020204" pitchFamily="34" charset="0"/>
            </a:endParaRPr>
          </a:p>
          <a:p>
            <a:pPr marL="285750" lvl="0" indent="-285750" eaLnBrk="0" fontAlgn="base" hangingPunct="0">
              <a:spcBef>
                <a:spcPct val="0"/>
              </a:spcBef>
              <a:spcAft>
                <a:spcPct val="0"/>
              </a:spcAft>
              <a:buFont typeface="Arial" panose="020B0604020202020204" pitchFamily="34" charset="0"/>
              <a:buChar char="•"/>
            </a:pPr>
            <a:endParaRPr lang="en-US" altLang="en-US" dirty="0">
              <a:solidFill>
                <a:srgbClr val="222222"/>
              </a:solidFill>
              <a:latin typeface="Arial" panose="020B0604020202020204" pitchFamily="34" charset="0"/>
              <a:cs typeface="Arial" panose="020B0604020202020204" pitchFamily="34" charset="0"/>
            </a:endParaRPr>
          </a:p>
          <a:p>
            <a:pPr marL="285750" lvl="0" indent="-285750" eaLnBrk="0" fontAlgn="base" hangingPunct="0">
              <a:spcBef>
                <a:spcPct val="0"/>
              </a:spcBef>
              <a:spcAft>
                <a:spcPct val="0"/>
              </a:spcAft>
              <a:buFont typeface="Arial" panose="020B0604020202020204" pitchFamily="34" charset="0"/>
              <a:buChar char="•"/>
            </a:pPr>
            <a:r>
              <a:rPr lang="tr-TR" altLang="en-US" dirty="0" smtClean="0">
                <a:solidFill>
                  <a:srgbClr val="222222"/>
                </a:solidFill>
                <a:latin typeface="Arial" panose="020B0604020202020204" pitchFamily="34" charset="0"/>
                <a:cs typeface="Arial" panose="020B0604020202020204" pitchFamily="34" charset="0"/>
              </a:rPr>
              <a:t>Çok </a:t>
            </a:r>
            <a:r>
              <a:rPr lang="tr-TR" altLang="en-US" dirty="0">
                <a:solidFill>
                  <a:srgbClr val="222222"/>
                </a:solidFill>
                <a:latin typeface="Arial" panose="020B0604020202020204" pitchFamily="34" charset="0"/>
                <a:cs typeface="Arial" panose="020B0604020202020204" pitchFamily="34" charset="0"/>
              </a:rPr>
              <a:t>az insan ilaçlarla tamamen rahatlar ve tüm ilaçlar orta derecede etkilidir</a:t>
            </a:r>
            <a:r>
              <a:rPr lang="tr-TR" altLang="en-US" dirty="0" smtClean="0">
                <a:solidFill>
                  <a:srgbClr val="222222"/>
                </a:solidFill>
                <a:latin typeface="Arial" panose="020B0604020202020204" pitchFamily="34" charset="0"/>
                <a:cs typeface="Arial" panose="020B0604020202020204" pitchFamily="34" charset="0"/>
              </a:rPr>
              <a:t>.</a:t>
            </a:r>
            <a:endParaRPr lang="en-US" altLang="en-US" dirty="0" smtClean="0">
              <a:solidFill>
                <a:srgbClr val="222222"/>
              </a:solidFill>
              <a:latin typeface="Arial" panose="020B0604020202020204" pitchFamily="34" charset="0"/>
              <a:cs typeface="Arial" panose="020B0604020202020204" pitchFamily="34" charset="0"/>
            </a:endParaRPr>
          </a:p>
          <a:p>
            <a:pPr marL="285750" lvl="0" indent="-285750" eaLnBrk="0" fontAlgn="base" hangingPunct="0">
              <a:spcBef>
                <a:spcPct val="0"/>
              </a:spcBef>
              <a:spcAft>
                <a:spcPct val="0"/>
              </a:spcAft>
              <a:buFont typeface="Arial" panose="020B0604020202020204" pitchFamily="34" charset="0"/>
              <a:buChar char="•"/>
            </a:pPr>
            <a:endParaRPr lang="en-US" altLang="en-US" dirty="0" smtClean="0">
              <a:solidFill>
                <a:srgbClr val="222222"/>
              </a:solidFill>
              <a:latin typeface="Arial" panose="020B0604020202020204" pitchFamily="34" charset="0"/>
              <a:cs typeface="Arial" panose="020B0604020202020204" pitchFamily="34" charset="0"/>
            </a:endParaRPr>
          </a:p>
          <a:p>
            <a:pPr marL="285750" lvl="0" indent="-285750" eaLnBrk="0" fontAlgn="base" hangingPunct="0">
              <a:spcBef>
                <a:spcPct val="0"/>
              </a:spcBef>
              <a:spcAft>
                <a:spcPct val="0"/>
              </a:spcAft>
              <a:buFont typeface="Arial" panose="020B0604020202020204" pitchFamily="34" charset="0"/>
              <a:buChar char="•"/>
            </a:pPr>
            <a:r>
              <a:rPr lang="tr-TR" altLang="en-US" dirty="0" smtClean="0">
                <a:solidFill>
                  <a:srgbClr val="222222"/>
                </a:solidFill>
                <a:latin typeface="Arial" panose="020B0604020202020204" pitchFamily="34" charset="0"/>
                <a:cs typeface="Arial" panose="020B0604020202020204" pitchFamily="34" charset="0"/>
              </a:rPr>
              <a:t> </a:t>
            </a:r>
            <a:r>
              <a:rPr lang="tr-TR" altLang="en-US" dirty="0">
                <a:solidFill>
                  <a:srgbClr val="222222"/>
                </a:solidFill>
                <a:latin typeface="Arial" panose="020B0604020202020204" pitchFamily="34" charset="0"/>
                <a:cs typeface="Arial" panose="020B0604020202020204" pitchFamily="34" charset="0"/>
              </a:rPr>
              <a:t>Aşırı aktif mesanesi olan tipik bir kişi günde 12 kez idrar yapabilir. </a:t>
            </a:r>
            <a:endParaRPr lang="en-US" altLang="en-US" dirty="0" smtClean="0">
              <a:solidFill>
                <a:srgbClr val="222222"/>
              </a:solidFill>
              <a:latin typeface="Arial" panose="020B0604020202020204" pitchFamily="34" charset="0"/>
              <a:cs typeface="Arial" panose="020B0604020202020204" pitchFamily="34" charset="0"/>
            </a:endParaRPr>
          </a:p>
          <a:p>
            <a:pPr marL="285750" lvl="0" indent="-285750" eaLnBrk="0" fontAlgn="base" hangingPunct="0">
              <a:spcBef>
                <a:spcPct val="0"/>
              </a:spcBef>
              <a:spcAft>
                <a:spcPct val="0"/>
              </a:spcAft>
              <a:buFont typeface="Arial" panose="020B0604020202020204" pitchFamily="34" charset="0"/>
              <a:buChar char="•"/>
            </a:pPr>
            <a:endParaRPr lang="en-US" altLang="en-US" dirty="0">
              <a:solidFill>
                <a:srgbClr val="222222"/>
              </a:solidFill>
              <a:latin typeface="Arial" panose="020B0604020202020204" pitchFamily="34" charset="0"/>
              <a:cs typeface="Arial" panose="020B0604020202020204" pitchFamily="34" charset="0"/>
            </a:endParaRPr>
          </a:p>
          <a:p>
            <a:pPr marL="285750" lvl="0" indent="-285750" eaLnBrk="0" fontAlgn="base" hangingPunct="0">
              <a:spcBef>
                <a:spcPct val="0"/>
              </a:spcBef>
              <a:spcAft>
                <a:spcPct val="0"/>
              </a:spcAft>
              <a:buFont typeface="Arial" panose="020B0604020202020204" pitchFamily="34" charset="0"/>
              <a:buChar char="•"/>
            </a:pPr>
            <a:r>
              <a:rPr lang="tr-TR" altLang="en-US" dirty="0" smtClean="0">
                <a:solidFill>
                  <a:srgbClr val="222222"/>
                </a:solidFill>
                <a:latin typeface="Arial" panose="020B0604020202020204" pitchFamily="34" charset="0"/>
                <a:cs typeface="Arial" panose="020B0604020202020204" pitchFamily="34" charset="0"/>
              </a:rPr>
              <a:t>İlaçlar </a:t>
            </a:r>
            <a:r>
              <a:rPr lang="tr-TR" altLang="en-US" dirty="0">
                <a:solidFill>
                  <a:srgbClr val="222222"/>
                </a:solidFill>
                <a:latin typeface="Arial" panose="020B0604020202020204" pitchFamily="34" charset="0"/>
                <a:cs typeface="Arial" panose="020B0604020202020204" pitchFamily="34" charset="0"/>
              </a:rPr>
              <a:t>bu sayıyı 2-3 oranında azaltabilir ve idrar kaçırma olaylarını günde 1-2 azaltabilir. </a:t>
            </a:r>
            <a:endParaRPr kumimoji="0" lang="tr-TR" altLang="en-US" sz="1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59930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9634" y="1188847"/>
            <a:ext cx="4659085" cy="3416320"/>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1" i="0" u="none" strike="noStrike" dirty="0" smtClean="0">
                <a:solidFill>
                  <a:srgbClr val="111111"/>
                </a:solidFill>
                <a:effectLst/>
                <a:latin typeface="Helvetica" panose="020B0604020202020204" pitchFamily="34" charset="0"/>
              </a:rPr>
              <a:t>Physical causes of erectile dysfunction</a:t>
            </a:r>
          </a:p>
          <a:p>
            <a:pPr marL="285750" indent="-285750">
              <a:buFont typeface="Arial" panose="020B0604020202020204" pitchFamily="34" charset="0"/>
              <a:buChar char="•"/>
            </a:pPr>
            <a:endParaRPr lang="en-US" b="1" i="0" u="none" strike="noStrike" dirty="0" smtClean="0">
              <a:solidFill>
                <a:srgbClr val="111111"/>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In many cases, erectile dysfunction is caused by </a:t>
            </a:r>
            <a:r>
              <a:rPr lang="en-US" b="0" i="0" u="none" strike="noStrike" dirty="0" smtClean="0">
                <a:solidFill>
                  <a:srgbClr val="FF0000"/>
                </a:solidFill>
                <a:effectLst/>
                <a:latin typeface="Helvetica" panose="020B0604020202020204" pitchFamily="34" charset="0"/>
              </a:rPr>
              <a:t>something physical</a:t>
            </a:r>
            <a:r>
              <a:rPr lang="en-US" b="0" i="0" u="none" strike="noStrike" dirty="0" smtClean="0">
                <a:solidFill>
                  <a:srgbClr val="111111"/>
                </a:solidFill>
                <a:effectLst/>
                <a:latin typeface="Helvetica" panose="020B0604020202020204" pitchFamily="34" charset="0"/>
              </a:rPr>
              <a:t>. </a:t>
            </a:r>
          </a:p>
          <a:p>
            <a:pPr marL="285750" indent="-285750">
              <a:buFont typeface="Arial" panose="020B0604020202020204" pitchFamily="34" charset="0"/>
              <a:buChar char="•"/>
            </a:pPr>
            <a:endParaRPr lang="en-US" dirty="0">
              <a:solidFill>
                <a:srgbClr val="111111"/>
              </a:solidFill>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Common causes include:</a:t>
            </a:r>
          </a:p>
          <a:p>
            <a:pPr marL="285750" indent="-285750">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FF0000"/>
                </a:solidFill>
                <a:effectLst/>
                <a:latin typeface="Helvetica" panose="020B0604020202020204" pitchFamily="34" charset="0"/>
              </a:rPr>
              <a:t>Heart disease</a:t>
            </a:r>
          </a:p>
          <a:p>
            <a:pPr marL="285750" indent="-285750">
              <a:buFont typeface="Arial" panose="020B0604020202020204" pitchFamily="34" charset="0"/>
              <a:buChar char="•"/>
            </a:pPr>
            <a:endParaRPr lang="en-US" b="0" i="0" u="none" strike="noStrike" dirty="0" smtClean="0">
              <a:solidFill>
                <a:srgbClr val="FF0000"/>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FF0000"/>
                </a:solidFill>
                <a:effectLst/>
                <a:latin typeface="Helvetica" panose="020B0604020202020204" pitchFamily="34" charset="0"/>
              </a:rPr>
              <a:t>Clogged blood vessels (atherosclerosis</a:t>
            </a:r>
            <a:r>
              <a:rPr lang="en-US" b="0" i="0" u="none" strike="noStrike" dirty="0" smtClean="0">
                <a:solidFill>
                  <a:srgbClr val="111111"/>
                </a:solidFill>
                <a:effectLst/>
                <a:latin typeface="Helvetica" panose="020B0604020202020204" pitchFamily="34" charset="0"/>
              </a:rPr>
              <a:t>)</a:t>
            </a:r>
          </a:p>
          <a:p>
            <a:pPr marL="285750" indent="-285750">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p:txBody>
      </p:sp>
      <p:sp>
        <p:nvSpPr>
          <p:cNvPr id="3" name="Rectangle 2"/>
          <p:cNvSpPr/>
          <p:nvPr/>
        </p:nvSpPr>
        <p:spPr>
          <a:xfrm>
            <a:off x="5512526" y="1500679"/>
            <a:ext cx="6096000" cy="3139321"/>
          </a:xfrm>
          <a:prstGeom prst="rect">
            <a:avLst/>
          </a:prstGeom>
        </p:spPr>
        <p:style>
          <a:lnRef idx="2">
            <a:schemeClr val="accent4"/>
          </a:lnRef>
          <a:fillRef idx="1">
            <a:schemeClr val="lt1"/>
          </a:fillRef>
          <a:effectRef idx="0">
            <a:schemeClr val="accent4"/>
          </a:effectRef>
          <a:fontRef idx="minor">
            <a:schemeClr val="dk1"/>
          </a:fontRef>
        </p:style>
        <p:txBody>
          <a:bodyPr>
            <a:spAutoFit/>
          </a:bodyPr>
          <a:lstStyle/>
          <a:p>
            <a:pPr marL="285750" indent="-285750">
              <a:buFont typeface="Arial" panose="020B0604020202020204" pitchFamily="34" charset="0"/>
              <a:buChar char="•"/>
            </a:pPr>
            <a:r>
              <a:rPr lang="en-US" b="1" dirty="0" err="1" smtClean="0">
                <a:solidFill>
                  <a:srgbClr val="C00000"/>
                </a:solidFill>
              </a:rPr>
              <a:t>Erektil</a:t>
            </a:r>
            <a:r>
              <a:rPr lang="en-US" b="1" dirty="0" smtClean="0">
                <a:solidFill>
                  <a:srgbClr val="C00000"/>
                </a:solidFill>
              </a:rPr>
              <a:t> </a:t>
            </a:r>
            <a:r>
              <a:rPr lang="en-US" b="1" dirty="0" err="1" smtClean="0">
                <a:solidFill>
                  <a:srgbClr val="C00000"/>
                </a:solidFill>
              </a:rPr>
              <a:t>disfonksiyon</a:t>
            </a:r>
            <a:r>
              <a:rPr lang="en-US" b="1" dirty="0" smtClean="0">
                <a:solidFill>
                  <a:srgbClr val="C00000"/>
                </a:solidFill>
              </a:rPr>
              <a:t> </a:t>
            </a:r>
            <a:r>
              <a:rPr lang="en-US" b="1" dirty="0" err="1" smtClean="0">
                <a:solidFill>
                  <a:srgbClr val="C00000"/>
                </a:solidFill>
              </a:rPr>
              <a:t>fiziksel</a:t>
            </a:r>
            <a:r>
              <a:rPr lang="en-US" b="1" dirty="0" smtClean="0">
                <a:solidFill>
                  <a:srgbClr val="C00000"/>
                </a:solidFill>
              </a:rPr>
              <a:t> </a:t>
            </a:r>
            <a:r>
              <a:rPr lang="en-US" b="1" dirty="0" err="1" smtClean="0">
                <a:solidFill>
                  <a:srgbClr val="C00000"/>
                </a:solidFill>
              </a:rPr>
              <a:t>nedenleri</a:t>
            </a:r>
            <a:endParaRPr lang="en-US" b="1" dirty="0" smtClean="0">
              <a:solidFill>
                <a:srgbClr val="C00000"/>
              </a:solidFill>
            </a:endParaRP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err="1" smtClean="0"/>
              <a:t>Birçok</a:t>
            </a:r>
            <a:r>
              <a:rPr lang="en-US" dirty="0" smtClean="0"/>
              <a:t> </a:t>
            </a:r>
            <a:r>
              <a:rPr lang="en-US" dirty="0" err="1" smtClean="0"/>
              <a:t>durumda</a:t>
            </a:r>
            <a:r>
              <a:rPr lang="en-US" dirty="0" smtClean="0"/>
              <a:t>, </a:t>
            </a:r>
            <a:r>
              <a:rPr lang="en-US" dirty="0" err="1" smtClean="0"/>
              <a:t>erektil</a:t>
            </a:r>
            <a:r>
              <a:rPr lang="en-US" dirty="0" smtClean="0"/>
              <a:t> </a:t>
            </a:r>
            <a:r>
              <a:rPr lang="en-US" dirty="0" err="1" smtClean="0"/>
              <a:t>disfonksiyon</a:t>
            </a:r>
            <a:r>
              <a:rPr lang="en-US" dirty="0" smtClean="0"/>
              <a:t> </a:t>
            </a:r>
            <a:r>
              <a:rPr lang="en-US" dirty="0" err="1" smtClean="0"/>
              <a:t>fiziksel</a:t>
            </a:r>
            <a:r>
              <a:rPr lang="en-US" dirty="0" smtClean="0"/>
              <a:t> </a:t>
            </a:r>
            <a:r>
              <a:rPr lang="en-US" dirty="0" err="1" smtClean="0"/>
              <a:t>bir</a:t>
            </a:r>
            <a:r>
              <a:rPr lang="en-US" dirty="0" smtClean="0"/>
              <a:t> </a:t>
            </a:r>
            <a:r>
              <a:rPr lang="en-US" dirty="0" err="1" smtClean="0"/>
              <a:t>durumdan</a:t>
            </a:r>
            <a:r>
              <a:rPr lang="en-US" dirty="0" smtClean="0"/>
              <a:t> </a:t>
            </a:r>
            <a:r>
              <a:rPr lang="en-US" dirty="0" err="1" smtClean="0"/>
              <a:t>dolayi</a:t>
            </a:r>
            <a:r>
              <a:rPr lang="en-US" dirty="0" smtClean="0"/>
              <a:t> </a:t>
            </a:r>
            <a:r>
              <a:rPr lang="en-US" dirty="0" err="1" smtClean="0"/>
              <a:t>gelisebilir</a:t>
            </a:r>
            <a:r>
              <a:rPr lang="en-US" dirty="0" smtClean="0"/>
              <a:t>.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err="1" smtClean="0"/>
              <a:t>Yaygın</a:t>
            </a:r>
            <a:r>
              <a:rPr lang="en-US" dirty="0" smtClean="0"/>
              <a:t> </a:t>
            </a:r>
            <a:r>
              <a:rPr lang="en-US" dirty="0" err="1" smtClean="0"/>
              <a:t>nedenler</a:t>
            </a:r>
            <a:r>
              <a:rPr lang="en-US" dirty="0" smtClean="0"/>
              <a:t> </a:t>
            </a:r>
            <a:r>
              <a:rPr lang="en-US" dirty="0" err="1" smtClean="0"/>
              <a:t>şunlardır</a:t>
            </a:r>
            <a:r>
              <a:rPr lang="en-US" dirty="0" smtClean="0"/>
              <a:t>:</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err="1" smtClean="0">
                <a:solidFill>
                  <a:srgbClr val="FF0000"/>
                </a:solidFill>
              </a:rPr>
              <a:t>Kalp</a:t>
            </a:r>
            <a:r>
              <a:rPr lang="en-US" dirty="0" smtClean="0">
                <a:solidFill>
                  <a:srgbClr val="FF0000"/>
                </a:solidFill>
              </a:rPr>
              <a:t> </a:t>
            </a:r>
            <a:r>
              <a:rPr lang="en-US" dirty="0" err="1" smtClean="0">
                <a:solidFill>
                  <a:srgbClr val="FF0000"/>
                </a:solidFill>
              </a:rPr>
              <a:t>hastalığı</a:t>
            </a:r>
            <a:endParaRPr lang="en-US" dirty="0" smtClean="0">
              <a:solidFill>
                <a:srgbClr val="FF0000"/>
              </a:solidFill>
            </a:endParaRP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err="1">
                <a:solidFill>
                  <a:srgbClr val="FF0000"/>
                </a:solidFill>
              </a:rPr>
              <a:t>K</a:t>
            </a:r>
            <a:r>
              <a:rPr lang="en-US" dirty="0" err="1" smtClean="0">
                <a:solidFill>
                  <a:srgbClr val="FF0000"/>
                </a:solidFill>
              </a:rPr>
              <a:t>an</a:t>
            </a:r>
            <a:r>
              <a:rPr lang="en-US" dirty="0" smtClean="0">
                <a:solidFill>
                  <a:srgbClr val="FF0000"/>
                </a:solidFill>
              </a:rPr>
              <a:t> </a:t>
            </a:r>
            <a:r>
              <a:rPr lang="en-US" dirty="0" err="1" smtClean="0">
                <a:solidFill>
                  <a:srgbClr val="FF0000"/>
                </a:solidFill>
              </a:rPr>
              <a:t>damarlarınin</a:t>
            </a:r>
            <a:r>
              <a:rPr lang="en-US" dirty="0" smtClean="0">
                <a:solidFill>
                  <a:srgbClr val="FF0000"/>
                </a:solidFill>
              </a:rPr>
              <a:t> </a:t>
            </a:r>
            <a:r>
              <a:rPr lang="en-US" dirty="0" err="1" smtClean="0">
                <a:solidFill>
                  <a:srgbClr val="FF0000"/>
                </a:solidFill>
              </a:rPr>
              <a:t>daralmasi</a:t>
            </a:r>
            <a:r>
              <a:rPr lang="en-US" dirty="0" smtClean="0">
                <a:solidFill>
                  <a:srgbClr val="FF0000"/>
                </a:solidFill>
              </a:rPr>
              <a:t> (</a:t>
            </a:r>
            <a:r>
              <a:rPr lang="en-US" dirty="0" err="1" smtClean="0">
                <a:solidFill>
                  <a:srgbClr val="FF0000"/>
                </a:solidFill>
              </a:rPr>
              <a:t>ateroskleroz</a:t>
            </a:r>
            <a:r>
              <a:rPr lang="en-US" dirty="0" smtClean="0">
                <a:solidFill>
                  <a:srgbClr val="FF0000"/>
                </a:solidFill>
              </a:rPr>
              <a:t>)</a:t>
            </a:r>
          </a:p>
          <a:p>
            <a:pPr marL="285750" indent="-285750">
              <a:buFont typeface="Arial" panose="020B0604020202020204" pitchFamily="34" charset="0"/>
              <a:buChar char="•"/>
            </a:pPr>
            <a:endParaRPr lang="en-US" dirty="0" smtClean="0"/>
          </a:p>
        </p:txBody>
      </p:sp>
    </p:spTree>
    <p:extLst>
      <p:ext uri="{BB962C8B-B14F-4D97-AF65-F5344CB8AC3E}">
        <p14:creationId xmlns:p14="http://schemas.microsoft.com/office/powerpoint/2010/main" val="769138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103" y="1641626"/>
            <a:ext cx="5024846" cy="3416320"/>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92D050"/>
                </a:solidFill>
                <a:effectLst/>
                <a:latin typeface="Helvetica" panose="020B0604020202020204" pitchFamily="34" charset="0"/>
              </a:rPr>
              <a:t>High cholesterol</a:t>
            </a:r>
          </a:p>
          <a:p>
            <a:pPr marL="285750" indent="-285750">
              <a:buFont typeface="Arial" panose="020B0604020202020204" pitchFamily="34" charset="0"/>
              <a:buChar char="•"/>
            </a:pPr>
            <a:endParaRPr lang="en-US" b="0" i="0" u="none" strike="noStrike" dirty="0" smtClean="0">
              <a:solidFill>
                <a:srgbClr val="92D050"/>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92D050"/>
                </a:solidFill>
                <a:effectLst/>
                <a:latin typeface="Helvetica" panose="020B0604020202020204" pitchFamily="34" charset="0"/>
              </a:rPr>
              <a:t>High blood pressure</a:t>
            </a:r>
          </a:p>
          <a:p>
            <a:pPr marL="285750" indent="-285750">
              <a:buFont typeface="Arial" panose="020B0604020202020204" pitchFamily="34" charset="0"/>
              <a:buChar char="•"/>
            </a:pPr>
            <a:endParaRPr lang="en-US" b="0" i="0" u="none" strike="noStrike" dirty="0" smtClean="0">
              <a:solidFill>
                <a:srgbClr val="92D050"/>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92D050"/>
                </a:solidFill>
                <a:effectLst/>
                <a:latin typeface="Helvetica" panose="020B0604020202020204" pitchFamily="34" charset="0"/>
              </a:rPr>
              <a:t>Diabetes</a:t>
            </a:r>
          </a:p>
          <a:p>
            <a:pPr marL="285750" indent="-285750">
              <a:buFont typeface="Arial" panose="020B0604020202020204" pitchFamily="34" charset="0"/>
              <a:buChar char="•"/>
            </a:pPr>
            <a:endParaRPr lang="en-US" b="0" i="0" u="none" strike="noStrike" dirty="0" smtClean="0">
              <a:solidFill>
                <a:srgbClr val="92D050"/>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92D050"/>
                </a:solidFill>
                <a:effectLst/>
                <a:latin typeface="Helvetica" panose="020B0604020202020204" pitchFamily="34" charset="0"/>
              </a:rPr>
              <a:t>Obesity</a:t>
            </a:r>
          </a:p>
          <a:p>
            <a:pPr marL="285750" indent="-285750">
              <a:buFont typeface="Arial" panose="020B0604020202020204" pitchFamily="34" charset="0"/>
              <a:buChar char="•"/>
            </a:pPr>
            <a:endParaRPr lang="en-US" b="0" i="0" u="none" strike="noStrike" dirty="0" smtClean="0">
              <a:solidFill>
                <a:srgbClr val="92D050"/>
              </a:solidFill>
              <a:effectLst/>
              <a:latin typeface="Helvetica" panose="020B0604020202020204" pitchFamily="34" charset="0"/>
            </a:endParaRPr>
          </a:p>
          <a:p>
            <a:pPr marL="285750" indent="-285750">
              <a:buFont typeface="Arial" panose="020B0604020202020204" pitchFamily="34" charset="0"/>
              <a:buChar char="•"/>
            </a:pPr>
            <a:r>
              <a:rPr lang="en-US" b="0" i="0" u="none" strike="noStrike" dirty="0" smtClean="0">
                <a:solidFill>
                  <a:srgbClr val="92D050"/>
                </a:solidFill>
                <a:effectLst/>
                <a:latin typeface="Helvetica" panose="020B0604020202020204" pitchFamily="34" charset="0"/>
              </a:rPr>
              <a:t>Metabolic syndrome </a:t>
            </a:r>
            <a:r>
              <a:rPr lang="en-US" b="0" i="0" u="none" strike="noStrike" dirty="0" smtClean="0">
                <a:solidFill>
                  <a:srgbClr val="111111"/>
                </a:solidFill>
                <a:effectLst/>
                <a:latin typeface="Helvetica" panose="020B0604020202020204" pitchFamily="34" charset="0"/>
              </a:rPr>
              <a:t>— a condition involving increased blood pressure, high insulin levels, body fat around the waist and high cholesterol</a:t>
            </a:r>
          </a:p>
        </p:txBody>
      </p:sp>
      <p:sp>
        <p:nvSpPr>
          <p:cNvPr id="3" name="Rectangle 2"/>
          <p:cNvSpPr/>
          <p:nvPr/>
        </p:nvSpPr>
        <p:spPr>
          <a:xfrm>
            <a:off x="6757850" y="1502289"/>
            <a:ext cx="4772297" cy="313932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buFont typeface="Arial" panose="020B0604020202020204" pitchFamily="34" charset="0"/>
              <a:buChar char="•"/>
            </a:pPr>
            <a:r>
              <a:rPr lang="en-US" dirty="0" err="1" smtClean="0">
                <a:solidFill>
                  <a:srgbClr val="FF0000"/>
                </a:solidFill>
              </a:rPr>
              <a:t>Yüksek</a:t>
            </a:r>
            <a:r>
              <a:rPr lang="en-US" dirty="0" smtClean="0">
                <a:solidFill>
                  <a:srgbClr val="FF0000"/>
                </a:solidFill>
              </a:rPr>
              <a:t> </a:t>
            </a:r>
            <a:r>
              <a:rPr lang="en-US" dirty="0" err="1" smtClean="0">
                <a:solidFill>
                  <a:srgbClr val="FF0000"/>
                </a:solidFill>
              </a:rPr>
              <a:t>kolesterol</a:t>
            </a:r>
            <a:endParaRPr lang="en-US" dirty="0" smtClean="0">
              <a:solidFill>
                <a:srgbClr val="FF0000"/>
              </a:solidFill>
            </a:endParaRPr>
          </a:p>
          <a:p>
            <a:pPr marL="285750" indent="-285750">
              <a:buFont typeface="Arial" panose="020B0604020202020204" pitchFamily="34" charset="0"/>
              <a:buChar char="•"/>
            </a:pPr>
            <a:endParaRPr lang="en-US" dirty="0" smtClean="0">
              <a:solidFill>
                <a:srgbClr val="FF0000"/>
              </a:solidFill>
            </a:endParaRPr>
          </a:p>
          <a:p>
            <a:pPr marL="285750" indent="-285750">
              <a:buFont typeface="Arial" panose="020B0604020202020204" pitchFamily="34" charset="0"/>
              <a:buChar char="•"/>
            </a:pPr>
            <a:r>
              <a:rPr lang="en-US" dirty="0" err="1" smtClean="0">
                <a:solidFill>
                  <a:srgbClr val="FF0000"/>
                </a:solidFill>
              </a:rPr>
              <a:t>Yüksek</a:t>
            </a:r>
            <a:r>
              <a:rPr lang="en-US" dirty="0" smtClean="0">
                <a:solidFill>
                  <a:srgbClr val="FF0000"/>
                </a:solidFill>
              </a:rPr>
              <a:t> </a:t>
            </a:r>
            <a:r>
              <a:rPr lang="en-US" dirty="0" err="1" smtClean="0">
                <a:solidFill>
                  <a:srgbClr val="FF0000"/>
                </a:solidFill>
              </a:rPr>
              <a:t>tansiyon</a:t>
            </a:r>
            <a:endParaRPr lang="en-US" dirty="0" smtClean="0">
              <a:solidFill>
                <a:srgbClr val="FF0000"/>
              </a:solidFill>
            </a:endParaRPr>
          </a:p>
          <a:p>
            <a:pPr marL="285750" indent="-285750">
              <a:buFont typeface="Arial" panose="020B0604020202020204" pitchFamily="34" charset="0"/>
              <a:buChar char="•"/>
            </a:pPr>
            <a:endParaRPr lang="en-US" dirty="0" smtClean="0">
              <a:solidFill>
                <a:srgbClr val="FF0000"/>
              </a:solidFill>
            </a:endParaRPr>
          </a:p>
          <a:p>
            <a:pPr marL="285750" indent="-285750">
              <a:buFont typeface="Arial" panose="020B0604020202020204" pitchFamily="34" charset="0"/>
              <a:buChar char="•"/>
            </a:pPr>
            <a:r>
              <a:rPr lang="en-US" dirty="0" err="1" smtClean="0">
                <a:solidFill>
                  <a:srgbClr val="FF0000"/>
                </a:solidFill>
              </a:rPr>
              <a:t>Diyabet</a:t>
            </a:r>
            <a:endParaRPr lang="en-US" dirty="0" smtClean="0">
              <a:solidFill>
                <a:srgbClr val="FF0000"/>
              </a:solidFill>
            </a:endParaRPr>
          </a:p>
          <a:p>
            <a:pPr marL="285750" indent="-285750">
              <a:buFont typeface="Arial" panose="020B0604020202020204" pitchFamily="34" charset="0"/>
              <a:buChar char="•"/>
            </a:pPr>
            <a:endParaRPr lang="en-US" dirty="0" smtClean="0">
              <a:solidFill>
                <a:srgbClr val="FF0000"/>
              </a:solidFill>
            </a:endParaRPr>
          </a:p>
          <a:p>
            <a:pPr marL="285750" indent="-285750">
              <a:buFont typeface="Arial" panose="020B0604020202020204" pitchFamily="34" charset="0"/>
              <a:buChar char="•"/>
            </a:pPr>
            <a:r>
              <a:rPr lang="en-US" dirty="0" err="1" smtClean="0">
                <a:solidFill>
                  <a:srgbClr val="FF0000"/>
                </a:solidFill>
              </a:rPr>
              <a:t>Obezite</a:t>
            </a:r>
            <a:endParaRPr lang="en-US" dirty="0" smtClean="0">
              <a:solidFill>
                <a:srgbClr val="FF0000"/>
              </a:solidFill>
            </a:endParaRPr>
          </a:p>
          <a:p>
            <a:pPr marL="285750" indent="-285750">
              <a:buFont typeface="Arial" panose="020B0604020202020204" pitchFamily="34" charset="0"/>
              <a:buChar char="•"/>
            </a:pPr>
            <a:endParaRPr lang="en-US" dirty="0" smtClean="0">
              <a:solidFill>
                <a:srgbClr val="FF0000"/>
              </a:solidFill>
            </a:endParaRPr>
          </a:p>
          <a:p>
            <a:pPr marL="285750" indent="-285750">
              <a:buFont typeface="Arial" panose="020B0604020202020204" pitchFamily="34" charset="0"/>
              <a:buChar char="•"/>
            </a:pPr>
            <a:r>
              <a:rPr lang="en-US" dirty="0" err="1" smtClean="0">
                <a:solidFill>
                  <a:srgbClr val="FF0000"/>
                </a:solidFill>
              </a:rPr>
              <a:t>Metabolik</a:t>
            </a:r>
            <a:r>
              <a:rPr lang="en-US" dirty="0" smtClean="0">
                <a:solidFill>
                  <a:srgbClr val="FF0000"/>
                </a:solidFill>
              </a:rPr>
              <a:t> </a:t>
            </a:r>
            <a:r>
              <a:rPr lang="en-US" dirty="0" err="1" smtClean="0">
                <a:solidFill>
                  <a:srgbClr val="FF0000"/>
                </a:solidFill>
              </a:rPr>
              <a:t>sendrom</a:t>
            </a:r>
            <a:r>
              <a:rPr lang="en-US" dirty="0" smtClean="0">
                <a:solidFill>
                  <a:srgbClr val="FF0000"/>
                </a:solidFill>
              </a:rPr>
              <a:t> </a:t>
            </a:r>
            <a:r>
              <a:rPr lang="en-US" dirty="0" smtClean="0"/>
              <a:t>- </a:t>
            </a:r>
            <a:r>
              <a:rPr lang="en-US" dirty="0" err="1" smtClean="0"/>
              <a:t>artan</a:t>
            </a:r>
            <a:r>
              <a:rPr lang="en-US" dirty="0" smtClean="0"/>
              <a:t> </a:t>
            </a:r>
            <a:r>
              <a:rPr lang="en-US" dirty="0" err="1" smtClean="0"/>
              <a:t>kan</a:t>
            </a:r>
            <a:r>
              <a:rPr lang="en-US" dirty="0" smtClean="0"/>
              <a:t> </a:t>
            </a:r>
            <a:r>
              <a:rPr lang="en-US" dirty="0" err="1" smtClean="0"/>
              <a:t>basıncı</a:t>
            </a:r>
            <a:r>
              <a:rPr lang="en-US" dirty="0" smtClean="0"/>
              <a:t> </a:t>
            </a:r>
            <a:r>
              <a:rPr lang="en-US" dirty="0" err="1" smtClean="0"/>
              <a:t>içeren</a:t>
            </a:r>
            <a:r>
              <a:rPr lang="en-US" dirty="0" smtClean="0"/>
              <a:t> </a:t>
            </a:r>
            <a:r>
              <a:rPr lang="en-US" dirty="0" err="1" smtClean="0"/>
              <a:t>bir</a:t>
            </a:r>
            <a:r>
              <a:rPr lang="en-US" dirty="0" smtClean="0"/>
              <a:t> durum, </a:t>
            </a:r>
            <a:r>
              <a:rPr lang="en-US" dirty="0" err="1" smtClean="0"/>
              <a:t>yüksek</a:t>
            </a:r>
            <a:r>
              <a:rPr lang="en-US" dirty="0" smtClean="0"/>
              <a:t> </a:t>
            </a:r>
            <a:r>
              <a:rPr lang="en-US" dirty="0" err="1" smtClean="0"/>
              <a:t>insülin</a:t>
            </a:r>
            <a:r>
              <a:rPr lang="en-US" dirty="0" smtClean="0"/>
              <a:t> </a:t>
            </a:r>
            <a:r>
              <a:rPr lang="en-US" dirty="0" err="1" smtClean="0"/>
              <a:t>düzeyleri</a:t>
            </a:r>
            <a:r>
              <a:rPr lang="en-US" dirty="0" smtClean="0"/>
              <a:t>, bel </a:t>
            </a:r>
            <a:r>
              <a:rPr lang="en-US" dirty="0" err="1" smtClean="0"/>
              <a:t>ve</a:t>
            </a:r>
            <a:r>
              <a:rPr lang="en-US" dirty="0" smtClean="0"/>
              <a:t> </a:t>
            </a:r>
            <a:r>
              <a:rPr lang="en-US" dirty="0" err="1" smtClean="0"/>
              <a:t>yüksek</a:t>
            </a:r>
            <a:r>
              <a:rPr lang="en-US" dirty="0" smtClean="0"/>
              <a:t> </a:t>
            </a:r>
            <a:r>
              <a:rPr lang="en-US" dirty="0" err="1" smtClean="0"/>
              <a:t>kolesterol</a:t>
            </a:r>
            <a:r>
              <a:rPr lang="en-US" dirty="0" smtClean="0"/>
              <a:t> </a:t>
            </a:r>
            <a:r>
              <a:rPr lang="en-US" dirty="0" err="1" smtClean="0"/>
              <a:t>çevresinde</a:t>
            </a:r>
            <a:r>
              <a:rPr lang="en-US" dirty="0" smtClean="0"/>
              <a:t> </a:t>
            </a:r>
            <a:r>
              <a:rPr lang="en-US" dirty="0" err="1" smtClean="0"/>
              <a:t>vücut</a:t>
            </a:r>
            <a:r>
              <a:rPr lang="en-US" dirty="0" smtClean="0"/>
              <a:t> </a:t>
            </a:r>
            <a:r>
              <a:rPr lang="en-US" dirty="0" err="1" smtClean="0"/>
              <a:t>yağ</a:t>
            </a:r>
            <a:endParaRPr lang="en-US" dirty="0" smtClean="0"/>
          </a:p>
        </p:txBody>
      </p:sp>
    </p:spTree>
    <p:extLst>
      <p:ext uri="{BB962C8B-B14F-4D97-AF65-F5344CB8AC3E}">
        <p14:creationId xmlns:p14="http://schemas.microsoft.com/office/powerpoint/2010/main" val="482191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3771" y="1602378"/>
            <a:ext cx="5172892" cy="313932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Parkinson's disease</a:t>
            </a:r>
          </a:p>
          <a:p>
            <a:pPr>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Multiple sclerosis</a:t>
            </a:r>
          </a:p>
          <a:p>
            <a:pPr>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Certain prescription medications</a:t>
            </a:r>
          </a:p>
          <a:p>
            <a:pPr>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a:buFont typeface="Arial" panose="020B0604020202020204" pitchFamily="34" charset="0"/>
              <a:buChar char="•"/>
            </a:pPr>
            <a:r>
              <a:rPr lang="en-US" b="0" i="0" u="none" strike="noStrike" dirty="0" smtClean="0">
                <a:solidFill>
                  <a:srgbClr val="111111"/>
                </a:solidFill>
                <a:effectLst/>
                <a:latin typeface="Helvetica" panose="020B0604020202020204" pitchFamily="34" charset="0"/>
              </a:rPr>
              <a:t>Tobacco use</a:t>
            </a:r>
          </a:p>
          <a:p>
            <a:pPr>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a:buFont typeface="Arial" panose="020B0604020202020204" pitchFamily="34" charset="0"/>
              <a:buChar char="•"/>
            </a:pPr>
            <a:r>
              <a:rPr lang="en-US" b="0" i="0" u="none" strike="noStrike" dirty="0" err="1" smtClean="0">
                <a:solidFill>
                  <a:srgbClr val="111111"/>
                </a:solidFill>
                <a:effectLst/>
                <a:latin typeface="Helvetica" panose="020B0604020202020204" pitchFamily="34" charset="0"/>
              </a:rPr>
              <a:t>Peyronie's</a:t>
            </a:r>
            <a:r>
              <a:rPr lang="en-US" b="0" i="0" u="none" strike="noStrike" dirty="0" smtClean="0">
                <a:solidFill>
                  <a:srgbClr val="111111"/>
                </a:solidFill>
                <a:effectLst/>
                <a:latin typeface="Helvetica" panose="020B0604020202020204" pitchFamily="34" charset="0"/>
              </a:rPr>
              <a:t> disease — development of scar tissue inside the penis</a:t>
            </a:r>
          </a:p>
          <a:p>
            <a:pPr>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p:txBody>
      </p:sp>
      <p:sp>
        <p:nvSpPr>
          <p:cNvPr id="3" name="Rectangle 2"/>
          <p:cNvSpPr/>
          <p:nvPr/>
        </p:nvSpPr>
        <p:spPr>
          <a:xfrm>
            <a:off x="6688184" y="1593670"/>
            <a:ext cx="5207724" cy="3139321"/>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285750" indent="-285750">
              <a:buFont typeface="Arial" panose="020B0604020202020204" pitchFamily="34" charset="0"/>
              <a:buChar char="•"/>
            </a:pPr>
            <a:r>
              <a:rPr lang="en-US" dirty="0" smtClean="0"/>
              <a:t>Parkinson </a:t>
            </a:r>
            <a:r>
              <a:rPr lang="en-US" dirty="0" err="1" smtClean="0"/>
              <a:t>hastalığı</a:t>
            </a:r>
            <a:endParaRPr lang="en-US" dirty="0" smtClean="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err="1" smtClean="0"/>
              <a:t>Multipl</a:t>
            </a:r>
            <a:r>
              <a:rPr lang="en-US" dirty="0" smtClean="0"/>
              <a:t> </a:t>
            </a:r>
            <a:r>
              <a:rPr lang="en-US" dirty="0" err="1" smtClean="0"/>
              <a:t>skleroz</a:t>
            </a:r>
            <a:endParaRPr lang="en-US" dirty="0" smtClean="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err="1" smtClean="0"/>
              <a:t>Bazı</a:t>
            </a:r>
            <a:r>
              <a:rPr lang="en-US" dirty="0" smtClean="0"/>
              <a:t> </a:t>
            </a:r>
            <a:r>
              <a:rPr lang="en-US" dirty="0" err="1" smtClean="0"/>
              <a:t>reçeteli</a:t>
            </a:r>
            <a:r>
              <a:rPr lang="en-US" dirty="0" smtClean="0"/>
              <a:t> </a:t>
            </a:r>
            <a:r>
              <a:rPr lang="en-US" dirty="0" err="1" smtClean="0"/>
              <a:t>ilaçlar</a:t>
            </a:r>
            <a:endParaRPr lang="en-US" dirty="0" smtClean="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err="1" smtClean="0"/>
              <a:t>Tütün</a:t>
            </a:r>
            <a:r>
              <a:rPr lang="en-US" dirty="0" smtClean="0"/>
              <a:t> </a:t>
            </a:r>
            <a:r>
              <a:rPr lang="en-US" dirty="0" err="1" smtClean="0"/>
              <a:t>kullanımı</a:t>
            </a:r>
            <a:endParaRPr lang="en-US" dirty="0" smtClean="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err="1" smtClean="0"/>
              <a:t>Peyronie</a:t>
            </a:r>
            <a:r>
              <a:rPr lang="en-US" dirty="0" smtClean="0"/>
              <a:t> </a:t>
            </a:r>
            <a:r>
              <a:rPr lang="en-US" dirty="0" err="1" smtClean="0"/>
              <a:t>hastalığı</a:t>
            </a:r>
            <a:r>
              <a:rPr lang="en-US" dirty="0" smtClean="0"/>
              <a:t> - penis </a:t>
            </a:r>
            <a:r>
              <a:rPr lang="en-US" dirty="0" err="1" smtClean="0"/>
              <a:t>içinde</a:t>
            </a:r>
            <a:r>
              <a:rPr lang="en-US" dirty="0" smtClean="0"/>
              <a:t> </a:t>
            </a:r>
            <a:r>
              <a:rPr lang="en-US" dirty="0" err="1" smtClean="0"/>
              <a:t>skar</a:t>
            </a:r>
            <a:r>
              <a:rPr lang="en-US" dirty="0" smtClean="0"/>
              <a:t> </a:t>
            </a:r>
            <a:r>
              <a:rPr lang="en-US" dirty="0" err="1" smtClean="0"/>
              <a:t>dokusu</a:t>
            </a:r>
            <a:r>
              <a:rPr lang="en-US" dirty="0" smtClean="0"/>
              <a:t> </a:t>
            </a:r>
            <a:r>
              <a:rPr lang="en-US" dirty="0" err="1" smtClean="0"/>
              <a:t>gelişimi</a:t>
            </a:r>
            <a:endParaRPr lang="en-US" dirty="0" smtClean="0"/>
          </a:p>
          <a:p>
            <a:pPr marL="285750" indent="-285750">
              <a:buFont typeface="Arial" panose="020B0604020202020204" pitchFamily="34" charset="0"/>
              <a:buChar char="•"/>
            </a:pPr>
            <a:endParaRPr lang="en-US" dirty="0" smtClean="0"/>
          </a:p>
        </p:txBody>
      </p:sp>
    </p:spTree>
    <p:extLst>
      <p:ext uri="{BB962C8B-B14F-4D97-AF65-F5344CB8AC3E}">
        <p14:creationId xmlns:p14="http://schemas.microsoft.com/office/powerpoint/2010/main" val="1830912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314" y="1658205"/>
            <a:ext cx="4676503" cy="341632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buFont typeface="Arial" panose="020B0604020202020204" pitchFamily="34" charset="0"/>
              <a:buChar char="•"/>
            </a:pPr>
            <a:r>
              <a:rPr lang="en-US" b="0" i="0" u="none" strike="noStrike" dirty="0" smtClean="0">
                <a:solidFill>
                  <a:srgbClr val="FF0000"/>
                </a:solidFill>
                <a:effectLst/>
                <a:latin typeface="Helvetica" panose="020B0604020202020204" pitchFamily="34" charset="0"/>
              </a:rPr>
              <a:t>Alcoholism </a:t>
            </a:r>
            <a:r>
              <a:rPr lang="en-US" b="0" i="0" u="none" strike="noStrike" dirty="0" smtClean="0">
                <a:solidFill>
                  <a:srgbClr val="111111"/>
                </a:solidFill>
                <a:effectLst/>
                <a:latin typeface="Helvetica" panose="020B0604020202020204" pitchFamily="34" charset="0"/>
              </a:rPr>
              <a:t>and other forms of substance abuse</a:t>
            </a:r>
          </a:p>
          <a:p>
            <a:pPr>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a:buFont typeface="Arial" panose="020B0604020202020204" pitchFamily="34" charset="0"/>
              <a:buChar char="•"/>
            </a:pPr>
            <a:r>
              <a:rPr lang="en-US" b="0" i="0" u="none" strike="noStrike" dirty="0" smtClean="0">
                <a:solidFill>
                  <a:srgbClr val="FF0000"/>
                </a:solidFill>
                <a:effectLst/>
                <a:latin typeface="Helvetica" panose="020B0604020202020204" pitchFamily="34" charset="0"/>
              </a:rPr>
              <a:t>Sleep disorders</a:t>
            </a:r>
          </a:p>
          <a:p>
            <a:pPr>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a:buFont typeface="Arial" panose="020B0604020202020204" pitchFamily="34" charset="0"/>
              <a:buChar char="•"/>
            </a:pPr>
            <a:r>
              <a:rPr lang="en-US" b="0" i="0" u="none" strike="noStrike" dirty="0" smtClean="0">
                <a:solidFill>
                  <a:srgbClr val="FF0000"/>
                </a:solidFill>
                <a:effectLst/>
                <a:latin typeface="Helvetica" panose="020B0604020202020204" pitchFamily="34" charset="0"/>
              </a:rPr>
              <a:t>Treatments for prostate cancer</a:t>
            </a:r>
            <a:r>
              <a:rPr lang="en-US" b="0" i="0" u="none" strike="noStrike" dirty="0" smtClean="0">
                <a:solidFill>
                  <a:srgbClr val="111111"/>
                </a:solidFill>
                <a:effectLst/>
                <a:latin typeface="Helvetica" panose="020B0604020202020204" pitchFamily="34" charset="0"/>
              </a:rPr>
              <a:t> or enlarged prostate</a:t>
            </a:r>
          </a:p>
          <a:p>
            <a:pPr>
              <a:buFont typeface="Arial" panose="020B0604020202020204" pitchFamily="34" charset="0"/>
              <a:buChar char="•"/>
            </a:pPr>
            <a:endParaRPr lang="en-US" b="0" i="0" u="none" strike="noStrike" dirty="0" smtClean="0">
              <a:solidFill>
                <a:srgbClr val="111111"/>
              </a:solidFill>
              <a:effectLst/>
              <a:latin typeface="Helvetica" panose="020B0604020202020204" pitchFamily="34" charset="0"/>
            </a:endParaRPr>
          </a:p>
          <a:p>
            <a:pPr>
              <a:buFont typeface="Arial" panose="020B0604020202020204" pitchFamily="34" charset="0"/>
              <a:buChar char="•"/>
            </a:pPr>
            <a:r>
              <a:rPr lang="en-US" b="0" i="0" u="none" strike="noStrike" dirty="0" smtClean="0">
                <a:solidFill>
                  <a:srgbClr val="FF0000"/>
                </a:solidFill>
                <a:effectLst/>
                <a:latin typeface="Helvetica" panose="020B0604020202020204" pitchFamily="34" charset="0"/>
              </a:rPr>
              <a:t>Surgeries or injuries </a:t>
            </a:r>
            <a:r>
              <a:rPr lang="en-US" b="0" i="0" u="none" strike="noStrike" dirty="0" smtClean="0">
                <a:solidFill>
                  <a:srgbClr val="111111"/>
                </a:solidFill>
                <a:effectLst/>
                <a:latin typeface="Helvetica" panose="020B0604020202020204" pitchFamily="34" charset="0"/>
              </a:rPr>
              <a:t>that affect the pelvic area or spinal cord</a:t>
            </a:r>
          </a:p>
          <a:p>
            <a:pPr>
              <a:buFont typeface="Arial" panose="020B0604020202020204" pitchFamily="34" charset="0"/>
              <a:buChar char="•"/>
            </a:pPr>
            <a:endParaRPr lang="en-US" dirty="0" smtClean="0">
              <a:solidFill>
                <a:srgbClr val="111111"/>
              </a:solidFill>
              <a:latin typeface="Helvetica" panose="020B0604020202020204" pitchFamily="34" charset="0"/>
            </a:endParaRPr>
          </a:p>
          <a:p>
            <a:pPr>
              <a:buFont typeface="Arial" panose="020B0604020202020204" pitchFamily="34" charset="0"/>
              <a:buChar char="•"/>
            </a:pPr>
            <a:r>
              <a:rPr lang="en-US" b="0" i="0" u="none" strike="noStrike" dirty="0" smtClean="0">
                <a:solidFill>
                  <a:srgbClr val="FF0000"/>
                </a:solidFill>
                <a:effectLst/>
                <a:latin typeface="Helvetica" panose="020B0604020202020204" pitchFamily="34" charset="0"/>
              </a:rPr>
              <a:t>Low testosterone</a:t>
            </a:r>
            <a:endParaRPr lang="en-US" b="0" i="0" u="none" strike="noStrike" dirty="0">
              <a:solidFill>
                <a:srgbClr val="FF0000"/>
              </a:solidFill>
              <a:effectLst/>
              <a:latin typeface="Helvetica" panose="020B0604020202020204" pitchFamily="34" charset="0"/>
            </a:endParaRPr>
          </a:p>
        </p:txBody>
      </p:sp>
      <p:sp>
        <p:nvSpPr>
          <p:cNvPr id="3" name="Rectangle 2"/>
          <p:cNvSpPr/>
          <p:nvPr/>
        </p:nvSpPr>
        <p:spPr>
          <a:xfrm>
            <a:off x="6635932" y="1849793"/>
            <a:ext cx="5146766" cy="313932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dirty="0" err="1" smtClean="0">
                <a:solidFill>
                  <a:srgbClr val="C00000"/>
                </a:solidFill>
              </a:rPr>
              <a:t>Alkolizm</a:t>
            </a:r>
            <a:r>
              <a:rPr lang="en-US" dirty="0" smtClean="0">
                <a:solidFill>
                  <a:srgbClr val="C00000"/>
                </a:solidFill>
              </a:rPr>
              <a:t> </a:t>
            </a:r>
            <a:r>
              <a:rPr lang="en-US" dirty="0" err="1" smtClean="0">
                <a:solidFill>
                  <a:srgbClr val="C00000"/>
                </a:solidFill>
              </a:rPr>
              <a:t>ve</a:t>
            </a:r>
            <a:r>
              <a:rPr lang="en-US" dirty="0" smtClean="0">
                <a:solidFill>
                  <a:srgbClr val="C00000"/>
                </a:solidFill>
              </a:rPr>
              <a:t> </a:t>
            </a:r>
            <a:r>
              <a:rPr lang="en-US" dirty="0" err="1" smtClean="0">
                <a:solidFill>
                  <a:srgbClr val="C00000"/>
                </a:solidFill>
              </a:rPr>
              <a:t>diğer</a:t>
            </a:r>
            <a:r>
              <a:rPr lang="en-US" dirty="0" smtClean="0">
                <a:solidFill>
                  <a:srgbClr val="C00000"/>
                </a:solidFill>
              </a:rPr>
              <a:t> </a:t>
            </a:r>
            <a:r>
              <a:rPr lang="en-US" dirty="0" err="1" smtClean="0">
                <a:solidFill>
                  <a:srgbClr val="C00000"/>
                </a:solidFill>
              </a:rPr>
              <a:t>madde</a:t>
            </a:r>
            <a:r>
              <a:rPr lang="en-US" dirty="0" smtClean="0">
                <a:solidFill>
                  <a:srgbClr val="C00000"/>
                </a:solidFill>
              </a:rPr>
              <a:t> </a:t>
            </a:r>
            <a:r>
              <a:rPr lang="en-US" dirty="0" err="1" smtClean="0">
                <a:solidFill>
                  <a:srgbClr val="C00000"/>
                </a:solidFill>
              </a:rPr>
              <a:t>bağımlılığı</a:t>
            </a:r>
            <a:r>
              <a:rPr lang="en-US" dirty="0" smtClean="0">
                <a:solidFill>
                  <a:srgbClr val="C00000"/>
                </a:solidFill>
              </a:rPr>
              <a:t> </a:t>
            </a:r>
            <a:r>
              <a:rPr lang="en-US" dirty="0" err="1" smtClean="0"/>
              <a:t>biçimleri</a:t>
            </a:r>
            <a:endParaRPr lang="en-US" dirty="0" smtClean="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err="1" smtClean="0">
                <a:solidFill>
                  <a:srgbClr val="FF0000"/>
                </a:solidFill>
              </a:rPr>
              <a:t>Uyku</a:t>
            </a:r>
            <a:r>
              <a:rPr lang="en-US" dirty="0" smtClean="0">
                <a:solidFill>
                  <a:srgbClr val="FF0000"/>
                </a:solidFill>
              </a:rPr>
              <a:t> </a:t>
            </a:r>
            <a:r>
              <a:rPr lang="en-US" dirty="0" err="1" smtClean="0">
                <a:solidFill>
                  <a:srgbClr val="FF0000"/>
                </a:solidFill>
              </a:rPr>
              <a:t>bozuklukları</a:t>
            </a:r>
            <a:endParaRPr lang="en-US" dirty="0" smtClean="0">
              <a:solidFill>
                <a:srgbClr val="FF0000"/>
              </a:solidFill>
            </a:endParaRP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err="1" smtClean="0">
                <a:solidFill>
                  <a:srgbClr val="FF0000"/>
                </a:solidFill>
              </a:rPr>
              <a:t>Prostat</a:t>
            </a:r>
            <a:r>
              <a:rPr lang="en-US" dirty="0" smtClean="0">
                <a:solidFill>
                  <a:srgbClr val="FF0000"/>
                </a:solidFill>
              </a:rPr>
              <a:t> </a:t>
            </a:r>
            <a:r>
              <a:rPr lang="en-US" dirty="0" err="1" smtClean="0">
                <a:solidFill>
                  <a:srgbClr val="FF0000"/>
                </a:solidFill>
              </a:rPr>
              <a:t>kanseri</a:t>
            </a:r>
            <a:r>
              <a:rPr lang="en-US" dirty="0" smtClean="0">
                <a:solidFill>
                  <a:srgbClr val="FF0000"/>
                </a:solidFill>
              </a:rPr>
              <a:t> </a:t>
            </a:r>
            <a:r>
              <a:rPr lang="en-US" dirty="0" err="1" smtClean="0">
                <a:solidFill>
                  <a:srgbClr val="FF0000"/>
                </a:solidFill>
              </a:rPr>
              <a:t>veya</a:t>
            </a:r>
            <a:r>
              <a:rPr lang="en-US" dirty="0" smtClean="0">
                <a:solidFill>
                  <a:srgbClr val="FF0000"/>
                </a:solidFill>
              </a:rPr>
              <a:t> </a:t>
            </a:r>
            <a:r>
              <a:rPr lang="en-US" dirty="0" err="1" smtClean="0">
                <a:solidFill>
                  <a:srgbClr val="FF0000"/>
                </a:solidFill>
              </a:rPr>
              <a:t>prostat</a:t>
            </a:r>
            <a:r>
              <a:rPr lang="en-US" dirty="0" smtClean="0">
                <a:solidFill>
                  <a:srgbClr val="FF0000"/>
                </a:solidFill>
              </a:rPr>
              <a:t> </a:t>
            </a:r>
            <a:r>
              <a:rPr lang="en-US" dirty="0" err="1" smtClean="0">
                <a:solidFill>
                  <a:srgbClr val="FF0000"/>
                </a:solidFill>
              </a:rPr>
              <a:t>büyümesi</a:t>
            </a:r>
            <a:r>
              <a:rPr lang="en-US" dirty="0" smtClean="0">
                <a:solidFill>
                  <a:srgbClr val="FF0000"/>
                </a:solidFill>
              </a:rPr>
              <a:t> </a:t>
            </a:r>
            <a:r>
              <a:rPr lang="en-US" dirty="0" err="1" smtClean="0"/>
              <a:t>için</a:t>
            </a:r>
            <a:r>
              <a:rPr lang="en-US" dirty="0" smtClean="0"/>
              <a:t> </a:t>
            </a:r>
            <a:r>
              <a:rPr lang="en-US" dirty="0" err="1" smtClean="0"/>
              <a:t>tedaviler</a:t>
            </a:r>
            <a:endParaRPr lang="en-US" dirty="0" smtClean="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err="1" smtClean="0">
                <a:solidFill>
                  <a:srgbClr val="FF0000"/>
                </a:solidFill>
              </a:rPr>
              <a:t>Pelvik</a:t>
            </a:r>
            <a:r>
              <a:rPr lang="en-US" dirty="0" smtClean="0">
                <a:solidFill>
                  <a:srgbClr val="FF0000"/>
                </a:solidFill>
              </a:rPr>
              <a:t> </a:t>
            </a:r>
            <a:r>
              <a:rPr lang="en-US" dirty="0" err="1" smtClean="0">
                <a:solidFill>
                  <a:srgbClr val="FF0000"/>
                </a:solidFill>
              </a:rPr>
              <a:t>bölgeyi</a:t>
            </a:r>
            <a:r>
              <a:rPr lang="en-US" dirty="0" smtClean="0">
                <a:solidFill>
                  <a:srgbClr val="FF0000"/>
                </a:solidFill>
              </a:rPr>
              <a:t> </a:t>
            </a:r>
            <a:r>
              <a:rPr lang="en-US" dirty="0" err="1" smtClean="0">
                <a:solidFill>
                  <a:srgbClr val="FF0000"/>
                </a:solidFill>
              </a:rPr>
              <a:t>veya</a:t>
            </a:r>
            <a:r>
              <a:rPr lang="en-US" dirty="0" smtClean="0">
                <a:solidFill>
                  <a:srgbClr val="FF0000"/>
                </a:solidFill>
              </a:rPr>
              <a:t> </a:t>
            </a:r>
            <a:r>
              <a:rPr lang="en-US" dirty="0" err="1" smtClean="0">
                <a:solidFill>
                  <a:srgbClr val="FF0000"/>
                </a:solidFill>
              </a:rPr>
              <a:t>omuriliği</a:t>
            </a:r>
            <a:r>
              <a:rPr lang="en-US" dirty="0" smtClean="0">
                <a:solidFill>
                  <a:srgbClr val="FF0000"/>
                </a:solidFill>
              </a:rPr>
              <a:t> </a:t>
            </a:r>
            <a:r>
              <a:rPr lang="en-US" dirty="0" err="1" smtClean="0">
                <a:solidFill>
                  <a:srgbClr val="FF0000"/>
                </a:solidFill>
              </a:rPr>
              <a:t>etkileyen</a:t>
            </a:r>
            <a:r>
              <a:rPr lang="en-US" dirty="0" smtClean="0">
                <a:solidFill>
                  <a:srgbClr val="FF0000"/>
                </a:solidFill>
              </a:rPr>
              <a:t> </a:t>
            </a:r>
            <a:r>
              <a:rPr lang="en-US" dirty="0" err="1" smtClean="0">
                <a:solidFill>
                  <a:srgbClr val="FF0000"/>
                </a:solidFill>
              </a:rPr>
              <a:t>ameliyatlar</a:t>
            </a:r>
            <a:r>
              <a:rPr lang="en-US" dirty="0" smtClean="0">
                <a:solidFill>
                  <a:srgbClr val="FF0000"/>
                </a:solidFill>
              </a:rPr>
              <a:t> </a:t>
            </a:r>
            <a:r>
              <a:rPr lang="en-US" dirty="0" err="1" smtClean="0"/>
              <a:t>veya</a:t>
            </a:r>
            <a:r>
              <a:rPr lang="en-US" dirty="0" smtClean="0"/>
              <a:t> </a:t>
            </a:r>
            <a:r>
              <a:rPr lang="en-US" dirty="0" err="1" smtClean="0"/>
              <a:t>yaralanmalar</a:t>
            </a:r>
            <a:endParaRPr lang="en-US" dirty="0" smtClean="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err="1" smtClean="0">
                <a:solidFill>
                  <a:srgbClr val="FF0000"/>
                </a:solidFill>
              </a:rPr>
              <a:t>Düşük</a:t>
            </a:r>
            <a:r>
              <a:rPr lang="en-US" dirty="0" smtClean="0">
                <a:solidFill>
                  <a:srgbClr val="FF0000"/>
                </a:solidFill>
              </a:rPr>
              <a:t> testosterone </a:t>
            </a:r>
            <a:r>
              <a:rPr lang="en-US" dirty="0" err="1" smtClean="0">
                <a:solidFill>
                  <a:schemeClr val="tx1"/>
                </a:solidFill>
              </a:rPr>
              <a:t>duzeyleri</a:t>
            </a:r>
            <a:endParaRPr lang="en-US" dirty="0">
              <a:solidFill>
                <a:schemeClr val="tx1"/>
              </a:solidFill>
            </a:endParaRPr>
          </a:p>
        </p:txBody>
      </p:sp>
    </p:spTree>
    <p:extLst>
      <p:ext uri="{BB962C8B-B14F-4D97-AF65-F5344CB8AC3E}">
        <p14:creationId xmlns:p14="http://schemas.microsoft.com/office/powerpoint/2010/main" val="1104967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600</TotalTime>
  <Words>4174</Words>
  <Application>Microsoft Office PowerPoint</Application>
  <PresentationFormat>Widescreen</PresentationFormat>
  <Paragraphs>707</Paragraphs>
  <Slides>50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50</vt:i4>
      </vt:variant>
    </vt:vector>
  </HeadingPairs>
  <TitlesOfParts>
    <vt:vector size="59" baseType="lpstr">
      <vt:lpstr>&amp;quot</vt:lpstr>
      <vt:lpstr>Arial</vt:lpstr>
      <vt:lpstr>Arial</vt:lpstr>
      <vt:lpstr>Calibri</vt:lpstr>
      <vt:lpstr>Calibri Light</vt:lpstr>
      <vt:lpstr>Helvetica</vt:lpstr>
      <vt:lpstr>Roboto</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72</cp:revision>
  <dcterms:created xsi:type="dcterms:W3CDTF">2020-04-09T09:56:44Z</dcterms:created>
  <dcterms:modified xsi:type="dcterms:W3CDTF">2020-05-21T16:20:46Z</dcterms:modified>
</cp:coreProperties>
</file>