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70" r:id="rId5"/>
    <p:sldId id="257" r:id="rId6"/>
    <p:sldId id="259" r:id="rId7"/>
    <p:sldId id="260" r:id="rId8"/>
    <p:sldId id="262" r:id="rId9"/>
    <p:sldId id="265" r:id="rId10"/>
    <p:sldId id="266" r:id="rId11"/>
    <p:sldId id="267" r:id="rId12"/>
    <p:sldId id="273" r:id="rId13"/>
    <p:sldId id="27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81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26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24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38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81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23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51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47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93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3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46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9569-9944-45E7-8485-4F4B39F08EDA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8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ÇOCUKLUK ÇAĞI KANSERLERİNDE RADYOTERAPİ</a:t>
            </a:r>
          </a:p>
        </p:txBody>
      </p:sp>
    </p:spTree>
    <p:extLst>
      <p:ext uri="{BB962C8B-B14F-4D97-AF65-F5344CB8AC3E}">
        <p14:creationId xmlns:p14="http://schemas.microsoft.com/office/powerpoint/2010/main" val="425495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ÇAĞI SSS TÜMÖRLERİ VE SIKLIĞI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err="1"/>
              <a:t>Supratentoryal</a:t>
            </a:r>
            <a:r>
              <a:rPr lang="tr-TR" u="sng" dirty="0"/>
              <a:t>: (%50-55)</a:t>
            </a:r>
          </a:p>
          <a:p>
            <a:r>
              <a:rPr lang="tr-TR" sz="1200" dirty="0"/>
              <a:t>Düşük Dereceli </a:t>
            </a:r>
            <a:r>
              <a:rPr lang="tr-TR" sz="1200" dirty="0" err="1"/>
              <a:t>Astrositom</a:t>
            </a:r>
            <a:endParaRPr lang="tr-TR" sz="1200" dirty="0"/>
          </a:p>
          <a:p>
            <a:r>
              <a:rPr lang="tr-TR" sz="1200" dirty="0"/>
              <a:t>Yüksek Dereceli </a:t>
            </a:r>
            <a:r>
              <a:rPr lang="tr-TR" sz="1200" dirty="0" err="1"/>
              <a:t>Astrositom</a:t>
            </a:r>
            <a:r>
              <a:rPr lang="tr-TR" sz="1200" dirty="0"/>
              <a:t> ve GBM</a:t>
            </a:r>
          </a:p>
          <a:p>
            <a:r>
              <a:rPr lang="tr-TR" sz="1200" dirty="0" err="1"/>
              <a:t>Kraniofarenjiyom</a:t>
            </a:r>
            <a:endParaRPr lang="tr-TR" sz="1200" dirty="0"/>
          </a:p>
          <a:p>
            <a:r>
              <a:rPr lang="tr-TR" sz="1200" dirty="0" err="1"/>
              <a:t>Embriyonel</a:t>
            </a:r>
            <a:r>
              <a:rPr lang="tr-TR" sz="1200" dirty="0"/>
              <a:t> </a:t>
            </a:r>
            <a:r>
              <a:rPr lang="tr-TR" sz="1200" dirty="0" err="1"/>
              <a:t>Tmler</a:t>
            </a:r>
            <a:endParaRPr lang="tr-TR" sz="1200" dirty="0"/>
          </a:p>
          <a:p>
            <a:r>
              <a:rPr lang="tr-TR" sz="1200" dirty="0" err="1"/>
              <a:t>Pineal</a:t>
            </a:r>
            <a:r>
              <a:rPr lang="tr-TR" sz="1200" dirty="0"/>
              <a:t> Bölge </a:t>
            </a:r>
            <a:r>
              <a:rPr lang="tr-TR" sz="1200" dirty="0" err="1"/>
              <a:t>Tmleri</a:t>
            </a:r>
            <a:endParaRPr lang="tr-TR" sz="1200" dirty="0"/>
          </a:p>
          <a:p>
            <a:r>
              <a:rPr lang="tr-TR" sz="1200" dirty="0" err="1"/>
              <a:t>Epandimom</a:t>
            </a:r>
            <a:endParaRPr lang="tr-TR" sz="1200" dirty="0"/>
          </a:p>
          <a:p>
            <a:r>
              <a:rPr lang="tr-TR" sz="1200" dirty="0" err="1"/>
              <a:t>Oligodendrogliyom</a:t>
            </a:r>
            <a:endParaRPr lang="tr-TR" sz="1200" dirty="0"/>
          </a:p>
          <a:p>
            <a:r>
              <a:rPr lang="tr-TR" sz="1200" dirty="0"/>
              <a:t>Diğer</a:t>
            </a:r>
          </a:p>
          <a:p>
            <a:r>
              <a:rPr lang="tr-TR" u="sng" dirty="0" err="1"/>
              <a:t>İnfratentoryal</a:t>
            </a:r>
            <a:r>
              <a:rPr lang="tr-TR" u="sng" dirty="0"/>
              <a:t>: (%45-50)</a:t>
            </a:r>
          </a:p>
          <a:p>
            <a:r>
              <a:rPr lang="tr-TR" sz="1300" dirty="0" err="1"/>
              <a:t>Medulloblastom</a:t>
            </a:r>
            <a:endParaRPr lang="tr-TR" sz="1300" dirty="0"/>
          </a:p>
          <a:p>
            <a:r>
              <a:rPr lang="tr-TR" sz="1300" dirty="0" err="1"/>
              <a:t>Astrositom</a:t>
            </a:r>
            <a:endParaRPr lang="tr-TR" sz="1300" dirty="0"/>
          </a:p>
          <a:p>
            <a:r>
              <a:rPr lang="tr-TR" sz="1300" dirty="0" err="1"/>
              <a:t>Beyinsapı</a:t>
            </a:r>
            <a:r>
              <a:rPr lang="tr-TR" sz="1300" dirty="0"/>
              <a:t> </a:t>
            </a:r>
            <a:r>
              <a:rPr lang="tr-TR" sz="1300" dirty="0" err="1"/>
              <a:t>gliomları</a:t>
            </a:r>
            <a:endParaRPr lang="tr-TR" sz="1300" dirty="0"/>
          </a:p>
          <a:p>
            <a:r>
              <a:rPr lang="tr-TR" sz="1300" dirty="0"/>
              <a:t>ATRT</a:t>
            </a:r>
          </a:p>
        </p:txBody>
      </p:sp>
    </p:spTree>
    <p:extLst>
      <p:ext uri="{BB962C8B-B14F-4D97-AF65-F5344CB8AC3E}">
        <p14:creationId xmlns:p14="http://schemas.microsoft.com/office/powerpoint/2010/main" val="3823184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MEDULLOBLASTOM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sık karşılaşılan beyin tümörüdür.</a:t>
            </a:r>
          </a:p>
          <a:p>
            <a:r>
              <a:rPr lang="tr-TR" dirty="0"/>
              <a:t>Esas tedavisi cerrahi </a:t>
            </a:r>
          </a:p>
          <a:p>
            <a:r>
              <a:rPr lang="tr-TR" dirty="0"/>
              <a:t>Risk grubuna göre dozları değişmekle birlikte Tüm </a:t>
            </a:r>
            <a:r>
              <a:rPr lang="tr-TR" dirty="0" err="1"/>
              <a:t>kraniospinal</a:t>
            </a:r>
            <a:r>
              <a:rPr lang="tr-TR" dirty="0"/>
              <a:t> 23,4-36 </a:t>
            </a:r>
            <a:r>
              <a:rPr lang="tr-TR" dirty="0" err="1"/>
              <a:t>Gy</a:t>
            </a:r>
            <a:r>
              <a:rPr lang="tr-TR" dirty="0"/>
              <a:t> RT  ve sonrasında posterior </a:t>
            </a:r>
            <a:r>
              <a:rPr lang="tr-TR" dirty="0" err="1"/>
              <a:t>fossaya</a:t>
            </a:r>
            <a:r>
              <a:rPr lang="tr-TR" dirty="0"/>
              <a:t> ek doz ile 54 </a:t>
            </a:r>
            <a:r>
              <a:rPr lang="tr-TR" dirty="0" err="1"/>
              <a:t>gy</a:t>
            </a:r>
            <a:r>
              <a:rPr lang="tr-TR" dirty="0"/>
              <a:t> RT VE kombine KT  uygulanır.</a:t>
            </a:r>
          </a:p>
        </p:txBody>
      </p:sp>
    </p:spTree>
    <p:extLst>
      <p:ext uri="{BB962C8B-B14F-4D97-AF65-F5344CB8AC3E}">
        <p14:creationId xmlns:p14="http://schemas.microsoft.com/office/powerpoint/2010/main" val="1498219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889CF0-BD75-F643-2A8D-7EF3CA07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BOS:BEYİN-OMURİLİK SIVISI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365D90-D7FC-191C-2666-E8E0C789F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beyin tümörleri </a:t>
            </a:r>
            <a:r>
              <a:rPr lang="tr-TR" dirty="0" err="1"/>
              <a:t>BOS’a</a:t>
            </a:r>
            <a:r>
              <a:rPr lang="tr-TR" dirty="0"/>
              <a:t> ekilerek spinal korda ve beynin diğer bölgelerine yayılma potansiyeli taşır.</a:t>
            </a:r>
          </a:p>
          <a:p>
            <a:r>
              <a:rPr lang="tr-TR" dirty="0"/>
              <a:t>Bu risk göz önüne alınarak </a:t>
            </a:r>
            <a:r>
              <a:rPr lang="tr-TR" dirty="0" err="1"/>
              <a:t>kraniospinal</a:t>
            </a:r>
            <a:r>
              <a:rPr lang="tr-TR" dirty="0"/>
              <a:t> radyoterapi uygulanır.</a:t>
            </a:r>
          </a:p>
        </p:txBody>
      </p:sp>
    </p:spTree>
    <p:extLst>
      <p:ext uri="{BB962C8B-B14F-4D97-AF65-F5344CB8AC3E}">
        <p14:creationId xmlns:p14="http://schemas.microsoft.com/office/powerpoint/2010/main" val="4030119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B051F3B-84DA-7EDF-F971-E0D18C66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KRANİOSPİNAL RADYOTERAPİ</a:t>
            </a:r>
          </a:p>
        </p:txBody>
      </p:sp>
      <p:pic>
        <p:nvPicPr>
          <p:cNvPr id="4" name="Resim 3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F32A977E-ED8C-8208-CA91-10050E6AA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715" y="1845426"/>
            <a:ext cx="8683516" cy="445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9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Çocukluk çağında yaşa göre görülen kanserlerin sıklığı değişmektedir.</a:t>
            </a:r>
          </a:p>
          <a:p>
            <a:r>
              <a:rPr lang="tr-TR" dirty="0"/>
              <a:t>&lt;15 yaş: Lösemiler, SSS tümörleri, </a:t>
            </a:r>
            <a:r>
              <a:rPr lang="tr-TR" dirty="0" err="1"/>
              <a:t>Nöroblastom</a:t>
            </a:r>
            <a:r>
              <a:rPr lang="tr-TR" dirty="0"/>
              <a:t>, </a:t>
            </a:r>
            <a:r>
              <a:rPr lang="tr-TR" dirty="0" err="1"/>
              <a:t>Wilm</a:t>
            </a:r>
            <a:r>
              <a:rPr lang="tr-TR" dirty="0"/>
              <a:t> </a:t>
            </a:r>
            <a:r>
              <a:rPr lang="tr-TR" dirty="0" err="1"/>
              <a:t>Tm</a:t>
            </a:r>
            <a:r>
              <a:rPr lang="tr-TR" dirty="0"/>
              <a:t>, </a:t>
            </a:r>
            <a:r>
              <a:rPr lang="tr-TR" dirty="0" err="1"/>
              <a:t>Rabdomyosarkom</a:t>
            </a:r>
            <a:r>
              <a:rPr lang="tr-TR" dirty="0"/>
              <a:t>, Hodgkin Lenfoma </a:t>
            </a:r>
            <a:r>
              <a:rPr lang="tr-TR" dirty="0" err="1"/>
              <a:t>dah</a:t>
            </a:r>
            <a:r>
              <a:rPr lang="tr-TR" dirty="0"/>
              <a:t> sık görülürken</a:t>
            </a:r>
          </a:p>
          <a:p>
            <a:r>
              <a:rPr lang="tr-TR" dirty="0"/>
              <a:t>15-19 yaş: HL, SSS </a:t>
            </a:r>
            <a:r>
              <a:rPr lang="tr-TR" dirty="0" err="1"/>
              <a:t>tmleri</a:t>
            </a:r>
            <a:r>
              <a:rPr lang="tr-TR" dirty="0"/>
              <a:t>, </a:t>
            </a:r>
            <a:r>
              <a:rPr lang="tr-TR" dirty="0" err="1"/>
              <a:t>Germ</a:t>
            </a:r>
            <a:r>
              <a:rPr lang="tr-TR" dirty="0"/>
              <a:t> hücreli </a:t>
            </a:r>
            <a:r>
              <a:rPr lang="tr-TR" dirty="0" err="1"/>
              <a:t>tmler</a:t>
            </a:r>
            <a:r>
              <a:rPr lang="tr-TR" dirty="0"/>
              <a:t>, NHL, </a:t>
            </a:r>
            <a:r>
              <a:rPr lang="tr-TR" dirty="0" err="1"/>
              <a:t>Tiroid</a:t>
            </a:r>
            <a:r>
              <a:rPr lang="tr-TR" dirty="0"/>
              <a:t> kanseri, Lösemiler sık görülür.</a:t>
            </a:r>
          </a:p>
        </p:txBody>
      </p:sp>
    </p:spTree>
    <p:extLst>
      <p:ext uri="{BB962C8B-B14F-4D97-AF65-F5344CB8AC3E}">
        <p14:creationId xmlns:p14="http://schemas.microsoft.com/office/powerpoint/2010/main" val="213335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7E948B-4555-1C3F-454E-FBFCAA7A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SİMULASYON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052FAA-281A-6AA9-E17A-B4EA8CE9B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5-6 yaş altı çocuklarda simülasyon ve tedavi esnasında anestezi gerekmektedir.</a:t>
            </a:r>
          </a:p>
          <a:p>
            <a:r>
              <a:rPr lang="tr-TR" dirty="0"/>
              <a:t>Tedavi edilecek bölge ve tekniğe göre gerekli ekipmanlar tercih edilir.</a:t>
            </a:r>
          </a:p>
          <a:p>
            <a:r>
              <a:rPr lang="tr-TR" dirty="0"/>
              <a:t>Vakum yatak</a:t>
            </a:r>
          </a:p>
          <a:p>
            <a:r>
              <a:rPr lang="tr-TR" dirty="0"/>
              <a:t>Maske</a:t>
            </a:r>
          </a:p>
          <a:p>
            <a:r>
              <a:rPr lang="tr-TR" dirty="0"/>
              <a:t>Kontrast madde ve tellemeler.</a:t>
            </a:r>
          </a:p>
          <a:p>
            <a:r>
              <a:rPr lang="tr-TR" dirty="0"/>
              <a:t>Çocuklarda kontrast madde kullanımında daha dikkatli olmak gereklidir.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71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C23A28-D8F1-9D77-05A9-0134FFC8E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BİLGİLER	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289F0-61EA-5C3E-ABAA-7404B02C1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Çocukluk çağı tümörlerinde tedavi protokolü kullanımı yaygındır.</a:t>
            </a:r>
          </a:p>
          <a:p>
            <a:r>
              <a:rPr lang="tr-TR" dirty="0"/>
              <a:t>Bu nedenle mutlaka takip edilen kılavuz protokole göre hedef </a:t>
            </a:r>
            <a:r>
              <a:rPr lang="tr-TR" dirty="0" err="1"/>
              <a:t>hacimler,doz,doz</a:t>
            </a:r>
            <a:r>
              <a:rPr lang="tr-TR" dirty="0"/>
              <a:t> sınırlamaları belirlenmelidir.</a:t>
            </a:r>
          </a:p>
          <a:p>
            <a:r>
              <a:rPr lang="tr-TR" dirty="0"/>
              <a:t>**Çocukluk çağında büyüme devam ettiği için normal dokuların(örnek kemiklerin büyüme plakları) aldığı dozlar büyük önem arz </a:t>
            </a:r>
            <a:r>
              <a:rPr lang="tr-TR" dirty="0" err="1"/>
              <a:t>etmektedir.Ayrıca</a:t>
            </a:r>
            <a:r>
              <a:rPr lang="tr-TR" dirty="0"/>
              <a:t> organların toleransları da düşmektedir.</a:t>
            </a:r>
          </a:p>
          <a:p>
            <a:r>
              <a:rPr lang="tr-TR" dirty="0"/>
              <a:t>Özellikle sağkalımı uzun olan hastalıklarda uzun dönem yan etkileri minimal tutmak için normal doku dozları çok önemlidir.</a:t>
            </a:r>
          </a:p>
          <a:p>
            <a:r>
              <a:rPr lang="tr-TR" dirty="0"/>
              <a:t>Genellikle günlük 1,5-1,8 </a:t>
            </a:r>
            <a:r>
              <a:rPr lang="tr-TR" dirty="0" err="1"/>
              <a:t>Gy</a:t>
            </a:r>
            <a:r>
              <a:rPr lang="tr-TR" dirty="0"/>
              <a:t> dozlar tercih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091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WİLMS TÜMÖRÜ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Sıklıkla 5 yaş civarında görülen böbrek kaynaklı </a:t>
            </a:r>
            <a:r>
              <a:rPr lang="tr-TR" dirty="0" err="1"/>
              <a:t>embriyonel</a:t>
            </a:r>
            <a:r>
              <a:rPr lang="tr-TR" dirty="0"/>
              <a:t> bir  tümörüdür.</a:t>
            </a:r>
          </a:p>
          <a:p>
            <a:r>
              <a:rPr lang="tr-TR" dirty="0"/>
              <a:t>Batında ele gelen ve semptom veren şişlik kitle ile genelde başvurulur.</a:t>
            </a:r>
          </a:p>
          <a:p>
            <a:r>
              <a:rPr lang="tr-TR" dirty="0"/>
              <a:t>Operasyon sonrası evreye göre KT ve RT uygulanır.</a:t>
            </a:r>
          </a:p>
        </p:txBody>
      </p:sp>
    </p:spTree>
    <p:extLst>
      <p:ext uri="{BB962C8B-B14F-4D97-AF65-F5344CB8AC3E}">
        <p14:creationId xmlns:p14="http://schemas.microsoft.com/office/powerpoint/2010/main" val="407029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WİLMS TÜMÖRÜ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Tanıda Evre I-II ve </a:t>
            </a:r>
            <a:r>
              <a:rPr lang="tr-TR" dirty="0" err="1"/>
              <a:t>favorabl</a:t>
            </a:r>
            <a:r>
              <a:rPr lang="tr-TR" dirty="0"/>
              <a:t> (olumlu) histolojik özelliklere sahipse RT uygulanmaz. Ancak evre III ve üzeri ve kötü histolojik özelliklerde RT uygulanır.</a:t>
            </a:r>
          </a:p>
          <a:p>
            <a:r>
              <a:rPr lang="tr-TR" dirty="0"/>
              <a:t>RT </a:t>
            </a:r>
            <a:r>
              <a:rPr lang="tr-TR" dirty="0" err="1"/>
              <a:t>Flank</a:t>
            </a:r>
            <a:r>
              <a:rPr lang="tr-TR" dirty="0"/>
              <a:t> RT si olarak 10,8 </a:t>
            </a:r>
            <a:r>
              <a:rPr lang="tr-TR" dirty="0" err="1"/>
              <a:t>Gy</a:t>
            </a:r>
            <a:r>
              <a:rPr lang="tr-TR" dirty="0"/>
              <a:t> ( evresine ve özelliklerine göre + 9Gy </a:t>
            </a:r>
            <a:r>
              <a:rPr lang="tr-TR" dirty="0" err="1"/>
              <a:t>boost</a:t>
            </a:r>
            <a:r>
              <a:rPr lang="tr-TR" dirty="0"/>
              <a:t>) şeklinde veya </a:t>
            </a:r>
            <a:r>
              <a:rPr lang="tr-TR" dirty="0" err="1"/>
              <a:t>tm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 veya batına yayılma varsa tüm batın RT şeklinde uygulanır.</a:t>
            </a:r>
          </a:p>
          <a:p>
            <a:r>
              <a:rPr lang="tr-TR" dirty="0"/>
              <a:t>Primer hastalık bölgesi dışında akciğer , beyin , </a:t>
            </a:r>
            <a:r>
              <a:rPr lang="tr-TR" dirty="0" err="1"/>
              <a:t>kc</a:t>
            </a:r>
            <a:r>
              <a:rPr lang="tr-TR" dirty="0"/>
              <a:t> , kemik metastazı durumlarında da bu bölgelere yönelik RT uygulanabilir. </a:t>
            </a:r>
          </a:p>
          <a:p>
            <a:r>
              <a:rPr lang="tr-TR" dirty="0"/>
              <a:t>Akciğer metastazı durumunda total akciğer ışınlaması yapılmaktadır.(12Gy)</a:t>
            </a:r>
          </a:p>
        </p:txBody>
      </p:sp>
    </p:spTree>
    <p:extLst>
      <p:ext uri="{BB962C8B-B14F-4D97-AF65-F5344CB8AC3E}">
        <p14:creationId xmlns:p14="http://schemas.microsoft.com/office/powerpoint/2010/main" val="1738974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NÖROBLASTOM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98125"/>
            <a:ext cx="10515600" cy="4351338"/>
          </a:xfrm>
        </p:spPr>
        <p:txBody>
          <a:bodyPr/>
          <a:lstStyle/>
          <a:p>
            <a:r>
              <a:rPr lang="tr-TR" dirty="0"/>
              <a:t>Lösemi ve SSS </a:t>
            </a:r>
            <a:r>
              <a:rPr lang="tr-TR" dirty="0" err="1"/>
              <a:t>tmlerinden</a:t>
            </a:r>
            <a:r>
              <a:rPr lang="tr-TR" dirty="0"/>
              <a:t> sonra 3. sıklıkta görülür.</a:t>
            </a:r>
          </a:p>
          <a:p>
            <a:r>
              <a:rPr lang="tr-TR" dirty="0"/>
              <a:t>Genellikle 2 yaş civarında görülür.</a:t>
            </a:r>
          </a:p>
          <a:p>
            <a:r>
              <a:rPr lang="tr-TR" dirty="0"/>
              <a:t>Sinir ganglionlarının(sinir düğümü) olduğu </a:t>
            </a:r>
            <a:r>
              <a:rPr lang="tr-TR" dirty="0" err="1"/>
              <a:t>heryerden</a:t>
            </a:r>
            <a:r>
              <a:rPr lang="tr-TR" dirty="0"/>
              <a:t> gelişebilir.</a:t>
            </a:r>
          </a:p>
          <a:p>
            <a:r>
              <a:rPr lang="tr-TR" dirty="0"/>
              <a:t>Tedavi: Kitlenin tam rezeksiyonudur ancak mümkün değilse  evresine göre de </a:t>
            </a:r>
            <a:r>
              <a:rPr lang="tr-TR" dirty="0" err="1"/>
              <a:t>preop</a:t>
            </a:r>
            <a:r>
              <a:rPr lang="tr-TR" dirty="0"/>
              <a:t> KT  ve RT de </a:t>
            </a:r>
            <a:r>
              <a:rPr lang="tr-TR" dirty="0" err="1"/>
              <a:t>uygulanabilinir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84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RABDOMYOSARKOM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Yumuşak doku kaynaklı agresif bir tümördür vücutta herhangi bir bölgeden kaynaklanabilir.</a:t>
            </a:r>
          </a:p>
          <a:p>
            <a:r>
              <a:rPr lang="tr-TR" dirty="0"/>
              <a:t>İyi ve kötü prognozlu alt tipleri vardır.</a:t>
            </a:r>
          </a:p>
          <a:p>
            <a:r>
              <a:rPr lang="tr-TR" dirty="0"/>
              <a:t>Cerrahi</a:t>
            </a:r>
          </a:p>
          <a:p>
            <a:r>
              <a:rPr lang="tr-TR" dirty="0"/>
              <a:t>Kemoterapi</a:t>
            </a:r>
          </a:p>
          <a:p>
            <a:r>
              <a:rPr lang="tr-TR" dirty="0"/>
              <a:t>Radyoterapi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607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ÇAĞI SSS TÜMÖRLERİ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Sıklıkla Bulantı kusma dengesizlik nöbet </a:t>
            </a:r>
            <a:r>
              <a:rPr lang="tr-TR" dirty="0" err="1"/>
              <a:t>başağrısı</a:t>
            </a:r>
            <a:r>
              <a:rPr lang="tr-TR" dirty="0"/>
              <a:t> veya nörolojik fonksiyon kayıpları ile başvururlar</a:t>
            </a:r>
          </a:p>
          <a:p>
            <a:r>
              <a:rPr lang="tr-TR" dirty="0"/>
              <a:t>Tanıda </a:t>
            </a:r>
            <a:r>
              <a:rPr lang="tr-TR" dirty="0" err="1"/>
              <a:t>Kranial</a:t>
            </a:r>
            <a:r>
              <a:rPr lang="tr-TR" dirty="0"/>
              <a:t> BT-MRG ve </a:t>
            </a:r>
            <a:r>
              <a:rPr lang="tr-TR" dirty="0" err="1"/>
              <a:t>spinal</a:t>
            </a:r>
            <a:r>
              <a:rPr lang="tr-TR" dirty="0"/>
              <a:t> metastaz riski olan hastalarda mutlaka tüm </a:t>
            </a:r>
            <a:r>
              <a:rPr lang="tr-TR" dirty="0" err="1"/>
              <a:t>spinal</a:t>
            </a:r>
            <a:r>
              <a:rPr lang="tr-TR" dirty="0"/>
              <a:t> MRG ile değerlendirilir.</a:t>
            </a:r>
          </a:p>
          <a:p>
            <a:r>
              <a:rPr lang="tr-TR" dirty="0"/>
              <a:t>Çoğunlukla esas tedavisi total olarak çıkarılması ve </a:t>
            </a:r>
            <a:r>
              <a:rPr lang="tr-TR" dirty="0" err="1"/>
              <a:t>histopatolojik</a:t>
            </a:r>
            <a:r>
              <a:rPr lang="tr-TR" dirty="0"/>
              <a:t> olarak tanının da sağlanması ile olur.</a:t>
            </a:r>
          </a:p>
        </p:txBody>
      </p:sp>
    </p:spTree>
    <p:extLst>
      <p:ext uri="{BB962C8B-B14F-4D97-AF65-F5344CB8AC3E}">
        <p14:creationId xmlns:p14="http://schemas.microsoft.com/office/powerpoint/2010/main" val="365804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521</Words>
  <Application>Microsoft Office PowerPoint</Application>
  <PresentationFormat>Geniş ekran</PresentationFormat>
  <Paragraphs>65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ÇOCUKLUK ÇAĞI KANSERLERİNDE RADYOTERAPİ</vt:lpstr>
      <vt:lpstr>GİRİŞ</vt:lpstr>
      <vt:lpstr>SİMULASYON</vt:lpstr>
      <vt:lpstr>GENEL BİLGİLER  </vt:lpstr>
      <vt:lpstr>WİLMS TÜMÖRÜ</vt:lpstr>
      <vt:lpstr>WİLMS TÜMÖRÜ</vt:lpstr>
      <vt:lpstr>NÖROBLASTOM</vt:lpstr>
      <vt:lpstr>RABDOMYOSARKOM</vt:lpstr>
      <vt:lpstr>ÇOCUKLUK ÇAĞI SSS TÜMÖRLERİ</vt:lpstr>
      <vt:lpstr>ÇOCUKLUK ÇAĞI SSS TÜMÖRLERİ VE SIKLIĞI</vt:lpstr>
      <vt:lpstr>MEDULLOBLASTOM</vt:lpstr>
      <vt:lpstr>BOS:BEYİN-OMURİLİK SIVISI</vt:lpstr>
      <vt:lpstr>KRANİOSPİNAL RADYOTERAPİ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Çocukluk Çağı Kanserleri</dc:title>
  <dc:creator>user</dc:creator>
  <cp:lastModifiedBy>yunus babayiğit</cp:lastModifiedBy>
  <cp:revision>22</cp:revision>
  <dcterms:created xsi:type="dcterms:W3CDTF">2020-05-14T09:04:22Z</dcterms:created>
  <dcterms:modified xsi:type="dcterms:W3CDTF">2024-06-02T21:01:12Z</dcterms:modified>
</cp:coreProperties>
</file>