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47" r:id="rId6"/>
    <p:sldId id="348" r:id="rId7"/>
    <p:sldId id="260" r:id="rId8"/>
    <p:sldId id="349" r:id="rId9"/>
    <p:sldId id="261" r:id="rId10"/>
    <p:sldId id="262" r:id="rId11"/>
    <p:sldId id="263" r:id="rId12"/>
    <p:sldId id="264" r:id="rId13"/>
    <p:sldId id="265" r:id="rId14"/>
    <p:sldId id="266" r:id="rId15"/>
    <p:sldId id="350" r:id="rId16"/>
    <p:sldId id="354" r:id="rId17"/>
    <p:sldId id="267" r:id="rId18"/>
    <p:sldId id="351" r:id="rId19"/>
    <p:sldId id="270" r:id="rId20"/>
    <p:sldId id="269" r:id="rId21"/>
    <p:sldId id="271" r:id="rId22"/>
    <p:sldId id="272" r:id="rId23"/>
    <p:sldId id="273" r:id="rId24"/>
    <p:sldId id="274" r:id="rId25"/>
    <p:sldId id="374" r:id="rId26"/>
    <p:sldId id="353" r:id="rId27"/>
    <p:sldId id="352" r:id="rId28"/>
    <p:sldId id="276" r:id="rId29"/>
    <p:sldId id="375" r:id="rId30"/>
    <p:sldId id="355" r:id="rId31"/>
    <p:sldId id="277" r:id="rId32"/>
    <p:sldId id="278" r:id="rId33"/>
    <p:sldId id="280" r:id="rId34"/>
    <p:sldId id="356" r:id="rId35"/>
    <p:sldId id="281" r:id="rId36"/>
    <p:sldId id="282" r:id="rId37"/>
    <p:sldId id="283" r:id="rId38"/>
    <p:sldId id="284" r:id="rId39"/>
    <p:sldId id="285" r:id="rId40"/>
    <p:sldId id="286" r:id="rId41"/>
    <p:sldId id="376" r:id="rId42"/>
    <p:sldId id="287" r:id="rId43"/>
    <p:sldId id="288" r:id="rId44"/>
    <p:sldId id="289" r:id="rId45"/>
    <p:sldId id="290" r:id="rId46"/>
    <p:sldId id="291" r:id="rId47"/>
    <p:sldId id="357" r:id="rId48"/>
    <p:sldId id="365" r:id="rId49"/>
    <p:sldId id="366" r:id="rId50"/>
    <p:sldId id="364" r:id="rId51"/>
    <p:sldId id="363" r:id="rId52"/>
    <p:sldId id="367" r:id="rId53"/>
    <p:sldId id="362" r:id="rId54"/>
    <p:sldId id="368" r:id="rId55"/>
    <p:sldId id="361" r:id="rId56"/>
    <p:sldId id="369" r:id="rId57"/>
    <p:sldId id="360" r:id="rId58"/>
    <p:sldId id="359" r:id="rId59"/>
    <p:sldId id="358" r:id="rId60"/>
    <p:sldId id="370" r:id="rId61"/>
    <p:sldId id="371" r:id="rId62"/>
    <p:sldId id="372" r:id="rId63"/>
    <p:sldId id="373" r:id="rId64"/>
    <p:sldId id="292" r:id="rId65"/>
    <p:sldId id="293" r:id="rId66"/>
    <p:sldId id="294" r:id="rId67"/>
    <p:sldId id="295" r:id="rId68"/>
    <p:sldId id="296" r:id="rId69"/>
    <p:sldId id="297" r:id="rId70"/>
    <p:sldId id="298" r:id="rId71"/>
    <p:sldId id="299" r:id="rId72"/>
    <p:sldId id="300" r:id="rId73"/>
    <p:sldId id="301" r:id="rId74"/>
    <p:sldId id="302" r:id="rId7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0"/>
  </p:normalViewPr>
  <p:slideViewPr>
    <p:cSldViewPr>
      <p:cViewPr varScale="1">
        <p:scale>
          <a:sx n="109" d="100"/>
          <a:sy n="109" d="100"/>
        </p:scale>
        <p:origin x="172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1D7A55-22FC-7D43-AC63-8B71F2C60C5B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278DD2-6438-1B44-9024-1E8363B7F88E}">
      <dgm:prSet phldrT="[Text]"/>
      <dgm:spPr/>
      <dgm:t>
        <a:bodyPr/>
        <a:lstStyle/>
        <a:p>
          <a:r>
            <a:rPr lang="en-US" dirty="0" err="1"/>
            <a:t>Toplam</a:t>
          </a:r>
          <a:r>
            <a:rPr lang="en-US" dirty="0"/>
            <a:t> </a:t>
          </a:r>
          <a:r>
            <a:rPr lang="en-US" dirty="0" err="1"/>
            <a:t>vücut</a:t>
          </a:r>
          <a:r>
            <a:rPr lang="en-US" dirty="0"/>
            <a:t> </a:t>
          </a:r>
          <a:r>
            <a:rPr lang="en-US" dirty="0" err="1"/>
            <a:t>suyu</a:t>
          </a:r>
          <a:r>
            <a:rPr lang="en-US" dirty="0"/>
            <a:t>  </a:t>
          </a:r>
          <a:r>
            <a:rPr lang="en-US" dirty="0" err="1"/>
            <a:t>VA’nın</a:t>
          </a:r>
          <a:r>
            <a:rPr lang="en-US" dirty="0"/>
            <a:t> %60’ı = 42L</a:t>
          </a:r>
        </a:p>
      </dgm:t>
    </dgm:pt>
    <dgm:pt modelId="{5F86970D-9370-F240-B6AE-19C17911D92F}" type="parTrans" cxnId="{998CDD1C-81B4-F447-B424-58967403ACE3}">
      <dgm:prSet/>
      <dgm:spPr/>
      <dgm:t>
        <a:bodyPr/>
        <a:lstStyle/>
        <a:p>
          <a:endParaRPr lang="en-US"/>
        </a:p>
      </dgm:t>
    </dgm:pt>
    <dgm:pt modelId="{82620BA8-3A36-CB4A-B533-EE0359B23EF9}" type="sibTrans" cxnId="{998CDD1C-81B4-F447-B424-58967403ACE3}">
      <dgm:prSet/>
      <dgm:spPr/>
      <dgm:t>
        <a:bodyPr/>
        <a:lstStyle/>
        <a:p>
          <a:endParaRPr lang="en-US"/>
        </a:p>
      </dgm:t>
    </dgm:pt>
    <dgm:pt modelId="{3FC15985-9136-EB40-835A-FCA63D530A79}">
      <dgm:prSet phldrT="[Text]"/>
      <dgm:spPr/>
      <dgm:t>
        <a:bodyPr/>
        <a:lstStyle/>
        <a:p>
          <a:r>
            <a:rPr lang="en-US" dirty="0" err="1"/>
            <a:t>Ektraselüler</a:t>
          </a:r>
          <a:r>
            <a:rPr lang="en-US" dirty="0"/>
            <a:t> </a:t>
          </a:r>
          <a:r>
            <a:rPr lang="en-US" dirty="0" err="1"/>
            <a:t>Sıvı</a:t>
          </a:r>
          <a:r>
            <a:rPr lang="en-US" dirty="0"/>
            <a:t> </a:t>
          </a:r>
          <a:r>
            <a:rPr lang="en-US" dirty="0" err="1"/>
            <a:t>TVS’nun</a:t>
          </a:r>
          <a:r>
            <a:rPr lang="en-US" dirty="0"/>
            <a:t> %35’I = 14 L</a:t>
          </a:r>
        </a:p>
      </dgm:t>
    </dgm:pt>
    <dgm:pt modelId="{9EA39E9E-9F52-9342-9279-3948DD421CFE}" type="parTrans" cxnId="{7EA2AA95-645C-E849-B952-3CBCECCD162E}">
      <dgm:prSet/>
      <dgm:spPr/>
      <dgm:t>
        <a:bodyPr/>
        <a:lstStyle/>
        <a:p>
          <a:endParaRPr lang="en-US"/>
        </a:p>
      </dgm:t>
    </dgm:pt>
    <dgm:pt modelId="{D4563573-E4E9-2544-8540-C58CBAAFA7AB}" type="sibTrans" cxnId="{7EA2AA95-645C-E849-B952-3CBCECCD162E}">
      <dgm:prSet/>
      <dgm:spPr/>
      <dgm:t>
        <a:bodyPr/>
        <a:lstStyle/>
        <a:p>
          <a:endParaRPr lang="en-US"/>
        </a:p>
      </dgm:t>
    </dgm:pt>
    <dgm:pt modelId="{3A33316B-8807-3341-9D4B-58304D4954E3}">
      <dgm:prSet phldrT="[Text]"/>
      <dgm:spPr/>
      <dgm:t>
        <a:bodyPr/>
        <a:lstStyle/>
        <a:p>
          <a:r>
            <a:rPr lang="en-US" dirty="0" err="1"/>
            <a:t>Plazma</a:t>
          </a:r>
          <a:r>
            <a:rPr lang="en-US" dirty="0"/>
            <a:t> </a:t>
          </a:r>
          <a:r>
            <a:rPr lang="en-US" dirty="0" err="1"/>
            <a:t>TVS’nun</a:t>
          </a:r>
          <a:r>
            <a:rPr lang="en-US" dirty="0"/>
            <a:t> %7’si = 3L</a:t>
          </a:r>
        </a:p>
      </dgm:t>
    </dgm:pt>
    <dgm:pt modelId="{2173E148-6E7E-C940-8067-F1E6E332F6E5}" type="parTrans" cxnId="{4C467113-E23A-F348-8B68-0E28082FC54E}">
      <dgm:prSet/>
      <dgm:spPr/>
      <dgm:t>
        <a:bodyPr/>
        <a:lstStyle/>
        <a:p>
          <a:endParaRPr lang="en-US"/>
        </a:p>
      </dgm:t>
    </dgm:pt>
    <dgm:pt modelId="{8167FC9D-8D46-0349-BFDF-F3A64D4E1268}" type="sibTrans" cxnId="{4C467113-E23A-F348-8B68-0E28082FC54E}">
      <dgm:prSet/>
      <dgm:spPr/>
      <dgm:t>
        <a:bodyPr/>
        <a:lstStyle/>
        <a:p>
          <a:endParaRPr lang="en-US"/>
        </a:p>
      </dgm:t>
    </dgm:pt>
    <dgm:pt modelId="{EC000143-2130-4D4D-8122-68BD1D20A4F7}">
      <dgm:prSet phldrT="[Text]"/>
      <dgm:spPr/>
      <dgm:t>
        <a:bodyPr/>
        <a:lstStyle/>
        <a:p>
          <a:r>
            <a:rPr lang="en-US" dirty="0" err="1"/>
            <a:t>Interstisiyel</a:t>
          </a:r>
          <a:r>
            <a:rPr lang="en-US" dirty="0"/>
            <a:t> </a:t>
          </a:r>
          <a:r>
            <a:rPr lang="en-US" dirty="0" err="1"/>
            <a:t>Sıvı</a:t>
          </a:r>
          <a:r>
            <a:rPr lang="en-US" dirty="0"/>
            <a:t> </a:t>
          </a:r>
          <a:r>
            <a:rPr lang="en-US" dirty="0" err="1"/>
            <a:t>TVS’nun</a:t>
          </a:r>
          <a:r>
            <a:rPr lang="en-US" dirty="0"/>
            <a:t> %28’i = 11L</a:t>
          </a:r>
        </a:p>
      </dgm:t>
    </dgm:pt>
    <dgm:pt modelId="{0A2CC089-100F-1741-ABBF-DF8CF2DEBDD8}" type="parTrans" cxnId="{77E08FD4-2E4B-E149-9D3A-857AF632F949}">
      <dgm:prSet/>
      <dgm:spPr/>
      <dgm:t>
        <a:bodyPr/>
        <a:lstStyle/>
        <a:p>
          <a:endParaRPr lang="en-US"/>
        </a:p>
      </dgm:t>
    </dgm:pt>
    <dgm:pt modelId="{47D2C258-C777-AD46-8D71-C5AFAC69D057}" type="sibTrans" cxnId="{77E08FD4-2E4B-E149-9D3A-857AF632F949}">
      <dgm:prSet/>
      <dgm:spPr/>
      <dgm:t>
        <a:bodyPr/>
        <a:lstStyle/>
        <a:p>
          <a:endParaRPr lang="en-US"/>
        </a:p>
      </dgm:t>
    </dgm:pt>
    <dgm:pt modelId="{50C56AD0-C222-D54F-BDF8-828C16954E80}">
      <dgm:prSet phldrT="[Text]"/>
      <dgm:spPr/>
      <dgm:t>
        <a:bodyPr/>
        <a:lstStyle/>
        <a:p>
          <a:r>
            <a:rPr lang="en-US" dirty="0" err="1"/>
            <a:t>İntraselüler</a:t>
          </a:r>
          <a:r>
            <a:rPr lang="en-US" dirty="0"/>
            <a:t> </a:t>
          </a:r>
          <a:r>
            <a:rPr lang="en-US" dirty="0" err="1"/>
            <a:t>Sıvı</a:t>
          </a:r>
          <a:r>
            <a:rPr lang="en-US" dirty="0"/>
            <a:t> </a:t>
          </a:r>
          <a:r>
            <a:rPr lang="en-US" dirty="0" err="1"/>
            <a:t>TVS’nun</a:t>
          </a:r>
          <a:r>
            <a:rPr lang="en-US" dirty="0"/>
            <a:t> %65’i = 28L</a:t>
          </a:r>
        </a:p>
      </dgm:t>
    </dgm:pt>
    <dgm:pt modelId="{69CA07C8-801E-544C-8CF3-606523F29573}" type="parTrans" cxnId="{27E8D1E9-44F8-D346-83F6-BACFD4CAD5C5}">
      <dgm:prSet/>
      <dgm:spPr/>
      <dgm:t>
        <a:bodyPr/>
        <a:lstStyle/>
        <a:p>
          <a:endParaRPr lang="en-US"/>
        </a:p>
      </dgm:t>
    </dgm:pt>
    <dgm:pt modelId="{7A1B7807-EA8E-9844-9467-6E2A3F0440B4}" type="sibTrans" cxnId="{27E8D1E9-44F8-D346-83F6-BACFD4CAD5C5}">
      <dgm:prSet/>
      <dgm:spPr/>
      <dgm:t>
        <a:bodyPr/>
        <a:lstStyle/>
        <a:p>
          <a:endParaRPr lang="en-US"/>
        </a:p>
      </dgm:t>
    </dgm:pt>
    <dgm:pt modelId="{9FF0DD52-8DC5-2D45-A91F-776DFB4610ED}" type="pres">
      <dgm:prSet presAssocID="{EE1D7A55-22FC-7D43-AC63-8B71F2C60C5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B770FFB-27D2-244C-96AC-6C70BE5AE11C}" type="pres">
      <dgm:prSet presAssocID="{D7278DD2-6438-1B44-9024-1E8363B7F88E}" presName="root1" presStyleCnt="0"/>
      <dgm:spPr/>
    </dgm:pt>
    <dgm:pt modelId="{D1326FBD-F368-BF45-998A-E984630F5A38}" type="pres">
      <dgm:prSet presAssocID="{D7278DD2-6438-1B44-9024-1E8363B7F88E}" presName="LevelOneTextNode" presStyleLbl="node0" presStyleIdx="0" presStyleCnt="1">
        <dgm:presLayoutVars>
          <dgm:chPref val="3"/>
        </dgm:presLayoutVars>
      </dgm:prSet>
      <dgm:spPr/>
    </dgm:pt>
    <dgm:pt modelId="{7A30DB39-5812-CC4F-98AE-744269F13830}" type="pres">
      <dgm:prSet presAssocID="{D7278DD2-6438-1B44-9024-1E8363B7F88E}" presName="level2hierChild" presStyleCnt="0"/>
      <dgm:spPr/>
    </dgm:pt>
    <dgm:pt modelId="{EAF6627A-1A76-664F-8B36-28E7DFC04E14}" type="pres">
      <dgm:prSet presAssocID="{9EA39E9E-9F52-9342-9279-3948DD421CFE}" presName="conn2-1" presStyleLbl="parChTrans1D2" presStyleIdx="0" presStyleCnt="2"/>
      <dgm:spPr/>
    </dgm:pt>
    <dgm:pt modelId="{7CBE6932-9075-0C47-82EB-31216D859994}" type="pres">
      <dgm:prSet presAssocID="{9EA39E9E-9F52-9342-9279-3948DD421CFE}" presName="connTx" presStyleLbl="parChTrans1D2" presStyleIdx="0" presStyleCnt="2"/>
      <dgm:spPr/>
    </dgm:pt>
    <dgm:pt modelId="{B845931E-CD45-E448-B44C-D56E3B499E4A}" type="pres">
      <dgm:prSet presAssocID="{3FC15985-9136-EB40-835A-FCA63D530A79}" presName="root2" presStyleCnt="0"/>
      <dgm:spPr/>
    </dgm:pt>
    <dgm:pt modelId="{20C7A408-9C72-C846-B563-2A0FB57B6140}" type="pres">
      <dgm:prSet presAssocID="{3FC15985-9136-EB40-835A-FCA63D530A79}" presName="LevelTwoTextNode" presStyleLbl="node2" presStyleIdx="0" presStyleCnt="2">
        <dgm:presLayoutVars>
          <dgm:chPref val="3"/>
        </dgm:presLayoutVars>
      </dgm:prSet>
      <dgm:spPr/>
    </dgm:pt>
    <dgm:pt modelId="{7018929C-0D34-C846-8FC9-2186D904FB70}" type="pres">
      <dgm:prSet presAssocID="{3FC15985-9136-EB40-835A-FCA63D530A79}" presName="level3hierChild" presStyleCnt="0"/>
      <dgm:spPr/>
    </dgm:pt>
    <dgm:pt modelId="{980142F9-667F-3848-8017-08FDC83A1B52}" type="pres">
      <dgm:prSet presAssocID="{2173E148-6E7E-C940-8067-F1E6E332F6E5}" presName="conn2-1" presStyleLbl="parChTrans1D3" presStyleIdx="0" presStyleCnt="2"/>
      <dgm:spPr/>
    </dgm:pt>
    <dgm:pt modelId="{8C196E0F-672A-5F4B-AA35-A4B368052166}" type="pres">
      <dgm:prSet presAssocID="{2173E148-6E7E-C940-8067-F1E6E332F6E5}" presName="connTx" presStyleLbl="parChTrans1D3" presStyleIdx="0" presStyleCnt="2"/>
      <dgm:spPr/>
    </dgm:pt>
    <dgm:pt modelId="{5BAF80A0-87C8-854C-8EDB-7118EC46B44A}" type="pres">
      <dgm:prSet presAssocID="{3A33316B-8807-3341-9D4B-58304D4954E3}" presName="root2" presStyleCnt="0"/>
      <dgm:spPr/>
    </dgm:pt>
    <dgm:pt modelId="{24999B47-D037-CB43-87D8-A272B2776941}" type="pres">
      <dgm:prSet presAssocID="{3A33316B-8807-3341-9D4B-58304D4954E3}" presName="LevelTwoTextNode" presStyleLbl="node3" presStyleIdx="0" presStyleCnt="2">
        <dgm:presLayoutVars>
          <dgm:chPref val="3"/>
        </dgm:presLayoutVars>
      </dgm:prSet>
      <dgm:spPr/>
    </dgm:pt>
    <dgm:pt modelId="{65B7195A-7A74-5647-9099-5B9418078645}" type="pres">
      <dgm:prSet presAssocID="{3A33316B-8807-3341-9D4B-58304D4954E3}" presName="level3hierChild" presStyleCnt="0"/>
      <dgm:spPr/>
    </dgm:pt>
    <dgm:pt modelId="{7C46448D-F9A9-9242-BC78-E74F1CB33BEC}" type="pres">
      <dgm:prSet presAssocID="{0A2CC089-100F-1741-ABBF-DF8CF2DEBDD8}" presName="conn2-1" presStyleLbl="parChTrans1D3" presStyleIdx="1" presStyleCnt="2"/>
      <dgm:spPr/>
    </dgm:pt>
    <dgm:pt modelId="{003C7E03-973E-5D4A-A98D-C0A918D5B973}" type="pres">
      <dgm:prSet presAssocID="{0A2CC089-100F-1741-ABBF-DF8CF2DEBDD8}" presName="connTx" presStyleLbl="parChTrans1D3" presStyleIdx="1" presStyleCnt="2"/>
      <dgm:spPr/>
    </dgm:pt>
    <dgm:pt modelId="{1B551AFC-4B9C-354D-955C-E3AD2207605F}" type="pres">
      <dgm:prSet presAssocID="{EC000143-2130-4D4D-8122-68BD1D20A4F7}" presName="root2" presStyleCnt="0"/>
      <dgm:spPr/>
    </dgm:pt>
    <dgm:pt modelId="{FD097116-D442-0745-9786-28B6B39CE642}" type="pres">
      <dgm:prSet presAssocID="{EC000143-2130-4D4D-8122-68BD1D20A4F7}" presName="LevelTwoTextNode" presStyleLbl="node3" presStyleIdx="1" presStyleCnt="2">
        <dgm:presLayoutVars>
          <dgm:chPref val="3"/>
        </dgm:presLayoutVars>
      </dgm:prSet>
      <dgm:spPr/>
    </dgm:pt>
    <dgm:pt modelId="{4A366624-339B-9A46-8D0F-E3DA4BE4FEC4}" type="pres">
      <dgm:prSet presAssocID="{EC000143-2130-4D4D-8122-68BD1D20A4F7}" presName="level3hierChild" presStyleCnt="0"/>
      <dgm:spPr/>
    </dgm:pt>
    <dgm:pt modelId="{8DA15197-4F12-0D49-88C6-4547DC0DAD0B}" type="pres">
      <dgm:prSet presAssocID="{69CA07C8-801E-544C-8CF3-606523F29573}" presName="conn2-1" presStyleLbl="parChTrans1D2" presStyleIdx="1" presStyleCnt="2"/>
      <dgm:spPr/>
    </dgm:pt>
    <dgm:pt modelId="{47E46463-AA91-6941-8F29-63A151C6DA34}" type="pres">
      <dgm:prSet presAssocID="{69CA07C8-801E-544C-8CF3-606523F29573}" presName="connTx" presStyleLbl="parChTrans1D2" presStyleIdx="1" presStyleCnt="2"/>
      <dgm:spPr/>
    </dgm:pt>
    <dgm:pt modelId="{0AD9654F-65C5-C34D-9C19-713DC6362D69}" type="pres">
      <dgm:prSet presAssocID="{50C56AD0-C222-D54F-BDF8-828C16954E80}" presName="root2" presStyleCnt="0"/>
      <dgm:spPr/>
    </dgm:pt>
    <dgm:pt modelId="{AB6D0936-3B7B-8D4B-AE58-ED1A6FD072CF}" type="pres">
      <dgm:prSet presAssocID="{50C56AD0-C222-D54F-BDF8-828C16954E80}" presName="LevelTwoTextNode" presStyleLbl="node2" presStyleIdx="1" presStyleCnt="2">
        <dgm:presLayoutVars>
          <dgm:chPref val="3"/>
        </dgm:presLayoutVars>
      </dgm:prSet>
      <dgm:spPr/>
    </dgm:pt>
    <dgm:pt modelId="{415E0297-90E4-F44E-BAD7-78A0F258B654}" type="pres">
      <dgm:prSet presAssocID="{50C56AD0-C222-D54F-BDF8-828C16954E80}" presName="level3hierChild" presStyleCnt="0"/>
      <dgm:spPr/>
    </dgm:pt>
  </dgm:ptLst>
  <dgm:cxnLst>
    <dgm:cxn modelId="{B65FB70B-7C05-7B4F-AA3D-4A6BB264A1BC}" type="presOf" srcId="{EE1D7A55-22FC-7D43-AC63-8B71F2C60C5B}" destId="{9FF0DD52-8DC5-2D45-A91F-776DFB4610ED}" srcOrd="0" destOrd="0" presId="urn:microsoft.com/office/officeart/2005/8/layout/hierarchy2"/>
    <dgm:cxn modelId="{4C467113-E23A-F348-8B68-0E28082FC54E}" srcId="{3FC15985-9136-EB40-835A-FCA63D530A79}" destId="{3A33316B-8807-3341-9D4B-58304D4954E3}" srcOrd="0" destOrd="0" parTransId="{2173E148-6E7E-C940-8067-F1E6E332F6E5}" sibTransId="{8167FC9D-8D46-0349-BFDF-F3A64D4E1268}"/>
    <dgm:cxn modelId="{DC14C317-1979-C941-BAE4-9017CFD1894A}" type="presOf" srcId="{3FC15985-9136-EB40-835A-FCA63D530A79}" destId="{20C7A408-9C72-C846-B563-2A0FB57B6140}" srcOrd="0" destOrd="0" presId="urn:microsoft.com/office/officeart/2005/8/layout/hierarchy2"/>
    <dgm:cxn modelId="{BD20FA18-D51B-894E-8E1B-082C8420F4D4}" type="presOf" srcId="{50C56AD0-C222-D54F-BDF8-828C16954E80}" destId="{AB6D0936-3B7B-8D4B-AE58-ED1A6FD072CF}" srcOrd="0" destOrd="0" presId="urn:microsoft.com/office/officeart/2005/8/layout/hierarchy2"/>
    <dgm:cxn modelId="{D960BC1A-B0C4-5A40-8C8A-5DB30A92D009}" type="presOf" srcId="{0A2CC089-100F-1741-ABBF-DF8CF2DEBDD8}" destId="{7C46448D-F9A9-9242-BC78-E74F1CB33BEC}" srcOrd="0" destOrd="0" presId="urn:microsoft.com/office/officeart/2005/8/layout/hierarchy2"/>
    <dgm:cxn modelId="{998CDD1C-81B4-F447-B424-58967403ACE3}" srcId="{EE1D7A55-22FC-7D43-AC63-8B71F2C60C5B}" destId="{D7278DD2-6438-1B44-9024-1E8363B7F88E}" srcOrd="0" destOrd="0" parTransId="{5F86970D-9370-F240-B6AE-19C17911D92F}" sibTransId="{82620BA8-3A36-CB4A-B533-EE0359B23EF9}"/>
    <dgm:cxn modelId="{98DF6824-F909-D44F-B711-05A1C617C8EE}" type="presOf" srcId="{9EA39E9E-9F52-9342-9279-3948DD421CFE}" destId="{7CBE6932-9075-0C47-82EB-31216D859994}" srcOrd="1" destOrd="0" presId="urn:microsoft.com/office/officeart/2005/8/layout/hierarchy2"/>
    <dgm:cxn modelId="{F5297B29-F5EA-7241-AC51-A6D8EEAB28CD}" type="presOf" srcId="{EC000143-2130-4D4D-8122-68BD1D20A4F7}" destId="{FD097116-D442-0745-9786-28B6B39CE642}" srcOrd="0" destOrd="0" presId="urn:microsoft.com/office/officeart/2005/8/layout/hierarchy2"/>
    <dgm:cxn modelId="{81E89537-C221-3343-9AEE-4A2BD7B81DCB}" type="presOf" srcId="{69CA07C8-801E-544C-8CF3-606523F29573}" destId="{47E46463-AA91-6941-8F29-63A151C6DA34}" srcOrd="1" destOrd="0" presId="urn:microsoft.com/office/officeart/2005/8/layout/hierarchy2"/>
    <dgm:cxn modelId="{75562A71-F490-B040-8DAB-63E3FA3AE8B8}" type="presOf" srcId="{69CA07C8-801E-544C-8CF3-606523F29573}" destId="{8DA15197-4F12-0D49-88C6-4547DC0DAD0B}" srcOrd="0" destOrd="0" presId="urn:microsoft.com/office/officeart/2005/8/layout/hierarchy2"/>
    <dgm:cxn modelId="{6669977C-8C20-D945-A0E1-885F9356F327}" type="presOf" srcId="{D7278DD2-6438-1B44-9024-1E8363B7F88E}" destId="{D1326FBD-F368-BF45-998A-E984630F5A38}" srcOrd="0" destOrd="0" presId="urn:microsoft.com/office/officeart/2005/8/layout/hierarchy2"/>
    <dgm:cxn modelId="{2F59B381-CBA0-D141-8B3F-7D246AE07008}" type="presOf" srcId="{2173E148-6E7E-C940-8067-F1E6E332F6E5}" destId="{8C196E0F-672A-5F4B-AA35-A4B368052166}" srcOrd="1" destOrd="0" presId="urn:microsoft.com/office/officeart/2005/8/layout/hierarchy2"/>
    <dgm:cxn modelId="{BE2FA08E-0568-4B4F-9E4E-32B8DB6CDA21}" type="presOf" srcId="{2173E148-6E7E-C940-8067-F1E6E332F6E5}" destId="{980142F9-667F-3848-8017-08FDC83A1B52}" srcOrd="0" destOrd="0" presId="urn:microsoft.com/office/officeart/2005/8/layout/hierarchy2"/>
    <dgm:cxn modelId="{D2D22B94-E703-354B-BF23-8FB226D9BB5D}" type="presOf" srcId="{0A2CC089-100F-1741-ABBF-DF8CF2DEBDD8}" destId="{003C7E03-973E-5D4A-A98D-C0A918D5B973}" srcOrd="1" destOrd="0" presId="urn:microsoft.com/office/officeart/2005/8/layout/hierarchy2"/>
    <dgm:cxn modelId="{7EA2AA95-645C-E849-B952-3CBCECCD162E}" srcId="{D7278DD2-6438-1B44-9024-1E8363B7F88E}" destId="{3FC15985-9136-EB40-835A-FCA63D530A79}" srcOrd="0" destOrd="0" parTransId="{9EA39E9E-9F52-9342-9279-3948DD421CFE}" sibTransId="{D4563573-E4E9-2544-8540-C58CBAAFA7AB}"/>
    <dgm:cxn modelId="{77E08FD4-2E4B-E149-9D3A-857AF632F949}" srcId="{3FC15985-9136-EB40-835A-FCA63D530A79}" destId="{EC000143-2130-4D4D-8122-68BD1D20A4F7}" srcOrd="1" destOrd="0" parTransId="{0A2CC089-100F-1741-ABBF-DF8CF2DEBDD8}" sibTransId="{47D2C258-C777-AD46-8D71-C5AFAC69D057}"/>
    <dgm:cxn modelId="{784507D6-5001-2B43-9C36-8431E5033748}" type="presOf" srcId="{3A33316B-8807-3341-9D4B-58304D4954E3}" destId="{24999B47-D037-CB43-87D8-A272B2776941}" srcOrd="0" destOrd="0" presId="urn:microsoft.com/office/officeart/2005/8/layout/hierarchy2"/>
    <dgm:cxn modelId="{6F36FCE6-B25C-6545-A1E6-483EF7CE4C66}" type="presOf" srcId="{9EA39E9E-9F52-9342-9279-3948DD421CFE}" destId="{EAF6627A-1A76-664F-8B36-28E7DFC04E14}" srcOrd="0" destOrd="0" presId="urn:microsoft.com/office/officeart/2005/8/layout/hierarchy2"/>
    <dgm:cxn modelId="{27E8D1E9-44F8-D346-83F6-BACFD4CAD5C5}" srcId="{D7278DD2-6438-1B44-9024-1E8363B7F88E}" destId="{50C56AD0-C222-D54F-BDF8-828C16954E80}" srcOrd="1" destOrd="0" parTransId="{69CA07C8-801E-544C-8CF3-606523F29573}" sibTransId="{7A1B7807-EA8E-9844-9467-6E2A3F0440B4}"/>
    <dgm:cxn modelId="{2B5D283E-3653-C74B-8587-E26824398E1C}" type="presParOf" srcId="{9FF0DD52-8DC5-2D45-A91F-776DFB4610ED}" destId="{9B770FFB-27D2-244C-96AC-6C70BE5AE11C}" srcOrd="0" destOrd="0" presId="urn:microsoft.com/office/officeart/2005/8/layout/hierarchy2"/>
    <dgm:cxn modelId="{4CE1A7D5-74DA-D448-9EA3-FCD40996C9AB}" type="presParOf" srcId="{9B770FFB-27D2-244C-96AC-6C70BE5AE11C}" destId="{D1326FBD-F368-BF45-998A-E984630F5A38}" srcOrd="0" destOrd="0" presId="urn:microsoft.com/office/officeart/2005/8/layout/hierarchy2"/>
    <dgm:cxn modelId="{F27D8A6F-97D0-3243-A63E-449930325819}" type="presParOf" srcId="{9B770FFB-27D2-244C-96AC-6C70BE5AE11C}" destId="{7A30DB39-5812-CC4F-98AE-744269F13830}" srcOrd="1" destOrd="0" presId="urn:microsoft.com/office/officeart/2005/8/layout/hierarchy2"/>
    <dgm:cxn modelId="{1EDD1245-22FF-4143-BB93-DC3CEBDBEB99}" type="presParOf" srcId="{7A30DB39-5812-CC4F-98AE-744269F13830}" destId="{EAF6627A-1A76-664F-8B36-28E7DFC04E14}" srcOrd="0" destOrd="0" presId="urn:microsoft.com/office/officeart/2005/8/layout/hierarchy2"/>
    <dgm:cxn modelId="{B090FCDA-21AC-B14F-AB2E-5494803792ED}" type="presParOf" srcId="{EAF6627A-1A76-664F-8B36-28E7DFC04E14}" destId="{7CBE6932-9075-0C47-82EB-31216D859994}" srcOrd="0" destOrd="0" presId="urn:microsoft.com/office/officeart/2005/8/layout/hierarchy2"/>
    <dgm:cxn modelId="{9A4E26C1-4B20-444E-BEF3-714070254B46}" type="presParOf" srcId="{7A30DB39-5812-CC4F-98AE-744269F13830}" destId="{B845931E-CD45-E448-B44C-D56E3B499E4A}" srcOrd="1" destOrd="0" presId="urn:microsoft.com/office/officeart/2005/8/layout/hierarchy2"/>
    <dgm:cxn modelId="{4FF2BA75-020C-F44E-993B-2100057319A1}" type="presParOf" srcId="{B845931E-CD45-E448-B44C-D56E3B499E4A}" destId="{20C7A408-9C72-C846-B563-2A0FB57B6140}" srcOrd="0" destOrd="0" presId="urn:microsoft.com/office/officeart/2005/8/layout/hierarchy2"/>
    <dgm:cxn modelId="{2ADD4C15-B052-ED49-99E1-ED0DEE84516F}" type="presParOf" srcId="{B845931E-CD45-E448-B44C-D56E3B499E4A}" destId="{7018929C-0D34-C846-8FC9-2186D904FB70}" srcOrd="1" destOrd="0" presId="urn:microsoft.com/office/officeart/2005/8/layout/hierarchy2"/>
    <dgm:cxn modelId="{0164DDCC-750F-F542-8733-9645BDDD4232}" type="presParOf" srcId="{7018929C-0D34-C846-8FC9-2186D904FB70}" destId="{980142F9-667F-3848-8017-08FDC83A1B52}" srcOrd="0" destOrd="0" presId="urn:microsoft.com/office/officeart/2005/8/layout/hierarchy2"/>
    <dgm:cxn modelId="{5272A366-DBCE-4C4D-BA40-88ED234C87C7}" type="presParOf" srcId="{980142F9-667F-3848-8017-08FDC83A1B52}" destId="{8C196E0F-672A-5F4B-AA35-A4B368052166}" srcOrd="0" destOrd="0" presId="urn:microsoft.com/office/officeart/2005/8/layout/hierarchy2"/>
    <dgm:cxn modelId="{CED35641-D35F-804B-BE2F-81F229CFD36D}" type="presParOf" srcId="{7018929C-0D34-C846-8FC9-2186D904FB70}" destId="{5BAF80A0-87C8-854C-8EDB-7118EC46B44A}" srcOrd="1" destOrd="0" presId="urn:microsoft.com/office/officeart/2005/8/layout/hierarchy2"/>
    <dgm:cxn modelId="{F2B4DCC1-0186-7C46-A5EA-BC67546D13F2}" type="presParOf" srcId="{5BAF80A0-87C8-854C-8EDB-7118EC46B44A}" destId="{24999B47-D037-CB43-87D8-A272B2776941}" srcOrd="0" destOrd="0" presId="urn:microsoft.com/office/officeart/2005/8/layout/hierarchy2"/>
    <dgm:cxn modelId="{0675CCA8-6DD1-7940-B0C1-817411D95252}" type="presParOf" srcId="{5BAF80A0-87C8-854C-8EDB-7118EC46B44A}" destId="{65B7195A-7A74-5647-9099-5B9418078645}" srcOrd="1" destOrd="0" presId="urn:microsoft.com/office/officeart/2005/8/layout/hierarchy2"/>
    <dgm:cxn modelId="{C149F315-D8B7-2948-BB29-6D07C8251703}" type="presParOf" srcId="{7018929C-0D34-C846-8FC9-2186D904FB70}" destId="{7C46448D-F9A9-9242-BC78-E74F1CB33BEC}" srcOrd="2" destOrd="0" presId="urn:microsoft.com/office/officeart/2005/8/layout/hierarchy2"/>
    <dgm:cxn modelId="{4EAA30D6-7917-5242-AB28-8E6535C73792}" type="presParOf" srcId="{7C46448D-F9A9-9242-BC78-E74F1CB33BEC}" destId="{003C7E03-973E-5D4A-A98D-C0A918D5B973}" srcOrd="0" destOrd="0" presId="urn:microsoft.com/office/officeart/2005/8/layout/hierarchy2"/>
    <dgm:cxn modelId="{434CC425-921A-B84F-A4FF-28E8457D5F1E}" type="presParOf" srcId="{7018929C-0D34-C846-8FC9-2186D904FB70}" destId="{1B551AFC-4B9C-354D-955C-E3AD2207605F}" srcOrd="3" destOrd="0" presId="urn:microsoft.com/office/officeart/2005/8/layout/hierarchy2"/>
    <dgm:cxn modelId="{AFF28A77-8E61-C74E-8ECB-32DA53BE1D85}" type="presParOf" srcId="{1B551AFC-4B9C-354D-955C-E3AD2207605F}" destId="{FD097116-D442-0745-9786-28B6B39CE642}" srcOrd="0" destOrd="0" presId="urn:microsoft.com/office/officeart/2005/8/layout/hierarchy2"/>
    <dgm:cxn modelId="{2EAB6094-C457-D74E-94CC-E8BDF3E01A1F}" type="presParOf" srcId="{1B551AFC-4B9C-354D-955C-E3AD2207605F}" destId="{4A366624-339B-9A46-8D0F-E3DA4BE4FEC4}" srcOrd="1" destOrd="0" presId="urn:microsoft.com/office/officeart/2005/8/layout/hierarchy2"/>
    <dgm:cxn modelId="{BF76FEA1-DEF3-E74E-AB61-3B524883F76D}" type="presParOf" srcId="{7A30DB39-5812-CC4F-98AE-744269F13830}" destId="{8DA15197-4F12-0D49-88C6-4547DC0DAD0B}" srcOrd="2" destOrd="0" presId="urn:microsoft.com/office/officeart/2005/8/layout/hierarchy2"/>
    <dgm:cxn modelId="{E2CD2A15-FEE0-7644-8834-5B607933B20E}" type="presParOf" srcId="{8DA15197-4F12-0D49-88C6-4547DC0DAD0B}" destId="{47E46463-AA91-6941-8F29-63A151C6DA34}" srcOrd="0" destOrd="0" presId="urn:microsoft.com/office/officeart/2005/8/layout/hierarchy2"/>
    <dgm:cxn modelId="{DE333FEE-B8F7-654F-9EA0-7F0AB8F33518}" type="presParOf" srcId="{7A30DB39-5812-CC4F-98AE-744269F13830}" destId="{0AD9654F-65C5-C34D-9C19-713DC6362D69}" srcOrd="3" destOrd="0" presId="urn:microsoft.com/office/officeart/2005/8/layout/hierarchy2"/>
    <dgm:cxn modelId="{7D4FAB19-56A7-F343-9171-DA41B74BE104}" type="presParOf" srcId="{0AD9654F-65C5-C34D-9C19-713DC6362D69}" destId="{AB6D0936-3B7B-8D4B-AE58-ED1A6FD072CF}" srcOrd="0" destOrd="0" presId="urn:microsoft.com/office/officeart/2005/8/layout/hierarchy2"/>
    <dgm:cxn modelId="{2F5D58A1-1F45-B54A-96C3-C5A4DE533454}" type="presParOf" srcId="{0AD9654F-65C5-C34D-9C19-713DC6362D69}" destId="{415E0297-90E4-F44E-BAD7-78A0F258B654}" srcOrd="1" destOrd="0" presId="urn:microsoft.com/office/officeart/2005/8/layout/hierarchy2"/>
  </dgm:cxnLst>
  <dgm:bg>
    <a:solidFill>
      <a:srgbClr val="FF660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B7A865-A4E2-4678-BCDB-F08FBF72C4D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2834A6F-642D-4B7F-B996-143A3A4E272F}">
      <dgm:prSet phldrT="[Metin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tr-TR" dirty="0" err="1"/>
            <a:t>Hipovolemi</a:t>
          </a:r>
          <a:endParaRPr lang="tr-TR" dirty="0"/>
        </a:p>
      </dgm:t>
    </dgm:pt>
    <dgm:pt modelId="{8E5B33FD-FF7A-4E31-AF14-50E6ED3AE9C1}" type="parTrans" cxnId="{1FCB39BF-9644-43B4-958E-14F758EBF2FB}">
      <dgm:prSet/>
      <dgm:spPr/>
      <dgm:t>
        <a:bodyPr/>
        <a:lstStyle/>
        <a:p>
          <a:endParaRPr lang="tr-TR"/>
        </a:p>
      </dgm:t>
    </dgm:pt>
    <dgm:pt modelId="{8FC62FBD-7574-48D2-A669-E0E6D8542774}" type="sibTrans" cxnId="{1FCB39BF-9644-43B4-958E-14F758EBF2FB}">
      <dgm:prSet/>
      <dgm:spPr/>
      <dgm:t>
        <a:bodyPr/>
        <a:lstStyle/>
        <a:p>
          <a:endParaRPr lang="tr-TR"/>
        </a:p>
      </dgm:t>
    </dgm:pt>
    <dgm:pt modelId="{4B6002D8-8936-4D46-8EA2-6EB8A0BC64D8}">
      <dgm:prSet phldrT="[Metin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tr-TR" sz="2000" dirty="0" err="1"/>
            <a:t>Baroreseptör</a:t>
          </a:r>
          <a:r>
            <a:rPr lang="tr-TR" sz="2000" dirty="0"/>
            <a:t> (aort ve </a:t>
          </a:r>
          <a:r>
            <a:rPr lang="tr-TR" sz="2000" dirty="0" err="1"/>
            <a:t>karotis</a:t>
          </a:r>
          <a:r>
            <a:rPr lang="tr-TR" sz="2000" dirty="0"/>
            <a:t>)</a:t>
          </a:r>
        </a:p>
        <a:p>
          <a:r>
            <a:rPr lang="tr-TR" sz="2000" dirty="0"/>
            <a:t>Hipotansiyon</a:t>
          </a:r>
        </a:p>
      </dgm:t>
    </dgm:pt>
    <dgm:pt modelId="{C68D6D2C-60E7-4319-99AE-4E2EC9CB6D39}" type="parTrans" cxnId="{C95ECD11-2ED9-4B7B-9377-3C03377B10F0}">
      <dgm:prSet/>
      <dgm:spPr/>
      <dgm:t>
        <a:bodyPr/>
        <a:lstStyle/>
        <a:p>
          <a:endParaRPr lang="tr-TR"/>
        </a:p>
      </dgm:t>
    </dgm:pt>
    <dgm:pt modelId="{D78488C1-A6A3-41FE-B13A-25CBFA9FCA63}" type="sibTrans" cxnId="{C95ECD11-2ED9-4B7B-9377-3C03377B10F0}">
      <dgm:prSet/>
      <dgm:spPr/>
      <dgm:t>
        <a:bodyPr/>
        <a:lstStyle/>
        <a:p>
          <a:endParaRPr lang="tr-TR"/>
        </a:p>
      </dgm:t>
    </dgm:pt>
    <dgm:pt modelId="{E12A5ED8-64FA-4934-AE74-F22325D55941}">
      <dgm:prSet phldrT="[Metin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tr-TR" sz="2000" dirty="0"/>
            <a:t>Otonom SS</a:t>
          </a:r>
        </a:p>
        <a:p>
          <a:r>
            <a:rPr lang="tr-TR" sz="2000" dirty="0" err="1"/>
            <a:t>Vazokonstriksiyon</a:t>
          </a:r>
          <a:endParaRPr lang="tr-TR" sz="2000" dirty="0"/>
        </a:p>
      </dgm:t>
    </dgm:pt>
    <dgm:pt modelId="{1748A394-76D2-4922-9802-760050437252}" type="parTrans" cxnId="{7EAB1F50-D51A-4F69-B2D6-770EF7E1AD61}">
      <dgm:prSet/>
      <dgm:spPr/>
      <dgm:t>
        <a:bodyPr/>
        <a:lstStyle/>
        <a:p>
          <a:endParaRPr lang="tr-TR"/>
        </a:p>
      </dgm:t>
    </dgm:pt>
    <dgm:pt modelId="{A4B48693-C7D3-4BAA-92A7-1D9338CF63A4}" type="sibTrans" cxnId="{7EAB1F50-D51A-4F69-B2D6-770EF7E1AD61}">
      <dgm:prSet/>
      <dgm:spPr/>
      <dgm:t>
        <a:bodyPr/>
        <a:lstStyle/>
        <a:p>
          <a:endParaRPr lang="tr-TR"/>
        </a:p>
      </dgm:t>
    </dgm:pt>
    <dgm:pt modelId="{89273C52-5899-4A5C-9301-FA5C4B7143E6}">
      <dgm:prSet phldrT="[Metin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tr-TR" sz="2000" dirty="0"/>
            <a:t>Ren-</a:t>
          </a:r>
          <a:r>
            <a:rPr lang="tr-TR" sz="2000" dirty="0" err="1"/>
            <a:t>Anj</a:t>
          </a:r>
          <a:r>
            <a:rPr lang="tr-TR" sz="2000" dirty="0"/>
            <a:t>-</a:t>
          </a:r>
          <a:r>
            <a:rPr lang="tr-TR" sz="2000" dirty="0" err="1"/>
            <a:t>Ald</a:t>
          </a:r>
          <a:endParaRPr lang="tr-TR" sz="2000" dirty="0"/>
        </a:p>
        <a:p>
          <a:pPr>
            <a:lnSpc>
              <a:spcPct val="100000"/>
            </a:lnSpc>
          </a:pPr>
          <a:r>
            <a:rPr lang="tr-TR" sz="2000" dirty="0"/>
            <a:t>ANP</a:t>
          </a:r>
        </a:p>
        <a:p>
          <a:pPr>
            <a:lnSpc>
              <a:spcPct val="100000"/>
            </a:lnSpc>
          </a:pPr>
          <a:r>
            <a:rPr lang="tr-TR" sz="2000" dirty="0" err="1"/>
            <a:t>Prostoglandinler</a:t>
          </a:r>
          <a:endParaRPr lang="tr-TR" sz="2000" dirty="0"/>
        </a:p>
      </dgm:t>
    </dgm:pt>
    <dgm:pt modelId="{EDF14037-1D6C-4E7D-9CFF-9B9631BA915B}" type="parTrans" cxnId="{99089B38-95FD-4C62-B0C4-D5BE24E373F9}">
      <dgm:prSet/>
      <dgm:spPr/>
      <dgm:t>
        <a:bodyPr/>
        <a:lstStyle/>
        <a:p>
          <a:endParaRPr lang="tr-TR"/>
        </a:p>
      </dgm:t>
    </dgm:pt>
    <dgm:pt modelId="{ADA351E1-5783-4931-BC05-7F1A1E7DFA3F}" type="sibTrans" cxnId="{99089B38-95FD-4C62-B0C4-D5BE24E373F9}">
      <dgm:prSet/>
      <dgm:spPr/>
      <dgm:t>
        <a:bodyPr/>
        <a:lstStyle/>
        <a:p>
          <a:endParaRPr lang="tr-TR"/>
        </a:p>
      </dgm:t>
    </dgm:pt>
    <dgm:pt modelId="{D49A6F72-646B-4A9E-950C-F0572DA70020}">
      <dgm:prSet phldrT="[Metin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tr-TR" sz="2000" dirty="0" err="1"/>
            <a:t>Ozmoreseptör</a:t>
          </a:r>
          <a:endParaRPr lang="tr-TR" sz="2000" dirty="0"/>
        </a:p>
        <a:p>
          <a:r>
            <a:rPr lang="tr-TR" sz="2000" dirty="0" err="1"/>
            <a:t>Ozmolarite</a:t>
          </a:r>
          <a:r>
            <a:rPr lang="tr-TR" sz="2000" dirty="0"/>
            <a:t> artışı</a:t>
          </a:r>
        </a:p>
      </dgm:t>
    </dgm:pt>
    <dgm:pt modelId="{066A310B-9248-4BB9-902D-8FF241E18E6E}" type="parTrans" cxnId="{2297D59A-C680-4E87-82CB-22ECC8A71592}">
      <dgm:prSet/>
      <dgm:spPr/>
      <dgm:t>
        <a:bodyPr/>
        <a:lstStyle/>
        <a:p>
          <a:endParaRPr lang="tr-TR"/>
        </a:p>
      </dgm:t>
    </dgm:pt>
    <dgm:pt modelId="{710CA671-11F3-46ED-9FFE-4BA44AE89D57}" type="sibTrans" cxnId="{2297D59A-C680-4E87-82CB-22ECC8A71592}">
      <dgm:prSet/>
      <dgm:spPr/>
      <dgm:t>
        <a:bodyPr/>
        <a:lstStyle/>
        <a:p>
          <a:endParaRPr lang="tr-TR"/>
        </a:p>
      </dgm:t>
    </dgm:pt>
    <dgm:pt modelId="{193F7AAC-2467-4DBA-815C-97BCAC9B6C7B}">
      <dgm:prSet phldrT="[Metin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tr-TR" dirty="0"/>
            <a:t>Susama (su alımı)</a:t>
          </a:r>
        </a:p>
        <a:p>
          <a:r>
            <a:rPr lang="tr-TR" dirty="0" err="1"/>
            <a:t>Hipotalamus</a:t>
          </a:r>
          <a:r>
            <a:rPr lang="tr-TR" dirty="0"/>
            <a:t>-</a:t>
          </a:r>
          <a:r>
            <a:rPr lang="tr-TR" dirty="0" err="1"/>
            <a:t>vazopressin</a:t>
          </a:r>
          <a:endParaRPr lang="tr-TR" dirty="0"/>
        </a:p>
      </dgm:t>
    </dgm:pt>
    <dgm:pt modelId="{6B3A6EA3-2548-4D12-B551-4A20FF2FAD4E}" type="parTrans" cxnId="{914DD7EF-0CCF-4C03-8297-DBEDB94AC1F6}">
      <dgm:prSet/>
      <dgm:spPr/>
      <dgm:t>
        <a:bodyPr/>
        <a:lstStyle/>
        <a:p>
          <a:endParaRPr lang="tr-TR"/>
        </a:p>
      </dgm:t>
    </dgm:pt>
    <dgm:pt modelId="{C96F964B-49C4-4E82-AF9B-12A973E8B495}" type="sibTrans" cxnId="{914DD7EF-0CCF-4C03-8297-DBEDB94AC1F6}">
      <dgm:prSet/>
      <dgm:spPr/>
      <dgm:t>
        <a:bodyPr/>
        <a:lstStyle/>
        <a:p>
          <a:endParaRPr lang="tr-TR"/>
        </a:p>
      </dgm:t>
    </dgm:pt>
    <dgm:pt modelId="{02E2275F-893F-4D1D-B6AB-32860B8D93EF}" type="pres">
      <dgm:prSet presAssocID="{E6B7A865-A4E2-4678-BCDB-F08FBF72C4D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8AFEBBC-3F9F-42A5-8F50-C835EA2D500F}" type="pres">
      <dgm:prSet presAssocID="{22834A6F-642D-4B7F-B996-143A3A4E272F}" presName="hierRoot1" presStyleCnt="0"/>
      <dgm:spPr/>
    </dgm:pt>
    <dgm:pt modelId="{BA462271-52A4-46D6-A0AD-525DF1EB92C3}" type="pres">
      <dgm:prSet presAssocID="{22834A6F-642D-4B7F-B996-143A3A4E272F}" presName="composite" presStyleCnt="0"/>
      <dgm:spPr/>
    </dgm:pt>
    <dgm:pt modelId="{BE2F5209-2646-4E9C-8426-B3BF71CF635C}" type="pres">
      <dgm:prSet presAssocID="{22834A6F-642D-4B7F-B996-143A3A4E272F}" presName="background" presStyleLbl="node0" presStyleIdx="0" presStyleCnt="1"/>
      <dgm:spPr>
        <a:solidFill>
          <a:srgbClr val="FF0000"/>
        </a:solidFill>
      </dgm:spPr>
    </dgm:pt>
    <dgm:pt modelId="{7D501843-49F9-41EE-948B-AE174582EFFA}" type="pres">
      <dgm:prSet presAssocID="{22834A6F-642D-4B7F-B996-143A3A4E272F}" presName="text" presStyleLbl="fgAcc0" presStyleIdx="0" presStyleCnt="1" custScaleY="46408">
        <dgm:presLayoutVars>
          <dgm:chPref val="3"/>
        </dgm:presLayoutVars>
      </dgm:prSet>
      <dgm:spPr/>
    </dgm:pt>
    <dgm:pt modelId="{2C32B582-00F5-4AEA-A6E4-780BC009BDC4}" type="pres">
      <dgm:prSet presAssocID="{22834A6F-642D-4B7F-B996-143A3A4E272F}" presName="hierChild2" presStyleCnt="0"/>
      <dgm:spPr/>
    </dgm:pt>
    <dgm:pt modelId="{88D1C620-8B6C-4F48-A6A4-85370F4E4CA0}" type="pres">
      <dgm:prSet presAssocID="{C68D6D2C-60E7-4319-99AE-4E2EC9CB6D39}" presName="Name10" presStyleLbl="parChTrans1D2" presStyleIdx="0" presStyleCnt="2"/>
      <dgm:spPr/>
    </dgm:pt>
    <dgm:pt modelId="{C56135D7-E9EA-4DBA-AE2D-25C0910DD89C}" type="pres">
      <dgm:prSet presAssocID="{4B6002D8-8936-4D46-8EA2-6EB8A0BC64D8}" presName="hierRoot2" presStyleCnt="0"/>
      <dgm:spPr/>
    </dgm:pt>
    <dgm:pt modelId="{06D84C00-2A2D-4983-8B54-B549065D1F90}" type="pres">
      <dgm:prSet presAssocID="{4B6002D8-8936-4D46-8EA2-6EB8A0BC64D8}" presName="composite2" presStyleCnt="0"/>
      <dgm:spPr/>
    </dgm:pt>
    <dgm:pt modelId="{F3202755-E1CC-43D2-829E-CB6AC37F92A5}" type="pres">
      <dgm:prSet presAssocID="{4B6002D8-8936-4D46-8EA2-6EB8A0BC64D8}" presName="background2" presStyleLbl="node2" presStyleIdx="0" presStyleCnt="2"/>
      <dgm:spPr>
        <a:solidFill>
          <a:srgbClr val="FF0000"/>
        </a:solidFill>
      </dgm:spPr>
    </dgm:pt>
    <dgm:pt modelId="{E4340722-928A-4453-A6B4-F49FCD1C225A}" type="pres">
      <dgm:prSet presAssocID="{4B6002D8-8936-4D46-8EA2-6EB8A0BC64D8}" presName="text2" presStyleLbl="fgAcc2" presStyleIdx="0" presStyleCnt="2" custScaleX="161864" custScaleY="76469" custLinFactNeighborX="-29229" custLinFactNeighborY="1755">
        <dgm:presLayoutVars>
          <dgm:chPref val="3"/>
        </dgm:presLayoutVars>
      </dgm:prSet>
      <dgm:spPr/>
    </dgm:pt>
    <dgm:pt modelId="{E50BA228-4AE7-4E90-AAB9-71235C79783B}" type="pres">
      <dgm:prSet presAssocID="{4B6002D8-8936-4D46-8EA2-6EB8A0BC64D8}" presName="hierChild3" presStyleCnt="0"/>
      <dgm:spPr/>
    </dgm:pt>
    <dgm:pt modelId="{28A3AE18-675A-4135-B614-A6D9C708FC6C}" type="pres">
      <dgm:prSet presAssocID="{1748A394-76D2-4922-9802-760050437252}" presName="Name17" presStyleLbl="parChTrans1D3" presStyleIdx="0" presStyleCnt="3"/>
      <dgm:spPr/>
    </dgm:pt>
    <dgm:pt modelId="{9D17D7A6-7284-4888-BF5C-839EE2BB36CF}" type="pres">
      <dgm:prSet presAssocID="{E12A5ED8-64FA-4934-AE74-F22325D55941}" presName="hierRoot3" presStyleCnt="0"/>
      <dgm:spPr/>
    </dgm:pt>
    <dgm:pt modelId="{CF78BE52-F678-4570-9816-30FFCB06CEB2}" type="pres">
      <dgm:prSet presAssocID="{E12A5ED8-64FA-4934-AE74-F22325D55941}" presName="composite3" presStyleCnt="0"/>
      <dgm:spPr/>
    </dgm:pt>
    <dgm:pt modelId="{BA39DB39-CBA1-4D9E-9CCF-A5A34857A8C0}" type="pres">
      <dgm:prSet presAssocID="{E12A5ED8-64FA-4934-AE74-F22325D55941}" presName="background3" presStyleLbl="node3" presStyleIdx="0" presStyleCnt="3"/>
      <dgm:spPr>
        <a:solidFill>
          <a:srgbClr val="FF0000"/>
        </a:solidFill>
      </dgm:spPr>
    </dgm:pt>
    <dgm:pt modelId="{D106ED7C-14DD-44A3-80A9-56D4A763E988}" type="pres">
      <dgm:prSet presAssocID="{E12A5ED8-64FA-4934-AE74-F22325D55941}" presName="text3" presStyleLbl="fgAcc3" presStyleIdx="0" presStyleCnt="3" custScaleY="59628">
        <dgm:presLayoutVars>
          <dgm:chPref val="3"/>
        </dgm:presLayoutVars>
      </dgm:prSet>
      <dgm:spPr/>
    </dgm:pt>
    <dgm:pt modelId="{F5ACB92A-F458-49E3-B5DE-E35679B45FD8}" type="pres">
      <dgm:prSet presAssocID="{E12A5ED8-64FA-4934-AE74-F22325D55941}" presName="hierChild4" presStyleCnt="0"/>
      <dgm:spPr/>
    </dgm:pt>
    <dgm:pt modelId="{A42C2404-C922-4FCC-8931-06371B307319}" type="pres">
      <dgm:prSet presAssocID="{EDF14037-1D6C-4E7D-9CFF-9B9631BA915B}" presName="Name17" presStyleLbl="parChTrans1D3" presStyleIdx="1" presStyleCnt="3"/>
      <dgm:spPr/>
    </dgm:pt>
    <dgm:pt modelId="{37F035AB-C8A8-4BE5-AC10-DC57FC236386}" type="pres">
      <dgm:prSet presAssocID="{89273C52-5899-4A5C-9301-FA5C4B7143E6}" presName="hierRoot3" presStyleCnt="0"/>
      <dgm:spPr/>
    </dgm:pt>
    <dgm:pt modelId="{237AC173-5A50-40AF-996A-821D7E7F43DE}" type="pres">
      <dgm:prSet presAssocID="{89273C52-5899-4A5C-9301-FA5C4B7143E6}" presName="composite3" presStyleCnt="0"/>
      <dgm:spPr/>
    </dgm:pt>
    <dgm:pt modelId="{FE33CA22-56A8-4EFA-BD7A-2FA03F6D4CBA}" type="pres">
      <dgm:prSet presAssocID="{89273C52-5899-4A5C-9301-FA5C4B7143E6}" presName="background3" presStyleLbl="node3" presStyleIdx="1" presStyleCnt="3"/>
      <dgm:spPr>
        <a:solidFill>
          <a:srgbClr val="FF0000"/>
        </a:solidFill>
      </dgm:spPr>
    </dgm:pt>
    <dgm:pt modelId="{68E2F673-5BCE-43F5-A9C0-C81E8B074202}" type="pres">
      <dgm:prSet presAssocID="{89273C52-5899-4A5C-9301-FA5C4B7143E6}" presName="text3" presStyleLbl="fgAcc3" presStyleIdx="1" presStyleCnt="3" custScaleY="88957">
        <dgm:presLayoutVars>
          <dgm:chPref val="3"/>
        </dgm:presLayoutVars>
      </dgm:prSet>
      <dgm:spPr/>
    </dgm:pt>
    <dgm:pt modelId="{E8FCB153-EF40-497C-BCF4-A1F9B618E5B0}" type="pres">
      <dgm:prSet presAssocID="{89273C52-5899-4A5C-9301-FA5C4B7143E6}" presName="hierChild4" presStyleCnt="0"/>
      <dgm:spPr/>
    </dgm:pt>
    <dgm:pt modelId="{5536F1B0-3452-4173-B4A7-771DC61E8DC6}" type="pres">
      <dgm:prSet presAssocID="{066A310B-9248-4BB9-902D-8FF241E18E6E}" presName="Name10" presStyleLbl="parChTrans1D2" presStyleIdx="1" presStyleCnt="2"/>
      <dgm:spPr/>
    </dgm:pt>
    <dgm:pt modelId="{17DBA87C-656D-4411-885C-80F347B795E6}" type="pres">
      <dgm:prSet presAssocID="{D49A6F72-646B-4A9E-950C-F0572DA70020}" presName="hierRoot2" presStyleCnt="0"/>
      <dgm:spPr/>
    </dgm:pt>
    <dgm:pt modelId="{B6CFD90D-D994-46E4-9344-A3C40FDD1AC1}" type="pres">
      <dgm:prSet presAssocID="{D49A6F72-646B-4A9E-950C-F0572DA70020}" presName="composite2" presStyleCnt="0"/>
      <dgm:spPr/>
    </dgm:pt>
    <dgm:pt modelId="{30E93E5F-0303-49B7-8DCD-099845B46920}" type="pres">
      <dgm:prSet presAssocID="{D49A6F72-646B-4A9E-950C-F0572DA70020}" presName="background2" presStyleLbl="node2" presStyleIdx="1" presStyleCnt="2"/>
      <dgm:spPr>
        <a:solidFill>
          <a:srgbClr val="FF0000"/>
        </a:solidFill>
      </dgm:spPr>
    </dgm:pt>
    <dgm:pt modelId="{18CE89DE-4E77-4F1E-B721-D66BEC5F0F1F}" type="pres">
      <dgm:prSet presAssocID="{D49A6F72-646B-4A9E-950C-F0572DA70020}" presName="text2" presStyleLbl="fgAcc2" presStyleIdx="1" presStyleCnt="2" custScaleX="142741" custScaleY="76584" custLinFactNeighborX="-16550" custLinFactNeighborY="1829">
        <dgm:presLayoutVars>
          <dgm:chPref val="3"/>
        </dgm:presLayoutVars>
      </dgm:prSet>
      <dgm:spPr/>
    </dgm:pt>
    <dgm:pt modelId="{03DB4AE0-4DCE-4461-B5D5-EF45F0A69251}" type="pres">
      <dgm:prSet presAssocID="{D49A6F72-646B-4A9E-950C-F0572DA70020}" presName="hierChild3" presStyleCnt="0"/>
      <dgm:spPr/>
    </dgm:pt>
    <dgm:pt modelId="{152D4A41-057D-4EFE-90AE-DCF04D3B53A0}" type="pres">
      <dgm:prSet presAssocID="{6B3A6EA3-2548-4D12-B551-4A20FF2FAD4E}" presName="Name17" presStyleLbl="parChTrans1D3" presStyleIdx="2" presStyleCnt="3"/>
      <dgm:spPr/>
    </dgm:pt>
    <dgm:pt modelId="{096348BA-B490-48D8-9C4C-7C28CF971D49}" type="pres">
      <dgm:prSet presAssocID="{193F7AAC-2467-4DBA-815C-97BCAC9B6C7B}" presName="hierRoot3" presStyleCnt="0"/>
      <dgm:spPr/>
    </dgm:pt>
    <dgm:pt modelId="{2B2A04AD-C7A6-427F-AD09-87DB977FF1EC}" type="pres">
      <dgm:prSet presAssocID="{193F7AAC-2467-4DBA-815C-97BCAC9B6C7B}" presName="composite3" presStyleCnt="0"/>
      <dgm:spPr/>
    </dgm:pt>
    <dgm:pt modelId="{3E94774D-3957-4E96-82F4-E9585BFFCF64}" type="pres">
      <dgm:prSet presAssocID="{193F7AAC-2467-4DBA-815C-97BCAC9B6C7B}" presName="background3" presStyleLbl="node3" presStyleIdx="2" presStyleCnt="3"/>
      <dgm:spPr>
        <a:solidFill>
          <a:srgbClr val="FF0000"/>
        </a:solidFill>
      </dgm:spPr>
    </dgm:pt>
    <dgm:pt modelId="{58833080-13D8-416A-82C4-0B49EC3E5A8E}" type="pres">
      <dgm:prSet presAssocID="{193F7AAC-2467-4DBA-815C-97BCAC9B6C7B}" presName="text3" presStyleLbl="fgAcc3" presStyleIdx="2" presStyleCnt="3" custLinFactNeighborX="19279" custLinFactNeighborY="-1644">
        <dgm:presLayoutVars>
          <dgm:chPref val="3"/>
        </dgm:presLayoutVars>
      </dgm:prSet>
      <dgm:spPr/>
    </dgm:pt>
    <dgm:pt modelId="{BBAE04BA-F927-4E83-ABF3-AEFF82587CBD}" type="pres">
      <dgm:prSet presAssocID="{193F7AAC-2467-4DBA-815C-97BCAC9B6C7B}" presName="hierChild4" presStyleCnt="0"/>
      <dgm:spPr/>
    </dgm:pt>
  </dgm:ptLst>
  <dgm:cxnLst>
    <dgm:cxn modelId="{0298130E-A8EF-49E4-B155-C3E6E61B6887}" type="presOf" srcId="{E6B7A865-A4E2-4678-BCDB-F08FBF72C4D1}" destId="{02E2275F-893F-4D1D-B6AB-32860B8D93EF}" srcOrd="0" destOrd="0" presId="urn:microsoft.com/office/officeart/2005/8/layout/hierarchy1"/>
    <dgm:cxn modelId="{C95ECD11-2ED9-4B7B-9377-3C03377B10F0}" srcId="{22834A6F-642D-4B7F-B996-143A3A4E272F}" destId="{4B6002D8-8936-4D46-8EA2-6EB8A0BC64D8}" srcOrd="0" destOrd="0" parTransId="{C68D6D2C-60E7-4319-99AE-4E2EC9CB6D39}" sibTransId="{D78488C1-A6A3-41FE-B13A-25CBFA9FCA63}"/>
    <dgm:cxn modelId="{99089B38-95FD-4C62-B0C4-D5BE24E373F9}" srcId="{4B6002D8-8936-4D46-8EA2-6EB8A0BC64D8}" destId="{89273C52-5899-4A5C-9301-FA5C4B7143E6}" srcOrd="1" destOrd="0" parTransId="{EDF14037-1D6C-4E7D-9CFF-9B9631BA915B}" sibTransId="{ADA351E1-5783-4931-BC05-7F1A1E7DFA3F}"/>
    <dgm:cxn modelId="{7EAB1F50-D51A-4F69-B2D6-770EF7E1AD61}" srcId="{4B6002D8-8936-4D46-8EA2-6EB8A0BC64D8}" destId="{E12A5ED8-64FA-4934-AE74-F22325D55941}" srcOrd="0" destOrd="0" parTransId="{1748A394-76D2-4922-9802-760050437252}" sibTransId="{A4B48693-C7D3-4BAA-92A7-1D9338CF63A4}"/>
    <dgm:cxn modelId="{84D8D457-FB5A-43DC-9834-1AD24180D6B8}" type="presOf" srcId="{D49A6F72-646B-4A9E-950C-F0572DA70020}" destId="{18CE89DE-4E77-4F1E-B721-D66BEC5F0F1F}" srcOrd="0" destOrd="0" presId="urn:microsoft.com/office/officeart/2005/8/layout/hierarchy1"/>
    <dgm:cxn modelId="{9B304A5C-0460-4873-B66B-AE82ABA035D8}" type="presOf" srcId="{EDF14037-1D6C-4E7D-9CFF-9B9631BA915B}" destId="{A42C2404-C922-4FCC-8931-06371B307319}" srcOrd="0" destOrd="0" presId="urn:microsoft.com/office/officeart/2005/8/layout/hierarchy1"/>
    <dgm:cxn modelId="{5A0DD860-6D1D-4715-9D3D-7ADAC6BA5C82}" type="presOf" srcId="{1748A394-76D2-4922-9802-760050437252}" destId="{28A3AE18-675A-4135-B614-A6D9C708FC6C}" srcOrd="0" destOrd="0" presId="urn:microsoft.com/office/officeart/2005/8/layout/hierarchy1"/>
    <dgm:cxn modelId="{2297D59A-C680-4E87-82CB-22ECC8A71592}" srcId="{22834A6F-642D-4B7F-B996-143A3A4E272F}" destId="{D49A6F72-646B-4A9E-950C-F0572DA70020}" srcOrd="1" destOrd="0" parTransId="{066A310B-9248-4BB9-902D-8FF241E18E6E}" sibTransId="{710CA671-11F3-46ED-9FFE-4BA44AE89D57}"/>
    <dgm:cxn modelId="{F28E58A2-9299-447C-8634-CEA3DC598677}" type="presOf" srcId="{C68D6D2C-60E7-4319-99AE-4E2EC9CB6D39}" destId="{88D1C620-8B6C-4F48-A6A4-85370F4E4CA0}" srcOrd="0" destOrd="0" presId="urn:microsoft.com/office/officeart/2005/8/layout/hierarchy1"/>
    <dgm:cxn modelId="{06B66AA8-8507-495A-9466-85F870AB71FD}" type="presOf" srcId="{066A310B-9248-4BB9-902D-8FF241E18E6E}" destId="{5536F1B0-3452-4173-B4A7-771DC61E8DC6}" srcOrd="0" destOrd="0" presId="urn:microsoft.com/office/officeart/2005/8/layout/hierarchy1"/>
    <dgm:cxn modelId="{FCD720A9-95DE-4A57-B2AE-A671813C0AC2}" type="presOf" srcId="{E12A5ED8-64FA-4934-AE74-F22325D55941}" destId="{D106ED7C-14DD-44A3-80A9-56D4A763E988}" srcOrd="0" destOrd="0" presId="urn:microsoft.com/office/officeart/2005/8/layout/hierarchy1"/>
    <dgm:cxn modelId="{7E4600B6-A880-4B85-997A-18CA2C429410}" type="presOf" srcId="{193F7AAC-2467-4DBA-815C-97BCAC9B6C7B}" destId="{58833080-13D8-416A-82C4-0B49EC3E5A8E}" srcOrd="0" destOrd="0" presId="urn:microsoft.com/office/officeart/2005/8/layout/hierarchy1"/>
    <dgm:cxn modelId="{1FCB39BF-9644-43B4-958E-14F758EBF2FB}" srcId="{E6B7A865-A4E2-4678-BCDB-F08FBF72C4D1}" destId="{22834A6F-642D-4B7F-B996-143A3A4E272F}" srcOrd="0" destOrd="0" parTransId="{8E5B33FD-FF7A-4E31-AF14-50E6ED3AE9C1}" sibTransId="{8FC62FBD-7574-48D2-A669-E0E6D8542774}"/>
    <dgm:cxn modelId="{89E265CD-2446-4F15-8FC9-6173F592ED8E}" type="presOf" srcId="{6B3A6EA3-2548-4D12-B551-4A20FF2FAD4E}" destId="{152D4A41-057D-4EFE-90AE-DCF04D3B53A0}" srcOrd="0" destOrd="0" presId="urn:microsoft.com/office/officeart/2005/8/layout/hierarchy1"/>
    <dgm:cxn modelId="{A97EE2D8-665F-4411-ACE2-4B4709E385C5}" type="presOf" srcId="{89273C52-5899-4A5C-9301-FA5C4B7143E6}" destId="{68E2F673-5BCE-43F5-A9C0-C81E8B074202}" srcOrd="0" destOrd="0" presId="urn:microsoft.com/office/officeart/2005/8/layout/hierarchy1"/>
    <dgm:cxn modelId="{9D7C15E3-6E8D-49F1-AAE8-070AC3E1A28B}" type="presOf" srcId="{22834A6F-642D-4B7F-B996-143A3A4E272F}" destId="{7D501843-49F9-41EE-948B-AE174582EFFA}" srcOrd="0" destOrd="0" presId="urn:microsoft.com/office/officeart/2005/8/layout/hierarchy1"/>
    <dgm:cxn modelId="{914DD7EF-0CCF-4C03-8297-DBEDB94AC1F6}" srcId="{D49A6F72-646B-4A9E-950C-F0572DA70020}" destId="{193F7AAC-2467-4DBA-815C-97BCAC9B6C7B}" srcOrd="0" destOrd="0" parTransId="{6B3A6EA3-2548-4D12-B551-4A20FF2FAD4E}" sibTransId="{C96F964B-49C4-4E82-AF9B-12A973E8B495}"/>
    <dgm:cxn modelId="{BF60DAFD-7D5C-413B-9F1D-69BFEC8808FF}" type="presOf" srcId="{4B6002D8-8936-4D46-8EA2-6EB8A0BC64D8}" destId="{E4340722-928A-4453-A6B4-F49FCD1C225A}" srcOrd="0" destOrd="0" presId="urn:microsoft.com/office/officeart/2005/8/layout/hierarchy1"/>
    <dgm:cxn modelId="{E339D02B-1B4B-46F7-97DC-E5FE4A91AAE7}" type="presParOf" srcId="{02E2275F-893F-4D1D-B6AB-32860B8D93EF}" destId="{98AFEBBC-3F9F-42A5-8F50-C835EA2D500F}" srcOrd="0" destOrd="0" presId="urn:microsoft.com/office/officeart/2005/8/layout/hierarchy1"/>
    <dgm:cxn modelId="{20E268F4-276A-4274-ADC1-2E5A7D6C9276}" type="presParOf" srcId="{98AFEBBC-3F9F-42A5-8F50-C835EA2D500F}" destId="{BA462271-52A4-46D6-A0AD-525DF1EB92C3}" srcOrd="0" destOrd="0" presId="urn:microsoft.com/office/officeart/2005/8/layout/hierarchy1"/>
    <dgm:cxn modelId="{2D3F1741-778A-423F-AB43-0212F6DE69A4}" type="presParOf" srcId="{BA462271-52A4-46D6-A0AD-525DF1EB92C3}" destId="{BE2F5209-2646-4E9C-8426-B3BF71CF635C}" srcOrd="0" destOrd="0" presId="urn:microsoft.com/office/officeart/2005/8/layout/hierarchy1"/>
    <dgm:cxn modelId="{2E80B9A9-E40C-40F7-9A31-99EEABFAD5B3}" type="presParOf" srcId="{BA462271-52A4-46D6-A0AD-525DF1EB92C3}" destId="{7D501843-49F9-41EE-948B-AE174582EFFA}" srcOrd="1" destOrd="0" presId="urn:microsoft.com/office/officeart/2005/8/layout/hierarchy1"/>
    <dgm:cxn modelId="{8F2BC8AF-1060-43F6-B3FD-CCBF77E999F2}" type="presParOf" srcId="{98AFEBBC-3F9F-42A5-8F50-C835EA2D500F}" destId="{2C32B582-00F5-4AEA-A6E4-780BC009BDC4}" srcOrd="1" destOrd="0" presId="urn:microsoft.com/office/officeart/2005/8/layout/hierarchy1"/>
    <dgm:cxn modelId="{C07F1BA1-3F67-4D44-9901-1473FF7FCDF4}" type="presParOf" srcId="{2C32B582-00F5-4AEA-A6E4-780BC009BDC4}" destId="{88D1C620-8B6C-4F48-A6A4-85370F4E4CA0}" srcOrd="0" destOrd="0" presId="urn:microsoft.com/office/officeart/2005/8/layout/hierarchy1"/>
    <dgm:cxn modelId="{CA5B39E6-D537-41E0-97B1-604FC7BD6A33}" type="presParOf" srcId="{2C32B582-00F5-4AEA-A6E4-780BC009BDC4}" destId="{C56135D7-E9EA-4DBA-AE2D-25C0910DD89C}" srcOrd="1" destOrd="0" presId="urn:microsoft.com/office/officeart/2005/8/layout/hierarchy1"/>
    <dgm:cxn modelId="{AB52DF82-863D-4C64-B6C1-423A4DECC8FA}" type="presParOf" srcId="{C56135D7-E9EA-4DBA-AE2D-25C0910DD89C}" destId="{06D84C00-2A2D-4983-8B54-B549065D1F90}" srcOrd="0" destOrd="0" presId="urn:microsoft.com/office/officeart/2005/8/layout/hierarchy1"/>
    <dgm:cxn modelId="{CBEB18B4-D515-4BFA-B851-5C879C099DCA}" type="presParOf" srcId="{06D84C00-2A2D-4983-8B54-B549065D1F90}" destId="{F3202755-E1CC-43D2-829E-CB6AC37F92A5}" srcOrd="0" destOrd="0" presId="urn:microsoft.com/office/officeart/2005/8/layout/hierarchy1"/>
    <dgm:cxn modelId="{CEB784E9-4564-49F5-A39C-559F68084A5A}" type="presParOf" srcId="{06D84C00-2A2D-4983-8B54-B549065D1F90}" destId="{E4340722-928A-4453-A6B4-F49FCD1C225A}" srcOrd="1" destOrd="0" presId="urn:microsoft.com/office/officeart/2005/8/layout/hierarchy1"/>
    <dgm:cxn modelId="{3C4B8A53-AEC2-4663-8CC3-F6A614402A62}" type="presParOf" srcId="{C56135D7-E9EA-4DBA-AE2D-25C0910DD89C}" destId="{E50BA228-4AE7-4E90-AAB9-71235C79783B}" srcOrd="1" destOrd="0" presId="urn:microsoft.com/office/officeart/2005/8/layout/hierarchy1"/>
    <dgm:cxn modelId="{52006119-622C-4A80-84DB-6B35D93992E7}" type="presParOf" srcId="{E50BA228-4AE7-4E90-AAB9-71235C79783B}" destId="{28A3AE18-675A-4135-B614-A6D9C708FC6C}" srcOrd="0" destOrd="0" presId="urn:microsoft.com/office/officeart/2005/8/layout/hierarchy1"/>
    <dgm:cxn modelId="{9192559A-C1C6-494B-A5F9-37EDE5FEE9E3}" type="presParOf" srcId="{E50BA228-4AE7-4E90-AAB9-71235C79783B}" destId="{9D17D7A6-7284-4888-BF5C-839EE2BB36CF}" srcOrd="1" destOrd="0" presId="urn:microsoft.com/office/officeart/2005/8/layout/hierarchy1"/>
    <dgm:cxn modelId="{EE52DC83-85D7-43D5-80A4-8566A3CEC507}" type="presParOf" srcId="{9D17D7A6-7284-4888-BF5C-839EE2BB36CF}" destId="{CF78BE52-F678-4570-9816-30FFCB06CEB2}" srcOrd="0" destOrd="0" presId="urn:microsoft.com/office/officeart/2005/8/layout/hierarchy1"/>
    <dgm:cxn modelId="{6D1A1164-93D6-40B0-A260-CAAE5B95871C}" type="presParOf" srcId="{CF78BE52-F678-4570-9816-30FFCB06CEB2}" destId="{BA39DB39-CBA1-4D9E-9CCF-A5A34857A8C0}" srcOrd="0" destOrd="0" presId="urn:microsoft.com/office/officeart/2005/8/layout/hierarchy1"/>
    <dgm:cxn modelId="{6895362E-1988-41AA-B652-C2A1147C8A33}" type="presParOf" srcId="{CF78BE52-F678-4570-9816-30FFCB06CEB2}" destId="{D106ED7C-14DD-44A3-80A9-56D4A763E988}" srcOrd="1" destOrd="0" presId="urn:microsoft.com/office/officeart/2005/8/layout/hierarchy1"/>
    <dgm:cxn modelId="{99EFADDD-EA6C-4638-BE92-62C0F0A48D4A}" type="presParOf" srcId="{9D17D7A6-7284-4888-BF5C-839EE2BB36CF}" destId="{F5ACB92A-F458-49E3-B5DE-E35679B45FD8}" srcOrd="1" destOrd="0" presId="urn:microsoft.com/office/officeart/2005/8/layout/hierarchy1"/>
    <dgm:cxn modelId="{90C47C95-DAEB-44D3-91A9-AFE5A76A1432}" type="presParOf" srcId="{E50BA228-4AE7-4E90-AAB9-71235C79783B}" destId="{A42C2404-C922-4FCC-8931-06371B307319}" srcOrd="2" destOrd="0" presId="urn:microsoft.com/office/officeart/2005/8/layout/hierarchy1"/>
    <dgm:cxn modelId="{19E98E7D-2101-47E2-ACAE-61C437DDF16C}" type="presParOf" srcId="{E50BA228-4AE7-4E90-AAB9-71235C79783B}" destId="{37F035AB-C8A8-4BE5-AC10-DC57FC236386}" srcOrd="3" destOrd="0" presId="urn:microsoft.com/office/officeart/2005/8/layout/hierarchy1"/>
    <dgm:cxn modelId="{0B5AA202-2E18-4241-A36E-217309A4C7DE}" type="presParOf" srcId="{37F035AB-C8A8-4BE5-AC10-DC57FC236386}" destId="{237AC173-5A50-40AF-996A-821D7E7F43DE}" srcOrd="0" destOrd="0" presId="urn:microsoft.com/office/officeart/2005/8/layout/hierarchy1"/>
    <dgm:cxn modelId="{C7D1E013-C682-4F8A-8E5A-15C7B7F7E6D7}" type="presParOf" srcId="{237AC173-5A50-40AF-996A-821D7E7F43DE}" destId="{FE33CA22-56A8-4EFA-BD7A-2FA03F6D4CBA}" srcOrd="0" destOrd="0" presId="urn:microsoft.com/office/officeart/2005/8/layout/hierarchy1"/>
    <dgm:cxn modelId="{523F75E9-3EF1-4D16-B4AB-4CA3F2C937D1}" type="presParOf" srcId="{237AC173-5A50-40AF-996A-821D7E7F43DE}" destId="{68E2F673-5BCE-43F5-A9C0-C81E8B074202}" srcOrd="1" destOrd="0" presId="urn:microsoft.com/office/officeart/2005/8/layout/hierarchy1"/>
    <dgm:cxn modelId="{FBE6CDB2-EB88-47F8-8130-E7B274CF8021}" type="presParOf" srcId="{37F035AB-C8A8-4BE5-AC10-DC57FC236386}" destId="{E8FCB153-EF40-497C-BCF4-A1F9B618E5B0}" srcOrd="1" destOrd="0" presId="urn:microsoft.com/office/officeart/2005/8/layout/hierarchy1"/>
    <dgm:cxn modelId="{29C2229A-CF82-4DF4-9A5A-059C7C0FC46F}" type="presParOf" srcId="{2C32B582-00F5-4AEA-A6E4-780BC009BDC4}" destId="{5536F1B0-3452-4173-B4A7-771DC61E8DC6}" srcOrd="2" destOrd="0" presId="urn:microsoft.com/office/officeart/2005/8/layout/hierarchy1"/>
    <dgm:cxn modelId="{DFF6F1DF-EB0E-435C-B604-A4E0E1C41B18}" type="presParOf" srcId="{2C32B582-00F5-4AEA-A6E4-780BC009BDC4}" destId="{17DBA87C-656D-4411-885C-80F347B795E6}" srcOrd="3" destOrd="0" presId="urn:microsoft.com/office/officeart/2005/8/layout/hierarchy1"/>
    <dgm:cxn modelId="{4A02F11C-00BE-4681-A87F-9A33F60960F8}" type="presParOf" srcId="{17DBA87C-656D-4411-885C-80F347B795E6}" destId="{B6CFD90D-D994-46E4-9344-A3C40FDD1AC1}" srcOrd="0" destOrd="0" presId="urn:microsoft.com/office/officeart/2005/8/layout/hierarchy1"/>
    <dgm:cxn modelId="{7FD2A1E1-D1CB-4933-8479-53217F71FB7B}" type="presParOf" srcId="{B6CFD90D-D994-46E4-9344-A3C40FDD1AC1}" destId="{30E93E5F-0303-49B7-8DCD-099845B46920}" srcOrd="0" destOrd="0" presId="urn:microsoft.com/office/officeart/2005/8/layout/hierarchy1"/>
    <dgm:cxn modelId="{A610BC4F-DBD8-444A-9939-303B69720ADE}" type="presParOf" srcId="{B6CFD90D-D994-46E4-9344-A3C40FDD1AC1}" destId="{18CE89DE-4E77-4F1E-B721-D66BEC5F0F1F}" srcOrd="1" destOrd="0" presId="urn:microsoft.com/office/officeart/2005/8/layout/hierarchy1"/>
    <dgm:cxn modelId="{5887BFD0-A46E-4F06-A54B-6E3DFBD01CF1}" type="presParOf" srcId="{17DBA87C-656D-4411-885C-80F347B795E6}" destId="{03DB4AE0-4DCE-4461-B5D5-EF45F0A69251}" srcOrd="1" destOrd="0" presId="urn:microsoft.com/office/officeart/2005/8/layout/hierarchy1"/>
    <dgm:cxn modelId="{6619A821-F2E7-426F-AB42-EE9B274BD6F3}" type="presParOf" srcId="{03DB4AE0-4DCE-4461-B5D5-EF45F0A69251}" destId="{152D4A41-057D-4EFE-90AE-DCF04D3B53A0}" srcOrd="0" destOrd="0" presId="urn:microsoft.com/office/officeart/2005/8/layout/hierarchy1"/>
    <dgm:cxn modelId="{267A8797-4BC9-4C23-A8E2-9397D52009DF}" type="presParOf" srcId="{03DB4AE0-4DCE-4461-B5D5-EF45F0A69251}" destId="{096348BA-B490-48D8-9C4C-7C28CF971D49}" srcOrd="1" destOrd="0" presId="urn:microsoft.com/office/officeart/2005/8/layout/hierarchy1"/>
    <dgm:cxn modelId="{93F888D2-2F12-4267-8B5A-C3FC51F9321E}" type="presParOf" srcId="{096348BA-B490-48D8-9C4C-7C28CF971D49}" destId="{2B2A04AD-C7A6-427F-AD09-87DB977FF1EC}" srcOrd="0" destOrd="0" presId="urn:microsoft.com/office/officeart/2005/8/layout/hierarchy1"/>
    <dgm:cxn modelId="{5643CAF7-5CE3-47E3-A26F-9577EDF0179F}" type="presParOf" srcId="{2B2A04AD-C7A6-427F-AD09-87DB977FF1EC}" destId="{3E94774D-3957-4E96-82F4-E9585BFFCF64}" srcOrd="0" destOrd="0" presId="urn:microsoft.com/office/officeart/2005/8/layout/hierarchy1"/>
    <dgm:cxn modelId="{A5E8204F-0B5B-494A-A676-E52DB1A8FEFF}" type="presParOf" srcId="{2B2A04AD-C7A6-427F-AD09-87DB977FF1EC}" destId="{58833080-13D8-416A-82C4-0B49EC3E5A8E}" srcOrd="1" destOrd="0" presId="urn:microsoft.com/office/officeart/2005/8/layout/hierarchy1"/>
    <dgm:cxn modelId="{817395D6-157A-4100-8247-2E3D5FA34354}" type="presParOf" srcId="{096348BA-B490-48D8-9C4C-7C28CF971D49}" destId="{BBAE04BA-F927-4E83-ABF3-AEFF82587CBD}" srcOrd="1" destOrd="0" presId="urn:microsoft.com/office/officeart/2005/8/layout/hierarchy1"/>
  </dgm:cxnLst>
  <dgm:bg>
    <a:solidFill>
      <a:schemeClr val="tx2">
        <a:lumMod val="60000"/>
        <a:lumOff val="40000"/>
        <a:alpha val="69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26FBD-F368-BF45-998A-E984630F5A38}">
      <dsp:nvSpPr>
        <dsp:cNvPr id="0" name=""/>
        <dsp:cNvSpPr/>
      </dsp:nvSpPr>
      <dsp:spPr>
        <a:xfrm>
          <a:off x="1587" y="1861641"/>
          <a:ext cx="1603374" cy="801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Toplam</a:t>
          </a:r>
          <a:r>
            <a:rPr lang="en-US" sz="1700" kern="1200" dirty="0"/>
            <a:t> </a:t>
          </a:r>
          <a:r>
            <a:rPr lang="en-US" sz="1700" kern="1200" dirty="0" err="1"/>
            <a:t>vücut</a:t>
          </a:r>
          <a:r>
            <a:rPr lang="en-US" sz="1700" kern="1200" dirty="0"/>
            <a:t> </a:t>
          </a:r>
          <a:r>
            <a:rPr lang="en-US" sz="1700" kern="1200" dirty="0" err="1"/>
            <a:t>suyu</a:t>
          </a:r>
          <a:r>
            <a:rPr lang="en-US" sz="1700" kern="1200" dirty="0"/>
            <a:t>  </a:t>
          </a:r>
          <a:r>
            <a:rPr lang="en-US" sz="1700" kern="1200" dirty="0" err="1"/>
            <a:t>VA’nın</a:t>
          </a:r>
          <a:r>
            <a:rPr lang="en-US" sz="1700" kern="1200" dirty="0"/>
            <a:t> %60’ı = 42L</a:t>
          </a:r>
        </a:p>
      </dsp:txBody>
      <dsp:txXfrm>
        <a:off x="25068" y="1885122"/>
        <a:ext cx="1556412" cy="754725"/>
      </dsp:txXfrm>
    </dsp:sp>
    <dsp:sp modelId="{EAF6627A-1A76-664F-8B36-28E7DFC04E14}">
      <dsp:nvSpPr>
        <dsp:cNvPr id="0" name=""/>
        <dsp:cNvSpPr/>
      </dsp:nvSpPr>
      <dsp:spPr>
        <a:xfrm rot="19457599">
          <a:off x="1530725" y="2014246"/>
          <a:ext cx="789824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789824" y="1775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05891" y="2012254"/>
        <a:ext cx="39491" cy="39491"/>
      </dsp:txXfrm>
    </dsp:sp>
    <dsp:sp modelId="{20C7A408-9C72-C846-B563-2A0FB57B6140}">
      <dsp:nvSpPr>
        <dsp:cNvPr id="0" name=""/>
        <dsp:cNvSpPr/>
      </dsp:nvSpPr>
      <dsp:spPr>
        <a:xfrm>
          <a:off x="2246312" y="1400671"/>
          <a:ext cx="1603374" cy="801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Ektraselüler</a:t>
          </a:r>
          <a:r>
            <a:rPr lang="en-US" sz="1700" kern="1200" dirty="0"/>
            <a:t> </a:t>
          </a:r>
          <a:r>
            <a:rPr lang="en-US" sz="1700" kern="1200" dirty="0" err="1"/>
            <a:t>Sıvı</a:t>
          </a:r>
          <a:r>
            <a:rPr lang="en-US" sz="1700" kern="1200" dirty="0"/>
            <a:t> </a:t>
          </a:r>
          <a:r>
            <a:rPr lang="en-US" sz="1700" kern="1200" dirty="0" err="1"/>
            <a:t>TVS’nun</a:t>
          </a:r>
          <a:r>
            <a:rPr lang="en-US" sz="1700" kern="1200" dirty="0"/>
            <a:t> %35’I = 14 L</a:t>
          </a:r>
        </a:p>
      </dsp:txBody>
      <dsp:txXfrm>
        <a:off x="2269793" y="1424152"/>
        <a:ext cx="1556412" cy="754725"/>
      </dsp:txXfrm>
    </dsp:sp>
    <dsp:sp modelId="{980142F9-667F-3848-8017-08FDC83A1B52}">
      <dsp:nvSpPr>
        <dsp:cNvPr id="0" name=""/>
        <dsp:cNvSpPr/>
      </dsp:nvSpPr>
      <dsp:spPr>
        <a:xfrm rot="19457599">
          <a:off x="3775450" y="1553275"/>
          <a:ext cx="789824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789824" y="1775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50616" y="1551284"/>
        <a:ext cx="39491" cy="39491"/>
      </dsp:txXfrm>
    </dsp:sp>
    <dsp:sp modelId="{24999B47-D037-CB43-87D8-A272B2776941}">
      <dsp:nvSpPr>
        <dsp:cNvPr id="0" name=""/>
        <dsp:cNvSpPr/>
      </dsp:nvSpPr>
      <dsp:spPr>
        <a:xfrm>
          <a:off x="4491037" y="939700"/>
          <a:ext cx="1603374" cy="801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Plazma</a:t>
          </a:r>
          <a:r>
            <a:rPr lang="en-US" sz="1700" kern="1200" dirty="0"/>
            <a:t> </a:t>
          </a:r>
          <a:r>
            <a:rPr lang="en-US" sz="1700" kern="1200" dirty="0" err="1"/>
            <a:t>TVS’nun</a:t>
          </a:r>
          <a:r>
            <a:rPr lang="en-US" sz="1700" kern="1200" dirty="0"/>
            <a:t> %7’si = 3L</a:t>
          </a:r>
        </a:p>
      </dsp:txBody>
      <dsp:txXfrm>
        <a:off x="4514518" y="963181"/>
        <a:ext cx="1556412" cy="754725"/>
      </dsp:txXfrm>
    </dsp:sp>
    <dsp:sp modelId="{7C46448D-F9A9-9242-BC78-E74F1CB33BEC}">
      <dsp:nvSpPr>
        <dsp:cNvPr id="0" name=""/>
        <dsp:cNvSpPr/>
      </dsp:nvSpPr>
      <dsp:spPr>
        <a:xfrm rot="2142401">
          <a:off x="3775450" y="2014246"/>
          <a:ext cx="789824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789824" y="1775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50616" y="2012254"/>
        <a:ext cx="39491" cy="39491"/>
      </dsp:txXfrm>
    </dsp:sp>
    <dsp:sp modelId="{FD097116-D442-0745-9786-28B6B39CE642}">
      <dsp:nvSpPr>
        <dsp:cNvPr id="0" name=""/>
        <dsp:cNvSpPr/>
      </dsp:nvSpPr>
      <dsp:spPr>
        <a:xfrm>
          <a:off x="4491037" y="1861641"/>
          <a:ext cx="1603374" cy="801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Interstisiyel</a:t>
          </a:r>
          <a:r>
            <a:rPr lang="en-US" sz="1700" kern="1200" dirty="0"/>
            <a:t> </a:t>
          </a:r>
          <a:r>
            <a:rPr lang="en-US" sz="1700" kern="1200" dirty="0" err="1"/>
            <a:t>Sıvı</a:t>
          </a:r>
          <a:r>
            <a:rPr lang="en-US" sz="1700" kern="1200" dirty="0"/>
            <a:t> </a:t>
          </a:r>
          <a:r>
            <a:rPr lang="en-US" sz="1700" kern="1200" dirty="0" err="1"/>
            <a:t>TVS’nun</a:t>
          </a:r>
          <a:r>
            <a:rPr lang="en-US" sz="1700" kern="1200" dirty="0"/>
            <a:t> %28’i = 11L</a:t>
          </a:r>
        </a:p>
      </dsp:txBody>
      <dsp:txXfrm>
        <a:off x="4514518" y="1885122"/>
        <a:ext cx="1556412" cy="754725"/>
      </dsp:txXfrm>
    </dsp:sp>
    <dsp:sp modelId="{8DA15197-4F12-0D49-88C6-4547DC0DAD0B}">
      <dsp:nvSpPr>
        <dsp:cNvPr id="0" name=""/>
        <dsp:cNvSpPr/>
      </dsp:nvSpPr>
      <dsp:spPr>
        <a:xfrm rot="2142401">
          <a:off x="1530725" y="2475216"/>
          <a:ext cx="789824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789824" y="1775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05891" y="2473224"/>
        <a:ext cx="39491" cy="39491"/>
      </dsp:txXfrm>
    </dsp:sp>
    <dsp:sp modelId="{AB6D0936-3B7B-8D4B-AE58-ED1A6FD072CF}">
      <dsp:nvSpPr>
        <dsp:cNvPr id="0" name=""/>
        <dsp:cNvSpPr/>
      </dsp:nvSpPr>
      <dsp:spPr>
        <a:xfrm>
          <a:off x="2246312" y="2322611"/>
          <a:ext cx="1603374" cy="801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İntraselüler</a:t>
          </a:r>
          <a:r>
            <a:rPr lang="en-US" sz="1700" kern="1200" dirty="0"/>
            <a:t> </a:t>
          </a:r>
          <a:r>
            <a:rPr lang="en-US" sz="1700" kern="1200" dirty="0" err="1"/>
            <a:t>Sıvı</a:t>
          </a:r>
          <a:r>
            <a:rPr lang="en-US" sz="1700" kern="1200" dirty="0"/>
            <a:t> </a:t>
          </a:r>
          <a:r>
            <a:rPr lang="en-US" sz="1700" kern="1200" dirty="0" err="1"/>
            <a:t>TVS’nun</a:t>
          </a:r>
          <a:r>
            <a:rPr lang="en-US" sz="1700" kern="1200" dirty="0"/>
            <a:t> %65’i = 28L</a:t>
          </a:r>
        </a:p>
      </dsp:txBody>
      <dsp:txXfrm>
        <a:off x="2269793" y="2346092"/>
        <a:ext cx="1556412" cy="7547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D4A41-057D-4EFE-90AE-DCF04D3B53A0}">
      <dsp:nvSpPr>
        <dsp:cNvPr id="0" name=""/>
        <dsp:cNvSpPr/>
      </dsp:nvSpPr>
      <dsp:spPr>
        <a:xfrm>
          <a:off x="6144633" y="2331394"/>
          <a:ext cx="769941" cy="577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514"/>
              </a:lnTo>
              <a:lnTo>
                <a:pt x="769941" y="378514"/>
              </a:lnTo>
              <a:lnTo>
                <a:pt x="769941" y="5775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36F1B0-3452-4173-B4A7-771DC61E8DC6}">
      <dsp:nvSpPr>
        <dsp:cNvPr id="0" name=""/>
        <dsp:cNvSpPr/>
      </dsp:nvSpPr>
      <dsp:spPr>
        <a:xfrm>
          <a:off x="4427691" y="636411"/>
          <a:ext cx="1716941" cy="649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0864"/>
              </a:lnTo>
              <a:lnTo>
                <a:pt x="1716941" y="450864"/>
              </a:lnTo>
              <a:lnTo>
                <a:pt x="1716941" y="6499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2C2404-C922-4FCC-8931-06371B307319}">
      <dsp:nvSpPr>
        <dsp:cNvPr id="0" name=""/>
        <dsp:cNvSpPr/>
      </dsp:nvSpPr>
      <dsp:spPr>
        <a:xfrm>
          <a:off x="1932459" y="2328815"/>
          <a:ext cx="1941348" cy="601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958"/>
              </a:lnTo>
              <a:lnTo>
                <a:pt x="1941348" y="401958"/>
              </a:lnTo>
              <a:lnTo>
                <a:pt x="1941348" y="6010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A3AE18-675A-4135-B614-A6D9C708FC6C}">
      <dsp:nvSpPr>
        <dsp:cNvPr id="0" name=""/>
        <dsp:cNvSpPr/>
      </dsp:nvSpPr>
      <dsp:spPr>
        <a:xfrm>
          <a:off x="1247334" y="2328815"/>
          <a:ext cx="685125" cy="601033"/>
        </a:xfrm>
        <a:custGeom>
          <a:avLst/>
          <a:gdLst/>
          <a:ahLst/>
          <a:cxnLst/>
          <a:rect l="0" t="0" r="0" b="0"/>
          <a:pathLst>
            <a:path>
              <a:moveTo>
                <a:pt x="685125" y="0"/>
              </a:moveTo>
              <a:lnTo>
                <a:pt x="685125" y="401958"/>
              </a:lnTo>
              <a:lnTo>
                <a:pt x="0" y="401958"/>
              </a:lnTo>
              <a:lnTo>
                <a:pt x="0" y="6010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D1C620-8B6C-4F48-A6A4-85370F4E4CA0}">
      <dsp:nvSpPr>
        <dsp:cNvPr id="0" name=""/>
        <dsp:cNvSpPr/>
      </dsp:nvSpPr>
      <dsp:spPr>
        <a:xfrm>
          <a:off x="1932459" y="636411"/>
          <a:ext cx="2495231" cy="648929"/>
        </a:xfrm>
        <a:custGeom>
          <a:avLst/>
          <a:gdLst/>
          <a:ahLst/>
          <a:cxnLst/>
          <a:rect l="0" t="0" r="0" b="0"/>
          <a:pathLst>
            <a:path>
              <a:moveTo>
                <a:pt x="2495231" y="0"/>
              </a:moveTo>
              <a:lnTo>
                <a:pt x="2495231" y="449854"/>
              </a:lnTo>
              <a:lnTo>
                <a:pt x="0" y="449854"/>
              </a:lnTo>
              <a:lnTo>
                <a:pt x="0" y="6489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2F5209-2646-4E9C-8426-B3BF71CF635C}">
      <dsp:nvSpPr>
        <dsp:cNvPr id="0" name=""/>
        <dsp:cNvSpPr/>
      </dsp:nvSpPr>
      <dsp:spPr>
        <a:xfrm>
          <a:off x="3353224" y="3140"/>
          <a:ext cx="2148932" cy="633270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501843-49F9-41EE-948B-AE174582EFFA}">
      <dsp:nvSpPr>
        <dsp:cNvPr id="0" name=""/>
        <dsp:cNvSpPr/>
      </dsp:nvSpPr>
      <dsp:spPr>
        <a:xfrm>
          <a:off x="3591995" y="229972"/>
          <a:ext cx="2148932" cy="63327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 err="1"/>
            <a:t>Hipovolemi</a:t>
          </a:r>
          <a:endParaRPr lang="tr-TR" sz="2100" kern="1200" dirty="0"/>
        </a:p>
      </dsp:txBody>
      <dsp:txXfrm>
        <a:off x="3610543" y="248520"/>
        <a:ext cx="2111836" cy="596174"/>
      </dsp:txXfrm>
    </dsp:sp>
    <dsp:sp modelId="{F3202755-E1CC-43D2-829E-CB6AC37F92A5}">
      <dsp:nvSpPr>
        <dsp:cNvPr id="0" name=""/>
        <dsp:cNvSpPr/>
      </dsp:nvSpPr>
      <dsp:spPr>
        <a:xfrm>
          <a:off x="193285" y="1285340"/>
          <a:ext cx="3478348" cy="1043474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340722-928A-4453-A6B4-F49FCD1C225A}">
      <dsp:nvSpPr>
        <dsp:cNvPr id="0" name=""/>
        <dsp:cNvSpPr/>
      </dsp:nvSpPr>
      <dsp:spPr>
        <a:xfrm>
          <a:off x="432055" y="1512172"/>
          <a:ext cx="3478348" cy="104347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 err="1"/>
            <a:t>Baroreseptör</a:t>
          </a:r>
          <a:r>
            <a:rPr lang="tr-TR" sz="2000" kern="1200" dirty="0"/>
            <a:t> (aort ve </a:t>
          </a:r>
          <a:r>
            <a:rPr lang="tr-TR" sz="2000" kern="1200" dirty="0" err="1"/>
            <a:t>karotis</a:t>
          </a:r>
          <a:r>
            <a:rPr lang="tr-TR" sz="2000" kern="1200" dirty="0"/>
            <a:t>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Hipotansiyon</a:t>
          </a:r>
        </a:p>
      </dsp:txBody>
      <dsp:txXfrm>
        <a:off x="462617" y="1542734"/>
        <a:ext cx="3417224" cy="982350"/>
      </dsp:txXfrm>
    </dsp:sp>
    <dsp:sp modelId="{BA39DB39-CBA1-4D9E-9CCF-A5A34857A8C0}">
      <dsp:nvSpPr>
        <dsp:cNvPr id="0" name=""/>
        <dsp:cNvSpPr/>
      </dsp:nvSpPr>
      <dsp:spPr>
        <a:xfrm>
          <a:off x="172867" y="2929848"/>
          <a:ext cx="2148932" cy="813667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06ED7C-14DD-44A3-80A9-56D4A763E988}">
      <dsp:nvSpPr>
        <dsp:cNvPr id="0" name=""/>
        <dsp:cNvSpPr/>
      </dsp:nvSpPr>
      <dsp:spPr>
        <a:xfrm>
          <a:off x="411638" y="3156680"/>
          <a:ext cx="2148932" cy="81366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Otonom SS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 err="1"/>
            <a:t>Vazokonstriksiyon</a:t>
          </a:r>
          <a:endParaRPr lang="tr-TR" sz="2000" kern="1200" dirty="0"/>
        </a:p>
      </dsp:txBody>
      <dsp:txXfrm>
        <a:off x="435469" y="3180511"/>
        <a:ext cx="2101270" cy="766005"/>
      </dsp:txXfrm>
    </dsp:sp>
    <dsp:sp modelId="{FE33CA22-56A8-4EFA-BD7A-2FA03F6D4CBA}">
      <dsp:nvSpPr>
        <dsp:cNvPr id="0" name=""/>
        <dsp:cNvSpPr/>
      </dsp:nvSpPr>
      <dsp:spPr>
        <a:xfrm>
          <a:off x="2799341" y="2929848"/>
          <a:ext cx="2148932" cy="1213882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2F673-5BCE-43F5-A9C0-C81E8B074202}">
      <dsp:nvSpPr>
        <dsp:cNvPr id="0" name=""/>
        <dsp:cNvSpPr/>
      </dsp:nvSpPr>
      <dsp:spPr>
        <a:xfrm>
          <a:off x="3038111" y="3156680"/>
          <a:ext cx="2148932" cy="121388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Ren-</a:t>
          </a:r>
          <a:r>
            <a:rPr lang="tr-TR" sz="2000" kern="1200" dirty="0" err="1"/>
            <a:t>Anj</a:t>
          </a:r>
          <a:r>
            <a:rPr lang="tr-TR" sz="2000" kern="1200" dirty="0"/>
            <a:t>-</a:t>
          </a:r>
          <a:r>
            <a:rPr lang="tr-TR" sz="2000" kern="1200" dirty="0" err="1"/>
            <a:t>Ald</a:t>
          </a:r>
          <a:endParaRPr lang="tr-TR" sz="2000" kern="1200" dirty="0"/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ANP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 err="1"/>
            <a:t>Prostoglandinler</a:t>
          </a:r>
          <a:endParaRPr lang="tr-TR" sz="2000" kern="1200" dirty="0"/>
        </a:p>
      </dsp:txBody>
      <dsp:txXfrm>
        <a:off x="3073664" y="3192233"/>
        <a:ext cx="2077826" cy="1142776"/>
      </dsp:txXfrm>
    </dsp:sp>
    <dsp:sp modelId="{30E93E5F-0303-49B7-8DCD-099845B46920}">
      <dsp:nvSpPr>
        <dsp:cNvPr id="0" name=""/>
        <dsp:cNvSpPr/>
      </dsp:nvSpPr>
      <dsp:spPr>
        <a:xfrm>
          <a:off x="4610928" y="1286350"/>
          <a:ext cx="3067408" cy="1045044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CE89DE-4E77-4F1E-B721-D66BEC5F0F1F}">
      <dsp:nvSpPr>
        <dsp:cNvPr id="0" name=""/>
        <dsp:cNvSpPr/>
      </dsp:nvSpPr>
      <dsp:spPr>
        <a:xfrm>
          <a:off x="4849699" y="1513182"/>
          <a:ext cx="3067408" cy="104504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 err="1"/>
            <a:t>Ozmoreseptör</a:t>
          </a:r>
          <a:endParaRPr lang="tr-TR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 err="1"/>
            <a:t>Ozmolarite</a:t>
          </a:r>
          <a:r>
            <a:rPr lang="tr-TR" sz="2000" kern="1200" dirty="0"/>
            <a:t> artışı</a:t>
          </a:r>
        </a:p>
      </dsp:txBody>
      <dsp:txXfrm>
        <a:off x="4880307" y="1543790"/>
        <a:ext cx="3006192" cy="983828"/>
      </dsp:txXfrm>
    </dsp:sp>
    <dsp:sp modelId="{3E94774D-3957-4E96-82F4-E9585BFFCF64}">
      <dsp:nvSpPr>
        <dsp:cNvPr id="0" name=""/>
        <dsp:cNvSpPr/>
      </dsp:nvSpPr>
      <dsp:spPr>
        <a:xfrm>
          <a:off x="5840107" y="2908984"/>
          <a:ext cx="2148932" cy="1364572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833080-13D8-416A-82C4-0B49EC3E5A8E}">
      <dsp:nvSpPr>
        <dsp:cNvPr id="0" name=""/>
        <dsp:cNvSpPr/>
      </dsp:nvSpPr>
      <dsp:spPr>
        <a:xfrm>
          <a:off x="6078878" y="3135816"/>
          <a:ext cx="2148932" cy="136457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Susama (su alımı)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 err="1"/>
            <a:t>Hipotalamus</a:t>
          </a:r>
          <a:r>
            <a:rPr lang="tr-TR" sz="2100" kern="1200" dirty="0"/>
            <a:t>-</a:t>
          </a:r>
          <a:r>
            <a:rPr lang="tr-TR" sz="2100" kern="1200" dirty="0" err="1"/>
            <a:t>vazopressin</a:t>
          </a:r>
          <a:endParaRPr lang="tr-TR" sz="2100" kern="1200" dirty="0"/>
        </a:p>
      </dsp:txBody>
      <dsp:txXfrm>
        <a:off x="6118845" y="3175783"/>
        <a:ext cx="2068998" cy="1284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A752-11E7-4A65-9BA1-14157395CEE1}" type="datetimeFigureOut">
              <a:rPr lang="tr-TR" smtClean="0"/>
              <a:pPr/>
              <a:t>18.07.2018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2746-C973-466B-932A-693083213D1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A752-11E7-4A65-9BA1-14157395CEE1}" type="datetimeFigureOut">
              <a:rPr lang="tr-TR" smtClean="0"/>
              <a:pPr/>
              <a:t>18.07.2018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2746-C973-466B-932A-693083213D1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A752-11E7-4A65-9BA1-14157395CEE1}" type="datetimeFigureOut">
              <a:rPr lang="tr-TR" smtClean="0"/>
              <a:pPr/>
              <a:t>18.07.2018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2746-C973-466B-932A-693083213D1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A752-11E7-4A65-9BA1-14157395CEE1}" type="datetimeFigureOut">
              <a:rPr lang="tr-TR" smtClean="0"/>
              <a:pPr/>
              <a:t>18.07.2018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2746-C973-466B-932A-693083213D1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A752-11E7-4A65-9BA1-14157395CEE1}" type="datetimeFigureOut">
              <a:rPr lang="tr-TR" smtClean="0"/>
              <a:pPr/>
              <a:t>18.07.2018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2746-C973-466B-932A-693083213D1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A752-11E7-4A65-9BA1-14157395CEE1}" type="datetimeFigureOut">
              <a:rPr lang="tr-TR" smtClean="0"/>
              <a:pPr/>
              <a:t>18.07.2018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2746-C973-466B-932A-693083213D1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A752-11E7-4A65-9BA1-14157395CEE1}" type="datetimeFigureOut">
              <a:rPr lang="tr-TR" smtClean="0"/>
              <a:pPr/>
              <a:t>18.07.2018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2746-C973-466B-932A-693083213D1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A752-11E7-4A65-9BA1-14157395CEE1}" type="datetimeFigureOut">
              <a:rPr lang="tr-TR" smtClean="0"/>
              <a:pPr/>
              <a:t>18.07.2018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2746-C973-466B-932A-693083213D1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A752-11E7-4A65-9BA1-14157395CEE1}" type="datetimeFigureOut">
              <a:rPr lang="tr-TR" smtClean="0"/>
              <a:pPr/>
              <a:t>18.07.2018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2746-C973-466B-932A-693083213D1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A752-11E7-4A65-9BA1-14157395CEE1}" type="datetimeFigureOut">
              <a:rPr lang="tr-TR" smtClean="0"/>
              <a:pPr/>
              <a:t>18.07.2018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2746-C973-466B-932A-693083213D1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A752-11E7-4A65-9BA1-14157395CEE1}" type="datetimeFigureOut">
              <a:rPr lang="tr-TR" smtClean="0"/>
              <a:pPr/>
              <a:t>18.07.2018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2746-C973-466B-932A-693083213D1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8A752-11E7-4A65-9BA1-14157395CEE1}" type="datetimeFigureOut">
              <a:rPr lang="tr-TR" smtClean="0"/>
              <a:pPr/>
              <a:t>18.07.2018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32746-C973-466B-932A-693083213D1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Sıvı – Elektrolit Dengesi ve Tedavisi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Hazırlayan: </a:t>
            </a:r>
            <a:r>
              <a:rPr lang="tr-TR" sz="2800" dirty="0" err="1"/>
              <a:t>Uz.Dr.Elvan</a:t>
            </a:r>
            <a:r>
              <a:rPr lang="tr-TR" sz="2800" dirty="0"/>
              <a:t> Onur </a:t>
            </a:r>
            <a:r>
              <a:rPr lang="tr-TR" sz="2800" dirty="0" err="1"/>
              <a:t>Kırımker</a:t>
            </a:r>
            <a:endParaRPr lang="tr-TR" sz="2800" dirty="0"/>
          </a:p>
          <a:p>
            <a:r>
              <a:rPr lang="tr-TR" sz="2800" dirty="0"/>
              <a:t>Denetleyen: Prof. Dr. Ahmet Nezih </a:t>
            </a:r>
            <a:r>
              <a:rPr lang="tr-TR" sz="2800" dirty="0" err="1"/>
              <a:t>Erverdi</a:t>
            </a:r>
            <a:endParaRPr lang="tr-TR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2704_Concentration_of_Elements_in_Body_Flui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88640"/>
            <a:ext cx="6388263" cy="6265230"/>
          </a:xfrm>
        </p:spPr>
      </p:pic>
      <p:sp>
        <p:nvSpPr>
          <p:cNvPr id="2" name="TextBox 1"/>
          <p:cNvSpPr txBox="1"/>
          <p:nvPr/>
        </p:nvSpPr>
        <p:spPr>
          <a:xfrm rot="16200000">
            <a:off x="523583" y="2868905"/>
            <a:ext cx="25922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/>
              <a:t>Konsantrasyon</a:t>
            </a:r>
            <a:r>
              <a:rPr lang="en-US" sz="2000" dirty="0"/>
              <a:t> (</a:t>
            </a:r>
            <a:r>
              <a:rPr lang="en-US" sz="2000" dirty="0" err="1"/>
              <a:t>mEq</a:t>
            </a:r>
            <a:r>
              <a:rPr lang="en-US" sz="2000" dirty="0"/>
              <a:t>/L)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08104" y="332656"/>
            <a:ext cx="3456384" cy="12372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dirty="0" err="1"/>
              <a:t>İntraselüler</a:t>
            </a:r>
            <a:r>
              <a:rPr lang="en-US" dirty="0"/>
              <a:t> </a:t>
            </a:r>
            <a:r>
              <a:rPr lang="en-US" dirty="0" err="1"/>
              <a:t>Sıvı</a:t>
            </a:r>
            <a:r>
              <a:rPr lang="en-US" dirty="0"/>
              <a:t> (İSS)</a:t>
            </a:r>
          </a:p>
          <a:p>
            <a:pPr>
              <a:lnSpc>
                <a:spcPct val="140000"/>
              </a:lnSpc>
            </a:pPr>
            <a:r>
              <a:rPr lang="en-US" dirty="0" err="1"/>
              <a:t>İnterstisiyel</a:t>
            </a:r>
            <a:r>
              <a:rPr lang="en-US" dirty="0"/>
              <a:t> </a:t>
            </a:r>
            <a:r>
              <a:rPr lang="en-US" dirty="0" err="1"/>
              <a:t>Sıvı</a:t>
            </a:r>
            <a:r>
              <a:rPr lang="en-US" dirty="0"/>
              <a:t> (İS)</a:t>
            </a:r>
          </a:p>
          <a:p>
            <a:pPr>
              <a:lnSpc>
                <a:spcPct val="140000"/>
              </a:lnSpc>
            </a:pPr>
            <a:r>
              <a:rPr lang="en-US" dirty="0" err="1"/>
              <a:t>Plazma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Sıvı hareketleri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r>
              <a:rPr lang="tr-TR" dirty="0" err="1">
                <a:solidFill>
                  <a:srgbClr val="FF0000"/>
                </a:solidFill>
              </a:rPr>
              <a:t>mOsm</a:t>
            </a:r>
            <a:r>
              <a:rPr lang="tr-TR" dirty="0">
                <a:solidFill>
                  <a:srgbClr val="FF0000"/>
                </a:solidFill>
              </a:rPr>
              <a:t>/L </a:t>
            </a:r>
          </a:p>
          <a:p>
            <a:pPr>
              <a:buNone/>
            </a:pPr>
            <a:r>
              <a:rPr lang="tr-TR" dirty="0"/>
              <a:t>	</a:t>
            </a:r>
            <a:r>
              <a:rPr lang="tr-TR" dirty="0" err="1"/>
              <a:t>Ozmolarite</a:t>
            </a:r>
            <a:r>
              <a:rPr lang="tr-TR" dirty="0"/>
              <a:t> : Belirli bir çözelti içinde ortaya çıkan partikül sayısını ifade eder.</a:t>
            </a:r>
          </a:p>
          <a:p>
            <a:pPr>
              <a:buNone/>
            </a:pPr>
            <a:r>
              <a:rPr lang="tr-TR" dirty="0"/>
              <a:t>    Su </a:t>
            </a:r>
            <a:r>
              <a:rPr lang="tr-TR" dirty="0" err="1"/>
              <a:t>ozmolaritenin</a:t>
            </a:r>
            <a:r>
              <a:rPr lang="tr-TR" dirty="0"/>
              <a:t> yüksek olduğu yöne gider </a:t>
            </a:r>
          </a:p>
          <a:p>
            <a:pPr>
              <a:buNone/>
            </a:pPr>
            <a:endParaRPr lang="tr-TR" dirty="0"/>
          </a:p>
          <a:p>
            <a:pPr>
              <a:buNone/>
            </a:pPr>
            <a:r>
              <a:rPr lang="tr-TR" dirty="0"/>
              <a:t>Serum </a:t>
            </a:r>
            <a:r>
              <a:rPr lang="tr-TR" dirty="0" err="1"/>
              <a:t>ozmolaritesi</a:t>
            </a:r>
            <a:r>
              <a:rPr lang="tr-TR" dirty="0"/>
              <a:t>= 2(</a:t>
            </a:r>
            <a:r>
              <a:rPr lang="tr-TR" dirty="0" err="1"/>
              <a:t>Na+K</a:t>
            </a:r>
            <a:r>
              <a:rPr lang="tr-TR" dirty="0"/>
              <a:t>) + </a:t>
            </a:r>
            <a:r>
              <a:rPr lang="tr-TR" dirty="0" err="1"/>
              <a:t>Glu</a:t>
            </a:r>
            <a:r>
              <a:rPr lang="tr-TR" dirty="0"/>
              <a:t>/18 + BUN/2,8</a:t>
            </a:r>
          </a:p>
          <a:p>
            <a:pPr>
              <a:buNone/>
            </a:pPr>
            <a:r>
              <a:rPr lang="tr-TR" dirty="0"/>
              <a:t>		2 x (140+4)  +  (90) / 18  +  (14) / 2,8</a:t>
            </a:r>
          </a:p>
          <a:p>
            <a:pPr>
              <a:buNone/>
            </a:pPr>
            <a:r>
              <a:rPr lang="tr-TR" dirty="0"/>
              <a:t>			288  +  5  +  5 =  </a:t>
            </a:r>
            <a:r>
              <a:rPr lang="tr-TR" sz="4300" dirty="0"/>
              <a:t>298</a:t>
            </a:r>
            <a:r>
              <a:rPr lang="tr-TR" dirty="0"/>
              <a:t>  </a:t>
            </a:r>
          </a:p>
          <a:p>
            <a:pPr>
              <a:buNone/>
            </a:pPr>
            <a:r>
              <a:rPr lang="tr-TR" dirty="0" err="1"/>
              <a:t>İntrasellüler</a:t>
            </a:r>
            <a:r>
              <a:rPr lang="tr-TR" dirty="0"/>
              <a:t> / </a:t>
            </a:r>
            <a:r>
              <a:rPr lang="tr-TR" dirty="0" err="1"/>
              <a:t>ekstrtasellüler</a:t>
            </a:r>
            <a:r>
              <a:rPr lang="tr-TR" dirty="0"/>
              <a:t>  </a:t>
            </a:r>
            <a:r>
              <a:rPr lang="tr-TR" dirty="0" err="1"/>
              <a:t>osmolarite</a:t>
            </a:r>
            <a:endParaRPr lang="tr-TR" dirty="0"/>
          </a:p>
          <a:p>
            <a:pPr>
              <a:buNone/>
            </a:pPr>
            <a:r>
              <a:rPr lang="tr-TR" sz="3600" dirty="0">
                <a:solidFill>
                  <a:srgbClr val="FF0000"/>
                </a:solidFill>
              </a:rPr>
              <a:t>290 – 310 </a:t>
            </a:r>
            <a:r>
              <a:rPr lang="tr-TR" sz="3600" dirty="0" err="1">
                <a:solidFill>
                  <a:srgbClr val="FF0000"/>
                </a:solidFill>
              </a:rPr>
              <a:t>mOsm</a:t>
            </a:r>
            <a:r>
              <a:rPr lang="tr-TR" dirty="0"/>
              <a:t>	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Sıvı </a:t>
            </a:r>
            <a:r>
              <a:rPr lang="mr-IN" dirty="0"/>
              <a:t>–</a:t>
            </a:r>
            <a:r>
              <a:rPr lang="tr-TR" dirty="0"/>
              <a:t> elektrolit dengesi bozuklukları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tr-TR" dirty="0"/>
              <a:t>Hacim</a:t>
            </a:r>
          </a:p>
          <a:p>
            <a:pPr marL="514350" indent="-514350">
              <a:buFont typeface="+mj-lt"/>
              <a:buAutoNum type="alphaLcParenR"/>
            </a:pPr>
            <a:r>
              <a:rPr lang="tr-TR" dirty="0"/>
              <a:t>Konsantrasyon </a:t>
            </a:r>
          </a:p>
          <a:p>
            <a:pPr marL="514350" indent="-514350">
              <a:buFont typeface="+mj-lt"/>
              <a:buAutoNum type="alphaLcParenR"/>
            </a:pPr>
            <a:r>
              <a:rPr lang="tr-TR" dirty="0"/>
              <a:t>Kompozisyon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1577458"/>
              </p:ext>
            </p:extLst>
          </p:nvPr>
        </p:nvGraphicFramePr>
        <p:xfrm>
          <a:off x="395536" y="404664"/>
          <a:ext cx="8229600" cy="637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r>
                        <a:rPr lang="tr-TR" sz="3200" dirty="0"/>
                        <a:t>Sıvı fazlası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3200" dirty="0"/>
                        <a:t>Sıvı eksikliği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0999">
                <a:tc rowSpan="2">
                  <a:txBody>
                    <a:bodyPr/>
                    <a:lstStyle/>
                    <a:p>
                      <a:r>
                        <a:rPr lang="tr-TR" sz="2400" dirty="0" err="1"/>
                        <a:t>İatrojenik</a:t>
                      </a:r>
                      <a:endParaRPr lang="tr-TR" sz="2400" dirty="0"/>
                    </a:p>
                    <a:p>
                      <a:r>
                        <a:rPr lang="tr-TR" sz="2400" dirty="0"/>
                        <a:t>Böbrek Yetmezliği</a:t>
                      </a:r>
                    </a:p>
                    <a:p>
                      <a:r>
                        <a:rPr lang="tr-TR" sz="2400" dirty="0"/>
                        <a:t>Kalp Yetmezliği</a:t>
                      </a:r>
                    </a:p>
                    <a:p>
                      <a:r>
                        <a:rPr lang="tr-TR" sz="2400" dirty="0"/>
                        <a:t>Siroz</a:t>
                      </a:r>
                    </a:p>
                    <a:p>
                      <a:r>
                        <a:rPr lang="tr-TR" sz="2400" dirty="0"/>
                        <a:t>Ödem</a:t>
                      </a:r>
                    </a:p>
                    <a:p>
                      <a:r>
                        <a:rPr lang="tr-TR" sz="2400" dirty="0" err="1"/>
                        <a:t>Psikojenik</a:t>
                      </a:r>
                      <a:endParaRPr lang="tr-TR" sz="2400" dirty="0"/>
                    </a:p>
                    <a:p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Oral alımın kesilmesi (cerrahi-mahrum</a:t>
                      </a:r>
                      <a:r>
                        <a:rPr lang="tr-TR" sz="2400" baseline="0" dirty="0"/>
                        <a:t> kalma)</a:t>
                      </a:r>
                      <a:endParaRPr lang="tr-TR" sz="2400" dirty="0"/>
                    </a:p>
                    <a:p>
                      <a:r>
                        <a:rPr lang="tr-TR" sz="2400" dirty="0" err="1"/>
                        <a:t>Gastrointestinal</a:t>
                      </a:r>
                      <a:r>
                        <a:rPr lang="tr-TR" sz="2400" baseline="0" dirty="0"/>
                        <a:t> kayıp (</a:t>
                      </a:r>
                      <a:r>
                        <a:rPr lang="tr-TR" sz="2400" baseline="0" dirty="0" err="1"/>
                        <a:t>diare</a:t>
                      </a:r>
                      <a:r>
                        <a:rPr lang="tr-TR" sz="2400" baseline="0" dirty="0"/>
                        <a:t>)</a:t>
                      </a:r>
                    </a:p>
                    <a:p>
                      <a:r>
                        <a:rPr lang="tr-TR" sz="2400" baseline="0" dirty="0"/>
                        <a:t>Kusma</a:t>
                      </a:r>
                    </a:p>
                    <a:p>
                      <a:r>
                        <a:rPr lang="tr-TR" sz="2400" baseline="0" dirty="0"/>
                        <a:t>Fistül</a:t>
                      </a:r>
                    </a:p>
                    <a:p>
                      <a:r>
                        <a:rPr lang="tr-TR" sz="2400" baseline="0" dirty="0" err="1"/>
                        <a:t>Nazogastrik</a:t>
                      </a:r>
                      <a:r>
                        <a:rPr lang="tr-TR" sz="2400" baseline="0" dirty="0"/>
                        <a:t> drenaj</a:t>
                      </a:r>
                    </a:p>
                    <a:p>
                      <a:r>
                        <a:rPr lang="tr-TR" sz="2400" baseline="0" dirty="0"/>
                        <a:t>Kanama</a:t>
                      </a:r>
                    </a:p>
                    <a:p>
                      <a:r>
                        <a:rPr lang="tr-TR" sz="2400" baseline="0" dirty="0"/>
                        <a:t>Yanık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4211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3200" b="1" dirty="0"/>
                        <a:t>Sıvı kaymaları</a:t>
                      </a:r>
                    </a:p>
                    <a:p>
                      <a:r>
                        <a:rPr lang="tr-TR" sz="2400" b="0" dirty="0"/>
                        <a:t>Peritonit</a:t>
                      </a:r>
                    </a:p>
                    <a:p>
                      <a:r>
                        <a:rPr lang="tr-TR" sz="2400" b="0" dirty="0" err="1"/>
                        <a:t>Sepsis</a:t>
                      </a:r>
                      <a:endParaRPr lang="tr-TR" sz="2400" b="0" dirty="0"/>
                    </a:p>
                    <a:p>
                      <a:r>
                        <a:rPr lang="tr-TR" sz="2400" b="0" dirty="0"/>
                        <a:t>Ödem (yumuşak doku travması)</a:t>
                      </a:r>
                    </a:p>
                    <a:p>
                      <a:r>
                        <a:rPr lang="tr-TR" sz="2400" b="0" dirty="0"/>
                        <a:t>3.</a:t>
                      </a:r>
                      <a:r>
                        <a:rPr lang="tr-TR" sz="2400" b="0" baseline="0" dirty="0"/>
                        <a:t> Boşluk sıvıları (asit, </a:t>
                      </a:r>
                      <a:r>
                        <a:rPr lang="tr-TR" sz="2400" b="0" baseline="0" dirty="0" err="1"/>
                        <a:t>plöral</a:t>
                      </a:r>
                      <a:r>
                        <a:rPr lang="tr-TR" sz="2400" b="0" baseline="0" dirty="0"/>
                        <a:t> </a:t>
                      </a:r>
                      <a:r>
                        <a:rPr lang="tr-TR" sz="2400" b="0" baseline="0" dirty="0" err="1"/>
                        <a:t>efüzyon</a:t>
                      </a:r>
                      <a:r>
                        <a:rPr lang="tr-TR" sz="2400" b="0" baseline="0" dirty="0"/>
                        <a:t>, eklem içi sıvılar)</a:t>
                      </a:r>
                      <a:endParaRPr lang="tr-TR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tr-TR" dirty="0"/>
              <a:t>Semptomlar - Bulgular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8734173"/>
              </p:ext>
            </p:extLst>
          </p:nvPr>
        </p:nvGraphicFramePr>
        <p:xfrm>
          <a:off x="467544" y="908720"/>
          <a:ext cx="8229600" cy="5839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1121">
                <a:tc>
                  <a:txBody>
                    <a:bodyPr/>
                    <a:lstStyle/>
                    <a:p>
                      <a:r>
                        <a:rPr lang="tr-TR" sz="2800" dirty="0"/>
                        <a:t>Sıvı Fazlası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/>
                        <a:t>Sıvı Açığı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951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tr-TR" sz="2400" dirty="0"/>
                        <a:t>Ağırlık</a:t>
                      </a:r>
                      <a:r>
                        <a:rPr lang="tr-TR" sz="2400" baseline="0" dirty="0"/>
                        <a:t> artışı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tr-TR" sz="2400" baseline="0" dirty="0" err="1"/>
                        <a:t>Periferik</a:t>
                      </a:r>
                      <a:r>
                        <a:rPr lang="tr-TR" sz="2400" baseline="0" dirty="0"/>
                        <a:t> ödem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tr-TR" sz="2400" baseline="0" dirty="0"/>
                        <a:t>Kardiyak </a:t>
                      </a:r>
                      <a:r>
                        <a:rPr lang="tr-TR" sz="2400" baseline="0" dirty="0" err="1"/>
                        <a:t>output</a:t>
                      </a:r>
                      <a:r>
                        <a:rPr lang="tr-TR" sz="2400" baseline="0" dirty="0"/>
                        <a:t> artışı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tr-TR" sz="2400" baseline="0" dirty="0"/>
                        <a:t>Santral </a:t>
                      </a:r>
                      <a:r>
                        <a:rPr lang="tr-TR" sz="2400" baseline="0" dirty="0" err="1"/>
                        <a:t>venöz</a:t>
                      </a:r>
                      <a:r>
                        <a:rPr lang="tr-TR" sz="2400" baseline="0" dirty="0"/>
                        <a:t> basınç artışı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tr-TR" sz="2400" baseline="0" dirty="0"/>
                        <a:t>Boyun </a:t>
                      </a:r>
                      <a:r>
                        <a:rPr lang="tr-TR" sz="2400" baseline="0" dirty="0" err="1"/>
                        <a:t>ven</a:t>
                      </a:r>
                      <a:r>
                        <a:rPr lang="tr-TR" sz="2400" baseline="0" dirty="0"/>
                        <a:t> dolgunluğu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tr-TR" sz="2400" baseline="0" dirty="0"/>
                        <a:t>Üfürüm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tr-TR" sz="2400" baseline="0" dirty="0"/>
                        <a:t>İdrar çıkışında artış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tr-TR" sz="2400" baseline="0" dirty="0"/>
                        <a:t>Akciğer ödemi - </a:t>
                      </a:r>
                      <a:r>
                        <a:rPr lang="tr-TR" sz="2400" baseline="0" dirty="0" err="1"/>
                        <a:t>Dispne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tr-TR" sz="2400" dirty="0"/>
                        <a:t>Ağırlık kaybı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tr-TR" sz="2400" dirty="0"/>
                        <a:t>Deri turgor </a:t>
                      </a:r>
                      <a:r>
                        <a:rPr lang="tr-TR" sz="2400" dirty="0" err="1"/>
                        <a:t>tonusu</a:t>
                      </a:r>
                      <a:r>
                        <a:rPr lang="tr-TR" sz="2400" dirty="0"/>
                        <a:t> kaybı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tr-TR" sz="2400" dirty="0"/>
                        <a:t>Taşikardi 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tr-TR" sz="2400" dirty="0"/>
                        <a:t>Düşük santral </a:t>
                      </a:r>
                      <a:r>
                        <a:rPr lang="tr-TR" sz="2400" dirty="0" err="1"/>
                        <a:t>venöz</a:t>
                      </a:r>
                      <a:r>
                        <a:rPr lang="tr-TR" sz="2400" dirty="0"/>
                        <a:t> basıncın Hipotansiyon</a:t>
                      </a:r>
                      <a:r>
                        <a:rPr lang="tr-TR" sz="2400" baseline="0" dirty="0"/>
                        <a:t> – </a:t>
                      </a:r>
                      <a:r>
                        <a:rPr lang="tr-TR" sz="2400" baseline="0" dirty="0" err="1"/>
                        <a:t>Ortostatik</a:t>
                      </a:r>
                      <a:r>
                        <a:rPr lang="tr-TR" sz="2400" baseline="0" dirty="0"/>
                        <a:t> hipotansiyon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tr-TR" sz="2400" baseline="0" dirty="0" err="1"/>
                        <a:t>Kollabe</a:t>
                      </a:r>
                      <a:r>
                        <a:rPr lang="tr-TR" sz="2400" baseline="0" dirty="0"/>
                        <a:t> </a:t>
                      </a:r>
                      <a:r>
                        <a:rPr lang="tr-TR" sz="2400" baseline="0" dirty="0" err="1"/>
                        <a:t>venler</a:t>
                      </a:r>
                      <a:r>
                        <a:rPr lang="tr-TR" sz="2400" baseline="0" dirty="0"/>
                        <a:t> (boyun </a:t>
                      </a:r>
                      <a:r>
                        <a:rPr lang="tr-TR" sz="2400" baseline="0" dirty="0" err="1"/>
                        <a:t>venleri</a:t>
                      </a:r>
                      <a:r>
                        <a:rPr lang="tr-TR" sz="2400" baseline="0" dirty="0"/>
                        <a:t>)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tr-TR" sz="2400" baseline="0" dirty="0" err="1"/>
                        <a:t>Oligüri</a:t>
                      </a:r>
                      <a:endParaRPr lang="tr-TR" sz="2400" baseline="0" dirty="0"/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tr-TR" sz="2400" baseline="0" dirty="0" err="1"/>
                        <a:t>Azotemi</a:t>
                      </a:r>
                      <a:endParaRPr lang="tr-TR" sz="2400" baseline="0" dirty="0"/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tr-TR" sz="2400" baseline="0" dirty="0" err="1"/>
                        <a:t>İleus</a:t>
                      </a:r>
                      <a:r>
                        <a:rPr lang="tr-TR" sz="2400" baseline="0" dirty="0"/>
                        <a:t> (bağırsaklarda </a:t>
                      </a:r>
                      <a:r>
                        <a:rPr lang="tr-TR" sz="2400" baseline="0" dirty="0" err="1"/>
                        <a:t>sekestre</a:t>
                      </a:r>
                      <a:r>
                        <a:rPr lang="tr-TR" sz="2400" baseline="0" dirty="0"/>
                        <a:t> olan sıvılar)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tr-TR" dirty="0" err="1"/>
              <a:t>Gastrointestinal</a:t>
            </a:r>
            <a:r>
              <a:rPr lang="tr-TR" dirty="0"/>
              <a:t> Kayıplar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2116208"/>
              </p:ext>
            </p:extLst>
          </p:nvPr>
        </p:nvGraphicFramePr>
        <p:xfrm>
          <a:off x="179514" y="1124744"/>
          <a:ext cx="8712966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3611">
                <a:tc>
                  <a:txBody>
                    <a:bodyPr/>
                    <a:lstStyle/>
                    <a:p>
                      <a:r>
                        <a:rPr lang="tr-TR" sz="2400" dirty="0"/>
                        <a:t>Kaynak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Hacim/24s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err="1"/>
                        <a:t>Na</a:t>
                      </a:r>
                      <a:r>
                        <a:rPr lang="tr-TR" sz="2400" dirty="0"/>
                        <a:t>  </a:t>
                      </a:r>
                      <a:r>
                        <a:rPr lang="tr-TR" sz="2000" dirty="0" err="1"/>
                        <a:t>mEq</a:t>
                      </a:r>
                      <a:r>
                        <a:rPr lang="tr-TR" sz="2000" dirty="0"/>
                        <a:t>/L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K  </a:t>
                      </a:r>
                      <a:r>
                        <a:rPr lang="tr-TR" sz="2000" dirty="0" err="1"/>
                        <a:t>mEq</a:t>
                      </a:r>
                      <a:r>
                        <a:rPr lang="tr-TR" sz="2000" dirty="0"/>
                        <a:t>/L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Cl  </a:t>
                      </a:r>
                      <a:r>
                        <a:rPr lang="tr-TR" sz="2000" dirty="0" err="1"/>
                        <a:t>mEq</a:t>
                      </a:r>
                      <a:r>
                        <a:rPr lang="tr-TR" sz="2000" dirty="0"/>
                        <a:t>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HCO</a:t>
                      </a:r>
                      <a:r>
                        <a:rPr lang="tr-TR" sz="1600" dirty="0"/>
                        <a:t>3 </a:t>
                      </a:r>
                      <a:r>
                        <a:rPr lang="tr-TR" sz="1600" dirty="0" err="1"/>
                        <a:t>mEq</a:t>
                      </a:r>
                      <a:r>
                        <a:rPr lang="tr-TR" sz="1600" dirty="0"/>
                        <a:t>/L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29"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r>
                        <a:rPr lang="tr-TR" sz="2000" b="1" dirty="0" err="1"/>
                        <a:t>Tükrük</a:t>
                      </a:r>
                      <a:endParaRPr lang="tr-TR" sz="2000" b="1" dirty="0"/>
                    </a:p>
                    <a:p>
                      <a:pPr>
                        <a:lnSpc>
                          <a:spcPct val="250000"/>
                        </a:lnSpc>
                      </a:pPr>
                      <a:r>
                        <a:rPr lang="tr-TR" sz="2000" b="1" dirty="0"/>
                        <a:t>Mide</a:t>
                      </a:r>
                    </a:p>
                    <a:p>
                      <a:pPr>
                        <a:lnSpc>
                          <a:spcPct val="250000"/>
                        </a:lnSpc>
                      </a:pPr>
                      <a:r>
                        <a:rPr lang="tr-TR" sz="2000" b="1" dirty="0"/>
                        <a:t>İnce barsak</a:t>
                      </a:r>
                    </a:p>
                    <a:p>
                      <a:pPr>
                        <a:lnSpc>
                          <a:spcPct val="250000"/>
                        </a:lnSpc>
                      </a:pPr>
                      <a:r>
                        <a:rPr lang="tr-TR" sz="2000" b="1" dirty="0"/>
                        <a:t>Kolon</a:t>
                      </a:r>
                    </a:p>
                    <a:p>
                      <a:pPr>
                        <a:lnSpc>
                          <a:spcPct val="250000"/>
                        </a:lnSpc>
                      </a:pPr>
                      <a:r>
                        <a:rPr lang="tr-TR" sz="2000" b="1" dirty="0"/>
                        <a:t>Pankreas</a:t>
                      </a:r>
                    </a:p>
                    <a:p>
                      <a:pPr>
                        <a:lnSpc>
                          <a:spcPct val="250000"/>
                        </a:lnSpc>
                      </a:pPr>
                      <a:r>
                        <a:rPr lang="tr-TR" sz="2000" b="1" dirty="0"/>
                        <a:t>Safra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r>
                        <a:rPr lang="tr-TR" sz="2000" dirty="0"/>
                        <a:t>800-1500</a:t>
                      </a:r>
                    </a:p>
                    <a:p>
                      <a:pPr>
                        <a:lnSpc>
                          <a:spcPct val="250000"/>
                        </a:lnSpc>
                      </a:pPr>
                      <a:r>
                        <a:rPr lang="tr-TR" sz="2000" dirty="0"/>
                        <a:t>1000-2000</a:t>
                      </a:r>
                    </a:p>
                    <a:p>
                      <a:pPr>
                        <a:lnSpc>
                          <a:spcPct val="250000"/>
                        </a:lnSpc>
                      </a:pPr>
                      <a:r>
                        <a:rPr lang="tr-TR" sz="2000" dirty="0"/>
                        <a:t>2000-3000</a:t>
                      </a:r>
                    </a:p>
                    <a:p>
                      <a:pPr>
                        <a:lnSpc>
                          <a:spcPct val="250000"/>
                        </a:lnSpc>
                      </a:pPr>
                      <a:r>
                        <a:rPr lang="tr-TR" sz="2000" dirty="0"/>
                        <a:t>-</a:t>
                      </a:r>
                    </a:p>
                    <a:p>
                      <a:pPr>
                        <a:lnSpc>
                          <a:spcPct val="250000"/>
                        </a:lnSpc>
                      </a:pPr>
                      <a:r>
                        <a:rPr lang="tr-TR" sz="2000" dirty="0"/>
                        <a:t>600-800</a:t>
                      </a:r>
                    </a:p>
                    <a:p>
                      <a:pPr>
                        <a:lnSpc>
                          <a:spcPct val="250000"/>
                        </a:lnSpc>
                      </a:pPr>
                      <a:r>
                        <a:rPr lang="tr-TR" sz="2000" dirty="0"/>
                        <a:t>300-1500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r>
                        <a:rPr lang="tr-TR" sz="2000" dirty="0"/>
                        <a:t>5</a:t>
                      </a:r>
                    </a:p>
                    <a:p>
                      <a:pPr>
                        <a:lnSpc>
                          <a:spcPct val="250000"/>
                        </a:lnSpc>
                      </a:pPr>
                      <a:r>
                        <a:rPr lang="tr-TR" sz="2000" dirty="0"/>
                        <a:t>60-90</a:t>
                      </a:r>
                    </a:p>
                    <a:p>
                      <a:pPr>
                        <a:lnSpc>
                          <a:spcPct val="250000"/>
                        </a:lnSpc>
                      </a:pPr>
                      <a:r>
                        <a:rPr lang="tr-TR" sz="2000" dirty="0"/>
                        <a:t>120-140</a:t>
                      </a:r>
                    </a:p>
                    <a:p>
                      <a:pPr>
                        <a:lnSpc>
                          <a:spcPct val="250000"/>
                        </a:lnSpc>
                      </a:pPr>
                      <a:r>
                        <a:rPr lang="tr-TR" sz="2000" dirty="0"/>
                        <a:t>60</a:t>
                      </a:r>
                    </a:p>
                    <a:p>
                      <a:pPr>
                        <a:lnSpc>
                          <a:spcPct val="250000"/>
                        </a:lnSpc>
                      </a:pPr>
                      <a:r>
                        <a:rPr lang="tr-TR" sz="2000" dirty="0"/>
                        <a:t>135-145</a:t>
                      </a:r>
                    </a:p>
                    <a:p>
                      <a:pPr>
                        <a:lnSpc>
                          <a:spcPct val="250000"/>
                        </a:lnSpc>
                      </a:pPr>
                      <a:r>
                        <a:rPr lang="tr-TR" sz="2000" dirty="0"/>
                        <a:t>135-145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r>
                        <a:rPr lang="tr-TR" sz="2000" dirty="0"/>
                        <a:t>22</a:t>
                      </a:r>
                    </a:p>
                    <a:p>
                      <a:pPr>
                        <a:lnSpc>
                          <a:spcPct val="250000"/>
                        </a:lnSpc>
                      </a:pPr>
                      <a:r>
                        <a:rPr lang="tr-TR" sz="2000" dirty="0"/>
                        <a:t>10-30</a:t>
                      </a:r>
                    </a:p>
                    <a:p>
                      <a:pPr>
                        <a:lnSpc>
                          <a:spcPct val="250000"/>
                        </a:lnSpc>
                      </a:pPr>
                      <a:r>
                        <a:rPr lang="tr-TR" sz="2000" dirty="0"/>
                        <a:t>5-10</a:t>
                      </a:r>
                    </a:p>
                    <a:p>
                      <a:pPr>
                        <a:lnSpc>
                          <a:spcPct val="250000"/>
                        </a:lnSpc>
                      </a:pPr>
                      <a:r>
                        <a:rPr lang="tr-TR" sz="2000" dirty="0"/>
                        <a:t>30</a:t>
                      </a:r>
                    </a:p>
                    <a:p>
                      <a:pPr>
                        <a:lnSpc>
                          <a:spcPct val="250000"/>
                        </a:lnSpc>
                      </a:pPr>
                      <a:r>
                        <a:rPr lang="tr-TR" sz="2000" dirty="0"/>
                        <a:t>5-10</a:t>
                      </a:r>
                    </a:p>
                    <a:p>
                      <a:pPr>
                        <a:lnSpc>
                          <a:spcPct val="250000"/>
                        </a:lnSpc>
                      </a:pPr>
                      <a:r>
                        <a:rPr lang="tr-TR" sz="2000" dirty="0"/>
                        <a:t>5-10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r>
                        <a:rPr lang="tr-TR" sz="2000" dirty="0"/>
                        <a:t>15</a:t>
                      </a:r>
                    </a:p>
                    <a:p>
                      <a:pPr>
                        <a:lnSpc>
                          <a:spcPct val="250000"/>
                        </a:lnSpc>
                      </a:pPr>
                      <a:r>
                        <a:rPr lang="tr-TR" sz="2000" dirty="0"/>
                        <a:t>100-130</a:t>
                      </a:r>
                    </a:p>
                    <a:p>
                      <a:pPr>
                        <a:lnSpc>
                          <a:spcPct val="250000"/>
                        </a:lnSpc>
                      </a:pPr>
                      <a:r>
                        <a:rPr lang="tr-TR" sz="2000" dirty="0"/>
                        <a:t>90-120</a:t>
                      </a:r>
                    </a:p>
                    <a:p>
                      <a:pPr>
                        <a:lnSpc>
                          <a:spcPct val="250000"/>
                        </a:lnSpc>
                      </a:pPr>
                      <a:r>
                        <a:rPr lang="tr-TR" sz="2000" dirty="0"/>
                        <a:t>40</a:t>
                      </a:r>
                    </a:p>
                    <a:p>
                      <a:pPr>
                        <a:lnSpc>
                          <a:spcPct val="250000"/>
                        </a:lnSpc>
                      </a:pPr>
                      <a:r>
                        <a:rPr lang="tr-TR" sz="2000" dirty="0"/>
                        <a:t>70-90</a:t>
                      </a:r>
                    </a:p>
                    <a:p>
                      <a:pPr>
                        <a:lnSpc>
                          <a:spcPct val="250000"/>
                        </a:lnSpc>
                      </a:pPr>
                      <a:r>
                        <a:rPr lang="tr-TR" sz="2000" dirty="0"/>
                        <a:t>90-110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r>
                        <a:rPr lang="tr-TR" sz="2000" dirty="0"/>
                        <a:t>5</a:t>
                      </a:r>
                    </a:p>
                    <a:p>
                      <a:pPr>
                        <a:lnSpc>
                          <a:spcPct val="250000"/>
                        </a:lnSpc>
                      </a:pPr>
                      <a:r>
                        <a:rPr lang="tr-TR" sz="2000" dirty="0"/>
                        <a:t>0</a:t>
                      </a:r>
                    </a:p>
                    <a:p>
                      <a:pPr>
                        <a:lnSpc>
                          <a:spcPct val="250000"/>
                        </a:lnSpc>
                      </a:pPr>
                      <a:r>
                        <a:rPr lang="tr-TR" sz="2000" dirty="0"/>
                        <a:t>30-40</a:t>
                      </a:r>
                    </a:p>
                    <a:p>
                      <a:pPr>
                        <a:lnSpc>
                          <a:spcPct val="250000"/>
                        </a:lnSpc>
                      </a:pPr>
                      <a:r>
                        <a:rPr lang="tr-TR" sz="2000" dirty="0"/>
                        <a:t>0</a:t>
                      </a:r>
                    </a:p>
                    <a:p>
                      <a:pPr>
                        <a:lnSpc>
                          <a:spcPct val="250000"/>
                        </a:lnSpc>
                      </a:pPr>
                      <a:r>
                        <a:rPr lang="tr-TR" sz="2000" dirty="0"/>
                        <a:t>95-115</a:t>
                      </a:r>
                    </a:p>
                    <a:p>
                      <a:pPr>
                        <a:lnSpc>
                          <a:spcPct val="250000"/>
                        </a:lnSpc>
                      </a:pPr>
                      <a:r>
                        <a:rPr lang="tr-TR" sz="2000" dirty="0"/>
                        <a:t>30-40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630932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Fluid and Electrolyte Management Schwartz’s Principles of Surgery 9. </a:t>
            </a:r>
            <a:r>
              <a:rPr lang="en-US" dirty="0" err="1"/>
              <a:t>baskı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20080"/>
          </a:xfrm>
        </p:spPr>
        <p:txBody>
          <a:bodyPr>
            <a:normAutofit/>
          </a:bodyPr>
          <a:lstStyle/>
          <a:p>
            <a:r>
              <a:rPr lang="tr-TR" sz="4000" dirty="0"/>
              <a:t>Volüm kaybı ve </a:t>
            </a:r>
            <a:r>
              <a:rPr lang="tr-TR" sz="4000" dirty="0" err="1"/>
              <a:t>Kompanzasyon</a:t>
            </a:r>
            <a:endParaRPr lang="tr-TR" sz="4000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175676"/>
              </p:ext>
            </p:extLst>
          </p:nvPr>
        </p:nvGraphicFramePr>
        <p:xfrm>
          <a:off x="395536" y="1340768"/>
          <a:ext cx="844562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616530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ANP: Atrial </a:t>
            </a:r>
            <a:r>
              <a:rPr lang="en-US" dirty="0" err="1"/>
              <a:t>natriüretik</a:t>
            </a:r>
            <a:r>
              <a:rPr lang="en-US" dirty="0"/>
              <a:t> </a:t>
            </a:r>
            <a:r>
              <a:rPr lang="en-US" dirty="0" err="1"/>
              <a:t>peptid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Sıvı tedavisi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3967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3600" dirty="0"/>
              <a:t>Oral – </a:t>
            </a:r>
            <a:r>
              <a:rPr lang="tr-TR" sz="3600" dirty="0" err="1"/>
              <a:t>enteral</a:t>
            </a:r>
            <a:endParaRPr lang="tr-TR" sz="3600" dirty="0"/>
          </a:p>
          <a:p>
            <a:pPr>
              <a:buNone/>
            </a:pPr>
            <a:r>
              <a:rPr lang="tr-TR" sz="3600" dirty="0" err="1"/>
              <a:t>İntravenöz</a:t>
            </a:r>
            <a:endParaRPr lang="tr-TR" sz="3600" dirty="0"/>
          </a:p>
          <a:p>
            <a:pPr>
              <a:buNone/>
            </a:pPr>
            <a:endParaRPr lang="tr-TR" sz="3600" dirty="0"/>
          </a:p>
        </p:txBody>
      </p:sp>
      <p:pic>
        <p:nvPicPr>
          <p:cNvPr id="7" name="6 Resim" descr="serum resimleri.jpg"/>
          <p:cNvPicPr>
            <a:picLocks noChangeAspect="1"/>
          </p:cNvPicPr>
          <p:nvPr/>
        </p:nvPicPr>
        <p:blipFill>
          <a:blip r:embed="rId2" cstate="print"/>
          <a:srcRect t="11374" b="10499"/>
          <a:stretch>
            <a:fillRect/>
          </a:stretch>
        </p:blipFill>
        <p:spPr>
          <a:xfrm>
            <a:off x="611560" y="3284984"/>
            <a:ext cx="3888000" cy="3037428"/>
          </a:xfrm>
          <a:prstGeom prst="rect">
            <a:avLst/>
          </a:prstGeom>
        </p:spPr>
      </p:pic>
      <p:pic>
        <p:nvPicPr>
          <p:cNvPr id="5" name="Content Placeholder 4" descr="bardak ve surahi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r="5384"/>
          <a:stretch>
            <a:fillRect/>
          </a:stretch>
        </p:blipFill>
        <p:spPr>
          <a:xfrm>
            <a:off x="4860032" y="1412776"/>
            <a:ext cx="4038600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Periferik</a:t>
            </a:r>
            <a:r>
              <a:rPr lang="tr-TR" dirty="0"/>
              <a:t> </a:t>
            </a:r>
            <a:r>
              <a:rPr lang="tr-TR" dirty="0" err="1"/>
              <a:t>venöz</a:t>
            </a:r>
            <a:r>
              <a:rPr lang="tr-TR" dirty="0"/>
              <a:t> erişim</a:t>
            </a:r>
          </a:p>
        </p:txBody>
      </p:sp>
      <p:pic>
        <p:nvPicPr>
          <p:cNvPr id="5" name="4 İçerik Yer Tutucusu" descr="intraket ilustrasy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988840"/>
            <a:ext cx="4337936" cy="3470349"/>
          </a:xfrm>
        </p:spPr>
      </p:pic>
      <p:pic>
        <p:nvPicPr>
          <p:cNvPr id="6" name="5 İçerik Yer Tutucusu" descr="iv catheter dressin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7688"/>
            <a:ext cx="4038600" cy="2470986"/>
          </a:xfrm>
        </p:spPr>
      </p:pic>
      <p:sp>
        <p:nvSpPr>
          <p:cNvPr id="3" name="TextBox 2"/>
          <p:cNvSpPr txBox="1"/>
          <p:nvPr/>
        </p:nvSpPr>
        <p:spPr>
          <a:xfrm>
            <a:off x="323528" y="2060848"/>
            <a:ext cx="18002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Sıvılar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ilaçlar</a:t>
            </a:r>
            <a:r>
              <a:rPr lang="en-US" dirty="0"/>
              <a:t> </a:t>
            </a:r>
            <a:r>
              <a:rPr lang="en-US" dirty="0" err="1"/>
              <a:t>kateter</a:t>
            </a:r>
            <a:r>
              <a:rPr lang="en-US" dirty="0"/>
              <a:t> </a:t>
            </a:r>
            <a:r>
              <a:rPr lang="en-US" dirty="0" err="1"/>
              <a:t>yoluyla</a:t>
            </a:r>
            <a:r>
              <a:rPr lang="en-US" dirty="0"/>
              <a:t> </a:t>
            </a:r>
            <a:r>
              <a:rPr lang="en-US" dirty="0" err="1"/>
              <a:t>uygulanabilir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95736" y="2564904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Kateter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/>
              <a:t>İntravenöz</a:t>
            </a:r>
            <a:r>
              <a:rPr lang="tr-TR" sz="3600" dirty="0"/>
              <a:t> </a:t>
            </a:r>
            <a:r>
              <a:rPr lang="tr-TR" sz="3600" dirty="0" err="1"/>
              <a:t>kateter</a:t>
            </a:r>
            <a:r>
              <a:rPr lang="tr-TR" sz="3600" dirty="0"/>
              <a:t> (</a:t>
            </a:r>
            <a:r>
              <a:rPr lang="tr-TR" sz="3600" dirty="0" err="1"/>
              <a:t>Intracath</a:t>
            </a:r>
            <a:r>
              <a:rPr lang="tr-TR" sz="3600" dirty="0"/>
              <a:t>, </a:t>
            </a:r>
            <a:r>
              <a:rPr lang="tr-TR" sz="3600" dirty="0" err="1"/>
              <a:t>Braunüle</a:t>
            </a:r>
            <a:r>
              <a:rPr lang="tr-TR" sz="3600" dirty="0"/>
              <a:t>)</a:t>
            </a:r>
          </a:p>
        </p:txBody>
      </p:sp>
      <p:pic>
        <p:nvPicPr>
          <p:cNvPr id="4" name="3 İçerik Yer Tutucusu" descr="intraketl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346131"/>
            <a:ext cx="6912768" cy="503410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Amaçlar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tr-TR" dirty="0"/>
              <a:t>Vücutta suyun </a:t>
            </a:r>
            <a:r>
              <a:rPr lang="tr-TR" dirty="0" err="1"/>
              <a:t>kompartmanlara</a:t>
            </a:r>
            <a:r>
              <a:rPr lang="tr-TR" dirty="0"/>
              <a:t> dağılımı</a:t>
            </a:r>
          </a:p>
          <a:p>
            <a:r>
              <a:rPr lang="tr-TR" dirty="0"/>
              <a:t>Sıvı kaybı ve fazlası yaratan durumlar</a:t>
            </a:r>
          </a:p>
          <a:p>
            <a:r>
              <a:rPr lang="tr-TR" dirty="0"/>
              <a:t>Sıvı tedavisi düzenlenmesi ve verilmesi</a:t>
            </a:r>
          </a:p>
          <a:p>
            <a:r>
              <a:rPr lang="tr-TR" dirty="0" err="1"/>
              <a:t>İntravenöz</a:t>
            </a:r>
            <a:r>
              <a:rPr lang="tr-TR" dirty="0"/>
              <a:t> erişim yolları</a:t>
            </a:r>
          </a:p>
          <a:p>
            <a:r>
              <a:rPr lang="tr-TR" dirty="0"/>
              <a:t>Elektrolitlerin vücutta  normal dağılımı</a:t>
            </a:r>
          </a:p>
          <a:p>
            <a:r>
              <a:rPr lang="tr-TR" dirty="0"/>
              <a:t>Patolojik elektrolit değişiklikleri</a:t>
            </a:r>
          </a:p>
          <a:p>
            <a:r>
              <a:rPr lang="tr-TR" dirty="0"/>
              <a:t>Elektrolit tedavisi düzenlenmesi ve verilmesi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/>
              <a:t>İntravenöz</a:t>
            </a:r>
            <a:r>
              <a:rPr lang="tr-TR" sz="3600" dirty="0"/>
              <a:t> </a:t>
            </a:r>
            <a:r>
              <a:rPr lang="tr-TR" sz="3600" dirty="0" err="1"/>
              <a:t>kateterler</a:t>
            </a:r>
            <a:endParaRPr lang="tr-TR" sz="3600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6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err="1"/>
                        <a:t>Gauge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Renk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Çap 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Akım hızı    mL/</a:t>
                      </a:r>
                      <a:r>
                        <a:rPr lang="tr-TR" dirty="0" err="1"/>
                        <a:t>dk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14G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Turuncu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16G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Gri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18G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rgbClr val="FF0000"/>
                          </a:solidFill>
                        </a:rPr>
                        <a:t>Yeşil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20G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rgbClr val="FF0000"/>
                          </a:solidFill>
                        </a:rPr>
                        <a:t>Pembe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22G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rgbClr val="FF0000"/>
                          </a:solidFill>
                        </a:rPr>
                        <a:t>Mavi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24G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Sarı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26G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Mor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8 Aşağı Ok Belirtme Çizgisi"/>
          <p:cNvSpPr/>
          <p:nvPr/>
        </p:nvSpPr>
        <p:spPr>
          <a:xfrm>
            <a:off x="2051720" y="3861048"/>
            <a:ext cx="2160240" cy="1368152"/>
          </a:xfrm>
          <a:prstGeom prst="downArrowCallout">
            <a:avLst/>
          </a:prstGeom>
          <a:solidFill>
            <a:srgbClr val="92D05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Metin kutusu"/>
          <p:cNvSpPr txBox="1"/>
          <p:nvPr/>
        </p:nvSpPr>
        <p:spPr>
          <a:xfrm>
            <a:off x="2339752" y="5229200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FF0000"/>
                </a:solidFill>
              </a:rPr>
              <a:t>PEDİATRİK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5877272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 = Gauge </a:t>
            </a:r>
            <a:r>
              <a:rPr lang="en-US" sz="4400" dirty="0">
                <a:solidFill>
                  <a:srgbClr val="FF0000"/>
                </a:solidFill>
              </a:rPr>
              <a:t>?</a:t>
            </a:r>
            <a:r>
              <a:rPr lang="en-US" sz="2400" dirty="0"/>
              <a:t>           </a:t>
            </a:r>
            <a:r>
              <a:rPr lang="en-US" sz="3200" dirty="0">
                <a:solidFill>
                  <a:srgbClr val="FF0000"/>
                </a:solidFill>
              </a:rPr>
              <a:t>mm</a:t>
            </a:r>
            <a:r>
              <a:rPr lang="en-US" sz="3200" dirty="0"/>
              <a:t>= 0,127  x  92</a:t>
            </a:r>
            <a:r>
              <a:rPr lang="en-US" sz="3200" baseline="30000" dirty="0"/>
              <a:t>(36-</a:t>
            </a:r>
            <a:r>
              <a:rPr lang="en-US" sz="3200" baseline="30000" dirty="0">
                <a:solidFill>
                  <a:srgbClr val="FF0000"/>
                </a:solidFill>
              </a:rPr>
              <a:t>G</a:t>
            </a:r>
            <a:r>
              <a:rPr lang="en-US" sz="3200" baseline="30000" dirty="0"/>
              <a:t>)</a:t>
            </a:r>
            <a:r>
              <a:rPr lang="en-US" sz="3200" dirty="0"/>
              <a:t> </a:t>
            </a:r>
            <a:r>
              <a:rPr lang="en-US" sz="3200" baseline="30000" dirty="0"/>
              <a:t>/</a:t>
            </a:r>
            <a:r>
              <a:rPr lang="en-US" sz="3200" dirty="0"/>
              <a:t> </a:t>
            </a:r>
            <a:r>
              <a:rPr lang="en-US" sz="3200" baseline="30000" dirty="0"/>
              <a:t>39</a:t>
            </a:r>
            <a:endParaRPr lang="en-US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tr-TR" sz="3600" dirty="0"/>
              <a:t>Santral </a:t>
            </a:r>
            <a:r>
              <a:rPr lang="tr-TR" sz="3600" dirty="0" err="1"/>
              <a:t>Venöz</a:t>
            </a:r>
            <a:r>
              <a:rPr lang="tr-TR" sz="3600" dirty="0"/>
              <a:t> Erişim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2602632" cy="1900808"/>
          </a:xfrm>
        </p:spPr>
        <p:txBody>
          <a:bodyPr/>
          <a:lstStyle/>
          <a:p>
            <a:r>
              <a:rPr lang="tr-TR" dirty="0" err="1"/>
              <a:t>Juguler</a:t>
            </a:r>
            <a:endParaRPr lang="tr-TR" dirty="0"/>
          </a:p>
          <a:p>
            <a:r>
              <a:rPr lang="tr-TR" dirty="0" err="1"/>
              <a:t>Subklavyen</a:t>
            </a:r>
            <a:endParaRPr lang="tr-TR" dirty="0"/>
          </a:p>
          <a:p>
            <a:r>
              <a:rPr lang="tr-TR" dirty="0" err="1"/>
              <a:t>Femoral</a:t>
            </a:r>
            <a:endParaRPr lang="tr-TR" dirty="0"/>
          </a:p>
        </p:txBody>
      </p:sp>
      <p:pic>
        <p:nvPicPr>
          <p:cNvPr id="7" name="6 İçerik Yer Tutucusu" descr="Dialysis-Catheter-Dialysis-Catheter-Kit-Central-Venous-Cathet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3052" b="9156"/>
          <a:stretch>
            <a:fillRect/>
          </a:stretch>
        </p:blipFill>
        <p:spPr>
          <a:xfrm>
            <a:off x="2411760" y="1545475"/>
            <a:ext cx="6480719" cy="4403806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Santral </a:t>
            </a:r>
            <a:r>
              <a:rPr lang="tr-TR" dirty="0" err="1"/>
              <a:t>venöz</a:t>
            </a:r>
            <a:r>
              <a:rPr lang="tr-TR" dirty="0"/>
              <a:t> </a:t>
            </a:r>
            <a:r>
              <a:rPr lang="tr-TR" dirty="0" err="1"/>
              <a:t>kateter</a:t>
            </a:r>
            <a:endParaRPr lang="tr-TR" dirty="0"/>
          </a:p>
        </p:txBody>
      </p:sp>
      <p:pic>
        <p:nvPicPr>
          <p:cNvPr id="4" name="3 İçerik Yer Tutucusu" descr="santral kateterli has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858" r="6299"/>
          <a:stretch>
            <a:fillRect/>
          </a:stretch>
        </p:blipFill>
        <p:spPr>
          <a:xfrm>
            <a:off x="4425972" y="1412776"/>
            <a:ext cx="4541944" cy="4399208"/>
          </a:xfrm>
        </p:spPr>
      </p:pic>
      <p:pic>
        <p:nvPicPr>
          <p:cNvPr id="5" name="4 Resim" descr="IMG_4702.JPG"/>
          <p:cNvPicPr>
            <a:picLocks noChangeAspect="1"/>
          </p:cNvPicPr>
          <p:nvPr/>
        </p:nvPicPr>
        <p:blipFill>
          <a:blip r:embed="rId3" cstate="print"/>
          <a:srcRect t="8858" b="20906"/>
          <a:stretch>
            <a:fillRect/>
          </a:stretch>
        </p:blipFill>
        <p:spPr>
          <a:xfrm>
            <a:off x="251520" y="1340768"/>
            <a:ext cx="3857625" cy="4815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6309320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***</a:t>
            </a:r>
            <a:r>
              <a:rPr lang="en-US" dirty="0" err="1"/>
              <a:t>Fotoğraflar</a:t>
            </a:r>
            <a:r>
              <a:rPr lang="en-US" dirty="0"/>
              <a:t> </a:t>
            </a:r>
            <a:r>
              <a:rPr lang="en-US" dirty="0" err="1"/>
              <a:t>İbn</a:t>
            </a:r>
            <a:r>
              <a:rPr lang="en-US" dirty="0"/>
              <a:t>-I </a:t>
            </a:r>
            <a:r>
              <a:rPr lang="en-US" dirty="0" err="1"/>
              <a:t>Sina</a:t>
            </a:r>
            <a:r>
              <a:rPr lang="en-US" dirty="0"/>
              <a:t> </a:t>
            </a:r>
            <a:r>
              <a:rPr lang="en-US" dirty="0" err="1"/>
              <a:t>Hastanesi</a:t>
            </a:r>
            <a:r>
              <a:rPr lang="en-US" dirty="0"/>
              <a:t> </a:t>
            </a:r>
            <a:r>
              <a:rPr lang="en-US" dirty="0" err="1"/>
              <a:t>Genel</a:t>
            </a:r>
            <a:r>
              <a:rPr lang="en-US" dirty="0"/>
              <a:t> </a:t>
            </a:r>
            <a:r>
              <a:rPr lang="en-US" dirty="0" err="1"/>
              <a:t>Cerrahi</a:t>
            </a:r>
            <a:r>
              <a:rPr lang="en-US" dirty="0"/>
              <a:t> </a:t>
            </a:r>
            <a:r>
              <a:rPr lang="en-US" dirty="0" err="1"/>
              <a:t>Kliniği</a:t>
            </a:r>
            <a:r>
              <a:rPr lang="en-US" dirty="0"/>
              <a:t> </a:t>
            </a:r>
            <a:r>
              <a:rPr lang="en-US" dirty="0" err="1"/>
              <a:t>hastalarından</a:t>
            </a:r>
            <a:r>
              <a:rPr lang="en-US" dirty="0"/>
              <a:t> </a:t>
            </a:r>
            <a:r>
              <a:rPr lang="en-US" dirty="0" err="1"/>
              <a:t>izinle</a:t>
            </a:r>
            <a:r>
              <a:rPr lang="en-US" dirty="0"/>
              <a:t> </a:t>
            </a:r>
            <a:r>
              <a:rPr lang="en-US" dirty="0" err="1"/>
              <a:t>çekilmiştir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Sıvı </a:t>
            </a:r>
            <a:r>
              <a:rPr lang="tr-TR" dirty="0" err="1"/>
              <a:t>monitörizasyonu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Vücut ağırlığı</a:t>
            </a:r>
          </a:p>
          <a:p>
            <a:r>
              <a:rPr lang="tr-TR" dirty="0"/>
              <a:t>Nabız  (60-90 / </a:t>
            </a:r>
            <a:r>
              <a:rPr lang="tr-TR" dirty="0" err="1"/>
              <a:t>dk</a:t>
            </a:r>
            <a:r>
              <a:rPr lang="tr-TR" dirty="0"/>
              <a:t>)</a:t>
            </a:r>
          </a:p>
          <a:p>
            <a:r>
              <a:rPr lang="tr-TR" dirty="0"/>
              <a:t>İdrar debisi </a:t>
            </a:r>
          </a:p>
          <a:p>
            <a:pPr marL="0" indent="0">
              <a:buNone/>
            </a:pPr>
            <a:r>
              <a:rPr lang="tr-TR" dirty="0"/>
              <a:t>   Normal  &gt;1 </a:t>
            </a:r>
            <a:r>
              <a:rPr lang="tr-TR" dirty="0" err="1"/>
              <a:t>mL</a:t>
            </a:r>
            <a:r>
              <a:rPr lang="tr-TR" dirty="0"/>
              <a:t>/kg/saat     Anüri= &lt;0,5 </a:t>
            </a:r>
            <a:r>
              <a:rPr lang="tr-TR" dirty="0" err="1"/>
              <a:t>mL</a:t>
            </a:r>
            <a:r>
              <a:rPr lang="tr-TR" dirty="0"/>
              <a:t>/kg/saat</a:t>
            </a:r>
          </a:p>
          <a:p>
            <a:r>
              <a:rPr lang="tr-TR" dirty="0"/>
              <a:t>Santral </a:t>
            </a:r>
            <a:r>
              <a:rPr lang="tr-TR" dirty="0" err="1"/>
              <a:t>venöz</a:t>
            </a:r>
            <a:r>
              <a:rPr lang="tr-TR" dirty="0"/>
              <a:t> basınç  (2-6 </a:t>
            </a:r>
            <a:r>
              <a:rPr lang="tr-TR" dirty="0" err="1"/>
              <a:t>mmHg</a:t>
            </a:r>
            <a:r>
              <a:rPr lang="tr-TR" dirty="0"/>
              <a:t>)</a:t>
            </a:r>
          </a:p>
          <a:p>
            <a:r>
              <a:rPr lang="tr-TR" dirty="0"/>
              <a:t>Nabız basıncı </a:t>
            </a:r>
          </a:p>
          <a:p>
            <a:r>
              <a:rPr lang="tr-TR" dirty="0"/>
              <a:t>Boyun </a:t>
            </a:r>
            <a:r>
              <a:rPr lang="tr-TR" dirty="0" err="1"/>
              <a:t>ven</a:t>
            </a:r>
            <a:r>
              <a:rPr lang="tr-TR" dirty="0"/>
              <a:t> dolgunluğu</a:t>
            </a:r>
          </a:p>
          <a:p>
            <a:r>
              <a:rPr lang="tr-TR" dirty="0"/>
              <a:t>Akciğer / kalp </a:t>
            </a:r>
            <a:r>
              <a:rPr lang="tr-TR" dirty="0" err="1"/>
              <a:t>oskültasyonu</a:t>
            </a:r>
            <a:endParaRPr lang="tr-TR" dirty="0"/>
          </a:p>
          <a:p>
            <a:r>
              <a:rPr lang="tr-TR" dirty="0" err="1"/>
              <a:t>Na</a:t>
            </a:r>
            <a:r>
              <a:rPr lang="tr-TR" dirty="0"/>
              <a:t> / </a:t>
            </a:r>
            <a:r>
              <a:rPr lang="tr-TR" dirty="0" err="1"/>
              <a:t>Kreatinin</a:t>
            </a:r>
            <a:r>
              <a:rPr lang="tr-TR" dirty="0"/>
              <a:t> / </a:t>
            </a:r>
            <a:r>
              <a:rPr lang="tr-TR" dirty="0" err="1"/>
              <a:t>ozmolarite</a:t>
            </a:r>
            <a:r>
              <a:rPr lang="tr-TR" dirty="0"/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Sıvı tedavisi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/>
              <a:t>	</a:t>
            </a:r>
            <a:r>
              <a:rPr lang="tr-TR" dirty="0">
                <a:solidFill>
                  <a:srgbClr val="FF0000"/>
                </a:solidFill>
              </a:rPr>
              <a:t>AÇIK (DEFİSİT)  +  İDAME  +  KAYIPLAR</a:t>
            </a:r>
          </a:p>
          <a:p>
            <a:pPr>
              <a:buNone/>
            </a:pPr>
            <a:endParaRPr lang="tr-TR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tr-TR" dirty="0">
                <a:solidFill>
                  <a:srgbClr val="FF0000"/>
                </a:solidFill>
              </a:rPr>
              <a:t>	</a:t>
            </a:r>
            <a:r>
              <a:rPr lang="tr-TR" dirty="0"/>
              <a:t>+ ELEKTROLİTLER</a:t>
            </a:r>
          </a:p>
          <a:p>
            <a:pPr>
              <a:buNone/>
            </a:pPr>
            <a:r>
              <a:rPr lang="tr-TR" dirty="0">
                <a:solidFill>
                  <a:srgbClr val="FF0000"/>
                </a:solidFill>
              </a:rPr>
              <a:t>	</a:t>
            </a:r>
            <a:r>
              <a:rPr lang="tr-TR" dirty="0"/>
              <a:t>+ NUTRİENTLER</a:t>
            </a:r>
          </a:p>
          <a:p>
            <a:pPr>
              <a:buNone/>
            </a:pPr>
            <a:r>
              <a:rPr lang="tr-TR" dirty="0">
                <a:solidFill>
                  <a:srgbClr val="FF0000"/>
                </a:solidFill>
              </a:rPr>
              <a:t>	</a:t>
            </a:r>
            <a:r>
              <a:rPr lang="tr-TR" dirty="0"/>
              <a:t>+ iLAÇLAR</a:t>
            </a:r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514795"/>
              </p:ext>
            </p:extLst>
          </p:nvPr>
        </p:nvGraphicFramePr>
        <p:xfrm>
          <a:off x="467544" y="476672"/>
          <a:ext cx="8229600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7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29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1257">
                <a:tc gridSpan="4">
                  <a:txBody>
                    <a:bodyPr/>
                    <a:lstStyle/>
                    <a:p>
                      <a:r>
                        <a:rPr lang="en-US" sz="3200" dirty="0" err="1"/>
                        <a:t>Defisitin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Belirlenmesi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624">
                <a:tc rowSpan="2">
                  <a:txBody>
                    <a:bodyPr/>
                    <a:lstStyle/>
                    <a:p>
                      <a:r>
                        <a:rPr lang="en-US" sz="2400" dirty="0"/>
                        <a:t>ÖZELLİKLER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Dehidratasyon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derecesi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62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HAFİF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ORTA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CİDDİ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624">
                <a:tc>
                  <a:txBody>
                    <a:bodyPr/>
                    <a:lstStyle/>
                    <a:p>
                      <a:r>
                        <a:rPr lang="en-US" sz="2400" dirty="0"/>
                        <a:t>Kilo </a:t>
                      </a:r>
                      <a:r>
                        <a:rPr lang="en-US" sz="2400" dirty="0" err="1"/>
                        <a:t>kaybı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&lt; %5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% 5-10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&gt; %10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6523">
                <a:tc>
                  <a:txBody>
                    <a:bodyPr/>
                    <a:lstStyle/>
                    <a:p>
                      <a:r>
                        <a:rPr lang="en-US" sz="2400" dirty="0" err="1"/>
                        <a:t>Genel</a:t>
                      </a:r>
                      <a:r>
                        <a:rPr lang="en-US" sz="2400" dirty="0"/>
                        <a:t> durum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İyi</a:t>
                      </a:r>
                      <a:r>
                        <a:rPr lang="en-US" sz="2400" dirty="0"/>
                        <a:t>- </a:t>
                      </a:r>
                      <a:r>
                        <a:rPr lang="en-US" sz="2400" dirty="0" err="1"/>
                        <a:t>uyanık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Yorgun</a:t>
                      </a:r>
                      <a:r>
                        <a:rPr lang="en-US" sz="2400" baseline="0" dirty="0" err="1"/>
                        <a:t>,irrite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susuzluk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Letarjik</a:t>
                      </a:r>
                      <a:r>
                        <a:rPr lang="en-US" sz="2400" dirty="0"/>
                        <a:t>,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soğuk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ekstremiteler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6523">
                <a:tc>
                  <a:txBody>
                    <a:bodyPr/>
                    <a:lstStyle/>
                    <a:p>
                      <a:r>
                        <a:rPr lang="en-US" sz="2400" dirty="0" err="1"/>
                        <a:t>Nabız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sayısı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Hafif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en-US" sz="2400" dirty="0"/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</a:t>
                      </a:r>
                      <a:endParaRPr lang="en-US" sz="2400" dirty="0"/>
                    </a:p>
                    <a:p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zayıf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</a:t>
                      </a:r>
                      <a:endParaRPr lang="en-US" sz="2400" dirty="0"/>
                    </a:p>
                    <a:p>
                      <a:r>
                        <a:rPr lang="en-US" sz="2400" baseline="0" dirty="0" err="1"/>
                        <a:t>alınamayabilir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6523">
                <a:tc>
                  <a:txBody>
                    <a:bodyPr/>
                    <a:lstStyle/>
                    <a:p>
                      <a:r>
                        <a:rPr lang="en-US" sz="2400" dirty="0" err="1"/>
                        <a:t>Kan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basıncı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ölçülemeyebilir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624">
                <a:tc>
                  <a:txBody>
                    <a:bodyPr/>
                    <a:lstStyle/>
                    <a:p>
                      <a:r>
                        <a:rPr lang="en-US" sz="2400" dirty="0" err="1"/>
                        <a:t>Solunum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sayısı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Hafif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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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ve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derin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3624">
                <a:tc>
                  <a:txBody>
                    <a:bodyPr/>
                    <a:lstStyle/>
                    <a:p>
                      <a:r>
                        <a:rPr lang="en-US" sz="2400" dirty="0" err="1"/>
                        <a:t>İdrar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debisi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</a:t>
                      </a:r>
                      <a:r>
                        <a:rPr lang="en-US" sz="2400" baseline="0" dirty="0"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  <a:ea typeface="+mn-ea"/>
                          <a:cs typeface="+mn-cs"/>
                          <a:sym typeface="Wingdings"/>
                        </a:rPr>
                        <a:t>veya</a:t>
                      </a:r>
                      <a:r>
                        <a:rPr lang="en-US" sz="2400" baseline="0" dirty="0"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  <a:ea typeface="+mn-ea"/>
                          <a:cs typeface="+mn-cs"/>
                          <a:sym typeface="Wingdings"/>
                        </a:rPr>
                        <a:t>anüri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3624">
                <a:tc>
                  <a:txBody>
                    <a:bodyPr/>
                    <a:lstStyle/>
                    <a:p>
                      <a:r>
                        <a:rPr lang="en-US" sz="2400" dirty="0" err="1"/>
                        <a:t>Replasman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30 ml/kg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60 ml/kg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100ml/kg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1520" y="6237312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King CK, Glass R, </a:t>
            </a:r>
            <a:r>
              <a:rPr lang="en-US" sz="1200" dirty="0" err="1"/>
              <a:t>Bresee</a:t>
            </a:r>
            <a:r>
              <a:rPr lang="en-US" sz="1200" dirty="0"/>
              <a:t> JS </a:t>
            </a:r>
            <a:r>
              <a:rPr lang="en-US" sz="1200" dirty="0" err="1"/>
              <a:t>ve</a:t>
            </a:r>
            <a:r>
              <a:rPr lang="en-US" sz="1200" dirty="0"/>
              <a:t> ark. Centers for Disease Control and </a:t>
            </a:r>
            <a:r>
              <a:rPr lang="en-US" sz="1200" dirty="0" err="1"/>
              <a:t>Preventation</a:t>
            </a:r>
            <a:r>
              <a:rPr lang="en-US" sz="1200" dirty="0"/>
              <a:t>. Managing acute gastroenteritis among young children: oral </a:t>
            </a:r>
            <a:r>
              <a:rPr lang="en-US" sz="1200" dirty="0" err="1"/>
              <a:t>rehyration,maintenance</a:t>
            </a:r>
            <a:r>
              <a:rPr lang="en-US" sz="1200" dirty="0"/>
              <a:t>, and nutritional therapy. MMWR </a:t>
            </a:r>
            <a:r>
              <a:rPr lang="en-US" sz="1200" dirty="0" err="1"/>
              <a:t>Recomm</a:t>
            </a:r>
            <a:r>
              <a:rPr lang="en-US" sz="1200" dirty="0"/>
              <a:t> Rep 2003;52(RR-16):1-16</a:t>
            </a:r>
          </a:p>
        </p:txBody>
      </p:sp>
    </p:spTree>
    <p:extLst>
      <p:ext uri="{BB962C8B-B14F-4D97-AF65-F5344CB8AC3E}">
        <p14:creationId xmlns:p14="http://schemas.microsoft.com/office/powerpoint/2010/main" val="3367795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İdame (günlük)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dirty="0"/>
              <a:t>  YETİŞKİN  ve ÇOCUKTA</a:t>
            </a:r>
          </a:p>
          <a:p>
            <a:r>
              <a:rPr lang="tr-TR" dirty="0"/>
              <a:t>10 kg &lt;		100 mL/kg</a:t>
            </a:r>
          </a:p>
          <a:p>
            <a:r>
              <a:rPr lang="tr-TR" dirty="0"/>
              <a:t>10-20 kg		1000 + 50 mL  x (BW-10)</a:t>
            </a:r>
          </a:p>
          <a:p>
            <a:r>
              <a:rPr lang="tr-TR" dirty="0"/>
              <a:t>&gt;20 kg		1500 + 25 mL x (BW-20)</a:t>
            </a:r>
          </a:p>
          <a:p>
            <a:pPr marL="0" indent="0">
              <a:buNone/>
            </a:pPr>
            <a:r>
              <a:rPr lang="tr-TR" dirty="0"/>
              <a:t>  </a:t>
            </a:r>
            <a:r>
              <a:rPr lang="tr-TR" dirty="0">
                <a:solidFill>
                  <a:srgbClr val="FF0000"/>
                </a:solidFill>
              </a:rPr>
              <a:t>ÖRNEK: </a:t>
            </a:r>
            <a:endParaRPr lang="tr-TR" dirty="0"/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  </a:t>
            </a:r>
            <a:r>
              <a:rPr lang="tr-TR" dirty="0">
                <a:solidFill>
                  <a:srgbClr val="000000"/>
                </a:solidFill>
              </a:rPr>
              <a:t>24 kg ağırlığında bir çocuk / yetişkin için:</a:t>
            </a:r>
          </a:p>
          <a:p>
            <a:pPr marL="0" indent="0">
              <a:buNone/>
            </a:pPr>
            <a:r>
              <a:rPr lang="tr-TR" dirty="0">
                <a:solidFill>
                  <a:srgbClr val="000000"/>
                </a:solidFill>
              </a:rPr>
              <a:t> </a:t>
            </a:r>
            <a:r>
              <a:rPr lang="tr-TR" sz="2800" dirty="0">
                <a:solidFill>
                  <a:srgbClr val="000000"/>
                </a:solidFill>
              </a:rPr>
              <a:t> (10 x 100) + (10 x 50) + (4 x 25)= 1500 + 100 = 1600 </a:t>
            </a:r>
            <a:r>
              <a:rPr lang="tr-TR" sz="2800" dirty="0" err="1">
                <a:solidFill>
                  <a:srgbClr val="000000"/>
                </a:solidFill>
              </a:rPr>
              <a:t>mL</a:t>
            </a:r>
            <a:endParaRPr lang="tr-TR" sz="2800" dirty="0">
              <a:solidFill>
                <a:srgbClr val="FF0000"/>
              </a:solidFill>
            </a:endParaRPr>
          </a:p>
          <a:p>
            <a:r>
              <a:rPr lang="tr-TR" dirty="0"/>
              <a:t>Ortalama  bir </a:t>
            </a:r>
            <a:r>
              <a:rPr lang="tr-TR" dirty="0">
                <a:solidFill>
                  <a:srgbClr val="FF0000"/>
                </a:solidFill>
              </a:rPr>
              <a:t>YETİŞKİNDE</a:t>
            </a:r>
            <a:r>
              <a:rPr lang="tr-TR" dirty="0"/>
              <a:t> yaklaşık </a:t>
            </a:r>
            <a:r>
              <a:rPr lang="tr-TR" sz="4000" dirty="0">
                <a:solidFill>
                  <a:srgbClr val="FF0000"/>
                </a:solidFill>
              </a:rPr>
              <a:t>35 mL/kg</a:t>
            </a:r>
          </a:p>
          <a:p>
            <a:pPr marL="0" indent="0">
              <a:buNone/>
            </a:pPr>
            <a:r>
              <a:rPr lang="tr-TR" sz="4000" dirty="0">
                <a:solidFill>
                  <a:srgbClr val="FF0000"/>
                </a:solidFill>
              </a:rPr>
              <a:t>  </a:t>
            </a:r>
            <a:r>
              <a:rPr lang="tr-TR" sz="4000" dirty="0">
                <a:solidFill>
                  <a:srgbClr val="000000"/>
                </a:solidFill>
              </a:rPr>
              <a:t>24 x 35 = 840 !</a:t>
            </a:r>
            <a:endParaRPr lang="tr-TR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İdame Elektrolit İlaveleri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1 </a:t>
            </a:r>
            <a:r>
              <a:rPr lang="tr-TR" dirty="0" err="1"/>
              <a:t>mEq</a:t>
            </a:r>
            <a:r>
              <a:rPr lang="tr-TR" dirty="0"/>
              <a:t>/kg  </a:t>
            </a:r>
            <a:r>
              <a:rPr lang="tr-TR" dirty="0" err="1"/>
              <a:t>Na</a:t>
            </a:r>
            <a:endParaRPr lang="tr-TR" dirty="0"/>
          </a:p>
          <a:p>
            <a:r>
              <a:rPr lang="tr-TR" dirty="0"/>
              <a:t>1-3 </a:t>
            </a:r>
            <a:r>
              <a:rPr lang="tr-TR" dirty="0" err="1"/>
              <a:t>mEq</a:t>
            </a:r>
            <a:r>
              <a:rPr lang="tr-TR" dirty="0"/>
              <a:t>/kg K  </a:t>
            </a:r>
          </a:p>
          <a:p>
            <a:r>
              <a:rPr lang="tr-TR" dirty="0"/>
              <a:t>Kendi klinik uygulamamızda 1 </a:t>
            </a:r>
            <a:r>
              <a:rPr lang="tr-TR" dirty="0" err="1"/>
              <a:t>mEq</a:t>
            </a:r>
            <a:r>
              <a:rPr lang="tr-TR" dirty="0"/>
              <a:t>/kg/günü GEÇMİYORUZ </a:t>
            </a:r>
            <a:r>
              <a:rPr lang="tr-TR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tr-TR" dirty="0">
                <a:sym typeface="Wingdings"/>
              </a:rPr>
              <a:t> </a:t>
            </a:r>
            <a:r>
              <a:rPr lang="tr-TR" dirty="0">
                <a:solidFill>
                  <a:srgbClr val="FF0000"/>
                </a:solidFill>
                <a:sym typeface="Wingdings"/>
              </a:rPr>
              <a:t>GÜVENLİK</a:t>
            </a:r>
            <a:endParaRPr lang="tr-TR" dirty="0">
              <a:solidFill>
                <a:srgbClr val="FF0000"/>
              </a:solidFill>
            </a:endParaRPr>
          </a:p>
          <a:p>
            <a:endParaRPr lang="tr-TR" dirty="0"/>
          </a:p>
          <a:p>
            <a:r>
              <a:rPr lang="tr-TR" dirty="0"/>
              <a:t>İdrar çıkarmıyorsa K verilmez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tr-TR" dirty="0"/>
              <a:t>Kanıta Dayalı Öneriler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908720"/>
            <a:ext cx="8496944" cy="4997152"/>
          </a:xfrm>
        </p:spPr>
        <p:txBody>
          <a:bodyPr>
            <a:noAutofit/>
          </a:bodyPr>
          <a:lstStyle/>
          <a:p>
            <a:r>
              <a:rPr lang="tr-TR" dirty="0"/>
              <a:t>Kanamalı hastalara </a:t>
            </a:r>
            <a:r>
              <a:rPr lang="tr-TR" dirty="0" err="1"/>
              <a:t>resusssitasyonda</a:t>
            </a:r>
            <a:r>
              <a:rPr lang="tr-TR" dirty="0"/>
              <a:t> kan ve kan ürünleri öncelikli</a:t>
            </a:r>
          </a:p>
          <a:p>
            <a:r>
              <a:rPr lang="tr-TR" dirty="0" err="1"/>
              <a:t>Kristaloidler</a:t>
            </a:r>
            <a:r>
              <a:rPr lang="tr-TR" dirty="0"/>
              <a:t> genellikle ilk basamak </a:t>
            </a:r>
            <a:r>
              <a:rPr lang="tr-TR" dirty="0" err="1"/>
              <a:t>resussitasyon</a:t>
            </a:r>
            <a:r>
              <a:rPr lang="tr-TR" dirty="0"/>
              <a:t> sıvılarıdır. Akut hastalarda dengeli tuz solüsyonları genellikle ilk sıra tedavide yer alır.  Cerrahi  girişime ( </a:t>
            </a:r>
            <a:r>
              <a:rPr lang="tr-TR" dirty="0" err="1"/>
              <a:t>kolorektal</a:t>
            </a:r>
            <a:r>
              <a:rPr lang="tr-TR" dirty="0"/>
              <a:t>) </a:t>
            </a:r>
          </a:p>
          <a:p>
            <a:r>
              <a:rPr lang="tr-TR" dirty="0" err="1"/>
              <a:t>Hipovolemi</a:t>
            </a:r>
            <a:r>
              <a:rPr lang="tr-TR" dirty="0"/>
              <a:t> ve </a:t>
            </a:r>
            <a:r>
              <a:rPr lang="tr-TR" dirty="0" err="1"/>
              <a:t>alkalozda</a:t>
            </a:r>
            <a:r>
              <a:rPr lang="tr-TR" dirty="0"/>
              <a:t> %0,9 </a:t>
            </a:r>
            <a:r>
              <a:rPr lang="tr-TR" dirty="0" err="1"/>
              <a:t>NaCl</a:t>
            </a:r>
            <a:endParaRPr lang="tr-T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tr-TR" dirty="0"/>
              <a:t>Kanıta Dayalı Öneriler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r>
              <a:rPr lang="tr-TR" dirty="0" err="1"/>
              <a:t>Kolloidlerin</a:t>
            </a:r>
            <a:r>
              <a:rPr lang="tr-TR" dirty="0"/>
              <a:t> </a:t>
            </a:r>
            <a:r>
              <a:rPr lang="tr-TR" dirty="0" err="1"/>
              <a:t>resussitayonda</a:t>
            </a:r>
            <a:r>
              <a:rPr lang="tr-TR" dirty="0"/>
              <a:t> </a:t>
            </a:r>
            <a:r>
              <a:rPr lang="tr-TR" dirty="0" err="1"/>
              <a:t>toksisite</a:t>
            </a:r>
            <a:r>
              <a:rPr lang="tr-TR" dirty="0"/>
              <a:t> ve maliyet nedeniyle </a:t>
            </a:r>
            <a:r>
              <a:rPr lang="tr-TR" dirty="0" err="1"/>
              <a:t>kristaloidlere</a:t>
            </a:r>
            <a:r>
              <a:rPr lang="tr-TR" dirty="0"/>
              <a:t> bir üstünlüğü yoktur</a:t>
            </a:r>
          </a:p>
          <a:p>
            <a:r>
              <a:rPr lang="tr-TR" dirty="0"/>
              <a:t>HES </a:t>
            </a:r>
            <a:r>
              <a:rPr lang="tr-TR" dirty="0" err="1"/>
              <a:t>sepsis</a:t>
            </a:r>
            <a:r>
              <a:rPr lang="tr-TR" dirty="0"/>
              <a:t> ve septik şokta </a:t>
            </a:r>
            <a:r>
              <a:rPr lang="tr-TR" dirty="0" err="1"/>
              <a:t>kontrendikedir</a:t>
            </a:r>
            <a:endParaRPr lang="tr-TR" dirty="0"/>
          </a:p>
          <a:p>
            <a:r>
              <a:rPr lang="tr-TR" dirty="0"/>
              <a:t>HES Jelatin ve </a:t>
            </a:r>
            <a:r>
              <a:rPr lang="tr-TR" dirty="0" err="1"/>
              <a:t>Dekstranların</a:t>
            </a:r>
            <a:r>
              <a:rPr lang="tr-TR" dirty="0"/>
              <a:t> güvenilirliği ortaya konmuş değildir</a:t>
            </a:r>
            <a:r>
              <a:rPr lang="en-US" dirty="0"/>
              <a:t> </a:t>
            </a:r>
            <a:endParaRPr lang="tr-TR" dirty="0"/>
          </a:p>
          <a:p>
            <a:r>
              <a:rPr lang="tr-TR" dirty="0"/>
              <a:t>Septik şokta </a:t>
            </a:r>
            <a:r>
              <a:rPr lang="tr-TR" dirty="0" err="1"/>
              <a:t>albumin</a:t>
            </a:r>
            <a:r>
              <a:rPr lang="tr-TR" dirty="0"/>
              <a:t> erken </a:t>
            </a:r>
            <a:r>
              <a:rPr lang="tr-TR" dirty="0" err="1"/>
              <a:t>resussitasyonda</a:t>
            </a:r>
            <a:r>
              <a:rPr lang="tr-TR" dirty="0"/>
              <a:t> ilave olarak kullanılabilir.</a:t>
            </a:r>
            <a:r>
              <a:rPr lang="en-US" dirty="0"/>
              <a:t> </a:t>
            </a:r>
            <a:endParaRPr lang="tr-TR" dirty="0"/>
          </a:p>
          <a:p>
            <a:r>
              <a:rPr lang="tr-TR" dirty="0" err="1"/>
              <a:t>Travmatik</a:t>
            </a:r>
            <a:r>
              <a:rPr lang="tr-TR" dirty="0"/>
              <a:t> beyin hasarı: %0,09 </a:t>
            </a:r>
            <a:r>
              <a:rPr lang="tr-TR" dirty="0" err="1"/>
              <a:t>NaCl</a:t>
            </a:r>
            <a:r>
              <a:rPr lang="tr-TR" dirty="0"/>
              <a:t> ve </a:t>
            </a:r>
            <a:r>
              <a:rPr lang="tr-TR" dirty="0" err="1"/>
              <a:t>kristaloidler</a:t>
            </a:r>
            <a:r>
              <a:rPr lang="tr-TR" dirty="0"/>
              <a:t>. </a:t>
            </a:r>
            <a:r>
              <a:rPr lang="tr-TR" dirty="0" err="1"/>
              <a:t>Albumin</a:t>
            </a:r>
            <a:r>
              <a:rPr lang="tr-TR" dirty="0"/>
              <a:t> </a:t>
            </a:r>
            <a:r>
              <a:rPr lang="tr-TR" dirty="0" err="1"/>
              <a:t>kontrendike</a:t>
            </a:r>
            <a:r>
              <a:rPr lang="en-US" dirty="0"/>
              <a:t>. </a:t>
            </a:r>
            <a:endParaRPr lang="tr-TR" dirty="0"/>
          </a:p>
          <a:p>
            <a:r>
              <a:rPr lang="tr-TR" dirty="0"/>
              <a:t>Pozitif sıvı dengesi yan etkiler doğurur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899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tr-TR" dirty="0"/>
              <a:t>Önemi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5544616"/>
          </a:xfrm>
        </p:spPr>
        <p:txBody>
          <a:bodyPr>
            <a:normAutofit/>
          </a:bodyPr>
          <a:lstStyle/>
          <a:p>
            <a:r>
              <a:rPr lang="tr-TR" dirty="0"/>
              <a:t>Uygun </a:t>
            </a:r>
            <a:r>
              <a:rPr lang="tr-TR" dirty="0" err="1"/>
              <a:t>tedavi,hastalığa</a:t>
            </a:r>
            <a:r>
              <a:rPr lang="tr-TR" dirty="0"/>
              <a:t> yanıt olarak çalışan organ fonksiyonları ve hücresel mekanizmaların çalışması için gerekli organ </a:t>
            </a:r>
            <a:r>
              <a:rPr lang="tr-TR" dirty="0" err="1"/>
              <a:t>perfüzyonunun</a:t>
            </a:r>
            <a:r>
              <a:rPr lang="tr-TR" dirty="0"/>
              <a:t> devamını sağlar.</a:t>
            </a:r>
          </a:p>
          <a:p>
            <a:r>
              <a:rPr lang="tr-TR" dirty="0"/>
              <a:t>Normal sıvı elektrolit durumunun bilinmesi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Patolojinin saptanması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Tedavinin doğru hesaplanması</a:t>
            </a:r>
          </a:p>
          <a:p>
            <a:pPr marL="514350" indent="-514350"/>
            <a:r>
              <a:rPr lang="tr-TR" dirty="0"/>
              <a:t>Travma hastasında doğru </a:t>
            </a:r>
            <a:r>
              <a:rPr lang="tr-TR" dirty="0" err="1"/>
              <a:t>resussitasyon</a:t>
            </a:r>
            <a:r>
              <a:rPr lang="tr-TR" dirty="0"/>
              <a:t>, </a:t>
            </a:r>
            <a:r>
              <a:rPr lang="tr-TR" dirty="0" err="1"/>
              <a:t>definitif</a:t>
            </a:r>
            <a:r>
              <a:rPr lang="tr-TR" dirty="0"/>
              <a:t> tedavi öncesi hayat kurtarıcıdır.</a:t>
            </a:r>
          </a:p>
          <a:p>
            <a:pPr marL="514350" indent="-514350"/>
            <a:r>
              <a:rPr lang="tr-TR" dirty="0"/>
              <a:t>Cerrahi dışı kritik hastada da önem taşır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Kan – </a:t>
            </a:r>
            <a:r>
              <a:rPr lang="tr-TR" dirty="0" err="1"/>
              <a:t>Albumin</a:t>
            </a:r>
            <a:r>
              <a:rPr lang="tr-TR" dirty="0"/>
              <a:t> - </a:t>
            </a:r>
            <a:r>
              <a:rPr lang="tr-TR" dirty="0" err="1"/>
              <a:t>Kristaloid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4400" dirty="0">
                <a:solidFill>
                  <a:srgbClr val="FF0000"/>
                </a:solidFill>
              </a:rPr>
              <a:t>1  -  1  -  1,4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Kristaloidler</a:t>
            </a:r>
            <a:endParaRPr lang="tr-TR" dirty="0"/>
          </a:p>
        </p:txBody>
      </p:sp>
      <p:pic>
        <p:nvPicPr>
          <p:cNvPr id="76802" name="Picture 2" descr="intravenöz sıvılar ile ilgili görsel sonucu"/>
          <p:cNvPicPr>
            <a:picLocks noChangeAspect="1" noChangeArrowheads="1"/>
          </p:cNvPicPr>
          <p:nvPr/>
        </p:nvPicPr>
        <p:blipFill>
          <a:blip r:embed="rId2" cstate="print"/>
          <a:srcRect l="343" t="5062" r="10622" b="5062"/>
          <a:stretch>
            <a:fillRect/>
          </a:stretch>
        </p:blipFill>
        <p:spPr bwMode="auto">
          <a:xfrm>
            <a:off x="395536" y="1268760"/>
            <a:ext cx="8430199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36104"/>
          </a:xfrm>
        </p:spPr>
        <p:txBody>
          <a:bodyPr/>
          <a:lstStyle/>
          <a:p>
            <a:r>
              <a:rPr lang="tr-TR" dirty="0" err="1"/>
              <a:t>Kolloid</a:t>
            </a:r>
            <a:r>
              <a:rPr lang="tr-TR" dirty="0"/>
              <a:t> sıvılar</a:t>
            </a:r>
          </a:p>
        </p:txBody>
      </p:sp>
      <p:pic>
        <p:nvPicPr>
          <p:cNvPr id="75778" name="Picture 2" descr="İlgili resim"/>
          <p:cNvPicPr>
            <a:picLocks noChangeAspect="1" noChangeArrowheads="1"/>
          </p:cNvPicPr>
          <p:nvPr/>
        </p:nvPicPr>
        <p:blipFill>
          <a:blip r:embed="rId2" cstate="print"/>
          <a:srcRect l="343" t="4235" r="1373" b="4764"/>
          <a:stretch>
            <a:fillRect/>
          </a:stretch>
        </p:blipFill>
        <p:spPr bwMode="auto">
          <a:xfrm>
            <a:off x="181195" y="1340768"/>
            <a:ext cx="8763672" cy="52619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ELEKTROLİTLER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Vücuttaki herhangi bir elektrolitin artışı</a:t>
            </a:r>
          </a:p>
          <a:p>
            <a:r>
              <a:rPr lang="tr-TR" dirty="0"/>
              <a:t>Vücutta fazla miktarda olmasına </a:t>
            </a:r>
          </a:p>
          <a:p>
            <a:r>
              <a:rPr lang="tr-TR" dirty="0" err="1"/>
              <a:t>Kompartmanlar</a:t>
            </a:r>
            <a:r>
              <a:rPr lang="tr-TR" dirty="0"/>
              <a:t> arası geçişe </a:t>
            </a:r>
          </a:p>
          <a:p>
            <a:r>
              <a:rPr lang="tr-TR" dirty="0"/>
              <a:t>Göreceli olarak sıvı kaybına bağlıdır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ELEKTROLİTLER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Vücuttaki herhangi bir elektrolitin azalması:</a:t>
            </a:r>
          </a:p>
          <a:p>
            <a:r>
              <a:rPr lang="tr-TR" dirty="0"/>
              <a:t>Vücuttan atılımına </a:t>
            </a:r>
          </a:p>
          <a:p>
            <a:r>
              <a:rPr lang="tr-TR" dirty="0" err="1"/>
              <a:t>Kompartmanlar</a:t>
            </a:r>
            <a:r>
              <a:rPr lang="tr-TR" dirty="0"/>
              <a:t> arası geçişe </a:t>
            </a:r>
          </a:p>
          <a:p>
            <a:r>
              <a:rPr lang="tr-TR" dirty="0"/>
              <a:t>Rölatif fazla sıvı alımına bağlıdır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SODYUM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Ekstrasellüler</a:t>
            </a:r>
            <a:r>
              <a:rPr lang="tr-TR" dirty="0"/>
              <a:t> sıvının bir numaralı katyonudur. </a:t>
            </a:r>
          </a:p>
          <a:p>
            <a:r>
              <a:rPr lang="tr-TR" dirty="0"/>
              <a:t>% 98’i </a:t>
            </a:r>
            <a:r>
              <a:rPr lang="tr-TR" dirty="0" err="1"/>
              <a:t>HDS’da</a:t>
            </a:r>
            <a:r>
              <a:rPr lang="tr-TR" dirty="0"/>
              <a:t> bulunur, ortalama konsantrasyonu 140 </a:t>
            </a:r>
            <a:r>
              <a:rPr lang="tr-TR" dirty="0" err="1"/>
              <a:t>meq</a:t>
            </a:r>
            <a:r>
              <a:rPr lang="tr-TR" dirty="0"/>
              <a:t>/L kadardır. </a:t>
            </a:r>
          </a:p>
          <a:p>
            <a:r>
              <a:rPr lang="tr-TR" dirty="0"/>
              <a:t>1/3’ü kemik dokuya </a:t>
            </a:r>
            <a:r>
              <a:rPr lang="tr-TR" dirty="0" err="1"/>
              <a:t>fikse</a:t>
            </a:r>
            <a:r>
              <a:rPr lang="tr-TR" dirty="0"/>
              <a:t> iken 2/3’ü değişkendir. </a:t>
            </a:r>
          </a:p>
          <a:p>
            <a:r>
              <a:rPr lang="tr-TR" dirty="0" err="1"/>
              <a:t>İntrasellüler</a:t>
            </a:r>
            <a:r>
              <a:rPr lang="tr-TR" dirty="0"/>
              <a:t> konsantrasyonu 10-12 </a:t>
            </a:r>
            <a:r>
              <a:rPr lang="tr-TR" dirty="0" err="1"/>
              <a:t>meq</a:t>
            </a:r>
            <a:r>
              <a:rPr lang="tr-TR" dirty="0"/>
              <a:t>/L kadardır, 2 </a:t>
            </a:r>
            <a:r>
              <a:rPr lang="tr-TR" dirty="0" err="1"/>
              <a:t>kompartman</a:t>
            </a:r>
            <a:r>
              <a:rPr lang="tr-TR" dirty="0"/>
              <a:t> arasındaki dengeden </a:t>
            </a:r>
            <a:r>
              <a:rPr lang="tr-TR" dirty="0" err="1"/>
              <a:t>Na</a:t>
            </a:r>
            <a:r>
              <a:rPr lang="tr-TR" dirty="0"/>
              <a:t>-K </a:t>
            </a:r>
            <a:r>
              <a:rPr lang="tr-TR" dirty="0" err="1"/>
              <a:t>ATPase</a:t>
            </a:r>
            <a:r>
              <a:rPr lang="tr-TR" dirty="0"/>
              <a:t> pompası sorumludur.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Kontrol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ADH (</a:t>
            </a:r>
            <a:r>
              <a:rPr lang="tr-TR" dirty="0" err="1"/>
              <a:t>vazopressin</a:t>
            </a:r>
            <a:r>
              <a:rPr lang="tr-TR" dirty="0"/>
              <a:t> ) </a:t>
            </a:r>
          </a:p>
          <a:p>
            <a:r>
              <a:rPr lang="tr-TR" dirty="0" err="1"/>
              <a:t>Renin</a:t>
            </a:r>
            <a:r>
              <a:rPr lang="tr-TR" dirty="0"/>
              <a:t>- </a:t>
            </a:r>
            <a:r>
              <a:rPr lang="tr-TR" dirty="0" err="1"/>
              <a:t>Anjiotensin</a:t>
            </a:r>
            <a:r>
              <a:rPr lang="tr-TR" dirty="0"/>
              <a:t>-</a:t>
            </a:r>
            <a:r>
              <a:rPr lang="tr-TR" dirty="0" err="1"/>
              <a:t>Aldosteron</a:t>
            </a:r>
            <a:endParaRPr lang="tr-T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HİPONATREMİ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Na</a:t>
            </a:r>
            <a:r>
              <a:rPr lang="tr-TR" dirty="0"/>
              <a:t> &lt; 135 </a:t>
            </a:r>
            <a:r>
              <a:rPr lang="tr-TR" dirty="0" err="1"/>
              <a:t>meq</a:t>
            </a:r>
            <a:r>
              <a:rPr lang="tr-TR" dirty="0"/>
              <a:t>/L </a:t>
            </a:r>
          </a:p>
          <a:p>
            <a:r>
              <a:rPr lang="tr-TR" dirty="0" err="1"/>
              <a:t>Hiponatremi</a:t>
            </a:r>
            <a:r>
              <a:rPr lang="tr-TR" dirty="0"/>
              <a:t> yavaş geliştiğinde klinik semptomlar 120 </a:t>
            </a:r>
            <a:r>
              <a:rPr lang="tr-TR" dirty="0" err="1"/>
              <a:t>meq</a:t>
            </a:r>
            <a:r>
              <a:rPr lang="tr-TR" dirty="0"/>
              <a:t>/L’ </a:t>
            </a:r>
            <a:r>
              <a:rPr lang="tr-TR" dirty="0" err="1"/>
              <a:t>nin</a:t>
            </a:r>
            <a:r>
              <a:rPr lang="tr-TR" dirty="0"/>
              <a:t> altında kendini gösterir.</a:t>
            </a:r>
          </a:p>
          <a:p>
            <a:endParaRPr lang="tr-TR" dirty="0"/>
          </a:p>
          <a:p>
            <a:r>
              <a:rPr lang="tr-TR" dirty="0"/>
              <a:t>100 mg/</a:t>
            </a:r>
            <a:r>
              <a:rPr lang="tr-TR" dirty="0" err="1"/>
              <a:t>dL</a:t>
            </a:r>
            <a:r>
              <a:rPr lang="tr-TR" dirty="0"/>
              <a:t> </a:t>
            </a:r>
            <a:r>
              <a:rPr lang="tr-TR" dirty="0" err="1"/>
              <a:t>glukoz</a:t>
            </a:r>
            <a:r>
              <a:rPr lang="tr-TR" dirty="0"/>
              <a:t>  =  1,6 </a:t>
            </a:r>
            <a:r>
              <a:rPr lang="tr-TR" dirty="0" err="1"/>
              <a:t>mEq</a:t>
            </a:r>
            <a:r>
              <a:rPr lang="tr-TR" dirty="0"/>
              <a:t>/L </a:t>
            </a:r>
            <a:r>
              <a:rPr lang="tr-TR" dirty="0" err="1"/>
              <a:t>Na</a:t>
            </a:r>
            <a:endParaRPr lang="tr-T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HİPONATREMİ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92500" lnSpcReduction="20000"/>
          </a:bodyPr>
          <a:lstStyle/>
          <a:p>
            <a:r>
              <a:rPr lang="tr-TR" dirty="0" err="1"/>
              <a:t>Hipertonik</a:t>
            </a:r>
            <a:r>
              <a:rPr lang="tr-TR" dirty="0"/>
              <a:t> </a:t>
            </a:r>
            <a:r>
              <a:rPr lang="tr-TR" dirty="0" err="1"/>
              <a:t>hiponatremi</a:t>
            </a:r>
            <a:r>
              <a:rPr lang="tr-TR" dirty="0"/>
              <a:t> (p.</a:t>
            </a:r>
            <a:r>
              <a:rPr lang="tr-TR" dirty="0" err="1"/>
              <a:t>osm.</a:t>
            </a:r>
            <a:r>
              <a:rPr lang="tr-TR" dirty="0"/>
              <a:t> &gt;295 ) 1. Hiperglisemi2. </a:t>
            </a:r>
            <a:r>
              <a:rPr lang="tr-TR" dirty="0" err="1"/>
              <a:t>Mannitolün</a:t>
            </a:r>
            <a:r>
              <a:rPr lang="tr-TR" dirty="0"/>
              <a:t> aşırı kullanımı</a:t>
            </a:r>
          </a:p>
          <a:p>
            <a:pPr>
              <a:buNone/>
            </a:pPr>
            <a:endParaRPr lang="tr-TR" dirty="0"/>
          </a:p>
          <a:p>
            <a:r>
              <a:rPr lang="tr-TR" dirty="0" err="1"/>
              <a:t>İzotonik</a:t>
            </a:r>
            <a:r>
              <a:rPr lang="tr-TR" dirty="0"/>
              <a:t> </a:t>
            </a:r>
            <a:r>
              <a:rPr lang="tr-TR" dirty="0" err="1"/>
              <a:t>hiponatremi</a:t>
            </a:r>
            <a:r>
              <a:rPr lang="tr-TR" dirty="0"/>
              <a:t>(P.</a:t>
            </a:r>
            <a:r>
              <a:rPr lang="tr-TR" dirty="0" err="1"/>
              <a:t>osm.</a:t>
            </a:r>
            <a:r>
              <a:rPr lang="tr-TR" dirty="0"/>
              <a:t> 275- 295 ) 1.</a:t>
            </a:r>
            <a:r>
              <a:rPr lang="tr-TR" dirty="0" err="1"/>
              <a:t>Hiperlipidemi</a:t>
            </a:r>
            <a:r>
              <a:rPr lang="tr-TR" dirty="0"/>
              <a:t> 2.</a:t>
            </a:r>
            <a:r>
              <a:rPr lang="tr-TR" dirty="0" err="1"/>
              <a:t>Hiperproteinemi</a:t>
            </a:r>
            <a:r>
              <a:rPr lang="tr-TR" dirty="0"/>
              <a:t> </a:t>
            </a:r>
            <a:r>
              <a:rPr lang="tr-TR" dirty="0" err="1"/>
              <a:t>Hiperproteinemi</a:t>
            </a:r>
            <a:r>
              <a:rPr lang="tr-TR" dirty="0"/>
              <a:t> ( </a:t>
            </a:r>
            <a:r>
              <a:rPr lang="tr-TR" dirty="0" err="1"/>
              <a:t>multiple</a:t>
            </a:r>
            <a:r>
              <a:rPr lang="tr-TR" dirty="0"/>
              <a:t> </a:t>
            </a:r>
            <a:r>
              <a:rPr lang="tr-TR" dirty="0" err="1"/>
              <a:t>multiple</a:t>
            </a:r>
            <a:r>
              <a:rPr lang="tr-TR" dirty="0"/>
              <a:t> </a:t>
            </a:r>
            <a:r>
              <a:rPr lang="tr-TR" dirty="0" err="1"/>
              <a:t>myeloma</a:t>
            </a:r>
            <a:r>
              <a:rPr lang="tr-TR" dirty="0"/>
              <a:t> </a:t>
            </a:r>
            <a:r>
              <a:rPr lang="tr-TR" dirty="0" err="1"/>
              <a:t>myeloma</a:t>
            </a:r>
            <a:r>
              <a:rPr lang="tr-TR" dirty="0"/>
              <a:t>)</a:t>
            </a:r>
          </a:p>
          <a:p>
            <a:endParaRPr lang="tr-TR" dirty="0"/>
          </a:p>
          <a:p>
            <a:r>
              <a:rPr lang="tr-TR" dirty="0" err="1"/>
              <a:t>Hipotonik</a:t>
            </a:r>
            <a:r>
              <a:rPr lang="tr-TR" dirty="0"/>
              <a:t> </a:t>
            </a:r>
            <a:r>
              <a:rPr lang="tr-TR" dirty="0" err="1"/>
              <a:t>hiponatremi</a:t>
            </a:r>
            <a:r>
              <a:rPr lang="tr-TR" dirty="0"/>
              <a:t> ( P.</a:t>
            </a:r>
            <a:r>
              <a:rPr lang="tr-TR" dirty="0" err="1"/>
              <a:t>osm.</a:t>
            </a:r>
            <a:r>
              <a:rPr lang="tr-TR" dirty="0"/>
              <a:t> &lt; 275 ) 1.</a:t>
            </a:r>
            <a:r>
              <a:rPr lang="tr-TR" dirty="0" err="1"/>
              <a:t>Hipovolemik</a:t>
            </a:r>
            <a:r>
              <a:rPr lang="tr-TR" dirty="0"/>
              <a:t> - </a:t>
            </a:r>
            <a:r>
              <a:rPr lang="tr-TR" dirty="0" err="1"/>
              <a:t>Renal</a:t>
            </a:r>
            <a:r>
              <a:rPr lang="tr-TR" dirty="0"/>
              <a:t> - </a:t>
            </a:r>
            <a:r>
              <a:rPr lang="tr-TR" dirty="0" err="1"/>
              <a:t>Ekstrarenal</a:t>
            </a:r>
            <a:r>
              <a:rPr lang="tr-TR" dirty="0"/>
              <a:t> 2.</a:t>
            </a:r>
            <a:r>
              <a:rPr lang="tr-TR" dirty="0" err="1"/>
              <a:t>Hipervolemik</a:t>
            </a:r>
            <a:r>
              <a:rPr lang="tr-TR" dirty="0"/>
              <a:t> - </a:t>
            </a:r>
            <a:r>
              <a:rPr lang="tr-TR" dirty="0" err="1"/>
              <a:t>Üriner</a:t>
            </a:r>
            <a:r>
              <a:rPr lang="tr-TR" dirty="0"/>
              <a:t> </a:t>
            </a:r>
            <a:r>
              <a:rPr lang="tr-TR" dirty="0" err="1"/>
              <a:t>Na</a:t>
            </a:r>
            <a:r>
              <a:rPr lang="tr-TR" dirty="0"/>
              <a:t> &gt; 20 </a:t>
            </a:r>
            <a:r>
              <a:rPr lang="tr-TR" dirty="0" err="1"/>
              <a:t>meq</a:t>
            </a:r>
            <a:r>
              <a:rPr lang="tr-TR" dirty="0"/>
              <a:t>/L ( KRY ) - </a:t>
            </a:r>
            <a:r>
              <a:rPr lang="tr-TR" dirty="0" err="1"/>
              <a:t>Üriner</a:t>
            </a:r>
            <a:r>
              <a:rPr lang="tr-TR" dirty="0"/>
              <a:t> </a:t>
            </a:r>
            <a:r>
              <a:rPr lang="tr-TR" dirty="0" err="1"/>
              <a:t>Na</a:t>
            </a:r>
            <a:r>
              <a:rPr lang="tr-TR" dirty="0"/>
              <a:t> &lt; 20 </a:t>
            </a:r>
            <a:r>
              <a:rPr lang="tr-TR" dirty="0" err="1"/>
              <a:t>meq</a:t>
            </a:r>
            <a:r>
              <a:rPr lang="tr-TR" dirty="0"/>
              <a:t>/L ( KKY ) </a:t>
            </a:r>
          </a:p>
          <a:p>
            <a:pPr>
              <a:buNone/>
            </a:pPr>
            <a:r>
              <a:rPr lang="tr-TR" dirty="0"/>
              <a:t>	3.</a:t>
            </a:r>
            <a:r>
              <a:rPr lang="tr-TR" dirty="0" err="1"/>
              <a:t>Normovolemik</a:t>
            </a:r>
            <a:r>
              <a:rPr lang="tr-TR" dirty="0"/>
              <a:t> - Uygunsuz ADH salın</a:t>
            </a:r>
          </a:p>
          <a:p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KLİNİK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/>
              <a:t>Bulantı, kusma </a:t>
            </a:r>
          </a:p>
          <a:p>
            <a:r>
              <a:rPr lang="tr-TR" dirty="0"/>
              <a:t>Uyuşukluk </a:t>
            </a:r>
          </a:p>
          <a:p>
            <a:r>
              <a:rPr lang="tr-TR" dirty="0"/>
              <a:t>Kas krampları </a:t>
            </a:r>
          </a:p>
          <a:p>
            <a:r>
              <a:rPr lang="tr-TR" dirty="0" err="1"/>
              <a:t>Anoreksi</a:t>
            </a:r>
            <a:r>
              <a:rPr lang="tr-TR" dirty="0"/>
              <a:t> </a:t>
            </a:r>
          </a:p>
          <a:p>
            <a:r>
              <a:rPr lang="tr-TR" dirty="0"/>
              <a:t>KİBAS bulguları</a:t>
            </a:r>
          </a:p>
          <a:p>
            <a:r>
              <a:rPr lang="tr-TR" dirty="0"/>
              <a:t>Sulu ishal</a:t>
            </a:r>
          </a:p>
          <a:p>
            <a:r>
              <a:rPr lang="tr-TR" dirty="0" err="1"/>
              <a:t>Lakrimasyon</a:t>
            </a:r>
            <a:r>
              <a:rPr lang="tr-TR" dirty="0"/>
              <a:t> , </a:t>
            </a:r>
            <a:r>
              <a:rPr lang="tr-TR" dirty="0" err="1"/>
              <a:t>salivasyon</a:t>
            </a:r>
            <a:endParaRPr lang="tr-TR" dirty="0"/>
          </a:p>
          <a:p>
            <a:r>
              <a:rPr lang="tr-TR" dirty="0" err="1"/>
              <a:t>Hipotermi</a:t>
            </a:r>
            <a:r>
              <a:rPr lang="tr-TR" dirty="0"/>
              <a:t> </a:t>
            </a:r>
          </a:p>
          <a:p>
            <a:r>
              <a:rPr lang="tr-TR" dirty="0" err="1"/>
              <a:t>Konfüzyon</a:t>
            </a:r>
            <a:r>
              <a:rPr lang="tr-TR" dirty="0"/>
              <a:t>, letarji </a:t>
            </a:r>
          </a:p>
          <a:p>
            <a:r>
              <a:rPr lang="tr-TR" dirty="0" err="1"/>
              <a:t>Na</a:t>
            </a:r>
            <a:r>
              <a:rPr lang="tr-TR" dirty="0"/>
              <a:t> &lt; 113 </a:t>
            </a:r>
            <a:r>
              <a:rPr lang="tr-TR" dirty="0" err="1"/>
              <a:t>meq</a:t>
            </a:r>
            <a:r>
              <a:rPr lang="tr-TR" dirty="0"/>
              <a:t>/L iken nöbet ve koma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Toplam vücut suyu (TVS)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tr-TR" dirty="0"/>
              <a:t>Ölçüm: Döteryum oksit  veya trityumlu su</a:t>
            </a:r>
          </a:p>
          <a:p>
            <a:r>
              <a:rPr lang="tr-TR" dirty="0" err="1"/>
              <a:t>Yenidoğan</a:t>
            </a:r>
            <a:r>
              <a:rPr lang="tr-TR" dirty="0"/>
              <a:t> %80</a:t>
            </a:r>
          </a:p>
          <a:p>
            <a:r>
              <a:rPr lang="tr-TR" dirty="0"/>
              <a:t>1 yaş  %65</a:t>
            </a:r>
          </a:p>
          <a:p>
            <a:r>
              <a:rPr lang="tr-TR" dirty="0"/>
              <a:t>Yetişkin  erkek %60    kadın %50</a:t>
            </a:r>
          </a:p>
          <a:p>
            <a:r>
              <a:rPr lang="tr-TR" dirty="0"/>
              <a:t>Yaşlı erkek  %50-55	  kadın %45-50</a:t>
            </a:r>
          </a:p>
          <a:p>
            <a:endParaRPr lang="tr-TR" dirty="0"/>
          </a:p>
          <a:p>
            <a:r>
              <a:rPr lang="tr-TR" dirty="0" err="1"/>
              <a:t>Obezite</a:t>
            </a:r>
            <a:r>
              <a:rPr lang="tr-TR" dirty="0"/>
              <a:t> ve beslenme geriliğinde  %10-20 aşağı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TEDAVİ PRENSİPLERİ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Altta yatan hastalığın tedavisini başlat. </a:t>
            </a:r>
          </a:p>
          <a:p>
            <a:r>
              <a:rPr lang="tr-TR" dirty="0" err="1"/>
              <a:t>Na</a:t>
            </a:r>
            <a:r>
              <a:rPr lang="tr-TR" dirty="0"/>
              <a:t> açığını hesapla = ( istenilen </a:t>
            </a:r>
            <a:r>
              <a:rPr lang="tr-TR" dirty="0" err="1"/>
              <a:t>Na</a:t>
            </a:r>
            <a:r>
              <a:rPr lang="tr-TR" dirty="0"/>
              <a:t> düzeyi – mevcut </a:t>
            </a:r>
            <a:r>
              <a:rPr lang="tr-TR" dirty="0" err="1"/>
              <a:t>Na</a:t>
            </a:r>
            <a:r>
              <a:rPr lang="tr-TR" dirty="0"/>
              <a:t> düzeyi ) x VA x 0.6 </a:t>
            </a:r>
          </a:p>
          <a:p>
            <a:r>
              <a:rPr lang="tr-TR" dirty="0"/>
              <a:t>Düzeltme hızı 0.5-1 </a:t>
            </a:r>
            <a:r>
              <a:rPr lang="tr-TR" dirty="0" err="1"/>
              <a:t>meq</a:t>
            </a:r>
            <a:r>
              <a:rPr lang="tr-TR" dirty="0"/>
              <a:t>/L/</a:t>
            </a:r>
            <a:r>
              <a:rPr lang="tr-TR" dirty="0" err="1"/>
              <a:t>st’i</a:t>
            </a:r>
            <a:r>
              <a:rPr lang="tr-TR" dirty="0"/>
              <a:t> geçmemeli. (12-24 </a:t>
            </a:r>
            <a:r>
              <a:rPr lang="tr-TR" dirty="0" err="1"/>
              <a:t>meq</a:t>
            </a:r>
            <a:r>
              <a:rPr lang="tr-TR" dirty="0"/>
              <a:t>/L/gün yapar. ) </a:t>
            </a:r>
          </a:p>
          <a:p>
            <a:r>
              <a:rPr lang="tr-TR" dirty="0"/>
              <a:t>Düzeltme hızı 0.5-1 </a:t>
            </a:r>
            <a:r>
              <a:rPr lang="tr-TR" dirty="0" err="1"/>
              <a:t>meq</a:t>
            </a:r>
            <a:r>
              <a:rPr lang="tr-TR" dirty="0"/>
              <a:t>/L/</a:t>
            </a:r>
            <a:r>
              <a:rPr lang="tr-TR" dirty="0" err="1"/>
              <a:t>st’i</a:t>
            </a:r>
            <a:r>
              <a:rPr lang="tr-TR" dirty="0"/>
              <a:t> geçmemeli. (12-24 </a:t>
            </a:r>
            <a:r>
              <a:rPr lang="tr-TR" dirty="0" err="1"/>
              <a:t>meq</a:t>
            </a:r>
            <a:r>
              <a:rPr lang="tr-TR" dirty="0"/>
              <a:t>/L/gün yapar. ) </a:t>
            </a:r>
          </a:p>
          <a:p>
            <a:r>
              <a:rPr lang="tr-TR" dirty="0" err="1"/>
              <a:t>Na</a:t>
            </a:r>
            <a:r>
              <a:rPr lang="tr-TR" dirty="0"/>
              <a:t> &lt; 120 </a:t>
            </a:r>
            <a:r>
              <a:rPr lang="tr-TR" dirty="0" err="1"/>
              <a:t>meq</a:t>
            </a:r>
            <a:r>
              <a:rPr lang="tr-TR" dirty="0"/>
              <a:t>/L ve nöbet varsa, düzeltme hızı 1-2 </a:t>
            </a:r>
            <a:r>
              <a:rPr lang="tr-TR" dirty="0" err="1"/>
              <a:t>meq</a:t>
            </a:r>
            <a:r>
              <a:rPr lang="tr-TR" dirty="0"/>
              <a:t>/L/</a:t>
            </a:r>
            <a:r>
              <a:rPr lang="tr-TR" dirty="0" err="1"/>
              <a:t>st’e</a:t>
            </a:r>
            <a:r>
              <a:rPr lang="tr-TR" dirty="0"/>
              <a:t> arttırılabilir. </a:t>
            </a:r>
          </a:p>
          <a:p>
            <a:r>
              <a:rPr lang="tr-TR" dirty="0"/>
              <a:t>Hızlı düzeltmenin en önemli yan etkileri </a:t>
            </a:r>
            <a:r>
              <a:rPr lang="tr-TR" dirty="0" err="1"/>
              <a:t>SSS’dir</a:t>
            </a:r>
            <a:r>
              <a:rPr lang="tr-TR" dirty="0"/>
              <a:t>. (santral </a:t>
            </a:r>
            <a:r>
              <a:rPr lang="tr-TR" dirty="0" err="1"/>
              <a:t>pontin</a:t>
            </a:r>
            <a:r>
              <a:rPr lang="tr-TR" dirty="0"/>
              <a:t> </a:t>
            </a:r>
            <a:r>
              <a:rPr lang="tr-TR" dirty="0" err="1"/>
              <a:t>myelinolizis</a:t>
            </a:r>
            <a:r>
              <a:rPr lang="tr-TR" dirty="0"/>
              <a:t> 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 </a:t>
            </a:r>
            <a:r>
              <a:rPr lang="en-US" dirty="0" err="1"/>
              <a:t>zaman</a:t>
            </a:r>
            <a:r>
              <a:rPr lang="en-US" dirty="0"/>
              <a:t> </a:t>
            </a:r>
            <a:r>
              <a:rPr lang="en-US" dirty="0" err="1"/>
              <a:t>intravenöz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Oral </a:t>
            </a:r>
            <a:r>
              <a:rPr lang="mr-IN" dirty="0"/>
              <a:t>–</a:t>
            </a:r>
            <a:r>
              <a:rPr lang="en-US" dirty="0"/>
              <a:t> enteral </a:t>
            </a:r>
            <a:r>
              <a:rPr lang="en-US" dirty="0" err="1"/>
              <a:t>alamayan</a:t>
            </a:r>
            <a:endParaRPr lang="en-US" dirty="0"/>
          </a:p>
          <a:p>
            <a:r>
              <a:rPr lang="en-US" dirty="0" err="1"/>
              <a:t>Semptomatik</a:t>
            </a:r>
            <a:endParaRPr lang="en-US" dirty="0"/>
          </a:p>
          <a:p>
            <a:r>
              <a:rPr lang="en-US" dirty="0" err="1"/>
              <a:t>Ciddi</a:t>
            </a:r>
            <a:r>
              <a:rPr lang="en-US" dirty="0"/>
              <a:t> &lt;125 </a:t>
            </a:r>
            <a:r>
              <a:rPr lang="en-US" dirty="0" err="1"/>
              <a:t>mEq</a:t>
            </a:r>
            <a:r>
              <a:rPr lang="en-US" dirty="0"/>
              <a:t>/L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9792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HESAP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10 </a:t>
            </a:r>
            <a:r>
              <a:rPr lang="tr-TR" dirty="0" err="1"/>
              <a:t>mEQ</a:t>
            </a:r>
            <a:r>
              <a:rPr lang="tr-TR" dirty="0"/>
              <a:t> düzelteceğiz</a:t>
            </a:r>
          </a:p>
          <a:p>
            <a:r>
              <a:rPr lang="tr-TR" dirty="0"/>
              <a:t>10 x VA x 0.6</a:t>
            </a:r>
          </a:p>
          <a:p>
            <a:r>
              <a:rPr lang="tr-TR" dirty="0"/>
              <a:t>10 x 70 x 0,6 = 420 </a:t>
            </a:r>
            <a:r>
              <a:rPr lang="tr-TR" dirty="0" err="1"/>
              <a:t>mEQ</a:t>
            </a:r>
            <a:endParaRPr lang="tr-TR" dirty="0"/>
          </a:p>
          <a:p>
            <a:r>
              <a:rPr lang="tr-TR" dirty="0"/>
              <a:t>%0,9 </a:t>
            </a:r>
            <a:r>
              <a:rPr lang="tr-TR" dirty="0" err="1"/>
              <a:t>NaCl</a:t>
            </a:r>
            <a:r>
              <a:rPr lang="tr-TR" dirty="0"/>
              <a:t> = 154 </a:t>
            </a:r>
            <a:r>
              <a:rPr lang="tr-TR" dirty="0" err="1"/>
              <a:t>mEq</a:t>
            </a:r>
            <a:r>
              <a:rPr lang="tr-TR" dirty="0"/>
              <a:t>/L</a:t>
            </a:r>
          </a:p>
          <a:p>
            <a:r>
              <a:rPr lang="tr-TR" dirty="0"/>
              <a:t>420 / 154 L/ 24s   vereceğiz</a:t>
            </a:r>
          </a:p>
          <a:p>
            <a:r>
              <a:rPr lang="tr-TR" dirty="0"/>
              <a:t>Oral alımı olan hastada klinik uygulamamızda serum fizyolojik </a:t>
            </a:r>
            <a:r>
              <a:rPr lang="tr-TR" dirty="0" err="1"/>
              <a:t>infüzyonunda</a:t>
            </a:r>
            <a:r>
              <a:rPr lang="tr-TR" dirty="0"/>
              <a:t> 1000ml/günü GEÇMİYORUZ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HİPERNATREMİ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   &gt;145 </a:t>
            </a:r>
            <a:r>
              <a:rPr lang="tr-TR" dirty="0" err="1"/>
              <a:t>mEq</a:t>
            </a:r>
            <a:r>
              <a:rPr lang="tr-TR" dirty="0"/>
              <a:t>/L</a:t>
            </a:r>
          </a:p>
          <a:p>
            <a:endParaRPr lang="tr-TR" dirty="0"/>
          </a:p>
          <a:p>
            <a:r>
              <a:rPr lang="tr-TR" dirty="0"/>
              <a:t>Saf sıvı kaybı </a:t>
            </a:r>
          </a:p>
          <a:p>
            <a:r>
              <a:rPr lang="tr-TR" dirty="0"/>
              <a:t>Artmış </a:t>
            </a:r>
            <a:r>
              <a:rPr lang="tr-TR" dirty="0" err="1"/>
              <a:t>Na</a:t>
            </a:r>
            <a:r>
              <a:rPr lang="tr-TR" dirty="0"/>
              <a:t> </a:t>
            </a:r>
          </a:p>
          <a:p>
            <a:r>
              <a:rPr lang="tr-TR" dirty="0"/>
              <a:t>Sıvı kaybı &gt; </a:t>
            </a:r>
            <a:r>
              <a:rPr lang="tr-TR" dirty="0" err="1"/>
              <a:t>Na</a:t>
            </a:r>
            <a:r>
              <a:rPr lang="tr-TR" dirty="0"/>
              <a:t> kaybı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ETYOLOJİ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Artmış </a:t>
            </a:r>
            <a:r>
              <a:rPr lang="tr-TR" dirty="0" err="1"/>
              <a:t>Na</a:t>
            </a:r>
            <a:r>
              <a:rPr lang="tr-TR" dirty="0"/>
              <a:t> </a:t>
            </a:r>
          </a:p>
          <a:p>
            <a:r>
              <a:rPr lang="tr-TR" dirty="0"/>
              <a:t>1. </a:t>
            </a:r>
            <a:r>
              <a:rPr lang="tr-TR" dirty="0" err="1"/>
              <a:t>İatrojenik</a:t>
            </a:r>
            <a:r>
              <a:rPr lang="tr-TR" dirty="0"/>
              <a:t> </a:t>
            </a:r>
            <a:r>
              <a:rPr lang="tr-TR" dirty="0" err="1"/>
              <a:t>Na</a:t>
            </a:r>
            <a:r>
              <a:rPr lang="tr-TR" dirty="0"/>
              <a:t> uygulanması – </a:t>
            </a:r>
          </a:p>
          <a:p>
            <a:r>
              <a:rPr lang="tr-TR" dirty="0"/>
              <a:t>2. </a:t>
            </a:r>
            <a:r>
              <a:rPr lang="tr-TR" dirty="0" err="1"/>
              <a:t>Mineralokortikoid</a:t>
            </a:r>
            <a:r>
              <a:rPr lang="tr-TR" dirty="0"/>
              <a:t> bozuklukları - </a:t>
            </a:r>
            <a:r>
              <a:rPr lang="tr-TR" dirty="0" err="1"/>
              <a:t>Primer</a:t>
            </a:r>
            <a:r>
              <a:rPr lang="tr-TR" dirty="0"/>
              <a:t> </a:t>
            </a:r>
            <a:r>
              <a:rPr lang="tr-TR" dirty="0" err="1"/>
              <a:t>aldosteronizm</a:t>
            </a:r>
            <a:r>
              <a:rPr lang="tr-TR" dirty="0"/>
              <a:t> - </a:t>
            </a:r>
            <a:r>
              <a:rPr lang="tr-TR" dirty="0" err="1"/>
              <a:t>Ektopik</a:t>
            </a:r>
            <a:r>
              <a:rPr lang="tr-TR" dirty="0"/>
              <a:t> ACTH </a:t>
            </a:r>
          </a:p>
          <a:p>
            <a:r>
              <a:rPr lang="tr-TR" dirty="0"/>
              <a:t>Sıvı kaybı &gt; </a:t>
            </a:r>
            <a:r>
              <a:rPr lang="tr-TR" dirty="0" err="1"/>
              <a:t>Na</a:t>
            </a:r>
            <a:r>
              <a:rPr lang="tr-TR" dirty="0"/>
              <a:t> kaybı –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/>
              <a:t>Gastrointestinal</a:t>
            </a:r>
            <a:r>
              <a:rPr lang="tr-TR" dirty="0"/>
              <a:t> kayıplar 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/>
              <a:t>Renal</a:t>
            </a:r>
            <a:r>
              <a:rPr lang="tr-TR" dirty="0"/>
              <a:t> kayıplar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İlaçlara bağlı kayıplar 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Deriden kayıplar 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Periton diyalizi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KLİNİK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/>
              <a:t>Huzursuzluk </a:t>
            </a:r>
          </a:p>
          <a:p>
            <a:r>
              <a:rPr lang="tr-TR" dirty="0" err="1"/>
              <a:t>Ataksi</a:t>
            </a:r>
            <a:r>
              <a:rPr lang="tr-TR" dirty="0"/>
              <a:t> </a:t>
            </a:r>
          </a:p>
          <a:p>
            <a:r>
              <a:rPr lang="tr-TR" dirty="0" err="1"/>
              <a:t>Spastisite</a:t>
            </a:r>
            <a:r>
              <a:rPr lang="tr-TR" dirty="0"/>
              <a:t> </a:t>
            </a:r>
          </a:p>
          <a:p>
            <a:r>
              <a:rPr lang="tr-TR" dirty="0"/>
              <a:t>Güçsüzlük</a:t>
            </a:r>
          </a:p>
          <a:p>
            <a:r>
              <a:rPr lang="tr-TR" dirty="0" err="1"/>
              <a:t>Hiperrefleksi</a:t>
            </a:r>
            <a:r>
              <a:rPr lang="tr-TR" dirty="0"/>
              <a:t> </a:t>
            </a:r>
          </a:p>
          <a:p>
            <a:r>
              <a:rPr lang="tr-TR" dirty="0" err="1"/>
              <a:t>Konfüzyon</a:t>
            </a:r>
            <a:r>
              <a:rPr lang="tr-TR" dirty="0"/>
              <a:t> , </a:t>
            </a:r>
            <a:r>
              <a:rPr lang="tr-TR" dirty="0" err="1"/>
              <a:t>Stupor</a:t>
            </a:r>
            <a:r>
              <a:rPr lang="tr-TR" dirty="0"/>
              <a:t> </a:t>
            </a:r>
          </a:p>
          <a:p>
            <a:r>
              <a:rPr lang="tr-TR" dirty="0" err="1"/>
              <a:t>Konvülsiyon</a:t>
            </a:r>
            <a:r>
              <a:rPr lang="tr-TR" dirty="0"/>
              <a:t> </a:t>
            </a:r>
          </a:p>
          <a:p>
            <a:r>
              <a:rPr lang="tr-TR" dirty="0"/>
              <a:t>Koma </a:t>
            </a:r>
          </a:p>
          <a:p>
            <a:r>
              <a:rPr lang="tr-TR" dirty="0"/>
              <a:t>Kuru </a:t>
            </a:r>
            <a:r>
              <a:rPr lang="tr-TR" dirty="0" err="1"/>
              <a:t>müköz</a:t>
            </a:r>
            <a:r>
              <a:rPr lang="tr-TR" dirty="0"/>
              <a:t> </a:t>
            </a:r>
            <a:r>
              <a:rPr lang="tr-TR" dirty="0" err="1"/>
              <a:t>membranlar</a:t>
            </a:r>
            <a:endParaRPr lang="tr-TR" dirty="0"/>
          </a:p>
          <a:p>
            <a:r>
              <a:rPr lang="tr-TR" dirty="0" err="1"/>
              <a:t>Oligüri</a:t>
            </a:r>
            <a:endParaRPr lang="tr-TR" dirty="0"/>
          </a:p>
          <a:p>
            <a:r>
              <a:rPr lang="tr-TR" dirty="0"/>
              <a:t>Ateş</a:t>
            </a:r>
          </a:p>
          <a:p>
            <a:r>
              <a:rPr lang="tr-TR" dirty="0"/>
              <a:t>P.</a:t>
            </a:r>
            <a:r>
              <a:rPr lang="tr-TR" dirty="0" err="1"/>
              <a:t>osm.</a:t>
            </a:r>
            <a:r>
              <a:rPr lang="tr-TR" dirty="0"/>
              <a:t> &gt; 430 </a:t>
            </a:r>
            <a:r>
              <a:rPr lang="tr-TR" dirty="0" err="1"/>
              <a:t>mosm</a:t>
            </a:r>
            <a:r>
              <a:rPr lang="tr-TR" dirty="0"/>
              <a:t>/kg yaşamla bağdaşmıyor.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TEDAVİ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Sıvı açığının yerine konmasıyla </a:t>
            </a:r>
            <a:r>
              <a:rPr lang="tr-TR" dirty="0" err="1"/>
              <a:t>Na’un</a:t>
            </a:r>
            <a:r>
              <a:rPr lang="tr-TR" dirty="0"/>
              <a:t> </a:t>
            </a:r>
            <a:r>
              <a:rPr lang="tr-TR" dirty="0" err="1"/>
              <a:t>dilüsyonu</a:t>
            </a:r>
            <a:endParaRPr lang="tr-TR" dirty="0"/>
          </a:p>
          <a:p>
            <a:r>
              <a:rPr lang="tr-TR" dirty="0"/>
              <a:t>SA = TVS x (mevcut </a:t>
            </a:r>
            <a:r>
              <a:rPr lang="tr-TR" dirty="0" err="1"/>
              <a:t>Na</a:t>
            </a:r>
            <a:r>
              <a:rPr lang="tr-TR" dirty="0"/>
              <a:t> - istenen </a:t>
            </a:r>
            <a:r>
              <a:rPr lang="tr-TR" dirty="0" err="1"/>
              <a:t>Na</a:t>
            </a:r>
            <a:r>
              <a:rPr lang="tr-TR" dirty="0"/>
              <a:t>/ istenen </a:t>
            </a:r>
            <a:r>
              <a:rPr lang="tr-TR" dirty="0" err="1"/>
              <a:t>Na</a:t>
            </a:r>
            <a:r>
              <a:rPr lang="tr-TR" dirty="0"/>
              <a:t>)</a:t>
            </a:r>
          </a:p>
          <a:p>
            <a:r>
              <a:rPr lang="tr-TR" dirty="0"/>
              <a:t>24-48 </a:t>
            </a:r>
            <a:r>
              <a:rPr lang="tr-TR" dirty="0" err="1"/>
              <a:t>sa</a:t>
            </a:r>
            <a:endParaRPr lang="tr-TR" dirty="0"/>
          </a:p>
          <a:p>
            <a:r>
              <a:rPr lang="tr-TR" dirty="0"/>
              <a:t>10-15 </a:t>
            </a:r>
            <a:r>
              <a:rPr lang="tr-TR" dirty="0" err="1"/>
              <a:t>mEq</a:t>
            </a:r>
            <a:r>
              <a:rPr lang="tr-TR" dirty="0"/>
              <a:t>/ gün</a:t>
            </a:r>
          </a:p>
          <a:p>
            <a:r>
              <a:rPr lang="tr-TR" dirty="0"/>
              <a:t>Hızlı düzeltme :  </a:t>
            </a:r>
            <a:r>
              <a:rPr lang="tr-TR" dirty="0">
                <a:solidFill>
                  <a:srgbClr val="FF0000"/>
                </a:solidFill>
              </a:rPr>
              <a:t>BEYİN ÖDEMİ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HİPOKALEMİ (HİPOPOTASEMİ)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&lt;3,5 </a:t>
            </a:r>
            <a:r>
              <a:rPr lang="tr-TR" dirty="0" err="1"/>
              <a:t>mEq</a:t>
            </a:r>
            <a:r>
              <a:rPr lang="tr-TR" dirty="0"/>
              <a:t>/L</a:t>
            </a:r>
          </a:p>
          <a:p>
            <a:r>
              <a:rPr lang="tr-TR" dirty="0"/>
              <a:t>Başat </a:t>
            </a:r>
            <a:r>
              <a:rPr lang="tr-TR" dirty="0" err="1"/>
              <a:t>intrasellüler</a:t>
            </a:r>
            <a:r>
              <a:rPr lang="tr-TR" dirty="0"/>
              <a:t> KATYON</a:t>
            </a:r>
          </a:p>
          <a:p>
            <a:r>
              <a:rPr lang="tr-TR" dirty="0" err="1"/>
              <a:t>aldosteron</a:t>
            </a:r>
            <a:r>
              <a:rPr lang="tr-TR" dirty="0"/>
              <a:t>, epinefrin ve </a:t>
            </a:r>
            <a:r>
              <a:rPr lang="tr-TR" dirty="0" err="1"/>
              <a:t>insulin</a:t>
            </a:r>
            <a:endParaRPr lang="tr-TR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HİPOKALEMİ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lnSpcReduction="10000"/>
          </a:bodyPr>
          <a:lstStyle/>
          <a:p>
            <a:r>
              <a:rPr lang="tr-TR" b="1" dirty="0"/>
              <a:t>Eksik alım</a:t>
            </a:r>
          </a:p>
          <a:p>
            <a:r>
              <a:rPr lang="tr-TR" dirty="0"/>
              <a:t>Diyet, iv sıvılar, potasyumsuz TPN</a:t>
            </a:r>
          </a:p>
          <a:p>
            <a:r>
              <a:rPr lang="tr-TR" b="1" dirty="0"/>
              <a:t>Artmış </a:t>
            </a:r>
            <a:r>
              <a:rPr lang="tr-TR" b="1" dirty="0" err="1"/>
              <a:t>ekskresyon</a:t>
            </a:r>
            <a:endParaRPr lang="tr-TR" b="1" dirty="0"/>
          </a:p>
          <a:p>
            <a:r>
              <a:rPr lang="tr-TR" dirty="0" err="1"/>
              <a:t>Hiperaldosteronizm</a:t>
            </a:r>
            <a:endParaRPr lang="tr-TR" dirty="0"/>
          </a:p>
          <a:p>
            <a:r>
              <a:rPr lang="tr-TR" dirty="0"/>
              <a:t>İlaçlar</a:t>
            </a:r>
          </a:p>
          <a:p>
            <a:r>
              <a:rPr lang="tr-TR" b="1" dirty="0"/>
              <a:t>GI kayıplar</a:t>
            </a:r>
          </a:p>
          <a:p>
            <a:r>
              <a:rPr lang="tr-TR" dirty="0" err="1"/>
              <a:t>Diare</a:t>
            </a:r>
            <a:endParaRPr lang="tr-TR" dirty="0"/>
          </a:p>
          <a:p>
            <a:r>
              <a:rPr lang="tr-TR" dirty="0"/>
              <a:t>NG</a:t>
            </a:r>
          </a:p>
          <a:p>
            <a:r>
              <a:rPr lang="tr-TR" b="1" dirty="0"/>
              <a:t>Böbrekten kayıp: </a:t>
            </a:r>
            <a:r>
              <a:rPr lang="tr-TR" dirty="0" err="1"/>
              <a:t>Alkaloz</a:t>
            </a:r>
            <a:r>
              <a:rPr lang="tr-TR" dirty="0"/>
              <a:t> </a:t>
            </a:r>
            <a:endParaRPr lang="tr-TR" b="1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İLAÇLAR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err="1"/>
              <a:t>Diüretikler</a:t>
            </a:r>
            <a:r>
              <a:rPr lang="tr-TR" dirty="0"/>
              <a:t> </a:t>
            </a:r>
          </a:p>
          <a:p>
            <a:r>
              <a:rPr lang="tr-TR" dirty="0" err="1"/>
              <a:t>İnsülin</a:t>
            </a:r>
            <a:r>
              <a:rPr lang="tr-TR" dirty="0"/>
              <a:t> </a:t>
            </a:r>
          </a:p>
          <a:p>
            <a:r>
              <a:rPr lang="tr-TR" dirty="0" err="1"/>
              <a:t>Gentamisin</a:t>
            </a:r>
            <a:r>
              <a:rPr lang="tr-TR" dirty="0"/>
              <a:t> </a:t>
            </a:r>
          </a:p>
          <a:p>
            <a:r>
              <a:rPr lang="tr-TR" dirty="0"/>
              <a:t>Vitamin B12 </a:t>
            </a:r>
          </a:p>
          <a:p>
            <a:r>
              <a:rPr lang="tr-TR" dirty="0" err="1"/>
              <a:t>Laksatifler</a:t>
            </a:r>
            <a:r>
              <a:rPr lang="tr-TR" dirty="0"/>
              <a:t> </a:t>
            </a:r>
          </a:p>
          <a:p>
            <a:r>
              <a:rPr lang="tr-TR" dirty="0" err="1"/>
              <a:t>Sempatomimetikler</a:t>
            </a:r>
            <a:r>
              <a:rPr lang="tr-TR" dirty="0"/>
              <a:t> </a:t>
            </a:r>
          </a:p>
          <a:p>
            <a:r>
              <a:rPr lang="tr-TR" dirty="0"/>
              <a:t>Vitamin B12 </a:t>
            </a:r>
          </a:p>
          <a:p>
            <a:r>
              <a:rPr lang="tr-TR" dirty="0" err="1"/>
              <a:t>Kortikosteroidler</a:t>
            </a:r>
            <a:r>
              <a:rPr lang="tr-TR" dirty="0"/>
              <a:t> </a:t>
            </a:r>
          </a:p>
          <a:p>
            <a:r>
              <a:rPr lang="tr-TR" dirty="0" err="1"/>
              <a:t>Teofilin</a:t>
            </a:r>
            <a:r>
              <a:rPr lang="tr-TR" dirty="0"/>
              <a:t> </a:t>
            </a:r>
          </a:p>
          <a:p>
            <a:r>
              <a:rPr lang="tr-TR" dirty="0" err="1"/>
              <a:t>Tetrasiklin</a:t>
            </a: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water distribu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6559" y="908720"/>
            <a:ext cx="8744318" cy="5217443"/>
          </a:xfr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01656897"/>
              </p:ext>
            </p:extLst>
          </p:nvPr>
        </p:nvGraphicFramePr>
        <p:xfrm>
          <a:off x="2782415" y="148897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47864" y="616530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Marieb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Hoehn</a:t>
            </a:r>
            <a:r>
              <a:rPr lang="en-US" dirty="0"/>
              <a:t> 2007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Klinik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İleus</a:t>
            </a:r>
            <a:r>
              <a:rPr lang="tr-TR" dirty="0"/>
              <a:t>, </a:t>
            </a:r>
            <a:r>
              <a:rPr lang="tr-TR" dirty="0" err="1"/>
              <a:t>konstipasyon</a:t>
            </a:r>
            <a:endParaRPr lang="tr-TR" dirty="0"/>
          </a:p>
          <a:p>
            <a:r>
              <a:rPr lang="tr-TR" dirty="0"/>
              <a:t>Azalmış refleksler</a:t>
            </a:r>
          </a:p>
          <a:p>
            <a:r>
              <a:rPr lang="tr-TR" dirty="0"/>
              <a:t>Güçsüzlük, halsizlik, paralizi</a:t>
            </a:r>
          </a:p>
          <a:p>
            <a:r>
              <a:rPr lang="tr-TR" dirty="0" err="1"/>
              <a:t>Arest</a:t>
            </a:r>
            <a:endParaRPr lang="tr-TR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TEDAVİ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/>
              <a:t>Potasyumun esas rezervi hücre içi olduğundan </a:t>
            </a:r>
            <a:r>
              <a:rPr lang="tr-TR" dirty="0" err="1"/>
              <a:t>replasman</a:t>
            </a:r>
            <a:r>
              <a:rPr lang="tr-TR" dirty="0"/>
              <a:t> hesabı tam olarak yapılamaz. </a:t>
            </a:r>
          </a:p>
          <a:p>
            <a:r>
              <a:rPr lang="tr-TR" dirty="0" err="1"/>
              <a:t>Hipokalemi</a:t>
            </a:r>
            <a:r>
              <a:rPr lang="tr-TR" dirty="0"/>
              <a:t> esas olarak kompozisyon bozukluğudur</a:t>
            </a:r>
          </a:p>
          <a:p>
            <a:r>
              <a:rPr lang="tr-TR" dirty="0"/>
              <a:t>1 ampul </a:t>
            </a:r>
            <a:r>
              <a:rPr lang="tr-TR" dirty="0" err="1"/>
              <a:t>KCl</a:t>
            </a:r>
            <a:r>
              <a:rPr lang="tr-TR" dirty="0"/>
              <a:t> = 10 </a:t>
            </a:r>
            <a:r>
              <a:rPr lang="tr-TR" dirty="0" err="1"/>
              <a:t>mEq</a:t>
            </a:r>
            <a:endParaRPr lang="tr-TR" dirty="0"/>
          </a:p>
          <a:p>
            <a:r>
              <a:rPr lang="tr-TR" dirty="0"/>
              <a:t> Ampirik yapılır</a:t>
            </a:r>
          </a:p>
          <a:p>
            <a:r>
              <a:rPr lang="tr-TR" dirty="0"/>
              <a:t>Saatte 4 ampulden fazla verilmez</a:t>
            </a:r>
          </a:p>
          <a:p>
            <a:r>
              <a:rPr lang="tr-TR" dirty="0"/>
              <a:t>40 </a:t>
            </a:r>
            <a:r>
              <a:rPr lang="tr-TR" dirty="0" err="1"/>
              <a:t>mEq</a:t>
            </a:r>
            <a:r>
              <a:rPr lang="tr-TR" dirty="0"/>
              <a:t>/L üzeri konsantrasyon </a:t>
            </a:r>
            <a:r>
              <a:rPr lang="tr-TR" dirty="0" err="1"/>
              <a:t>periferden</a:t>
            </a:r>
            <a:r>
              <a:rPr lang="tr-TR" dirty="0"/>
              <a:t> verilmez  Flebit !</a:t>
            </a:r>
          </a:p>
          <a:p>
            <a:r>
              <a:rPr lang="tr-TR" dirty="0"/>
              <a:t>1 </a:t>
            </a:r>
            <a:r>
              <a:rPr lang="tr-TR" dirty="0" err="1"/>
              <a:t>mEq</a:t>
            </a:r>
            <a:r>
              <a:rPr lang="tr-TR" dirty="0"/>
              <a:t>/kg </a:t>
            </a:r>
            <a:r>
              <a:rPr lang="tr-TR" dirty="0" err="1"/>
              <a:t>replasman</a:t>
            </a:r>
            <a:r>
              <a:rPr lang="tr-TR" dirty="0"/>
              <a:t>  -  K </a:t>
            </a:r>
            <a:r>
              <a:rPr lang="tr-TR" dirty="0" err="1"/>
              <a:t>monitörizasyonu</a:t>
            </a:r>
            <a:endParaRPr lang="tr-TR" dirty="0"/>
          </a:p>
          <a:p>
            <a:r>
              <a:rPr lang="tr-TR" dirty="0"/>
              <a:t>%5 dekstroz içinde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HİPERKALEMİ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&gt;5,5 </a:t>
            </a:r>
            <a:r>
              <a:rPr lang="tr-TR" dirty="0" err="1"/>
              <a:t>mEq</a:t>
            </a:r>
            <a:r>
              <a:rPr lang="tr-TR" dirty="0"/>
              <a:t>/L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HİPERKALEMİ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b="1" dirty="0"/>
              <a:t>Artmış alım</a:t>
            </a:r>
          </a:p>
          <a:p>
            <a:r>
              <a:rPr lang="tr-TR" dirty="0"/>
              <a:t>Potasyum tedavisi</a:t>
            </a:r>
          </a:p>
          <a:p>
            <a:r>
              <a:rPr lang="tr-TR" dirty="0"/>
              <a:t>Transfüzyon</a:t>
            </a:r>
          </a:p>
          <a:p>
            <a:r>
              <a:rPr lang="tr-TR" dirty="0" err="1"/>
              <a:t>Hemoliz</a:t>
            </a:r>
            <a:r>
              <a:rPr lang="tr-TR" dirty="0"/>
              <a:t> / </a:t>
            </a:r>
            <a:r>
              <a:rPr lang="tr-TR" dirty="0" err="1"/>
              <a:t>rabdomyoliz</a:t>
            </a:r>
            <a:r>
              <a:rPr lang="tr-TR" dirty="0"/>
              <a:t>/ GIS kanaması</a:t>
            </a:r>
          </a:p>
          <a:p>
            <a:r>
              <a:rPr lang="tr-TR" b="1" dirty="0"/>
              <a:t>Artmış salınım</a:t>
            </a:r>
          </a:p>
          <a:p>
            <a:r>
              <a:rPr lang="tr-TR" dirty="0" err="1"/>
              <a:t>Asidoz</a:t>
            </a:r>
            <a:endParaRPr lang="tr-TR" dirty="0"/>
          </a:p>
          <a:p>
            <a:r>
              <a:rPr lang="tr-TR" dirty="0" err="1"/>
              <a:t>Hiperglisemi</a:t>
            </a:r>
            <a:r>
              <a:rPr lang="tr-TR" dirty="0"/>
              <a:t> /</a:t>
            </a:r>
            <a:r>
              <a:rPr lang="tr-TR" dirty="0" err="1"/>
              <a:t>mannitol</a:t>
            </a:r>
            <a:endParaRPr lang="tr-TR" dirty="0"/>
          </a:p>
          <a:p>
            <a:r>
              <a:rPr lang="tr-TR" b="1" dirty="0"/>
              <a:t>Bozulmuş </a:t>
            </a:r>
            <a:r>
              <a:rPr lang="tr-TR" b="1" dirty="0" err="1"/>
              <a:t>ekskresyon</a:t>
            </a:r>
            <a:endParaRPr lang="tr-TR" b="1" dirty="0"/>
          </a:p>
          <a:p>
            <a:r>
              <a:rPr lang="tr-TR" dirty="0"/>
              <a:t>Potasyum tutucu </a:t>
            </a:r>
            <a:r>
              <a:rPr lang="tr-TR" dirty="0" err="1"/>
              <a:t>diüretikler</a:t>
            </a:r>
            <a:endParaRPr lang="tr-TR" dirty="0"/>
          </a:p>
          <a:p>
            <a:r>
              <a:rPr lang="tr-TR" dirty="0"/>
              <a:t>Böbrek yetmezliği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İlaçlar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PT </a:t>
            </a:r>
            <a:r>
              <a:rPr lang="tr-TR" dirty="0" err="1"/>
              <a:t>diüretik</a:t>
            </a:r>
            <a:endParaRPr lang="tr-TR" dirty="0"/>
          </a:p>
          <a:p>
            <a:r>
              <a:rPr lang="tr-TR" dirty="0"/>
              <a:t>ACE </a:t>
            </a:r>
            <a:r>
              <a:rPr lang="tr-TR" dirty="0" err="1"/>
              <a:t>inh</a:t>
            </a:r>
            <a:endParaRPr lang="tr-TR" dirty="0"/>
          </a:p>
          <a:p>
            <a:r>
              <a:rPr lang="tr-TR" dirty="0"/>
              <a:t>NSAID</a:t>
            </a:r>
          </a:p>
          <a:p>
            <a:r>
              <a:rPr lang="tr-TR" dirty="0" err="1"/>
              <a:t>Heparin</a:t>
            </a:r>
            <a:endParaRPr lang="tr-TR" dirty="0"/>
          </a:p>
          <a:p>
            <a:r>
              <a:rPr lang="tr-TR" dirty="0" err="1"/>
              <a:t>Süksinilkolin</a:t>
            </a:r>
            <a:endParaRPr lang="tr-TR" dirty="0"/>
          </a:p>
          <a:p>
            <a:r>
              <a:rPr lang="tr-TR" dirty="0" err="1"/>
              <a:t>Digoksin</a:t>
            </a:r>
            <a:endParaRPr lang="tr-TR" dirty="0"/>
          </a:p>
          <a:p>
            <a:r>
              <a:rPr lang="tr-TR" dirty="0"/>
              <a:t>Lityum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Klinik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/>
              <a:t>Bulantı / kusma</a:t>
            </a:r>
          </a:p>
          <a:p>
            <a:r>
              <a:rPr lang="tr-TR" dirty="0"/>
              <a:t>Kolik ağrı ,</a:t>
            </a:r>
            <a:r>
              <a:rPr lang="tr-TR" dirty="0" err="1"/>
              <a:t>diare</a:t>
            </a:r>
            <a:endParaRPr lang="tr-TR" dirty="0"/>
          </a:p>
          <a:p>
            <a:r>
              <a:rPr lang="tr-TR" dirty="0"/>
              <a:t>Aritmi </a:t>
            </a:r>
          </a:p>
          <a:p>
            <a:r>
              <a:rPr lang="tr-TR" dirty="0" err="1"/>
              <a:t>Arest</a:t>
            </a:r>
            <a:endParaRPr lang="tr-TR" dirty="0"/>
          </a:p>
          <a:p>
            <a:r>
              <a:rPr lang="tr-TR" dirty="0"/>
              <a:t>EKG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Sivri T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Geniş QRS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Düzleşmiş P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PR uzaması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/>
              <a:t>Ventriküler</a:t>
            </a:r>
            <a:r>
              <a:rPr lang="tr-TR" dirty="0"/>
              <a:t> </a:t>
            </a:r>
            <a:r>
              <a:rPr lang="tr-TR" dirty="0" err="1"/>
              <a:t>fibrilasyon</a:t>
            </a:r>
            <a:endParaRPr lang="tr-TR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yperpotassemia ecg ile ilgili görsel sonucu"/>
          <p:cNvPicPr>
            <a:picLocks noChangeAspect="1" noChangeArrowheads="1"/>
          </p:cNvPicPr>
          <p:nvPr/>
        </p:nvPicPr>
        <p:blipFill rotWithShape="1">
          <a:blip r:embed="rId2" cstate="print"/>
          <a:srcRect l="29951" t="8372" r="42178" b="2364"/>
          <a:stretch/>
        </p:blipFill>
        <p:spPr bwMode="auto">
          <a:xfrm>
            <a:off x="2987824" y="1139643"/>
            <a:ext cx="2412000" cy="4896000"/>
          </a:xfrm>
          <a:prstGeom prst="rect">
            <a:avLst/>
          </a:prstGeom>
          <a:noFill/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50E78D95-98CB-D142-B87B-9804D28C27D1}"/>
              </a:ext>
            </a:extLst>
          </p:cNvPr>
          <p:cNvSpPr txBox="1"/>
          <p:nvPr/>
        </p:nvSpPr>
        <p:spPr>
          <a:xfrm>
            <a:off x="107504" y="692696"/>
            <a:ext cx="24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Potasyum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2D547D7-1F53-3341-A357-41A5F13781C8}"/>
              </a:ext>
            </a:extLst>
          </p:cNvPr>
          <p:cNvSpPr txBox="1"/>
          <p:nvPr/>
        </p:nvSpPr>
        <p:spPr>
          <a:xfrm>
            <a:off x="3779912" y="646529"/>
            <a:ext cx="67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/>
              <a:t>EKG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FD9E754B-F9C0-E34A-B92E-93EBE6F602C1}"/>
              </a:ext>
            </a:extLst>
          </p:cNvPr>
          <p:cNvSpPr txBox="1"/>
          <p:nvPr/>
        </p:nvSpPr>
        <p:spPr>
          <a:xfrm>
            <a:off x="6084168" y="69269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EKG  DEĞİŞİKLİĞİ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8EC94F9-3B38-DF48-966A-52CD5A325034}"/>
              </a:ext>
            </a:extLst>
          </p:cNvPr>
          <p:cNvSpPr txBox="1"/>
          <p:nvPr/>
        </p:nvSpPr>
        <p:spPr>
          <a:xfrm>
            <a:off x="467544" y="1700808"/>
            <a:ext cx="2376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Hafif (5,5-6,5 </a:t>
            </a:r>
            <a:r>
              <a:rPr lang="tr-TR" dirty="0" err="1"/>
              <a:t>mEq</a:t>
            </a:r>
            <a:r>
              <a:rPr lang="tr-TR" dirty="0"/>
              <a:t>/L)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C8C55146-2504-8D40-B4E3-50F1F1C38C63}"/>
              </a:ext>
            </a:extLst>
          </p:cNvPr>
          <p:cNvSpPr txBox="1"/>
          <p:nvPr/>
        </p:nvSpPr>
        <p:spPr>
          <a:xfrm>
            <a:off x="501298" y="3140968"/>
            <a:ext cx="216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Orta (6,5-8,0 </a:t>
            </a:r>
            <a:r>
              <a:rPr lang="tr-TR" dirty="0" err="1"/>
              <a:t>mEq</a:t>
            </a:r>
            <a:r>
              <a:rPr lang="tr-TR" dirty="0"/>
              <a:t>/L)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4120502-0EE2-8140-8CBA-E820045C4DF2}"/>
              </a:ext>
            </a:extLst>
          </p:cNvPr>
          <p:cNvSpPr txBox="1"/>
          <p:nvPr/>
        </p:nvSpPr>
        <p:spPr>
          <a:xfrm>
            <a:off x="501298" y="4725144"/>
            <a:ext cx="2630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Ciddi ( 8 </a:t>
            </a:r>
            <a:r>
              <a:rPr lang="tr-TR" dirty="0" err="1"/>
              <a:t>mEq</a:t>
            </a:r>
            <a:r>
              <a:rPr lang="tr-TR" dirty="0"/>
              <a:t>/L üzerinde) 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20C028E1-92A6-6E49-8100-D5806476477D}"/>
              </a:ext>
            </a:extLst>
          </p:cNvPr>
          <p:cNvSpPr txBox="1"/>
          <p:nvPr/>
        </p:nvSpPr>
        <p:spPr>
          <a:xfrm>
            <a:off x="5725918" y="156230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Sivri T</a:t>
            </a:r>
          </a:p>
          <a:p>
            <a:r>
              <a:rPr lang="tr-TR" dirty="0"/>
              <a:t>Uzamış PR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9AE94B26-14BB-6A45-80FC-4B14FB063AF2}"/>
              </a:ext>
            </a:extLst>
          </p:cNvPr>
          <p:cNvSpPr txBox="1"/>
          <p:nvPr/>
        </p:nvSpPr>
        <p:spPr>
          <a:xfrm>
            <a:off x="5725918" y="2725469"/>
            <a:ext cx="2950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P kaybı</a:t>
            </a:r>
          </a:p>
          <a:p>
            <a:r>
              <a:rPr lang="tr-TR" dirty="0"/>
              <a:t>Uzamış QRS kompleksi</a:t>
            </a:r>
          </a:p>
          <a:p>
            <a:r>
              <a:rPr lang="tr-TR" dirty="0"/>
              <a:t>ST </a:t>
            </a:r>
            <a:r>
              <a:rPr lang="tr-TR" dirty="0" err="1"/>
              <a:t>elevasyonu</a:t>
            </a:r>
            <a:endParaRPr lang="tr-TR" dirty="0"/>
          </a:p>
          <a:p>
            <a:r>
              <a:rPr lang="tr-TR" dirty="0" err="1"/>
              <a:t>Ektopik</a:t>
            </a:r>
            <a:r>
              <a:rPr lang="tr-TR" dirty="0"/>
              <a:t> atımlar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84873EA9-6D36-2B4C-9853-C0C0941419B1}"/>
              </a:ext>
            </a:extLst>
          </p:cNvPr>
          <p:cNvSpPr txBox="1"/>
          <p:nvPr/>
        </p:nvSpPr>
        <p:spPr>
          <a:xfrm>
            <a:off x="5725918" y="4437112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Progresif</a:t>
            </a:r>
            <a:r>
              <a:rPr lang="tr-TR" dirty="0"/>
              <a:t> QRS genişlemesi</a:t>
            </a:r>
          </a:p>
          <a:p>
            <a:r>
              <a:rPr lang="tr-TR" dirty="0"/>
              <a:t>Sinüs dalgası</a:t>
            </a:r>
          </a:p>
          <a:p>
            <a:r>
              <a:rPr lang="tr-TR" dirty="0" err="1"/>
              <a:t>Ventriküler</a:t>
            </a:r>
            <a:r>
              <a:rPr lang="tr-TR" dirty="0"/>
              <a:t> </a:t>
            </a:r>
            <a:r>
              <a:rPr lang="tr-TR" dirty="0" err="1"/>
              <a:t>fibrilasyon</a:t>
            </a:r>
            <a:endParaRPr lang="tr-TR" dirty="0"/>
          </a:p>
          <a:p>
            <a:r>
              <a:rPr lang="tr-TR" dirty="0" err="1"/>
              <a:t>Asistoli</a:t>
            </a:r>
            <a:endParaRPr lang="tr-TR" dirty="0"/>
          </a:p>
          <a:p>
            <a:r>
              <a:rPr lang="tr-TR" dirty="0"/>
              <a:t>Demet bloğu</a:t>
            </a:r>
          </a:p>
          <a:p>
            <a:r>
              <a:rPr lang="tr-TR" dirty="0" err="1"/>
              <a:t>Fasiküler</a:t>
            </a:r>
            <a:r>
              <a:rPr lang="tr-TR" dirty="0"/>
              <a:t> blok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TEDAVİ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/>
              <a:t>Ca</a:t>
            </a:r>
            <a:r>
              <a:rPr lang="tr-TR" dirty="0"/>
              <a:t>+2 solüsyonu Hasta dijital alıyorsa iv </a:t>
            </a:r>
            <a:r>
              <a:rPr lang="tr-TR" dirty="0" err="1"/>
              <a:t>Ca</a:t>
            </a:r>
            <a:r>
              <a:rPr lang="tr-TR" dirty="0"/>
              <a:t>+ </a:t>
            </a:r>
            <a:r>
              <a:rPr lang="tr-TR" dirty="0">
                <a:solidFill>
                  <a:srgbClr val="FF0000"/>
                </a:solidFill>
              </a:rPr>
              <a:t>KONTRENDİKE</a:t>
            </a:r>
            <a:r>
              <a:rPr lang="tr-TR" dirty="0"/>
              <a:t> </a:t>
            </a:r>
          </a:p>
          <a:p>
            <a:r>
              <a:rPr lang="tr-TR" dirty="0" err="1"/>
              <a:t>Hipertonik</a:t>
            </a:r>
            <a:r>
              <a:rPr lang="tr-TR" dirty="0"/>
              <a:t> </a:t>
            </a:r>
            <a:r>
              <a:rPr lang="tr-TR" dirty="0" err="1"/>
              <a:t>glukoz</a:t>
            </a:r>
            <a:r>
              <a:rPr lang="tr-TR" dirty="0"/>
              <a:t> solüsyonu ve </a:t>
            </a:r>
            <a:r>
              <a:rPr lang="tr-TR" dirty="0" err="1"/>
              <a:t>insülin</a:t>
            </a:r>
            <a:r>
              <a:rPr lang="tr-TR" dirty="0"/>
              <a:t> </a:t>
            </a:r>
          </a:p>
          <a:p>
            <a:r>
              <a:rPr lang="tr-TR" dirty="0"/>
              <a:t>10-20 ü </a:t>
            </a:r>
            <a:r>
              <a:rPr lang="tr-TR" dirty="0" err="1"/>
              <a:t>insülin</a:t>
            </a:r>
            <a:r>
              <a:rPr lang="tr-TR" dirty="0"/>
              <a:t> / 500 mL D10W</a:t>
            </a:r>
          </a:p>
          <a:p>
            <a:r>
              <a:rPr lang="tr-TR" dirty="0"/>
              <a:t>10 ü </a:t>
            </a:r>
            <a:r>
              <a:rPr lang="tr-TR" dirty="0" err="1"/>
              <a:t>insülin</a:t>
            </a:r>
            <a:r>
              <a:rPr lang="tr-TR" dirty="0"/>
              <a:t>  ardından 50 mL D50W</a:t>
            </a:r>
          </a:p>
          <a:p>
            <a:r>
              <a:rPr lang="tr-TR" dirty="0"/>
              <a:t>Sodyum bikarbonat </a:t>
            </a:r>
          </a:p>
          <a:p>
            <a:r>
              <a:rPr lang="tr-TR" dirty="0" err="1"/>
              <a:t>Kayexalate</a:t>
            </a:r>
            <a:r>
              <a:rPr lang="tr-TR" dirty="0"/>
              <a:t> </a:t>
            </a:r>
          </a:p>
          <a:p>
            <a:r>
              <a:rPr lang="tr-TR" dirty="0"/>
              <a:t>Adrenalin </a:t>
            </a:r>
          </a:p>
          <a:p>
            <a:r>
              <a:rPr lang="tr-TR" dirty="0" err="1"/>
              <a:t>Peritoneal</a:t>
            </a:r>
            <a:r>
              <a:rPr lang="tr-TR" dirty="0"/>
              <a:t> diyaliz/Hemodiyaliz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HİPOMAGNEZEMİ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&lt; 1,5 </a:t>
            </a:r>
          </a:p>
          <a:p>
            <a:r>
              <a:rPr lang="tr-TR" dirty="0"/>
              <a:t>Azalmış alım</a:t>
            </a:r>
          </a:p>
          <a:p>
            <a:r>
              <a:rPr lang="tr-TR" sz="2400" dirty="0"/>
              <a:t>Açlık, Alkolizm, İv sıvı/TPN</a:t>
            </a:r>
          </a:p>
          <a:p>
            <a:r>
              <a:rPr lang="tr-TR" dirty="0" err="1"/>
              <a:t>Renal</a:t>
            </a:r>
            <a:r>
              <a:rPr lang="tr-TR" dirty="0"/>
              <a:t> kayıp</a:t>
            </a:r>
          </a:p>
          <a:p>
            <a:r>
              <a:rPr lang="tr-TR" dirty="0"/>
              <a:t>Alkol, </a:t>
            </a:r>
            <a:r>
              <a:rPr lang="tr-TR" dirty="0" err="1"/>
              <a:t>Amp</a:t>
            </a:r>
            <a:r>
              <a:rPr lang="tr-TR" dirty="0"/>
              <a:t> B, </a:t>
            </a:r>
            <a:r>
              <a:rPr lang="tr-TR" dirty="0" err="1"/>
              <a:t>Diüretik</a:t>
            </a:r>
            <a:r>
              <a:rPr lang="tr-TR" dirty="0"/>
              <a:t>, </a:t>
            </a:r>
            <a:r>
              <a:rPr lang="tr-TR" dirty="0" err="1"/>
              <a:t>Aldosteronizm</a:t>
            </a:r>
            <a:endParaRPr lang="tr-TR" dirty="0"/>
          </a:p>
          <a:p>
            <a:r>
              <a:rPr lang="tr-TR" dirty="0"/>
              <a:t>Patolojik kayıp</a:t>
            </a:r>
          </a:p>
          <a:p>
            <a:r>
              <a:rPr lang="tr-TR" dirty="0" err="1"/>
              <a:t>Diare</a:t>
            </a:r>
            <a:r>
              <a:rPr lang="tr-TR" dirty="0"/>
              <a:t>, Akut </a:t>
            </a:r>
            <a:r>
              <a:rPr lang="tr-TR" dirty="0" err="1"/>
              <a:t>pankreatit</a:t>
            </a:r>
            <a:r>
              <a:rPr lang="tr-TR" dirty="0"/>
              <a:t>, </a:t>
            </a:r>
            <a:r>
              <a:rPr lang="tr-TR" dirty="0" err="1"/>
              <a:t>Malabsorbsiyon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Klinik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Hiperaktif</a:t>
            </a:r>
            <a:r>
              <a:rPr lang="tr-TR" dirty="0"/>
              <a:t> refleksler</a:t>
            </a:r>
          </a:p>
          <a:p>
            <a:r>
              <a:rPr lang="tr-TR" dirty="0"/>
              <a:t>Tremor</a:t>
            </a:r>
          </a:p>
          <a:p>
            <a:r>
              <a:rPr lang="tr-TR" dirty="0" err="1"/>
              <a:t>Tetani</a:t>
            </a:r>
            <a:endParaRPr lang="tr-TR" dirty="0"/>
          </a:p>
          <a:p>
            <a:r>
              <a:rPr lang="tr-TR" dirty="0"/>
              <a:t>Nöbet</a:t>
            </a:r>
          </a:p>
          <a:p>
            <a:r>
              <a:rPr lang="tr-TR" dirty="0"/>
              <a:t>Aritmi</a:t>
            </a:r>
          </a:p>
          <a:p>
            <a:endParaRPr lang="tr-TR" dirty="0"/>
          </a:p>
          <a:p>
            <a:pPr>
              <a:buNone/>
            </a:pPr>
            <a:endParaRPr lang="tr-TR" dirty="0"/>
          </a:p>
          <a:p>
            <a:pPr>
              <a:buNone/>
            </a:pPr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water in organ system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25923"/>
            <a:ext cx="5049258" cy="6786556"/>
          </a:xfrm>
        </p:spPr>
      </p:pic>
      <p:sp>
        <p:nvSpPr>
          <p:cNvPr id="2" name="TextBox 1"/>
          <p:cNvSpPr txBox="1"/>
          <p:nvPr/>
        </p:nvSpPr>
        <p:spPr>
          <a:xfrm>
            <a:off x="1619672" y="188640"/>
            <a:ext cx="1656184" cy="4801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Beyin</a:t>
            </a:r>
            <a:r>
              <a:rPr lang="en-US" dirty="0"/>
              <a:t> %75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Kan</a:t>
            </a:r>
            <a:r>
              <a:rPr lang="en-US" dirty="0"/>
              <a:t> %83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Karaciğer</a:t>
            </a:r>
            <a:r>
              <a:rPr lang="en-US" dirty="0"/>
              <a:t> %68</a:t>
            </a:r>
          </a:p>
          <a:p>
            <a:r>
              <a:rPr lang="en-US" dirty="0" err="1"/>
              <a:t>Böbrek</a:t>
            </a:r>
            <a:r>
              <a:rPr lang="en-US" dirty="0"/>
              <a:t> %83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Yağ</a:t>
            </a:r>
            <a:r>
              <a:rPr lang="en-US" dirty="0"/>
              <a:t> </a:t>
            </a:r>
            <a:r>
              <a:rPr lang="en-US" dirty="0" err="1"/>
              <a:t>doku</a:t>
            </a:r>
            <a:r>
              <a:rPr lang="en-US" dirty="0"/>
              <a:t> %10</a:t>
            </a:r>
          </a:p>
          <a:p>
            <a:endParaRPr lang="en-US" dirty="0"/>
          </a:p>
          <a:p>
            <a:r>
              <a:rPr lang="en-US" dirty="0" err="1"/>
              <a:t>Kas</a:t>
            </a:r>
            <a:r>
              <a:rPr lang="en-US" dirty="0"/>
              <a:t> %76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96136" y="836712"/>
            <a:ext cx="1907704" cy="25622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/>
              <a:t>Deri</a:t>
            </a:r>
            <a:r>
              <a:rPr lang="en-US" dirty="0"/>
              <a:t> %72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Kalp</a:t>
            </a:r>
            <a:r>
              <a:rPr lang="en-US" dirty="0"/>
              <a:t> %79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Akciğerler</a:t>
            </a:r>
            <a:r>
              <a:rPr lang="en-US" dirty="0"/>
              <a:t> %79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Dalak</a:t>
            </a:r>
            <a:r>
              <a:rPr lang="en-US" dirty="0"/>
              <a:t> %76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/>
              <a:t>Bağırsaklar</a:t>
            </a:r>
            <a:r>
              <a:rPr lang="en-US" dirty="0"/>
              <a:t> %75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20072" y="4725144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İskelet</a:t>
            </a:r>
            <a:r>
              <a:rPr lang="en-US" dirty="0"/>
              <a:t>  (</a:t>
            </a:r>
            <a:r>
              <a:rPr lang="en-US" dirty="0" err="1"/>
              <a:t>kemik</a:t>
            </a:r>
            <a:r>
              <a:rPr lang="en-US" dirty="0"/>
              <a:t>) %22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41687" y="602128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Alıntı</a:t>
            </a:r>
            <a:r>
              <a:rPr lang="en-US" dirty="0"/>
              <a:t>: </a:t>
            </a:r>
            <a:r>
              <a:rPr lang="en-US" dirty="0" err="1"/>
              <a:t>Pivarnik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Palmer 1994.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TEDAVİ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Nöbet, </a:t>
            </a:r>
            <a:r>
              <a:rPr lang="tr-TR" dirty="0" err="1"/>
              <a:t>tetani</a:t>
            </a:r>
            <a:r>
              <a:rPr lang="tr-TR" dirty="0"/>
              <a:t> aritmi</a:t>
            </a:r>
          </a:p>
          <a:p>
            <a:endParaRPr lang="tr-TR" dirty="0"/>
          </a:p>
          <a:p>
            <a:r>
              <a:rPr lang="tr-TR" dirty="0"/>
              <a:t>1-2 g MgSO4  / 2-15 </a:t>
            </a:r>
            <a:r>
              <a:rPr lang="tr-TR" dirty="0" err="1"/>
              <a:t>dk</a:t>
            </a:r>
            <a:endParaRPr lang="tr-TR" dirty="0"/>
          </a:p>
          <a:p>
            <a:r>
              <a:rPr lang="tr-TR" dirty="0"/>
              <a:t>4-8 g MgSO4 / 24 saat</a:t>
            </a:r>
          </a:p>
          <a:p>
            <a:endParaRPr lang="tr-TR" dirty="0"/>
          </a:p>
          <a:p>
            <a:r>
              <a:rPr lang="tr-TR" dirty="0"/>
              <a:t>Oral </a:t>
            </a:r>
            <a:r>
              <a:rPr lang="tr-TR" dirty="0" err="1"/>
              <a:t>replasman</a:t>
            </a:r>
            <a:r>
              <a:rPr lang="tr-TR" dirty="0"/>
              <a:t>: 1000 Mg/gün (normal BFT)</a:t>
            </a:r>
          </a:p>
          <a:p>
            <a:endParaRPr lang="tr-TR" dirty="0"/>
          </a:p>
          <a:p>
            <a:r>
              <a:rPr lang="tr-TR" dirty="0">
                <a:solidFill>
                  <a:srgbClr val="FF0000"/>
                </a:solidFill>
              </a:rPr>
              <a:t>Hipotansiyon DTR kaybı </a:t>
            </a:r>
            <a:r>
              <a:rPr lang="tr-TR" dirty="0" err="1">
                <a:solidFill>
                  <a:srgbClr val="FF0000"/>
                </a:solidFill>
              </a:rPr>
              <a:t>Bradikardi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Tedaviyi kes</a:t>
            </a:r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HİPERMAGNEZEMİ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&gt; 2,5 mg/</a:t>
            </a:r>
            <a:r>
              <a:rPr lang="tr-TR" dirty="0" err="1"/>
              <a:t>dL</a:t>
            </a:r>
            <a:endParaRPr lang="tr-TR" dirty="0"/>
          </a:p>
          <a:p>
            <a:endParaRPr lang="tr-TR" dirty="0"/>
          </a:p>
          <a:p>
            <a:r>
              <a:rPr lang="tr-TR" dirty="0"/>
              <a:t>Böbrek yetmezliği </a:t>
            </a:r>
          </a:p>
          <a:p>
            <a:r>
              <a:rPr lang="tr-TR" dirty="0" err="1"/>
              <a:t>Hiperparatiroidizm</a:t>
            </a:r>
            <a:r>
              <a:rPr lang="tr-TR" dirty="0"/>
              <a:t> </a:t>
            </a:r>
          </a:p>
          <a:p>
            <a:r>
              <a:rPr lang="tr-TR" dirty="0" err="1"/>
              <a:t>Hipoaldosteronizm</a:t>
            </a:r>
            <a:r>
              <a:rPr lang="tr-TR" dirty="0"/>
              <a:t> </a:t>
            </a:r>
          </a:p>
          <a:p>
            <a:r>
              <a:rPr lang="tr-TR" dirty="0"/>
              <a:t>Adrenal korteks yetmezliği </a:t>
            </a:r>
          </a:p>
          <a:p>
            <a:r>
              <a:rPr lang="tr-TR" dirty="0" err="1"/>
              <a:t>Li</a:t>
            </a:r>
            <a:r>
              <a:rPr lang="tr-TR" dirty="0"/>
              <a:t> tedavisi </a:t>
            </a:r>
          </a:p>
          <a:p>
            <a:r>
              <a:rPr lang="tr-TR" dirty="0"/>
              <a:t>Böbrek yetmezliği olan hastalarda </a:t>
            </a:r>
            <a:r>
              <a:rPr lang="tr-TR" dirty="0" err="1"/>
              <a:t>laksatif</a:t>
            </a:r>
            <a:r>
              <a:rPr lang="tr-TR" dirty="0"/>
              <a:t> Mg+2 kullanımı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Klinik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Bulantı/kusma </a:t>
            </a:r>
          </a:p>
          <a:p>
            <a:r>
              <a:rPr lang="tr-TR" dirty="0"/>
              <a:t>Kas </a:t>
            </a:r>
            <a:r>
              <a:rPr lang="tr-TR" dirty="0" err="1"/>
              <a:t>tonusu</a:t>
            </a:r>
            <a:r>
              <a:rPr lang="tr-TR" dirty="0"/>
              <a:t> zayıflığı </a:t>
            </a:r>
          </a:p>
          <a:p>
            <a:r>
              <a:rPr lang="tr-TR" dirty="0"/>
              <a:t>Güçsüzlük </a:t>
            </a:r>
          </a:p>
          <a:p>
            <a:r>
              <a:rPr lang="tr-TR" dirty="0"/>
              <a:t>EKG bozukluğu </a:t>
            </a:r>
          </a:p>
          <a:p>
            <a:r>
              <a:rPr lang="tr-TR" dirty="0"/>
              <a:t>Bilinç bulanıklığı </a:t>
            </a:r>
          </a:p>
          <a:p>
            <a:r>
              <a:rPr lang="tr-TR" dirty="0"/>
              <a:t>Hipotansiyon </a:t>
            </a:r>
          </a:p>
          <a:p>
            <a:r>
              <a:rPr lang="tr-TR" dirty="0"/>
              <a:t>Derin </a:t>
            </a:r>
            <a:r>
              <a:rPr lang="tr-TR" dirty="0" err="1"/>
              <a:t>tendon</a:t>
            </a:r>
            <a:r>
              <a:rPr lang="tr-TR" dirty="0"/>
              <a:t> refleksi kaybı</a:t>
            </a:r>
          </a:p>
          <a:p>
            <a:r>
              <a:rPr lang="tr-TR" dirty="0"/>
              <a:t>KOMA (ileri)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TEDAVİ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Hidrasyon</a:t>
            </a:r>
            <a:r>
              <a:rPr lang="tr-TR" dirty="0"/>
              <a:t>+</a:t>
            </a:r>
            <a:r>
              <a:rPr lang="tr-TR" dirty="0" err="1"/>
              <a:t>Furasemid</a:t>
            </a:r>
            <a:r>
              <a:rPr lang="tr-TR" dirty="0"/>
              <a:t> (DİÜRETİK) zorlu </a:t>
            </a:r>
            <a:r>
              <a:rPr lang="tr-TR" dirty="0" err="1"/>
              <a:t>diürez</a:t>
            </a:r>
            <a:r>
              <a:rPr lang="tr-TR" dirty="0"/>
              <a:t> </a:t>
            </a:r>
          </a:p>
          <a:p>
            <a:r>
              <a:rPr lang="tr-TR" dirty="0" err="1"/>
              <a:t>Semptomatik</a:t>
            </a:r>
            <a:r>
              <a:rPr lang="tr-TR" dirty="0"/>
              <a:t> tedavi </a:t>
            </a:r>
          </a:p>
          <a:p>
            <a:r>
              <a:rPr lang="tr-TR" dirty="0"/>
              <a:t>Akut zehirlenme antidotu </a:t>
            </a:r>
            <a:r>
              <a:rPr lang="tr-TR" dirty="0" err="1"/>
              <a:t>Ca</a:t>
            </a:r>
            <a:r>
              <a:rPr lang="tr-TR" dirty="0"/>
              <a:t>+2 tuzları (</a:t>
            </a:r>
            <a:r>
              <a:rPr lang="tr-TR" dirty="0" err="1"/>
              <a:t>Ca</a:t>
            </a:r>
            <a:r>
              <a:rPr lang="tr-TR" dirty="0"/>
              <a:t>+2 </a:t>
            </a:r>
            <a:r>
              <a:rPr lang="tr-TR" dirty="0" err="1"/>
              <a:t>glukonat</a:t>
            </a:r>
            <a:r>
              <a:rPr lang="tr-TR" dirty="0"/>
              <a:t> yavaş iv) </a:t>
            </a:r>
          </a:p>
          <a:p>
            <a:r>
              <a:rPr lang="tr-TR" dirty="0" err="1"/>
              <a:t>Ca</a:t>
            </a:r>
            <a:r>
              <a:rPr lang="tr-TR" dirty="0"/>
              <a:t>  </a:t>
            </a:r>
            <a:r>
              <a:rPr lang="tr-TR" dirty="0" err="1"/>
              <a:t>Mg’un</a:t>
            </a:r>
            <a:r>
              <a:rPr lang="tr-TR" dirty="0"/>
              <a:t> etkilerini doğrudan </a:t>
            </a:r>
            <a:r>
              <a:rPr lang="tr-TR" dirty="0" err="1"/>
              <a:t>antogonize</a:t>
            </a:r>
            <a:r>
              <a:rPr lang="tr-TR" dirty="0"/>
              <a:t> eder.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KALSİYUM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Serum </a:t>
            </a:r>
            <a:r>
              <a:rPr lang="tr-TR" dirty="0" err="1"/>
              <a:t>Ca</a:t>
            </a:r>
            <a:r>
              <a:rPr lang="tr-TR" dirty="0"/>
              <a:t> düzeyi 8.5 düzeyi 8.5-10.5 mg/ 10.5 mg/</a:t>
            </a:r>
            <a:r>
              <a:rPr lang="tr-TR" dirty="0" err="1"/>
              <a:t>dl</a:t>
            </a:r>
            <a:r>
              <a:rPr lang="tr-TR" dirty="0"/>
              <a:t> </a:t>
            </a:r>
          </a:p>
          <a:p>
            <a:r>
              <a:rPr lang="tr-TR" dirty="0"/>
              <a:t>PTH, </a:t>
            </a:r>
            <a:r>
              <a:rPr lang="tr-TR" dirty="0" err="1"/>
              <a:t>Vit</a:t>
            </a:r>
            <a:r>
              <a:rPr lang="tr-TR" dirty="0"/>
              <a:t> D, </a:t>
            </a:r>
            <a:r>
              <a:rPr lang="tr-TR" dirty="0" err="1"/>
              <a:t>Kalsitonin</a:t>
            </a:r>
            <a:r>
              <a:rPr lang="tr-TR" dirty="0"/>
              <a:t> tarafından </a:t>
            </a:r>
            <a:r>
              <a:rPr lang="tr-TR" dirty="0" err="1"/>
              <a:t>regüle</a:t>
            </a:r>
            <a:r>
              <a:rPr lang="tr-TR" dirty="0"/>
              <a:t> edilir</a:t>
            </a:r>
          </a:p>
          <a:p>
            <a:r>
              <a:rPr lang="tr-TR" dirty="0" err="1"/>
              <a:t>İntravasküler</a:t>
            </a:r>
            <a:r>
              <a:rPr lang="tr-TR" dirty="0"/>
              <a:t> </a:t>
            </a:r>
            <a:r>
              <a:rPr lang="tr-TR" dirty="0" err="1"/>
              <a:t>Ca</a:t>
            </a:r>
            <a:r>
              <a:rPr lang="tr-TR" dirty="0"/>
              <a:t> ‘un % 50’si </a:t>
            </a:r>
            <a:r>
              <a:rPr lang="tr-TR" dirty="0" err="1"/>
              <a:t>plasma</a:t>
            </a:r>
            <a:r>
              <a:rPr lang="tr-TR" dirty="0"/>
              <a:t> proteinlerine bağlıdır ( </a:t>
            </a:r>
            <a:r>
              <a:rPr lang="tr-TR" dirty="0" err="1"/>
              <a:t>albumin</a:t>
            </a:r>
            <a:r>
              <a:rPr lang="tr-TR" dirty="0"/>
              <a:t> ), % 45’i serbest “ iyonize “ ve %5’i </a:t>
            </a:r>
            <a:r>
              <a:rPr lang="tr-TR" dirty="0" err="1"/>
              <a:t>non</a:t>
            </a:r>
            <a:r>
              <a:rPr lang="tr-TR" dirty="0"/>
              <a:t>-iyonize formdadır. </a:t>
            </a:r>
          </a:p>
          <a:p>
            <a:r>
              <a:rPr lang="tr-TR" dirty="0"/>
              <a:t>Düzeltilmiş </a:t>
            </a:r>
            <a:r>
              <a:rPr lang="tr-TR" dirty="0" err="1"/>
              <a:t>Ca</a:t>
            </a:r>
            <a:r>
              <a:rPr lang="tr-TR" dirty="0"/>
              <a:t>=  </a:t>
            </a:r>
            <a:r>
              <a:rPr lang="tr-TR" dirty="0" err="1"/>
              <a:t>actCa</a:t>
            </a:r>
            <a:r>
              <a:rPr lang="tr-TR" dirty="0"/>
              <a:t> + </a:t>
            </a:r>
            <a:r>
              <a:rPr lang="tr-TR" dirty="0" err="1"/>
              <a:t>Alb</a:t>
            </a:r>
            <a:r>
              <a:rPr lang="tr-TR" dirty="0"/>
              <a:t> def (0,8)</a:t>
            </a:r>
          </a:p>
          <a:p>
            <a:r>
              <a:rPr lang="tr-TR" dirty="0" err="1"/>
              <a:t>pH</a:t>
            </a:r>
            <a:r>
              <a:rPr lang="tr-TR" dirty="0"/>
              <a:t> 0,1  =  iyonize  </a:t>
            </a:r>
            <a:r>
              <a:rPr lang="tr-TR" dirty="0" err="1"/>
              <a:t>Ca</a:t>
            </a:r>
            <a:r>
              <a:rPr lang="tr-TR" dirty="0"/>
              <a:t> %3-8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HİPOKALSEMİ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Total serum </a:t>
            </a:r>
            <a:r>
              <a:rPr lang="tr-TR" dirty="0" err="1"/>
              <a:t>Ca</a:t>
            </a:r>
            <a:r>
              <a:rPr lang="tr-TR" dirty="0"/>
              <a:t>&lt;8,5 </a:t>
            </a:r>
          </a:p>
          <a:p>
            <a:r>
              <a:rPr lang="tr-TR" dirty="0"/>
              <a:t>İyonize </a:t>
            </a:r>
            <a:r>
              <a:rPr lang="tr-TR" dirty="0" err="1"/>
              <a:t>Ca</a:t>
            </a:r>
            <a:r>
              <a:rPr lang="tr-TR" dirty="0"/>
              <a:t>&lt; 4.2- 5.2 mg/</a:t>
            </a:r>
            <a:r>
              <a:rPr lang="tr-TR" dirty="0" err="1"/>
              <a:t>dl</a:t>
            </a:r>
            <a:endParaRPr lang="tr-TR" dirty="0"/>
          </a:p>
          <a:p>
            <a:endParaRPr lang="tr-TR" dirty="0"/>
          </a:p>
          <a:p>
            <a:r>
              <a:rPr lang="tr-TR" dirty="0" err="1"/>
              <a:t>Chvostek</a:t>
            </a:r>
            <a:r>
              <a:rPr lang="tr-TR" dirty="0"/>
              <a:t> ve </a:t>
            </a:r>
            <a:r>
              <a:rPr lang="tr-TR" dirty="0" err="1"/>
              <a:t>Trousseau</a:t>
            </a:r>
            <a:endParaRPr lang="tr-TR" dirty="0"/>
          </a:p>
          <a:p>
            <a:r>
              <a:rPr lang="tr-TR" dirty="0"/>
              <a:t>EKG : uzun QT aralığı</a:t>
            </a:r>
          </a:p>
          <a:p>
            <a:r>
              <a:rPr lang="tr-TR" dirty="0" err="1"/>
              <a:t>Persistan</a:t>
            </a:r>
            <a:r>
              <a:rPr lang="tr-TR" dirty="0"/>
              <a:t> </a:t>
            </a:r>
            <a:r>
              <a:rPr lang="tr-TR" dirty="0" err="1"/>
              <a:t>Hipokalsemi</a:t>
            </a:r>
            <a:r>
              <a:rPr lang="tr-TR" dirty="0"/>
              <a:t> :Bazal </a:t>
            </a:r>
            <a:r>
              <a:rPr lang="tr-TR" dirty="0" err="1"/>
              <a:t>ganglion</a:t>
            </a:r>
            <a:r>
              <a:rPr lang="tr-TR" dirty="0"/>
              <a:t> kalsifikasyonu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ETYOLOJİ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err="1"/>
              <a:t>Hipoalbuminemi</a:t>
            </a:r>
            <a:r>
              <a:rPr lang="tr-TR" dirty="0"/>
              <a:t> </a:t>
            </a:r>
          </a:p>
          <a:p>
            <a:r>
              <a:rPr lang="tr-TR" dirty="0" err="1"/>
              <a:t>Hipoparatiroidizm</a:t>
            </a:r>
            <a:endParaRPr lang="tr-TR" dirty="0"/>
          </a:p>
          <a:p>
            <a:r>
              <a:rPr lang="tr-TR" dirty="0"/>
              <a:t>Aç kemik </a:t>
            </a:r>
            <a:r>
              <a:rPr lang="tr-TR" dirty="0" err="1"/>
              <a:t>Send</a:t>
            </a:r>
            <a:r>
              <a:rPr lang="tr-TR" dirty="0"/>
              <a:t> </a:t>
            </a:r>
          </a:p>
          <a:p>
            <a:r>
              <a:rPr lang="tr-TR" dirty="0" err="1"/>
              <a:t>Sepsis</a:t>
            </a:r>
            <a:r>
              <a:rPr lang="tr-TR" dirty="0"/>
              <a:t>, Şok </a:t>
            </a:r>
          </a:p>
          <a:p>
            <a:r>
              <a:rPr lang="tr-TR" dirty="0"/>
              <a:t>Akut </a:t>
            </a:r>
            <a:r>
              <a:rPr lang="tr-TR" dirty="0" err="1"/>
              <a:t>pankreatit</a:t>
            </a:r>
            <a:r>
              <a:rPr lang="tr-TR" dirty="0"/>
              <a:t> </a:t>
            </a:r>
          </a:p>
          <a:p>
            <a:r>
              <a:rPr lang="tr-TR" dirty="0" err="1"/>
              <a:t>Vit</a:t>
            </a:r>
            <a:r>
              <a:rPr lang="tr-TR" dirty="0"/>
              <a:t> D yetersizliği </a:t>
            </a:r>
          </a:p>
          <a:p>
            <a:r>
              <a:rPr lang="tr-TR" dirty="0"/>
              <a:t>İlaçlar: EDTA, </a:t>
            </a:r>
            <a:r>
              <a:rPr lang="tr-TR" dirty="0" err="1"/>
              <a:t>Sitrat</a:t>
            </a:r>
            <a:r>
              <a:rPr lang="tr-TR" dirty="0"/>
              <a:t>, </a:t>
            </a:r>
            <a:r>
              <a:rPr lang="tr-TR" dirty="0" err="1"/>
              <a:t>Foskarnet</a:t>
            </a:r>
            <a:endParaRPr lang="tr-TR" dirty="0"/>
          </a:p>
          <a:p>
            <a:r>
              <a:rPr lang="tr-TR" dirty="0" err="1"/>
              <a:t>Hiperfosfatemi</a:t>
            </a:r>
            <a:r>
              <a:rPr lang="tr-TR" dirty="0"/>
              <a:t> </a:t>
            </a:r>
          </a:p>
          <a:p>
            <a:r>
              <a:rPr lang="tr-TR" dirty="0" err="1"/>
              <a:t>Hipo</a:t>
            </a:r>
            <a:r>
              <a:rPr lang="tr-TR" dirty="0"/>
              <a:t>/</a:t>
            </a:r>
            <a:r>
              <a:rPr lang="tr-TR" dirty="0" err="1"/>
              <a:t>hiper</a:t>
            </a:r>
            <a:r>
              <a:rPr lang="tr-TR" dirty="0"/>
              <a:t> </a:t>
            </a:r>
            <a:r>
              <a:rPr lang="tr-TR" dirty="0" err="1"/>
              <a:t>magnezemi</a:t>
            </a:r>
            <a:endParaRPr lang="tr-TR" dirty="0"/>
          </a:p>
          <a:p>
            <a:r>
              <a:rPr lang="tr-TR" dirty="0" err="1"/>
              <a:t>Malignite</a:t>
            </a:r>
            <a:r>
              <a:rPr lang="tr-TR" dirty="0"/>
              <a:t> </a:t>
            </a:r>
          </a:p>
          <a:p>
            <a:r>
              <a:rPr lang="tr-TR" dirty="0" err="1"/>
              <a:t>Psödohipoparatiroidizm</a:t>
            </a:r>
            <a:endParaRPr lang="tr-TR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KLİNİK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Güçsüzlük </a:t>
            </a:r>
          </a:p>
          <a:p>
            <a:r>
              <a:rPr lang="tr-TR" dirty="0"/>
              <a:t>Kas krampları </a:t>
            </a:r>
          </a:p>
          <a:p>
            <a:r>
              <a:rPr lang="tr-TR" dirty="0" err="1"/>
              <a:t>Tetani</a:t>
            </a:r>
            <a:r>
              <a:rPr lang="tr-TR" dirty="0"/>
              <a:t> </a:t>
            </a:r>
          </a:p>
          <a:p>
            <a:r>
              <a:rPr lang="tr-TR" dirty="0" err="1"/>
              <a:t>Chvostek</a:t>
            </a:r>
            <a:r>
              <a:rPr lang="tr-TR" dirty="0"/>
              <a:t> ve </a:t>
            </a:r>
            <a:r>
              <a:rPr lang="tr-TR" dirty="0" err="1"/>
              <a:t>Trousseau</a:t>
            </a:r>
            <a:r>
              <a:rPr lang="tr-TR" dirty="0"/>
              <a:t> işaretleri </a:t>
            </a:r>
          </a:p>
          <a:p>
            <a:r>
              <a:rPr lang="tr-TR" dirty="0" err="1"/>
              <a:t>Parestezi</a:t>
            </a:r>
            <a:r>
              <a:rPr lang="tr-TR" dirty="0"/>
              <a:t> </a:t>
            </a:r>
          </a:p>
          <a:p>
            <a:r>
              <a:rPr lang="tr-TR" dirty="0" err="1"/>
              <a:t>Konvülsiyon</a:t>
            </a:r>
            <a:r>
              <a:rPr lang="tr-TR" dirty="0"/>
              <a:t> </a:t>
            </a:r>
          </a:p>
          <a:p>
            <a:r>
              <a:rPr lang="tr-TR" dirty="0"/>
              <a:t>Kalp yetmezliği </a:t>
            </a:r>
          </a:p>
          <a:p>
            <a:r>
              <a:rPr lang="tr-TR" dirty="0" err="1"/>
              <a:t>Rikets</a:t>
            </a:r>
            <a:r>
              <a:rPr lang="tr-TR" dirty="0"/>
              <a:t>, </a:t>
            </a:r>
            <a:r>
              <a:rPr lang="tr-TR" dirty="0" err="1"/>
              <a:t>Osteomalazi</a:t>
            </a:r>
            <a:endParaRPr lang="tr-TR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TEDAVİ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Altta yatan hastalığın tedavisi. </a:t>
            </a:r>
          </a:p>
          <a:p>
            <a:r>
              <a:rPr lang="tr-TR" dirty="0"/>
              <a:t>Hasta </a:t>
            </a:r>
            <a:r>
              <a:rPr lang="tr-TR" dirty="0" err="1"/>
              <a:t>asemptomatik</a:t>
            </a:r>
            <a:r>
              <a:rPr lang="tr-TR" dirty="0"/>
              <a:t> ise oral </a:t>
            </a:r>
            <a:r>
              <a:rPr lang="tr-TR" dirty="0" err="1"/>
              <a:t>Ca</a:t>
            </a:r>
            <a:r>
              <a:rPr lang="tr-TR" dirty="0"/>
              <a:t> ve/veya </a:t>
            </a:r>
            <a:r>
              <a:rPr lang="tr-TR" dirty="0" err="1"/>
              <a:t>vitD</a:t>
            </a:r>
            <a:r>
              <a:rPr lang="tr-TR" dirty="0"/>
              <a:t>. </a:t>
            </a:r>
          </a:p>
          <a:p>
            <a:r>
              <a:rPr lang="tr-TR" dirty="0"/>
              <a:t>Ciddi akut </a:t>
            </a:r>
            <a:r>
              <a:rPr lang="tr-TR" dirty="0" err="1"/>
              <a:t>hipokalsemide</a:t>
            </a:r>
            <a:r>
              <a:rPr lang="tr-TR" dirty="0"/>
              <a:t> İV tedavi gerekir. </a:t>
            </a:r>
          </a:p>
          <a:p>
            <a:endParaRPr lang="tr-TR" dirty="0"/>
          </a:p>
          <a:p>
            <a:r>
              <a:rPr lang="tr-TR" dirty="0"/>
              <a:t>10 ml % 10’luk CaCl2 10-20 </a:t>
            </a:r>
            <a:r>
              <a:rPr lang="tr-TR" dirty="0" err="1"/>
              <a:t>dk</a:t>
            </a:r>
            <a:r>
              <a:rPr lang="tr-TR" dirty="0"/>
              <a:t> içinde </a:t>
            </a:r>
            <a:r>
              <a:rPr lang="tr-TR" dirty="0" err="1"/>
              <a:t>infüzyon</a:t>
            </a:r>
            <a:r>
              <a:rPr lang="tr-TR" dirty="0"/>
              <a:t> olarak verilebilir.( 1 gr CaCl2 6- 12 </a:t>
            </a:r>
            <a:r>
              <a:rPr lang="tr-TR" dirty="0" err="1"/>
              <a:t>st</a:t>
            </a:r>
            <a:r>
              <a:rPr lang="tr-TR" dirty="0"/>
              <a:t> içinde verilebilir ) 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HİPERKALSEMİ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Total serum </a:t>
            </a:r>
            <a:r>
              <a:rPr lang="tr-TR" dirty="0" err="1"/>
              <a:t>Ca</a:t>
            </a:r>
            <a:r>
              <a:rPr lang="tr-TR" dirty="0"/>
              <a:t> &gt; 10.5 mg/</a:t>
            </a:r>
            <a:r>
              <a:rPr lang="tr-TR" dirty="0" err="1"/>
              <a:t>dl</a:t>
            </a:r>
            <a:r>
              <a:rPr lang="tr-TR" dirty="0"/>
              <a:t> veya İyonize </a:t>
            </a:r>
            <a:r>
              <a:rPr lang="tr-TR" dirty="0" err="1"/>
              <a:t>Ca</a:t>
            </a:r>
            <a:r>
              <a:rPr lang="tr-TR" dirty="0"/>
              <a:t> &gt; 5.4 mg/</a:t>
            </a:r>
            <a:r>
              <a:rPr lang="tr-TR" dirty="0" err="1"/>
              <a:t>dl</a:t>
            </a:r>
            <a:r>
              <a:rPr lang="tr-TR" dirty="0"/>
              <a:t> olarak </a:t>
            </a:r>
          </a:p>
          <a:p>
            <a:r>
              <a:rPr lang="tr-TR" dirty="0" err="1"/>
              <a:t>Hiperparatiroidizm</a:t>
            </a:r>
            <a:r>
              <a:rPr lang="tr-TR" dirty="0"/>
              <a:t> ve </a:t>
            </a:r>
            <a:r>
              <a:rPr lang="tr-TR" dirty="0" err="1"/>
              <a:t>malignite</a:t>
            </a:r>
            <a:r>
              <a:rPr lang="tr-TR" dirty="0"/>
              <a:t> % 90</a:t>
            </a:r>
          </a:p>
          <a:p>
            <a:r>
              <a:rPr lang="tr-TR" dirty="0"/>
              <a:t>Total </a:t>
            </a:r>
            <a:r>
              <a:rPr lang="tr-TR" dirty="0" err="1"/>
              <a:t>Ca</a:t>
            </a:r>
            <a:r>
              <a:rPr lang="tr-TR" dirty="0"/>
              <a:t> &lt; 12 mg/</a:t>
            </a:r>
            <a:r>
              <a:rPr lang="tr-TR" dirty="0" err="1"/>
              <a:t>dl</a:t>
            </a:r>
            <a:r>
              <a:rPr lang="tr-TR" dirty="0"/>
              <a:t> iken </a:t>
            </a:r>
            <a:r>
              <a:rPr lang="tr-TR" dirty="0" err="1"/>
              <a:t>genelikle</a:t>
            </a:r>
            <a:r>
              <a:rPr lang="tr-TR" dirty="0"/>
              <a:t> </a:t>
            </a:r>
            <a:r>
              <a:rPr lang="tr-TR" dirty="0" err="1"/>
              <a:t>asemptomatik</a:t>
            </a:r>
            <a:r>
              <a:rPr lang="tr-TR" dirty="0"/>
              <a:t>.</a:t>
            </a:r>
          </a:p>
          <a:p>
            <a:r>
              <a:rPr lang="tr-TR" dirty="0"/>
              <a:t>Total </a:t>
            </a:r>
            <a:r>
              <a:rPr lang="tr-TR" dirty="0" err="1"/>
              <a:t>Ca</a:t>
            </a:r>
            <a:r>
              <a:rPr lang="tr-TR" dirty="0"/>
              <a:t> &gt; 20 mg/</a:t>
            </a:r>
            <a:r>
              <a:rPr lang="tr-TR" dirty="0" err="1"/>
              <a:t>dl</a:t>
            </a:r>
            <a:r>
              <a:rPr lang="tr-TR" dirty="0"/>
              <a:t> </a:t>
            </a:r>
            <a:r>
              <a:rPr lang="tr-TR" dirty="0" err="1"/>
              <a:t>kardiak</a:t>
            </a:r>
            <a:r>
              <a:rPr lang="tr-TR" dirty="0"/>
              <a:t> </a:t>
            </a:r>
            <a:r>
              <a:rPr lang="tr-TR" dirty="0" err="1"/>
              <a:t>arrest</a:t>
            </a:r>
            <a:r>
              <a:rPr lang="tr-TR"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Toplam Vücut Suyu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4000" dirty="0" err="1"/>
              <a:t>Ekstrasellüler</a:t>
            </a:r>
            <a:r>
              <a:rPr lang="tr-TR" sz="4000" dirty="0"/>
              <a:t> 2/3</a:t>
            </a:r>
          </a:p>
          <a:p>
            <a:pPr marL="571500" indent="-571500">
              <a:buFont typeface="+mj-lt"/>
              <a:buAutoNum type="romanLcPeriod"/>
            </a:pPr>
            <a:r>
              <a:rPr lang="tr-TR" dirty="0"/>
              <a:t>Plazma 1/5</a:t>
            </a:r>
          </a:p>
          <a:p>
            <a:pPr marL="571500" indent="-571500">
              <a:buFont typeface="+mj-lt"/>
              <a:buAutoNum type="romanLcPeriod"/>
            </a:pPr>
            <a:r>
              <a:rPr lang="tr-TR" dirty="0" err="1"/>
              <a:t>İnterstisiyel</a:t>
            </a:r>
            <a:r>
              <a:rPr lang="tr-TR" dirty="0"/>
              <a:t> sıvı 4/5</a:t>
            </a:r>
          </a:p>
          <a:p>
            <a:pPr marL="571500" indent="-571500"/>
            <a:r>
              <a:rPr lang="tr-TR" sz="4000" dirty="0" err="1"/>
              <a:t>İntrasellüler</a:t>
            </a:r>
            <a:r>
              <a:rPr lang="tr-TR" sz="4000" dirty="0"/>
              <a:t>  1/3</a:t>
            </a:r>
          </a:p>
          <a:p>
            <a:pPr marL="571500" indent="-571500"/>
            <a:endParaRPr lang="tr-TR" sz="4000" dirty="0"/>
          </a:p>
          <a:p>
            <a:pPr marL="571500" indent="-571500">
              <a:buNone/>
            </a:pPr>
            <a:r>
              <a:rPr lang="tr-TR" sz="4000" dirty="0"/>
              <a:t>Plazma  ~3 L		Kan: 5 L (</a:t>
            </a:r>
            <a:r>
              <a:rPr lang="tr-TR" sz="4000" dirty="0" err="1"/>
              <a:t>Hct</a:t>
            </a:r>
            <a:r>
              <a:rPr lang="tr-TR" sz="4000" dirty="0"/>
              <a:t> %40)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ETYOLOJİ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Hiperparatiroidi</a:t>
            </a:r>
            <a:endParaRPr lang="tr-TR" dirty="0"/>
          </a:p>
          <a:p>
            <a:r>
              <a:rPr lang="tr-TR" dirty="0" err="1"/>
              <a:t>Malignite</a:t>
            </a:r>
            <a:endParaRPr lang="tr-TR" dirty="0"/>
          </a:p>
          <a:p>
            <a:r>
              <a:rPr lang="tr-TR" dirty="0"/>
              <a:t>İLAÇLAR ( İLAÇLAR ( </a:t>
            </a:r>
            <a:r>
              <a:rPr lang="tr-TR" dirty="0" err="1"/>
              <a:t>Li</a:t>
            </a:r>
            <a:r>
              <a:rPr lang="tr-TR" dirty="0"/>
              <a:t>- </a:t>
            </a:r>
            <a:r>
              <a:rPr lang="tr-TR" dirty="0" err="1"/>
              <a:t>Tiyazid</a:t>
            </a:r>
            <a:r>
              <a:rPr lang="tr-TR" dirty="0"/>
              <a:t> </a:t>
            </a:r>
            <a:r>
              <a:rPr lang="tr-TR" dirty="0" err="1"/>
              <a:t>Tiyazid</a:t>
            </a:r>
            <a:r>
              <a:rPr lang="tr-TR" dirty="0"/>
              <a:t> </a:t>
            </a:r>
            <a:r>
              <a:rPr lang="tr-TR" dirty="0" err="1"/>
              <a:t>diüretikler</a:t>
            </a:r>
            <a:r>
              <a:rPr lang="tr-TR" dirty="0"/>
              <a:t> </a:t>
            </a:r>
            <a:r>
              <a:rPr lang="tr-TR" dirty="0" err="1"/>
              <a:t>diüretikler</a:t>
            </a:r>
            <a:r>
              <a:rPr lang="tr-TR" dirty="0"/>
              <a:t> - A ve D </a:t>
            </a:r>
            <a:r>
              <a:rPr lang="tr-TR" dirty="0" err="1"/>
              <a:t>hipervitamiozu</a:t>
            </a:r>
            <a:r>
              <a:rPr lang="tr-TR" dirty="0"/>
              <a:t> </a:t>
            </a:r>
          </a:p>
          <a:p>
            <a:r>
              <a:rPr lang="tr-TR" dirty="0"/>
              <a:t>SARKOİDOZ </a:t>
            </a:r>
          </a:p>
          <a:p>
            <a:r>
              <a:rPr lang="tr-TR" dirty="0"/>
              <a:t>TÜBERKÜLOZ </a:t>
            </a:r>
          </a:p>
          <a:p>
            <a:r>
              <a:rPr lang="tr-TR" dirty="0"/>
              <a:t>PAGET HASTALIĞI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Klinik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Güçsüzlük • </a:t>
            </a:r>
            <a:r>
              <a:rPr lang="tr-TR" dirty="0" err="1"/>
              <a:t>Hipotoni</a:t>
            </a:r>
            <a:r>
              <a:rPr lang="tr-TR" dirty="0"/>
              <a:t> • </a:t>
            </a:r>
            <a:r>
              <a:rPr lang="tr-TR" dirty="0" err="1"/>
              <a:t>Hiporefleksi</a:t>
            </a:r>
            <a:r>
              <a:rPr lang="tr-TR" dirty="0"/>
              <a:t> • Depresyon • </a:t>
            </a:r>
            <a:r>
              <a:rPr lang="tr-TR" dirty="0" err="1"/>
              <a:t>Konfüzyon</a:t>
            </a:r>
            <a:r>
              <a:rPr lang="tr-TR" dirty="0"/>
              <a:t> • </a:t>
            </a:r>
            <a:r>
              <a:rPr lang="tr-TR" dirty="0" err="1"/>
              <a:t>Anoreksi</a:t>
            </a:r>
            <a:r>
              <a:rPr lang="tr-TR" dirty="0"/>
              <a:t> • </a:t>
            </a:r>
            <a:r>
              <a:rPr lang="tr-TR" dirty="0" err="1"/>
              <a:t>Konstipasyon</a:t>
            </a:r>
            <a:r>
              <a:rPr lang="tr-TR" dirty="0"/>
              <a:t> • P.Ülser • </a:t>
            </a:r>
            <a:r>
              <a:rPr lang="tr-TR" dirty="0" err="1"/>
              <a:t>Pankreatit</a:t>
            </a:r>
            <a:r>
              <a:rPr lang="tr-TR" dirty="0"/>
              <a:t> • </a:t>
            </a:r>
            <a:r>
              <a:rPr lang="tr-TR" dirty="0" err="1"/>
              <a:t>Konfüzyon</a:t>
            </a:r>
            <a:r>
              <a:rPr lang="tr-TR" dirty="0"/>
              <a:t> • Kemik ağrıları • </a:t>
            </a:r>
            <a:r>
              <a:rPr lang="tr-TR" dirty="0" err="1"/>
              <a:t>Stupor</a:t>
            </a:r>
            <a:r>
              <a:rPr lang="tr-TR" dirty="0"/>
              <a:t> • Halüsinasyon • </a:t>
            </a:r>
            <a:r>
              <a:rPr lang="tr-TR" dirty="0" err="1"/>
              <a:t>Poliüri</a:t>
            </a:r>
            <a:r>
              <a:rPr lang="tr-TR" dirty="0"/>
              <a:t>, </a:t>
            </a:r>
            <a:r>
              <a:rPr lang="tr-TR" dirty="0" err="1"/>
              <a:t>polidipsi</a:t>
            </a:r>
            <a:r>
              <a:rPr lang="tr-TR" dirty="0"/>
              <a:t> • Bulantı, kusma • Kemik ağrıları • Kemik kırıkları • </a:t>
            </a:r>
            <a:r>
              <a:rPr lang="tr-TR" dirty="0" err="1"/>
              <a:t>Nefrolithiazis</a:t>
            </a:r>
            <a:endParaRPr lang="tr-TR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Kardiyak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EKG değişiklikleri </a:t>
            </a:r>
          </a:p>
          <a:p>
            <a:r>
              <a:rPr lang="tr-TR" dirty="0"/>
              <a:t>QT kısalması </a:t>
            </a:r>
          </a:p>
          <a:p>
            <a:r>
              <a:rPr lang="tr-TR" dirty="0"/>
              <a:t>ST </a:t>
            </a:r>
            <a:r>
              <a:rPr lang="tr-TR" dirty="0" err="1"/>
              <a:t>segment</a:t>
            </a:r>
            <a:r>
              <a:rPr lang="tr-TR" dirty="0"/>
              <a:t> depresyonu </a:t>
            </a:r>
          </a:p>
          <a:p>
            <a:r>
              <a:rPr lang="tr-TR" dirty="0"/>
              <a:t>Geniş T dalgası </a:t>
            </a:r>
          </a:p>
          <a:p>
            <a:r>
              <a:rPr lang="tr-TR" dirty="0"/>
              <a:t>Dal bloğu »» 2° blok »» tam blok »» </a:t>
            </a:r>
            <a:r>
              <a:rPr lang="tr-TR" dirty="0" err="1"/>
              <a:t>kardiak</a:t>
            </a:r>
            <a:r>
              <a:rPr lang="tr-TR" dirty="0"/>
              <a:t> </a:t>
            </a:r>
            <a:r>
              <a:rPr lang="tr-TR" dirty="0" err="1"/>
              <a:t>arrest</a:t>
            </a:r>
            <a:r>
              <a:rPr lang="tr-TR" dirty="0"/>
              <a:t> </a:t>
            </a:r>
          </a:p>
          <a:p>
            <a:r>
              <a:rPr lang="tr-TR" dirty="0" err="1"/>
              <a:t>Digital</a:t>
            </a:r>
            <a:r>
              <a:rPr lang="tr-TR" dirty="0"/>
              <a:t> </a:t>
            </a:r>
            <a:r>
              <a:rPr lang="tr-TR" dirty="0" err="1"/>
              <a:t>sensitivitesi</a:t>
            </a:r>
            <a:r>
              <a:rPr lang="tr-TR" dirty="0"/>
              <a:t> arta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TEDAVİ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SF + </a:t>
            </a:r>
            <a:r>
              <a:rPr lang="tr-TR" dirty="0" err="1"/>
              <a:t>Furosemid</a:t>
            </a:r>
            <a:r>
              <a:rPr lang="tr-TR" dirty="0"/>
              <a:t> </a:t>
            </a:r>
          </a:p>
          <a:p>
            <a:r>
              <a:rPr lang="tr-TR" dirty="0" err="1"/>
              <a:t>Mitramisin</a:t>
            </a:r>
            <a:r>
              <a:rPr lang="tr-TR" dirty="0"/>
              <a:t> ( !</a:t>
            </a:r>
            <a:r>
              <a:rPr lang="tr-TR" dirty="0" err="1"/>
              <a:t>metastatik</a:t>
            </a:r>
            <a:r>
              <a:rPr lang="tr-TR" dirty="0"/>
              <a:t> kemik hastalıklarında </a:t>
            </a:r>
          </a:p>
          <a:p>
            <a:r>
              <a:rPr lang="tr-TR" dirty="0" err="1"/>
              <a:t>Kalsitonin</a:t>
            </a:r>
            <a:r>
              <a:rPr lang="tr-TR" dirty="0"/>
              <a:t> ( </a:t>
            </a:r>
            <a:r>
              <a:rPr lang="tr-TR" dirty="0" err="1"/>
              <a:t>osteoklast</a:t>
            </a:r>
            <a:r>
              <a:rPr lang="tr-TR" dirty="0"/>
              <a:t> inhibitörü ) </a:t>
            </a:r>
          </a:p>
          <a:p>
            <a:r>
              <a:rPr lang="tr-TR" dirty="0" err="1"/>
              <a:t>Steroid</a:t>
            </a:r>
            <a:endParaRPr lang="tr-TR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/>
          <a:lstStyle/>
          <a:p>
            <a:r>
              <a:rPr lang="tr-TR" dirty="0"/>
              <a:t>Teşekkürler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Ekstrasellüler</a:t>
            </a:r>
            <a:r>
              <a:rPr lang="tr-TR" dirty="0"/>
              <a:t> sıvı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En çok  </a:t>
            </a:r>
            <a:r>
              <a:rPr lang="tr-TR" dirty="0">
                <a:solidFill>
                  <a:srgbClr val="FF0000"/>
                </a:solidFill>
              </a:rPr>
              <a:t>KAS</a:t>
            </a:r>
            <a:r>
              <a:rPr lang="tr-TR" dirty="0"/>
              <a:t>  dokuda</a:t>
            </a:r>
          </a:p>
          <a:p>
            <a:r>
              <a:rPr lang="tr-TR" dirty="0"/>
              <a:t>Ölçümü</a:t>
            </a:r>
          </a:p>
          <a:p>
            <a:pPr lvl="1"/>
            <a:r>
              <a:rPr lang="tr-TR" dirty="0" err="1"/>
              <a:t>NaBr</a:t>
            </a:r>
            <a:r>
              <a:rPr lang="tr-TR" dirty="0"/>
              <a:t> </a:t>
            </a:r>
          </a:p>
          <a:p>
            <a:pPr lvl="1"/>
            <a:r>
              <a:rPr lang="tr-TR" dirty="0"/>
              <a:t>Radyoaktif sülfat   </a:t>
            </a:r>
            <a:r>
              <a:rPr lang="tr-TR" dirty="0" err="1"/>
              <a:t>dilüsyonu</a:t>
            </a:r>
            <a:endParaRPr lang="tr-TR" dirty="0"/>
          </a:p>
          <a:p>
            <a:pPr lvl="1"/>
            <a:endParaRPr lang="tr-TR" dirty="0"/>
          </a:p>
          <a:p>
            <a:pPr lvl="1"/>
            <a:endParaRPr lang="tr-TR" dirty="0"/>
          </a:p>
          <a:p>
            <a:pPr lvl="1">
              <a:buNone/>
            </a:pPr>
            <a:r>
              <a:rPr lang="tr-TR" dirty="0" err="1"/>
              <a:t>İntrasellüler</a:t>
            </a:r>
            <a:r>
              <a:rPr lang="tr-TR" dirty="0"/>
              <a:t> sıvı ESS ve TVS ölçümünden </a:t>
            </a:r>
            <a:r>
              <a:rPr lang="tr-TR" dirty="0">
                <a:solidFill>
                  <a:srgbClr val="FF0000"/>
                </a:solidFill>
              </a:rPr>
              <a:t>hesaplanır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tr-TR" dirty="0"/>
              <a:t> Su Dengesi</a:t>
            </a:r>
          </a:p>
        </p:txBody>
      </p:sp>
      <p:pic>
        <p:nvPicPr>
          <p:cNvPr id="5" name="4 İçerik Yer Tutucusu" descr="body water balanc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8352928" cy="5463833"/>
          </a:xfrm>
        </p:spPr>
      </p:pic>
      <p:sp>
        <p:nvSpPr>
          <p:cNvPr id="6" name="5 Metin kutusu"/>
          <p:cNvSpPr txBox="1"/>
          <p:nvPr/>
        </p:nvSpPr>
        <p:spPr>
          <a:xfrm>
            <a:off x="1043608" y="2060848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Sıvı alımı %80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467544" y="3717032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Katı gıda %20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1115616" y="4437112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/>
              <a:t>Oksidasyon</a:t>
            </a:r>
            <a:r>
              <a:rPr lang="tr-TR" sz="2000" b="1" dirty="0"/>
              <a:t> 300 ml</a:t>
            </a:r>
          </a:p>
        </p:txBody>
      </p:sp>
      <p:sp>
        <p:nvSpPr>
          <p:cNvPr id="9" name="8 Metin kutusu"/>
          <p:cNvSpPr txBox="1"/>
          <p:nvPr/>
        </p:nvSpPr>
        <p:spPr>
          <a:xfrm>
            <a:off x="6732240" y="1412776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Görünmeyen</a:t>
            </a:r>
            <a:r>
              <a:rPr lang="tr-TR" sz="2400" b="1" dirty="0"/>
              <a:t> </a:t>
            </a:r>
            <a:r>
              <a:rPr lang="tr-TR" sz="2000" b="1" dirty="0"/>
              <a:t>750 ml</a:t>
            </a:r>
            <a:endParaRPr lang="tr-TR" sz="2400" b="1" dirty="0"/>
          </a:p>
        </p:txBody>
      </p:sp>
      <p:sp>
        <p:nvSpPr>
          <p:cNvPr id="10" name="9 Metin kutusu"/>
          <p:cNvSpPr txBox="1"/>
          <p:nvPr/>
        </p:nvSpPr>
        <p:spPr>
          <a:xfrm>
            <a:off x="7380312" y="2420888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Terleme</a:t>
            </a:r>
          </a:p>
        </p:txBody>
      </p:sp>
      <p:sp>
        <p:nvSpPr>
          <p:cNvPr id="11" name="10 Metin kutusu"/>
          <p:cNvSpPr txBox="1"/>
          <p:nvPr/>
        </p:nvSpPr>
        <p:spPr>
          <a:xfrm>
            <a:off x="7668344" y="2924944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>
                <a:solidFill>
                  <a:schemeClr val="bg1"/>
                </a:solidFill>
              </a:rPr>
              <a:t>Feçes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6300192" y="3933056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İdrar 500-2000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9632" y="5301208"/>
            <a:ext cx="115212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KAZANÇ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04248" y="5301208"/>
            <a:ext cx="115212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KAYIP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34970</TotalTime>
  <Words>2194</Words>
  <Application>Microsoft Macintosh PowerPoint</Application>
  <PresentationFormat>Ekran Gösterisi (4:3)</PresentationFormat>
  <Paragraphs>635</Paragraphs>
  <Slides>74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74</vt:i4>
      </vt:variant>
    </vt:vector>
  </HeadingPairs>
  <TitlesOfParts>
    <vt:vector size="79" baseType="lpstr">
      <vt:lpstr>Arial</vt:lpstr>
      <vt:lpstr>Calibri</vt:lpstr>
      <vt:lpstr>Mangal</vt:lpstr>
      <vt:lpstr>Wingdings</vt:lpstr>
      <vt:lpstr>Ofis Teması</vt:lpstr>
      <vt:lpstr>Sıvı – Elektrolit Dengesi ve Tedavisi</vt:lpstr>
      <vt:lpstr>Amaçlar</vt:lpstr>
      <vt:lpstr>Önemi</vt:lpstr>
      <vt:lpstr> Toplam vücut suyu (TVS)</vt:lpstr>
      <vt:lpstr>PowerPoint Sunusu</vt:lpstr>
      <vt:lpstr>PowerPoint Sunusu</vt:lpstr>
      <vt:lpstr>Toplam Vücut Suyu</vt:lpstr>
      <vt:lpstr>Ekstrasellüler sıvı</vt:lpstr>
      <vt:lpstr> Su Dengesi</vt:lpstr>
      <vt:lpstr>PowerPoint Sunusu</vt:lpstr>
      <vt:lpstr>Sıvı hareketleri</vt:lpstr>
      <vt:lpstr>Sıvı – elektrolit dengesi bozuklukları</vt:lpstr>
      <vt:lpstr>PowerPoint Sunusu</vt:lpstr>
      <vt:lpstr>Semptomlar - Bulgular</vt:lpstr>
      <vt:lpstr>Gastrointestinal Kayıplar</vt:lpstr>
      <vt:lpstr>Volüm kaybı ve Kompanzasyon</vt:lpstr>
      <vt:lpstr>Sıvı tedavisi</vt:lpstr>
      <vt:lpstr>Periferik venöz erişim</vt:lpstr>
      <vt:lpstr>İntravenöz kateter (Intracath, Braunüle)</vt:lpstr>
      <vt:lpstr>İntravenöz kateterler</vt:lpstr>
      <vt:lpstr>Santral Venöz Erişim</vt:lpstr>
      <vt:lpstr>Santral venöz kateter</vt:lpstr>
      <vt:lpstr>Sıvı monitörizasyonu</vt:lpstr>
      <vt:lpstr>Sıvı tedavisi</vt:lpstr>
      <vt:lpstr>PowerPoint Sunusu</vt:lpstr>
      <vt:lpstr>İdame (günlük)</vt:lpstr>
      <vt:lpstr> İdame Elektrolit İlaveleri</vt:lpstr>
      <vt:lpstr>Kanıta Dayalı Öneriler</vt:lpstr>
      <vt:lpstr>Kanıta Dayalı Öneriler</vt:lpstr>
      <vt:lpstr>Kan – Albumin - Kristaloid</vt:lpstr>
      <vt:lpstr>Kristaloidler</vt:lpstr>
      <vt:lpstr>Kolloid sıvılar</vt:lpstr>
      <vt:lpstr>ELEKTROLİTLER</vt:lpstr>
      <vt:lpstr>ELEKTROLİTLER </vt:lpstr>
      <vt:lpstr>SODYUM</vt:lpstr>
      <vt:lpstr>Kontrol</vt:lpstr>
      <vt:lpstr>HİPONATREMİ</vt:lpstr>
      <vt:lpstr>HİPONATREMİ</vt:lpstr>
      <vt:lpstr>KLİNİK</vt:lpstr>
      <vt:lpstr>TEDAVİ PRENSİPLERİ</vt:lpstr>
      <vt:lpstr>Ne zaman intravenöz</vt:lpstr>
      <vt:lpstr>HESAP</vt:lpstr>
      <vt:lpstr>HİPERNATREMİ</vt:lpstr>
      <vt:lpstr>ETYOLOJİ</vt:lpstr>
      <vt:lpstr>KLİNİK</vt:lpstr>
      <vt:lpstr>TEDAVİ</vt:lpstr>
      <vt:lpstr>HİPOKALEMİ (HİPOPOTASEMİ)</vt:lpstr>
      <vt:lpstr>HİPOKALEMİ</vt:lpstr>
      <vt:lpstr>İLAÇLAR</vt:lpstr>
      <vt:lpstr>Klinik</vt:lpstr>
      <vt:lpstr>TEDAVİ</vt:lpstr>
      <vt:lpstr>HİPERKALEMİ</vt:lpstr>
      <vt:lpstr>HİPERKALEMİ</vt:lpstr>
      <vt:lpstr>İlaçlar</vt:lpstr>
      <vt:lpstr>Klinik</vt:lpstr>
      <vt:lpstr>PowerPoint Sunusu</vt:lpstr>
      <vt:lpstr>TEDAVİ</vt:lpstr>
      <vt:lpstr>HİPOMAGNEZEMİ</vt:lpstr>
      <vt:lpstr>Klinik</vt:lpstr>
      <vt:lpstr>TEDAVİ</vt:lpstr>
      <vt:lpstr>HİPERMAGNEZEMİ</vt:lpstr>
      <vt:lpstr>Klinik</vt:lpstr>
      <vt:lpstr>TEDAVİ</vt:lpstr>
      <vt:lpstr>KALSİYUM</vt:lpstr>
      <vt:lpstr>HİPOKALSEMİ</vt:lpstr>
      <vt:lpstr>ETYOLOJİ</vt:lpstr>
      <vt:lpstr>KLİNİK</vt:lpstr>
      <vt:lpstr>TEDAVİ</vt:lpstr>
      <vt:lpstr>HİPERKALSEMİ</vt:lpstr>
      <vt:lpstr>ETYOLOJİ</vt:lpstr>
      <vt:lpstr>Klinik</vt:lpstr>
      <vt:lpstr>Kardiyak</vt:lpstr>
      <vt:lpstr>TEDAVİ</vt:lpstr>
      <vt:lpstr>Teşekkürler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Sıvı – Elektrolit Dengesi ve Tedavisi</dc:title>
  <dc:creator>user</dc:creator>
  <cp:lastModifiedBy>Elvan.Onur.Kirimker</cp:lastModifiedBy>
  <cp:revision>88</cp:revision>
  <dcterms:created xsi:type="dcterms:W3CDTF">2017-09-24T19:13:07Z</dcterms:created>
  <dcterms:modified xsi:type="dcterms:W3CDTF">2018-07-18T18:24:01Z</dcterms:modified>
</cp:coreProperties>
</file>