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9"/>
  </p:notesMasterIdLst>
  <p:sldIdLst>
    <p:sldId id="1082" r:id="rId4"/>
    <p:sldId id="1181" r:id="rId5"/>
    <p:sldId id="1180" r:id="rId6"/>
    <p:sldId id="1182" r:id="rId7"/>
    <p:sldId id="1183" r:id="rId8"/>
    <p:sldId id="1184" r:id="rId9"/>
    <p:sldId id="1185" r:id="rId10"/>
    <p:sldId id="1186" r:id="rId11"/>
    <p:sldId id="1187" r:id="rId12"/>
    <p:sldId id="1188" r:id="rId13"/>
    <p:sldId id="1189" r:id="rId14"/>
    <p:sldId id="1190" r:id="rId15"/>
    <p:sldId id="1191" r:id="rId16"/>
    <p:sldId id="1192" r:id="rId17"/>
    <p:sldId id="1193"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287078" y="1053475"/>
            <a:ext cx="8431619" cy="4247317"/>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r>
              <a:rPr lang="tr-TR" b="1" dirty="0" err="1">
                <a:solidFill>
                  <a:schemeClr val="accent5"/>
                </a:solidFill>
              </a:rPr>
              <a:t>bb</a:t>
            </a:r>
            <a:r>
              <a:rPr lang="tr-TR" b="1" dirty="0">
                <a:solidFill>
                  <a:schemeClr val="accent5"/>
                </a:solidFill>
              </a:rPr>
              <a:t>. iki Taraflı Yaratılan Uyumsuzluklar</a:t>
            </a:r>
          </a:p>
          <a:p>
            <a:r>
              <a:rPr lang="tr-TR" sz="2400" b="1" dirty="0">
                <a:solidFill>
                  <a:srgbClr val="7030A0"/>
                </a:solidFill>
              </a:rPr>
              <a:t>-2. İnançlı İşlem Ve Muvazaadan Farkı</a:t>
            </a:r>
          </a:p>
          <a:p>
            <a:r>
              <a:rPr lang="tr-TR" b="1" i="1" dirty="0">
                <a:solidFill>
                  <a:srgbClr val="7030A0"/>
                </a:solidFill>
              </a:rPr>
              <a:t>b.    Muvazaadan Farkı</a:t>
            </a:r>
          </a:p>
          <a:p>
            <a:pPr marL="342900" indent="-342900" algn="just">
              <a:buFont typeface="Arial" panose="020B0604020202020204" pitchFamily="34" charset="0"/>
              <a:buChar char="•"/>
            </a:pPr>
            <a:r>
              <a:rPr lang="tr-TR" dirty="0"/>
              <a:t>İnançlı işlem tarafların irade beyanının karşılıklı ve birbirine uygun olması sebebiyle geçerli bir sözleşmedir. Muvazaa ise geçersizlik yaptırımına tabidir.</a:t>
            </a:r>
          </a:p>
          <a:p>
            <a:pPr marL="342900" indent="-342900" algn="just">
              <a:buFont typeface="Arial" panose="020B0604020202020204" pitchFamily="34" charset="0"/>
              <a:buChar char="•"/>
            </a:pPr>
            <a:r>
              <a:rPr lang="tr-TR" dirty="0"/>
              <a:t>Muvazaada taraflar gerçekte arzu ettikleri fakat gizli tuttukları ya da hiç düşünmedikleri işlem yerine görünürde bir işlem yaparlar.</a:t>
            </a:r>
          </a:p>
          <a:p>
            <a:pPr marL="342900" indent="-342900" algn="just">
              <a:buFont typeface="Arial" panose="020B0604020202020204" pitchFamily="34" charset="0"/>
              <a:buChar char="•"/>
            </a:pPr>
            <a:r>
              <a:rPr lang="tr-TR" dirty="0"/>
              <a:t>İnançlı işlemde taraflar yaptıkları işlemi gerçekte istemektedirler. Ancak muvazaada, görünürdeki işlemi yapma hususunda gerçek iradeleri mevcut değildir.  </a:t>
            </a:r>
          </a:p>
          <a:p>
            <a:pPr marL="342900" indent="-342900" algn="just">
              <a:buFont typeface="Arial" panose="020B0604020202020204" pitchFamily="34" charset="0"/>
              <a:buChar char="•"/>
            </a:pPr>
            <a:r>
              <a:rPr lang="tr-TR" dirty="0"/>
              <a:t>Muvazaada devir anlaşması hem tasarruf hem de taahhüt işlemiyle yapılabilirken, inançlı işlemde devir işlemi sadece tasarruf işlemiyle yapılabilir. </a:t>
            </a:r>
          </a:p>
          <a:p>
            <a:pPr marL="342900" indent="-342900" algn="just">
              <a:buFont typeface="Arial" panose="020B0604020202020204" pitchFamily="34" charset="0"/>
              <a:buChar char="•"/>
            </a:pPr>
            <a:endParaRPr lang="tr-TR" dirty="0"/>
          </a:p>
        </p:txBody>
      </p:sp>
    </p:spTree>
    <p:extLst>
      <p:ext uri="{BB962C8B-B14F-4D97-AF65-F5344CB8AC3E}">
        <p14:creationId xmlns:p14="http://schemas.microsoft.com/office/powerpoint/2010/main" val="2386519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5262979"/>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r>
              <a:rPr lang="tr-TR" sz="2400" b="1" dirty="0">
                <a:solidFill>
                  <a:schemeClr val="accent5"/>
                </a:solidFill>
              </a:rPr>
              <a:t>b. </a:t>
            </a:r>
            <a:r>
              <a:rPr lang="tr-TR" sz="2400" dirty="0">
                <a:solidFill>
                  <a:schemeClr val="accent5"/>
                </a:solidFill>
              </a:rPr>
              <a:t>İrade İle Beyan Arasında Bilmeden Veya İstemeden Yaratılan Uyumsuzluk</a:t>
            </a:r>
          </a:p>
          <a:p>
            <a:r>
              <a:rPr lang="tr-TR" b="1" dirty="0" err="1">
                <a:solidFill>
                  <a:schemeClr val="accent5"/>
                </a:solidFill>
              </a:rPr>
              <a:t>aa</a:t>
            </a:r>
            <a:r>
              <a:rPr lang="tr-TR" b="1" dirty="0">
                <a:solidFill>
                  <a:schemeClr val="accent5"/>
                </a:solidFill>
              </a:rPr>
              <a:t>. Yanılma (TBK 30-35)</a:t>
            </a:r>
          </a:p>
          <a:p>
            <a:pPr marL="285750" indent="-285750" algn="just">
              <a:buFont typeface="Arial" panose="020B0604020202020204" pitchFamily="34" charset="0"/>
              <a:buChar char="•"/>
            </a:pPr>
            <a:r>
              <a:rPr lang="tr-TR" dirty="0"/>
              <a:t>Bir sözleşme yapılırken taraflardan biri, belli bir durum hakkında gerçekle bağdaşmayan yanlış bir düşünce ya da bilgisizliği nedeniyle işlem iradesinin oluşumunda yanlışlığa düşmüş ve bu sebeplerle iradesiyle beyanı arasında uygunsuzluk oluşmuşsa hataya düşmüştür.</a:t>
            </a:r>
          </a:p>
          <a:p>
            <a:pPr marL="285750" indent="-285750" algn="just">
              <a:buFont typeface="Arial" panose="020B0604020202020204" pitchFamily="34" charset="0"/>
              <a:buChar char="•"/>
            </a:pPr>
            <a:r>
              <a:rPr lang="tr-TR" dirty="0"/>
              <a:t>TBK m. 30 hükmü; “Sözleşme kurulurken esaslı yanılmaya düşen taraf, sözleşme ile bağlı olmaz.” şeklinde düzenlenmiştir.</a:t>
            </a:r>
          </a:p>
          <a:p>
            <a:pPr marL="285750" indent="-285750" algn="just">
              <a:buFont typeface="Arial" panose="020B0604020202020204" pitchFamily="34" charset="0"/>
              <a:buChar char="•"/>
            </a:pPr>
            <a:r>
              <a:rPr lang="tr-TR" dirty="0"/>
              <a:t>Esaslı hata kanunda tanımlanmamış olmakla birlikte TBK m. 31 ve 32 hükümlerinde çeşitleri üzerinde durulmuştur. TBK m. 31 hükmünde beş adet beyan yanılması hali sayılmışken TBK m. 32 hükmünde esaslı </a:t>
            </a:r>
            <a:r>
              <a:rPr lang="tr-TR" dirty="0" err="1"/>
              <a:t>saikte</a:t>
            </a:r>
            <a:r>
              <a:rPr lang="tr-TR" dirty="0"/>
              <a:t> yanılma, başka bir ifadeyle temel hatası düzenlenmiştir.</a:t>
            </a:r>
          </a:p>
          <a:p>
            <a:pPr marL="285750" indent="-285750" algn="just">
              <a:buFont typeface="Arial" panose="020B0604020202020204" pitchFamily="34" charset="0"/>
              <a:buChar char="•"/>
            </a:pPr>
            <a:endParaRPr lang="tr-TR" b="1" dirty="0"/>
          </a:p>
          <a:p>
            <a:endParaRPr lang="tr-TR" sz="2400" dirty="0"/>
          </a:p>
        </p:txBody>
      </p:sp>
    </p:spTree>
    <p:extLst>
      <p:ext uri="{BB962C8B-B14F-4D97-AF65-F5344CB8AC3E}">
        <p14:creationId xmlns:p14="http://schemas.microsoft.com/office/powerpoint/2010/main" val="4075232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4708981"/>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r>
              <a:rPr lang="tr-TR" sz="2400" b="1" dirty="0">
                <a:solidFill>
                  <a:schemeClr val="accent5"/>
                </a:solidFill>
              </a:rPr>
              <a:t>b. </a:t>
            </a:r>
            <a:r>
              <a:rPr lang="tr-TR" sz="2400" dirty="0">
                <a:solidFill>
                  <a:schemeClr val="accent5"/>
                </a:solidFill>
              </a:rPr>
              <a:t>İrade İle Beyan Arasında Bilmeden Veya İstemeden Yaratılan Uyumsuzluk</a:t>
            </a:r>
          </a:p>
          <a:p>
            <a:r>
              <a:rPr lang="tr-TR" b="1" dirty="0" err="1">
                <a:solidFill>
                  <a:schemeClr val="accent5"/>
                </a:solidFill>
              </a:rPr>
              <a:t>bb</a:t>
            </a:r>
            <a:r>
              <a:rPr lang="tr-TR" b="1" dirty="0">
                <a:solidFill>
                  <a:schemeClr val="accent5"/>
                </a:solidFill>
              </a:rPr>
              <a:t>. Aldatma (TBK 36)</a:t>
            </a:r>
          </a:p>
          <a:p>
            <a:pPr marL="285750" indent="-285750" algn="just">
              <a:buFont typeface="Arial" panose="020B0604020202020204" pitchFamily="34" charset="0"/>
              <a:buChar char="•"/>
            </a:pPr>
            <a:r>
              <a:rPr lang="tr-TR" dirty="0"/>
              <a:t>TBK m. 36/I hükmünde; “Taraflardan biri, diğerinin aldatması sonucu bir sözleşme yapmışsa, yanılması esaslı olmasa bile, sözleşmeyle bağlı değildir.” şeklinde düzenlenmiştir.</a:t>
            </a:r>
          </a:p>
          <a:p>
            <a:pPr marL="285750" indent="-285750" algn="just">
              <a:buFont typeface="Arial" panose="020B0604020202020204" pitchFamily="34" charset="0"/>
              <a:buChar char="•"/>
            </a:pPr>
            <a:r>
              <a:rPr lang="tr-TR" dirty="0"/>
              <a:t>Aldatmadan kaynaklanan hallerde Kanun koyucu bu durumun esaslı olup olmamasına bakmaksızın hileyi iptal sebebi saymıştır.</a:t>
            </a:r>
          </a:p>
          <a:p>
            <a:pPr marL="285750" indent="-285750" algn="just">
              <a:buFont typeface="Arial" panose="020B0604020202020204" pitchFamily="34" charset="0"/>
              <a:buChar char="•"/>
            </a:pPr>
            <a:r>
              <a:rPr lang="tr-TR" dirty="0"/>
              <a:t>Üçüncü bir kişinin aldatması sonucu bir sözleşme yapan taraf, sözleşmenin yapıldığı sırada karşı tarafın aldatmayı bilmesi veya bilecek durumda olması hâlinde, sözleşmeyle bağlı değildir.</a:t>
            </a:r>
          </a:p>
          <a:p>
            <a:pPr marL="285750" indent="-285750" algn="just">
              <a:buFont typeface="Arial" panose="020B0604020202020204" pitchFamily="34" charset="0"/>
              <a:buChar char="•"/>
            </a:pPr>
            <a:endParaRPr lang="tr-TR" b="1" dirty="0"/>
          </a:p>
          <a:p>
            <a:endParaRPr lang="tr-TR" sz="2400" dirty="0"/>
          </a:p>
        </p:txBody>
      </p:sp>
    </p:spTree>
    <p:extLst>
      <p:ext uri="{BB962C8B-B14F-4D97-AF65-F5344CB8AC3E}">
        <p14:creationId xmlns:p14="http://schemas.microsoft.com/office/powerpoint/2010/main" val="216779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5262979"/>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r>
              <a:rPr lang="tr-TR" sz="2400" b="1" dirty="0">
                <a:solidFill>
                  <a:schemeClr val="accent5"/>
                </a:solidFill>
              </a:rPr>
              <a:t>b. </a:t>
            </a:r>
            <a:r>
              <a:rPr lang="tr-TR" sz="2400" dirty="0">
                <a:solidFill>
                  <a:schemeClr val="accent5"/>
                </a:solidFill>
              </a:rPr>
              <a:t>İrade İle Beyan Arasında Bilmeden Veya İstemeden Yaratılan Uyumsuzluk</a:t>
            </a:r>
          </a:p>
          <a:p>
            <a:r>
              <a:rPr lang="tr-TR" b="1" dirty="0">
                <a:solidFill>
                  <a:schemeClr val="accent5"/>
                </a:solidFill>
              </a:rPr>
              <a:t>cc.  Korkutma (TBK 37-38)</a:t>
            </a:r>
          </a:p>
          <a:p>
            <a:pPr marL="285750" indent="-285750" algn="just">
              <a:buFont typeface="Arial" panose="020B0604020202020204" pitchFamily="34" charset="0"/>
              <a:buChar char="•"/>
            </a:pPr>
            <a:r>
              <a:rPr lang="tr-TR" dirty="0"/>
              <a:t>Taraflardan biri, diğerinin veya üçüncü bir kişinin korkutması sonucu bir sözleşme yapmışsa, sözleşmeyle bağlı değildir. Korkutan bir üçüncü kişi olup da diğer taraf korkutmayı bilmiyorsa veya bilecek durumda değilse, sözleşmeyle bağlı kalmak istemeyen korkutulan, hakkaniyet gerektiriyorsa, diğer tarafa tazminat ödemekle yükümlüdür.</a:t>
            </a:r>
          </a:p>
          <a:p>
            <a:pPr marL="285750" indent="-285750" algn="just">
              <a:buFont typeface="Arial" panose="020B0604020202020204" pitchFamily="34" charset="0"/>
              <a:buChar char="•"/>
            </a:pPr>
            <a:r>
              <a:rPr lang="tr-TR" dirty="0"/>
              <a:t>Korkutulan, içinde bulunduğu durum bakımından kendisinin veya yakınlarından birinin kişilik haklarına ya da malvarlığına yönelik ağır ve yakın bir zarar tehlikesinin doğduğuna inanmakta haklı ise, korkutma gerçekleşmiş sayılır. Bir hakkın veya kanundan doğan bir yetkinin kullanılacağı korkutmasıyla sözleşme yapıldığında, bu hakkı veya yetkiyi kullanacağını açıklayanın, diğer tarafın zor durumda kalmasından aşırı bir menfaat sağlamış olması hâlinde, korkutmanın varlığı kabul edilir.</a:t>
            </a:r>
            <a:endParaRPr lang="tr-TR" b="1" dirty="0"/>
          </a:p>
          <a:p>
            <a:endParaRPr lang="tr-TR" sz="2400" dirty="0"/>
          </a:p>
        </p:txBody>
      </p:sp>
    </p:spTree>
    <p:extLst>
      <p:ext uri="{BB962C8B-B14F-4D97-AF65-F5344CB8AC3E}">
        <p14:creationId xmlns:p14="http://schemas.microsoft.com/office/powerpoint/2010/main" val="756762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5909310"/>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E. İRADE BOZUKLUKLARININ GİDERİLMESİ</a:t>
            </a:r>
          </a:p>
          <a:p>
            <a:pPr marL="285750" indent="-285750" algn="just">
              <a:buFont typeface="Arial" panose="020B0604020202020204" pitchFamily="34" charset="0"/>
              <a:buChar char="•"/>
            </a:pPr>
            <a:r>
              <a:rPr lang="tr-TR" dirty="0"/>
              <a:t>Yanılma veya aldatma sebebiyle ya da korkutulma sonucunda sözleşme yapan taraf, yanılma veya aldatmayı öğrendiği ya da korkutmanın etkisinin ortadan kalktığı andan başlayarak bir yıl içinde sözleşme ile bağlı olmadığını bildirmez veya verdiği şeyi geri istemezse, sözleşmeyi onamış sayılır. </a:t>
            </a:r>
          </a:p>
          <a:p>
            <a:pPr marL="285750" indent="-285750" algn="just">
              <a:buFont typeface="Arial" panose="020B0604020202020204" pitchFamily="34" charset="0"/>
              <a:buChar char="•"/>
            </a:pPr>
            <a:r>
              <a:rPr lang="tr-TR" dirty="0"/>
              <a:t>İrade bozukluğu hâllerine bağlanan müeyyide, iptal hakkıdır. Zira hata, hile, korkutma gibi irade bozukluklarında işlem iradesi ile beyan iradesi uyumludur. Bu uyumlu iradeyle muhatap ve karşı tarafın iradesi de uyum içinde olduğu için sözleşme bu durumlarda geçerli olarak kurulmuştur. Ancak burada </a:t>
            </a:r>
            <a:r>
              <a:rPr lang="tr-TR" b="1" dirty="0"/>
              <a:t>“askıda geçerlilik” </a:t>
            </a:r>
            <a:r>
              <a:rPr lang="tr-TR" dirty="0"/>
              <a:t>hâli söz konusu olup iptal hakkı olan kişi ya bu sözleşmeyi onayarak tamamen geçerli hale getirip, başka bir ifadeyle askı kısmını ortadan kaldırabilir ya da geçmişe dönük olarak, kısaca bozucu yenilik doğuran hakkını kullanarak geçersiz hale getirebilir.</a:t>
            </a:r>
          </a:p>
          <a:p>
            <a:pPr marL="285750" indent="-285750" algn="just">
              <a:buFont typeface="Arial" panose="020B0604020202020204" pitchFamily="34" charset="0"/>
              <a:buChar char="•"/>
            </a:pPr>
            <a:r>
              <a:rPr lang="tr-TR" dirty="0"/>
              <a:t>İptal hakkı, şarta bağlanamayacağı gibi bu hak kötüye de kullanılamaz. Aynı zamanda bu haktan dönülemez. İptal hakkı herhangi bir şekle bağlı olmaksızın, bir yıl içinde tek taraflı, varması gerekli açık ya da örtülü irade beyanı ile kullanılır. Bu beyan bir yıl dolmadan karşı tarafın hâkimiyet alanına ulaşmalıdır.  </a:t>
            </a:r>
          </a:p>
          <a:p>
            <a:pPr marL="285750" indent="-285750" algn="just">
              <a:buFont typeface="Arial" panose="020B0604020202020204" pitchFamily="34" charset="0"/>
              <a:buChar char="•"/>
            </a:pPr>
            <a:r>
              <a:rPr lang="tr-TR" dirty="0"/>
              <a:t> </a:t>
            </a:r>
          </a:p>
          <a:p>
            <a:pPr marL="285750" indent="-285750" algn="just">
              <a:buFont typeface="Arial" panose="020B0604020202020204" pitchFamily="34" charset="0"/>
              <a:buChar char="•"/>
            </a:pPr>
            <a:endParaRPr lang="tr-TR" dirty="0"/>
          </a:p>
          <a:p>
            <a:endParaRPr lang="tr-TR" sz="2400" dirty="0"/>
          </a:p>
        </p:txBody>
      </p:sp>
    </p:spTree>
    <p:extLst>
      <p:ext uri="{BB962C8B-B14F-4D97-AF65-F5344CB8AC3E}">
        <p14:creationId xmlns:p14="http://schemas.microsoft.com/office/powerpoint/2010/main" val="879257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65158" y="916315"/>
            <a:ext cx="8431619" cy="4247317"/>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F. GABİN (AŞIRI YARARLANMA)</a:t>
            </a:r>
          </a:p>
          <a:p>
            <a:pPr marL="285750" indent="-285750" algn="just">
              <a:buFont typeface="Arial" panose="020B0604020202020204" pitchFamily="34" charset="0"/>
              <a:buChar char="•"/>
            </a:pPr>
            <a:r>
              <a:rPr lang="tr-TR" dirty="0"/>
              <a:t>Bir sözleşmede </a:t>
            </a:r>
            <a:r>
              <a:rPr lang="tr-TR" b="1" dirty="0"/>
              <a:t>karşılıklı edimler arasında açık bir oransızlık varsa </a:t>
            </a:r>
            <a:r>
              <a:rPr lang="tr-TR" dirty="0"/>
              <a:t>ve bu oransızlık, zarar görenin </a:t>
            </a:r>
            <a:r>
              <a:rPr lang="tr-TR" b="1" dirty="0"/>
              <a:t>zor durumda kalmasından veya düşüncesizliğinden ya da deneyimsizliğinden yararlanılmak suretiyle gerçekleştirildiği </a:t>
            </a:r>
            <a:r>
              <a:rPr lang="tr-TR" dirty="0"/>
              <a:t>takdirde gabin oluşur. Gabin hâlinde, zayıf konumda olan tarafın iradesi oluşum anında sakatlanmaktadır. </a:t>
            </a:r>
          </a:p>
          <a:p>
            <a:pPr marL="285750" indent="-285750" algn="just">
              <a:buFont typeface="Arial" panose="020B0604020202020204" pitchFamily="34" charset="0"/>
              <a:buChar char="•"/>
            </a:pPr>
            <a:r>
              <a:rPr lang="tr-TR" dirty="0"/>
              <a:t>Bir sözleşmede aşırı yararlanma söz konusu ise zarar gören, durumun özelliğine göre ya sözleşme ile bağlı olmadığını diğer tarafa bildirerek ediminin geri verilmesini ya da sözleşmeye bağlı kalarak edimler arasındaki oransızlığın giderilmesini isteyebilir.  </a:t>
            </a:r>
          </a:p>
          <a:p>
            <a:pPr marL="285750" indent="-285750" algn="just">
              <a:buFont typeface="Arial" panose="020B0604020202020204" pitchFamily="34" charset="0"/>
              <a:buChar char="•"/>
            </a:pPr>
            <a:r>
              <a:rPr lang="tr-TR" dirty="0"/>
              <a:t>Zarar gören bu hakkını, düşüncesizlik veya deneyimsizliğini öğrendiği; zor durumda kalmada ise, bu durumun ortadan kalktığı tarihten başlayarak 1 yıl ve her hâlde sözleşmenin kurulduğu tarihten başlayarak 5 yıl içinde kullanabilir</a:t>
            </a:r>
          </a:p>
          <a:p>
            <a:pPr marL="285750" indent="-285750" algn="just">
              <a:buFont typeface="Arial" panose="020B0604020202020204" pitchFamily="34" charset="0"/>
              <a:buChar char="•"/>
            </a:pPr>
            <a:endParaRPr lang="tr-TR" dirty="0"/>
          </a:p>
          <a:p>
            <a:endParaRPr lang="tr-TR" sz="2400" dirty="0"/>
          </a:p>
        </p:txBody>
      </p:sp>
    </p:spTree>
    <p:extLst>
      <p:ext uri="{BB962C8B-B14F-4D97-AF65-F5344CB8AC3E}">
        <p14:creationId xmlns:p14="http://schemas.microsoft.com/office/powerpoint/2010/main" val="4041594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340400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6.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 SÖZLEŞMEDEN DOĞAN BORÇ İLİŞKİLERİ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D. İRADE İLE BEYAN ARASINDAKİ UYUMSUZLUKLAR</a:t>
            </a: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8670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287078" y="1053475"/>
            <a:ext cx="8431619" cy="4616648"/>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pPr marL="342900" indent="-342900">
              <a:buFont typeface="Arial" panose="020B0604020202020204" pitchFamily="34" charset="0"/>
              <a:buChar char="•"/>
            </a:pPr>
            <a:r>
              <a:rPr lang="tr-TR" dirty="0"/>
              <a:t>Sözleşme irade ile beyan arasında bir uyumu gerektirir. Uyumun bulunmadığı durumlarda irade bozukluğundan ya da sakatlığından söz edilir.</a:t>
            </a:r>
          </a:p>
          <a:p>
            <a:pPr marL="457200" indent="-457200">
              <a:buAutoNum type="alphaLcPeriod"/>
            </a:pPr>
            <a:r>
              <a:rPr lang="tr-TR" sz="2400" dirty="0">
                <a:solidFill>
                  <a:schemeClr val="accent5"/>
                </a:solidFill>
              </a:rPr>
              <a:t>İrade İle Beyan Arasında Bilerek Ve İsteyerek Yaratılan Uyumsuzluk</a:t>
            </a:r>
          </a:p>
          <a:p>
            <a:r>
              <a:rPr lang="tr-TR" b="1" dirty="0" err="1">
                <a:solidFill>
                  <a:schemeClr val="accent5"/>
                </a:solidFill>
              </a:rPr>
              <a:t>aa</a:t>
            </a:r>
            <a:r>
              <a:rPr lang="tr-TR" b="1" dirty="0">
                <a:solidFill>
                  <a:schemeClr val="accent5"/>
                </a:solidFill>
              </a:rPr>
              <a:t>. Tek Taraflı Yaratılan Uyumsuzluklar</a:t>
            </a:r>
          </a:p>
          <a:p>
            <a:endParaRPr lang="tr-TR" b="1" dirty="0">
              <a:solidFill>
                <a:schemeClr val="accent5"/>
              </a:solidFill>
            </a:endParaRPr>
          </a:p>
          <a:p>
            <a:r>
              <a:rPr lang="tr-TR" b="1" dirty="0">
                <a:solidFill>
                  <a:schemeClr val="accent5"/>
                </a:solidFill>
              </a:rPr>
              <a:t>-Latife Beyanı: </a:t>
            </a:r>
            <a:r>
              <a:rPr lang="tr-TR" dirty="0"/>
              <a:t>Beyan sahibi beyanın karşı tarafça ciddiye alınmayacağını düşünür.  Sözleşme Yapmak Üzere beyan sahibi gerçekte şaka yapmak istemektedir. Burada Borçlar Hukukuna gittikçe Yerleşen güven teorisi esas alınarak irade yorumlanır. </a:t>
            </a:r>
          </a:p>
          <a:p>
            <a:r>
              <a:rPr lang="tr-TR" b="1" dirty="0">
                <a:solidFill>
                  <a:schemeClr val="accent5"/>
                </a:solidFill>
              </a:rPr>
              <a:t>-Zihni Kayıt: </a:t>
            </a:r>
            <a:r>
              <a:rPr lang="tr-TR" dirty="0"/>
              <a:t>Beyan sahibi sözleşme yapma beyanına rağmen gerçekte sonucu istemiyorsa zihni kayıt söz konusudur. 3. kişide farklı izlenim oluşturma adına bu tür beyanlarda bulunulabilir. </a:t>
            </a:r>
            <a:endParaRPr lang="tr-TR" b="1" dirty="0">
              <a:solidFill>
                <a:schemeClr val="accent5"/>
              </a:solidFill>
            </a:endParaRPr>
          </a:p>
          <a:p>
            <a:pPr marL="342900" indent="-342900">
              <a:buFont typeface="Arial" panose="020B0604020202020204" pitchFamily="34" charset="0"/>
              <a:buChar char="•"/>
            </a:pPr>
            <a:endParaRPr lang="tr-TR" dirty="0"/>
          </a:p>
        </p:txBody>
      </p:sp>
    </p:spTree>
    <p:extLst>
      <p:ext uri="{BB962C8B-B14F-4D97-AF65-F5344CB8AC3E}">
        <p14:creationId xmlns:p14="http://schemas.microsoft.com/office/powerpoint/2010/main" val="2903594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287078" y="1053475"/>
            <a:ext cx="8431619" cy="4708981"/>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pPr marL="457200" indent="-457200">
              <a:buAutoNum type="alphaLcPeriod"/>
            </a:pPr>
            <a:r>
              <a:rPr lang="tr-TR" sz="2400" dirty="0">
                <a:solidFill>
                  <a:schemeClr val="accent5"/>
                </a:solidFill>
              </a:rPr>
              <a:t>İrade İle Beyan Arasında Bilerek Ve İsteyerek Yaratılan Uyumsuzluk</a:t>
            </a:r>
          </a:p>
          <a:p>
            <a:r>
              <a:rPr lang="tr-TR" b="1" dirty="0" err="1">
                <a:solidFill>
                  <a:schemeClr val="accent5"/>
                </a:solidFill>
              </a:rPr>
              <a:t>bb</a:t>
            </a:r>
            <a:r>
              <a:rPr lang="tr-TR" b="1" dirty="0">
                <a:solidFill>
                  <a:schemeClr val="accent5"/>
                </a:solidFill>
              </a:rPr>
              <a:t>. iki Taraflı Yaratılan Uyumsuzluklar</a:t>
            </a:r>
          </a:p>
          <a:p>
            <a:pPr marL="285750" indent="-285750">
              <a:buFont typeface="Arial" panose="020B0604020202020204" pitchFamily="34" charset="0"/>
              <a:buChar char="•"/>
            </a:pPr>
            <a:r>
              <a:rPr lang="tr-TR" b="1" dirty="0">
                <a:solidFill>
                  <a:schemeClr val="accent5"/>
                </a:solidFill>
              </a:rPr>
              <a:t> E</a:t>
            </a:r>
            <a:r>
              <a:rPr lang="tr-TR" dirty="0"/>
              <a:t>n yaygın örneğini muvazaa oluşturmaktadır.</a:t>
            </a:r>
          </a:p>
          <a:p>
            <a:r>
              <a:rPr lang="tr-TR" sz="2400" b="1" dirty="0">
                <a:solidFill>
                  <a:srgbClr val="7030A0"/>
                </a:solidFill>
              </a:rPr>
              <a:t>-1. Muvazaa</a:t>
            </a:r>
          </a:p>
          <a:p>
            <a:r>
              <a:rPr lang="tr-TR" dirty="0"/>
              <a:t>İki kişinin gerçek iradelerini gizleyerek görünüşte bir beyanda bulunmalarına muvazaa adı verilmektedir.</a:t>
            </a:r>
          </a:p>
          <a:p>
            <a:pPr marL="342900" indent="-342900">
              <a:buAutoNum type="alphaLcPeriod"/>
            </a:pPr>
            <a:r>
              <a:rPr lang="tr-TR" i="1" dirty="0"/>
              <a:t>Bedelde Muvazaa</a:t>
            </a:r>
          </a:p>
          <a:p>
            <a:pPr marL="285750" indent="-285750">
              <a:buFont typeface="Arial" panose="020B0604020202020204" pitchFamily="34" charset="0"/>
              <a:buChar char="•"/>
            </a:pPr>
            <a:r>
              <a:rPr lang="tr-TR" dirty="0"/>
              <a:t>Tarafların amacı sözleşmenin bedelinin farklı gösterilmesidir. Taraflar gerçekte anlaştıkları bedeli gizleyerek, farklı bir bedel beyan etmektedirler. </a:t>
            </a:r>
          </a:p>
          <a:p>
            <a:pPr marL="285750" indent="-285750">
              <a:buFont typeface="Arial" panose="020B0604020202020204" pitchFamily="34" charset="0"/>
              <a:buChar char="•"/>
            </a:pPr>
            <a:r>
              <a:rPr lang="tr-TR" dirty="0"/>
              <a:t>Bedelde muvazaa kamu kurumlarından gizlemek amacı ile yapılabilir. (Vergi)</a:t>
            </a:r>
          </a:p>
          <a:p>
            <a:pPr marL="285750" indent="-285750">
              <a:buFont typeface="Arial" panose="020B0604020202020204" pitchFamily="34" charset="0"/>
              <a:buChar char="•"/>
            </a:pPr>
            <a:r>
              <a:rPr lang="tr-TR" dirty="0"/>
              <a:t>Üçüncü kişilerin haklarını kullanmalarını önlemek ya da güçleştirmek amacı ile yapılabilir. </a:t>
            </a:r>
          </a:p>
        </p:txBody>
      </p:sp>
    </p:spTree>
    <p:extLst>
      <p:ext uri="{BB962C8B-B14F-4D97-AF65-F5344CB8AC3E}">
        <p14:creationId xmlns:p14="http://schemas.microsoft.com/office/powerpoint/2010/main" val="3541147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287078" y="1053475"/>
            <a:ext cx="8431619" cy="3600986"/>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pPr marL="457200" indent="-457200">
              <a:buAutoNum type="alphaLcPeriod"/>
            </a:pPr>
            <a:r>
              <a:rPr lang="tr-TR" sz="2400" dirty="0">
                <a:solidFill>
                  <a:schemeClr val="accent5"/>
                </a:solidFill>
              </a:rPr>
              <a:t>İrade İle Beyan Arasında Bilerek Ve İsteyerek Yaratılan Uyumsuzluk</a:t>
            </a:r>
          </a:p>
          <a:p>
            <a:r>
              <a:rPr lang="tr-TR" b="1" dirty="0" err="1">
                <a:solidFill>
                  <a:schemeClr val="accent5"/>
                </a:solidFill>
              </a:rPr>
              <a:t>bb</a:t>
            </a:r>
            <a:r>
              <a:rPr lang="tr-TR" b="1" dirty="0">
                <a:solidFill>
                  <a:schemeClr val="accent5"/>
                </a:solidFill>
              </a:rPr>
              <a:t>. iki Taraflı Yaratılan Uyumsuzluklar</a:t>
            </a:r>
          </a:p>
          <a:p>
            <a:r>
              <a:rPr lang="tr-TR" sz="2400" b="1" dirty="0">
                <a:solidFill>
                  <a:srgbClr val="7030A0"/>
                </a:solidFill>
              </a:rPr>
              <a:t>-1. Muvazaa</a:t>
            </a:r>
          </a:p>
          <a:p>
            <a:r>
              <a:rPr lang="tr-TR" i="1" dirty="0"/>
              <a:t>b. Sözleşmenin Niteliğinde Muvazaa</a:t>
            </a:r>
          </a:p>
          <a:p>
            <a:pPr marL="285750" indent="-285750">
              <a:buFont typeface="Arial" panose="020B0604020202020204" pitchFamily="34" charset="0"/>
              <a:buChar char="•"/>
            </a:pPr>
            <a:r>
              <a:rPr lang="tr-TR" dirty="0"/>
              <a:t>Taraflar sözleşmenin niteliğine yönelik gerçek iradelerini gizleyerek bununla uyumlu olmayan beyanda bulunurlar. Gerçek iradeleri satış iken görünürde bağış göstermek nitelikte muvazaaya örnek olarak verilebilir.</a:t>
            </a: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1567599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287078" y="1053475"/>
            <a:ext cx="8431619" cy="4801314"/>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r>
              <a:rPr lang="tr-TR" b="1" dirty="0" err="1">
                <a:solidFill>
                  <a:schemeClr val="accent5"/>
                </a:solidFill>
              </a:rPr>
              <a:t>bb</a:t>
            </a:r>
            <a:r>
              <a:rPr lang="tr-TR" b="1" dirty="0">
                <a:solidFill>
                  <a:schemeClr val="accent5"/>
                </a:solidFill>
              </a:rPr>
              <a:t>. iki Taraflı Yaratılan Uyumsuzluklar</a:t>
            </a:r>
          </a:p>
          <a:p>
            <a:r>
              <a:rPr lang="tr-TR" sz="2400" b="1" dirty="0">
                <a:solidFill>
                  <a:srgbClr val="7030A0"/>
                </a:solidFill>
              </a:rPr>
              <a:t>-1. Muvazaa</a:t>
            </a:r>
          </a:p>
          <a:p>
            <a:pPr marL="342900" indent="-342900">
              <a:buAutoNum type="alphaLcPeriod"/>
            </a:pPr>
            <a:r>
              <a:rPr lang="tr-TR" i="1" dirty="0"/>
              <a:t>Mutlak Muvazaa</a:t>
            </a:r>
          </a:p>
          <a:p>
            <a:pPr marL="285750" indent="-285750">
              <a:buFont typeface="Arial" panose="020B0604020202020204" pitchFamily="34" charset="0"/>
              <a:buChar char="•"/>
            </a:pPr>
            <a:r>
              <a:rPr lang="tr-TR" dirty="0"/>
              <a:t>Tarafların gerçekte yapmayı arzu ettikleri gizli bir işlemin bulunmamasına karşın, arzu etmedikleri görünürde bir işlem yapmaları halinde mutlak muvazaa söz konusudur. </a:t>
            </a:r>
            <a:r>
              <a:rPr lang="tr-TR" dirty="0" err="1"/>
              <a:t>Örn</a:t>
            </a:r>
            <a:r>
              <a:rPr lang="tr-TR" dirty="0"/>
              <a:t>: çok sayıda kişiye borçlu olan A, alacaklılarının yakında takip başlatacağını düşünerek taşınmazını yakını B’ye satmış gibi devretmiş ise burada mutlak muvazaa vardır.</a:t>
            </a:r>
          </a:p>
          <a:p>
            <a:pPr marL="342900" indent="-342900">
              <a:buAutoNum type="alphaLcPeriod" startAt="2"/>
            </a:pPr>
            <a:r>
              <a:rPr lang="tr-TR" i="1" dirty="0" err="1"/>
              <a:t>Nisbi</a:t>
            </a:r>
            <a:r>
              <a:rPr lang="tr-TR" i="1" dirty="0"/>
              <a:t> Muvazaa</a:t>
            </a:r>
          </a:p>
          <a:p>
            <a:pPr marL="285750" indent="-285750">
              <a:buFont typeface="Arial" panose="020B0604020202020204" pitchFamily="34" charset="0"/>
              <a:buChar char="•"/>
            </a:pPr>
            <a:r>
              <a:rPr lang="tr-TR" dirty="0"/>
              <a:t>Burada taraflar arasında arzu edilen bir sözleşme vardır. Ancak bu sözleşme gizlenerek görünürde arzu edilmeyen başka bir sözleşme yapılmıştır. </a:t>
            </a:r>
            <a:r>
              <a:rPr lang="tr-TR" dirty="0" err="1"/>
              <a:t>Örn</a:t>
            </a:r>
            <a:r>
              <a:rPr lang="tr-TR" dirty="0"/>
              <a:t>: gerçekte bağışladığı taşınmazı ölümünden sonra terekeye geri dönmesin diye satış işlemi yaparak devreden kimsenin işlemi </a:t>
            </a:r>
            <a:r>
              <a:rPr lang="tr-TR" dirty="0" err="1"/>
              <a:t>nisbi</a:t>
            </a:r>
            <a:r>
              <a:rPr lang="tr-TR" dirty="0"/>
              <a:t> muvazaadır. </a:t>
            </a:r>
          </a:p>
          <a:p>
            <a:endParaRPr lang="tr-TR" i="1" dirty="0"/>
          </a:p>
        </p:txBody>
      </p:sp>
    </p:spTree>
    <p:extLst>
      <p:ext uri="{BB962C8B-B14F-4D97-AF65-F5344CB8AC3E}">
        <p14:creationId xmlns:p14="http://schemas.microsoft.com/office/powerpoint/2010/main" val="4278447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287078" y="1053475"/>
            <a:ext cx="8431619" cy="3416320"/>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r>
              <a:rPr lang="tr-TR" b="1" dirty="0" err="1">
                <a:solidFill>
                  <a:schemeClr val="accent5"/>
                </a:solidFill>
              </a:rPr>
              <a:t>bb</a:t>
            </a:r>
            <a:r>
              <a:rPr lang="tr-TR" b="1" dirty="0">
                <a:solidFill>
                  <a:schemeClr val="accent5"/>
                </a:solidFill>
              </a:rPr>
              <a:t>. iki Taraflı Yaratılan Uyumsuzluklar</a:t>
            </a:r>
          </a:p>
          <a:p>
            <a:r>
              <a:rPr lang="tr-TR" sz="2400" b="1" dirty="0">
                <a:solidFill>
                  <a:srgbClr val="7030A0"/>
                </a:solidFill>
              </a:rPr>
              <a:t>-1. Muvazaa</a:t>
            </a:r>
          </a:p>
          <a:p>
            <a:pPr marL="342900" indent="-342900">
              <a:buAutoNum type="alphaLcPeriod"/>
            </a:pPr>
            <a:r>
              <a:rPr lang="tr-TR" i="1" dirty="0">
                <a:solidFill>
                  <a:srgbClr val="7030A0"/>
                </a:solidFill>
              </a:rPr>
              <a:t>Muvazaanın yaptırımı</a:t>
            </a:r>
          </a:p>
          <a:p>
            <a:pPr marL="285750" indent="-285750">
              <a:buFont typeface="Arial" panose="020B0604020202020204" pitchFamily="34" charset="0"/>
              <a:buChar char="•"/>
            </a:pPr>
            <a:r>
              <a:rPr lang="tr-TR" dirty="0"/>
              <a:t>Muvazaa irade ile beyan arasında bilerek ve isteyerek yaratılan bir uyumsuzluk halidir. Muvazaalı sözleşme geçersiz bir sözleşmedir. </a:t>
            </a:r>
          </a:p>
          <a:p>
            <a:pPr marL="285750" indent="-285750">
              <a:buFont typeface="Arial" panose="020B0604020202020204" pitchFamily="34" charset="0"/>
              <a:buChar char="•"/>
            </a:pPr>
            <a:r>
              <a:rPr lang="tr-TR" dirty="0"/>
              <a:t>TBK 19 hükmünden yola çıkılarak mutlak muvazaada görünürdeki işlem kesin hükümsüzdür. Dolayısıyla her zaman ileri sürülebilir.</a:t>
            </a:r>
          </a:p>
          <a:p>
            <a:pPr marL="285750" indent="-285750">
              <a:buFont typeface="Arial" panose="020B0604020202020204" pitchFamily="34" charset="0"/>
              <a:buChar char="•"/>
            </a:pPr>
            <a:r>
              <a:rPr lang="tr-TR" dirty="0" err="1"/>
              <a:t>Nisbi</a:t>
            </a:r>
            <a:r>
              <a:rPr lang="tr-TR" dirty="0"/>
              <a:t> muvazaada gizlenen işlem yasanın aradığı koşullara uygun olarak yapılmışsa geçerlidir. Görünürdeki işlem ise TBK 19 hükmü uyarınca batıldır.</a:t>
            </a:r>
          </a:p>
        </p:txBody>
      </p:sp>
    </p:spTree>
    <p:extLst>
      <p:ext uri="{BB962C8B-B14F-4D97-AF65-F5344CB8AC3E}">
        <p14:creationId xmlns:p14="http://schemas.microsoft.com/office/powerpoint/2010/main" val="1366636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287078" y="1053475"/>
            <a:ext cx="8431619" cy="3693319"/>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r>
              <a:rPr lang="tr-TR" b="1" dirty="0" err="1">
                <a:solidFill>
                  <a:schemeClr val="accent5"/>
                </a:solidFill>
              </a:rPr>
              <a:t>bb</a:t>
            </a:r>
            <a:r>
              <a:rPr lang="tr-TR" b="1" dirty="0">
                <a:solidFill>
                  <a:schemeClr val="accent5"/>
                </a:solidFill>
              </a:rPr>
              <a:t>. iki Taraflı Yaratılan Uyumsuzluklar</a:t>
            </a:r>
          </a:p>
          <a:p>
            <a:r>
              <a:rPr lang="tr-TR" sz="2400" b="1" dirty="0">
                <a:solidFill>
                  <a:srgbClr val="7030A0"/>
                </a:solidFill>
              </a:rPr>
              <a:t>-1. Muvazaa</a:t>
            </a:r>
          </a:p>
          <a:p>
            <a:pPr marL="342900" indent="-342900">
              <a:buAutoNum type="alphaLcPeriod" startAt="2"/>
            </a:pPr>
            <a:r>
              <a:rPr lang="tr-TR" i="1" dirty="0">
                <a:solidFill>
                  <a:srgbClr val="7030A0"/>
                </a:solidFill>
              </a:rPr>
              <a:t>Muvazaanın ispatı</a:t>
            </a:r>
          </a:p>
          <a:p>
            <a:r>
              <a:rPr lang="tr-TR" i="1" dirty="0" err="1">
                <a:solidFill>
                  <a:srgbClr val="7030A0"/>
                </a:solidFill>
              </a:rPr>
              <a:t>aa</a:t>
            </a:r>
            <a:r>
              <a:rPr lang="tr-TR" i="1" dirty="0">
                <a:solidFill>
                  <a:srgbClr val="7030A0"/>
                </a:solidFill>
              </a:rPr>
              <a:t>. Sözleşmenin Taraflarının Muvazaayı İspatı</a:t>
            </a:r>
          </a:p>
          <a:p>
            <a:pPr marL="285750" indent="-285750">
              <a:buFont typeface="Arial" panose="020B0604020202020204" pitchFamily="34" charset="0"/>
              <a:buChar char="•"/>
            </a:pPr>
            <a:r>
              <a:rPr lang="tr-TR" dirty="0"/>
              <a:t>Sözleşmenin tarafları muvazaa iddialarını HMK </a:t>
            </a:r>
            <a:r>
              <a:rPr lang="tr-TR" dirty="0" err="1"/>
              <a:t>md.</a:t>
            </a:r>
            <a:r>
              <a:rPr lang="tr-TR" dirty="0"/>
              <a:t> 200 uyarınca senet ile ispat etmek zorundadır.</a:t>
            </a:r>
          </a:p>
          <a:p>
            <a:r>
              <a:rPr lang="tr-TR" i="1" dirty="0" err="1">
                <a:solidFill>
                  <a:srgbClr val="7030A0"/>
                </a:solidFill>
              </a:rPr>
              <a:t>bb</a:t>
            </a:r>
            <a:r>
              <a:rPr lang="tr-TR" i="1" dirty="0">
                <a:solidFill>
                  <a:srgbClr val="7030A0"/>
                </a:solidFill>
              </a:rPr>
              <a:t>. Üçüncü Kişiler Tarafından İspat</a:t>
            </a:r>
          </a:p>
          <a:p>
            <a:pPr marL="285750" indent="-285750">
              <a:buFont typeface="Arial" panose="020B0604020202020204" pitchFamily="34" charset="0"/>
              <a:buChar char="•"/>
            </a:pPr>
            <a:r>
              <a:rPr lang="tr-TR" dirty="0"/>
              <a:t>HMK 203/I hükmüne göre üçüncü kişilerin muvazaa iddiasını ispat senet ile ispat zorunluluğunun bir istisnası olarak öngörülmüştür.</a:t>
            </a:r>
          </a:p>
          <a:p>
            <a:pPr marL="285750" indent="-285750">
              <a:buFont typeface="Arial" panose="020B0604020202020204" pitchFamily="34" charset="0"/>
              <a:buChar char="•"/>
            </a:pPr>
            <a:r>
              <a:rPr lang="tr-TR" dirty="0"/>
              <a:t> üçüncü kişiler sözleşmeyi her türlü delil ile ispat edebilir.</a:t>
            </a:r>
          </a:p>
        </p:txBody>
      </p:sp>
    </p:spTree>
    <p:extLst>
      <p:ext uri="{BB962C8B-B14F-4D97-AF65-F5344CB8AC3E}">
        <p14:creationId xmlns:p14="http://schemas.microsoft.com/office/powerpoint/2010/main" val="948745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spcBef>
                <a:spcPct val="20000"/>
              </a:spcBef>
            </a:pPr>
            <a:r>
              <a:rPr lang="tr-TR" sz="2400" dirty="0">
                <a:solidFill>
                  <a:schemeClr val="accent5">
                    <a:lumMod val="75000"/>
                  </a:schemeClr>
                </a:solidFill>
              </a:rPr>
              <a:t>I. SÖZLEŞMEDEN DOĞAN BORÇ İLİŞKİLERİ</a:t>
            </a:r>
            <a:br>
              <a:rPr lang="tr-TR" sz="2400" dirty="0">
                <a:solidFill>
                  <a:schemeClr val="accent5">
                    <a:lumMod val="75000"/>
                  </a:schemeClr>
                </a:solidFill>
              </a:rPr>
            </a:br>
            <a:r>
              <a:rPr lang="tr-TR" sz="2400" dirty="0">
                <a:solidFill>
                  <a:schemeClr val="accent5">
                    <a:lumMod val="75000"/>
                  </a:schemeClr>
                </a:solidFill>
              </a:rPr>
              <a:t>D. İRADE İLE BEYAN ARASINDAKİ UYUMSUZLUKLAR</a:t>
            </a:r>
            <a:br>
              <a:rPr lang="tr-TR" sz="2400" dirty="0">
                <a:solidFill>
                  <a:srgbClr val="C00000"/>
                </a:solidFill>
              </a:rPr>
            </a:br>
            <a:endParaRPr lang="tr-TR" dirty="0"/>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287078" y="1053475"/>
            <a:ext cx="8431619" cy="3600986"/>
          </a:xfrm>
          <a:prstGeom prst="rect">
            <a:avLst/>
          </a:prstGeom>
        </p:spPr>
        <p:txBody>
          <a:bodyPr wrap="square">
            <a:spAutoFit/>
          </a:bodyPr>
          <a:lstStyle/>
          <a:p>
            <a:endParaRPr lang="tr-TR" sz="2400" b="1" dirty="0">
              <a:solidFill>
                <a:schemeClr val="accent5">
                  <a:lumMod val="75000"/>
                </a:schemeClr>
              </a:solidFill>
            </a:endParaRPr>
          </a:p>
          <a:p>
            <a:r>
              <a:rPr lang="tr-TR" sz="2400" b="1" dirty="0">
                <a:solidFill>
                  <a:schemeClr val="accent5">
                    <a:lumMod val="75000"/>
                  </a:schemeClr>
                </a:solidFill>
              </a:rPr>
              <a:t>D. İRADE İLE BEYAN ARASINDAKİ UYUMSUZLUKLAR</a:t>
            </a:r>
          </a:p>
          <a:p>
            <a:r>
              <a:rPr lang="tr-TR" b="1" dirty="0" err="1">
                <a:solidFill>
                  <a:schemeClr val="accent5"/>
                </a:solidFill>
              </a:rPr>
              <a:t>bb</a:t>
            </a:r>
            <a:r>
              <a:rPr lang="tr-TR" b="1" dirty="0">
                <a:solidFill>
                  <a:schemeClr val="accent5"/>
                </a:solidFill>
              </a:rPr>
              <a:t>. iki Taraflı Yaratılan Uyumsuzluklar</a:t>
            </a:r>
          </a:p>
          <a:p>
            <a:r>
              <a:rPr lang="tr-TR" sz="2400" b="1" dirty="0">
                <a:solidFill>
                  <a:srgbClr val="7030A0"/>
                </a:solidFill>
              </a:rPr>
              <a:t>-2. İnançlı İşlem Ve Muvazaadan Farkı</a:t>
            </a:r>
          </a:p>
          <a:p>
            <a:pPr marL="457200" indent="-457200">
              <a:buAutoNum type="alphaLcPeriod"/>
            </a:pPr>
            <a:r>
              <a:rPr lang="tr-TR" b="1" i="1" dirty="0">
                <a:solidFill>
                  <a:srgbClr val="7030A0"/>
                </a:solidFill>
              </a:rPr>
              <a:t>İnançlı İşlem</a:t>
            </a:r>
          </a:p>
          <a:p>
            <a:pPr marL="342900" indent="-342900" algn="just">
              <a:buFont typeface="Arial" panose="020B0604020202020204" pitchFamily="34" charset="0"/>
              <a:buChar char="•"/>
            </a:pPr>
            <a:r>
              <a:rPr lang="tr-TR" sz="2400" dirty="0"/>
              <a:t>İnançlı işlem, taraflar arasında karşılıklı güvene dayanılarak yapılan ve öngörülen koşulların ilerde gerçekleşmesi halinde bu anlaşmaya uygun hareket yükümlülüğü doğuran işlemdir.</a:t>
            </a:r>
          </a:p>
          <a:p>
            <a:pPr marL="342900" indent="-342900" algn="just">
              <a:buFont typeface="Arial" panose="020B0604020202020204" pitchFamily="34" charset="0"/>
              <a:buChar char="•"/>
            </a:pPr>
            <a:r>
              <a:rPr lang="tr-TR" sz="2400" dirty="0"/>
              <a:t>İnanç anlaşmalarının yazılı delille kanıtlanabileceği kabul edilmiştir.</a:t>
            </a:r>
          </a:p>
        </p:txBody>
      </p:sp>
    </p:spTree>
    <p:extLst>
      <p:ext uri="{BB962C8B-B14F-4D97-AF65-F5344CB8AC3E}">
        <p14:creationId xmlns:p14="http://schemas.microsoft.com/office/powerpoint/2010/main" val="13428444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13249</TotalTime>
  <Words>1587</Words>
  <Application>Microsoft Office PowerPoint</Application>
  <PresentationFormat>Ekran Gösterisi (4:3)</PresentationFormat>
  <Paragraphs>121</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15</vt:i4>
      </vt:variant>
    </vt:vector>
  </HeadingPairs>
  <TitlesOfParts>
    <vt:vector size="21" baseType="lpstr">
      <vt:lpstr>Arial</vt:lpstr>
      <vt:lpstr>Calibri</vt:lpstr>
      <vt:lpstr>Wingdings</vt:lpstr>
      <vt:lpstr>ekonomi</vt:lpstr>
      <vt:lpstr>1_Rics</vt:lpstr>
      <vt:lpstr>h.t.</vt:lpstr>
      <vt:lpstr>PowerPoint Sunusu</vt:lpstr>
      <vt:lpstr>PowerPoint Sunusu</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lpstr>I. SÖZLEŞMEDEN DOĞAN BORÇ İLİŞKİLERİ D. İRADE İLE BEYAN ARASINDAKİ UYUMSUZLUKLAR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2020-02-24T22:10:15Z</dcterms:modified>
</cp:coreProperties>
</file>