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3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819816-8F0B-4938-8D8B-DF9D59BAE4A7}" type="datetimeFigureOut">
              <a:rPr lang="es-ES" smtClean="0"/>
              <a:t>20/02/2019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E82667-9875-433F-ADDE-1EB0E11B71A0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475656" y="1368904"/>
            <a:ext cx="6696744" cy="1828800"/>
          </a:xfrm>
        </p:spPr>
        <p:txBody>
          <a:bodyPr/>
          <a:lstStyle/>
          <a:p>
            <a:pPr algn="l"/>
            <a:r>
              <a:rPr lang="es-ES" dirty="0" smtClean="0"/>
              <a:t>La dinastía borbónica</a:t>
            </a:r>
            <a:endParaRPr lang="es-E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b="1" dirty="0" smtClean="0"/>
          </a:p>
          <a:p>
            <a:endParaRPr lang="es-ES" b="1" dirty="0"/>
          </a:p>
          <a:p>
            <a:r>
              <a:rPr lang="es-ES" b="1" dirty="0" smtClean="0"/>
              <a:t>Fernando VII / Isabel II / Amadeo de Saboya</a:t>
            </a:r>
            <a:endParaRPr lang="es-ES" b="1" dirty="0"/>
          </a:p>
        </p:txBody>
      </p:sp>
      <p:sp>
        <p:nvSpPr>
          <p:cNvPr id="4" name="Metin kutusu 3"/>
          <p:cNvSpPr txBox="1"/>
          <p:nvPr/>
        </p:nvSpPr>
        <p:spPr>
          <a:xfrm>
            <a:off x="-24308" y="5013176"/>
            <a:ext cx="9060803" cy="1372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sz="2600" dirty="0" smtClean="0">
                <a:solidFill>
                  <a:prstClr val="white"/>
                </a:solidFill>
              </a:rPr>
              <a:t>Bibliografía</a:t>
            </a:r>
          </a:p>
          <a:p>
            <a:pPr marR="45720"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s-ES" sz="2600" dirty="0" smtClean="0">
                <a:solidFill>
                  <a:prstClr val="white"/>
                </a:solidFill>
              </a:rPr>
              <a:t>Vilas, Santiago. </a:t>
            </a:r>
            <a:r>
              <a:rPr lang="es-ES" sz="2600" i="1" dirty="0" smtClean="0">
                <a:solidFill>
                  <a:prstClr val="white"/>
                </a:solidFill>
              </a:rPr>
              <a:t>España</a:t>
            </a:r>
            <a:r>
              <a:rPr lang="tr-TR" sz="2600" i="1" dirty="0" smtClean="0">
                <a:solidFill>
                  <a:prstClr val="white"/>
                </a:solidFill>
              </a:rPr>
              <a:t>:</a:t>
            </a:r>
            <a:r>
              <a:rPr lang="es-ES" sz="2600" i="1" dirty="0" smtClean="0">
                <a:solidFill>
                  <a:prstClr val="white"/>
                </a:solidFill>
              </a:rPr>
              <a:t> cultura y civilización</a:t>
            </a:r>
            <a:r>
              <a:rPr lang="es-ES" sz="2600" dirty="0" smtClean="0">
                <a:solidFill>
                  <a:prstClr val="white"/>
                </a:solidFill>
              </a:rPr>
              <a:t>. Regents Publishing Company, Inc., New York, 1974.</a:t>
            </a:r>
            <a:endParaRPr lang="es-ES" sz="2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05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b="1" dirty="0" smtClean="0"/>
              <a:t>Fernando VII (el Rey Deseado) </a:t>
            </a:r>
            <a:r>
              <a:rPr lang="es-ES" dirty="0" smtClean="0"/>
              <a:t>cerró las Cortes y anuló la Constitución gracias a las cuales él había recuperado la corona; y dio comienzo a un infortunado reinado que incluye encarcelamientos, el restablecimiento de la Inquisición y el cierre de universidades, teatros y revistas.</a:t>
            </a:r>
          </a:p>
          <a:p>
            <a:pPr marL="0" indent="0" algn="just">
              <a:buNone/>
            </a:pPr>
            <a:endParaRPr lang="es-ES" dirty="0"/>
          </a:p>
          <a:p>
            <a:pPr marL="0" marR="45720" lvl="0" indent="0" algn="just">
              <a:buClr>
                <a:srgbClr val="0BD0D9"/>
              </a:buClr>
              <a:buNone/>
            </a:pPr>
            <a:r>
              <a:rPr lang="tr-TR" dirty="0" smtClean="0"/>
              <a:t>						</a:t>
            </a:r>
            <a:r>
              <a:rPr lang="es-ES" dirty="0" smtClean="0"/>
              <a:t>(</a:t>
            </a:r>
            <a:r>
              <a:rPr lang="es-ES" dirty="0"/>
              <a:t>Vilas, </a:t>
            </a:r>
            <a:r>
              <a:rPr lang="es-ES" dirty="0" smtClean="0"/>
              <a:t>1974</a:t>
            </a:r>
            <a:r>
              <a:rPr lang="tr-TR" dirty="0" smtClean="0"/>
              <a:t>:54</a:t>
            </a:r>
            <a:r>
              <a:rPr lang="es-ES" dirty="0" smtClean="0"/>
              <a:t>)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77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415880"/>
          </a:xfrm>
        </p:spPr>
        <p:txBody>
          <a:bodyPr/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A la muerte de Fernando (1833) recibió la corona su hija </a:t>
            </a:r>
            <a:r>
              <a:rPr lang="es-ES" b="1" dirty="0" smtClean="0"/>
              <a:t>Isabel II</a:t>
            </a:r>
            <a:r>
              <a:rPr lang="es-ES" dirty="0" smtClean="0"/>
              <a:t>, de tres años. Durante los 25 años de su reinado (1843-1868) se nombraron 60 gobiernos, se cambió la Constitución 6 veces y se registraron hasta 15 levantamientos militares. </a:t>
            </a:r>
          </a:p>
          <a:p>
            <a:pPr marL="0" indent="0" algn="just">
              <a:buNone/>
            </a:pPr>
            <a:endParaRPr lang="es-ES" dirty="0"/>
          </a:p>
          <a:p>
            <a:pPr marL="0" marR="45720" lvl="0" indent="0" algn="just">
              <a:buClr>
                <a:srgbClr val="0BD0D9"/>
              </a:buClr>
              <a:buNone/>
            </a:pPr>
            <a:r>
              <a:rPr lang="tr-TR" dirty="0" smtClean="0">
                <a:solidFill>
                  <a:prstClr val="black"/>
                </a:solidFill>
              </a:rPr>
              <a:t>				</a:t>
            </a:r>
            <a:r>
              <a:rPr lang="es-ES" dirty="0" smtClean="0">
                <a:solidFill>
                  <a:prstClr val="black"/>
                </a:solidFill>
              </a:rPr>
              <a:t>(</a:t>
            </a:r>
            <a:r>
              <a:rPr lang="es-ES" dirty="0">
                <a:solidFill>
                  <a:prstClr val="black"/>
                </a:solidFill>
              </a:rPr>
              <a:t>Vilas</a:t>
            </a:r>
            <a:r>
              <a:rPr lang="es-ES" dirty="0" smtClean="0">
                <a:solidFill>
                  <a:prstClr val="black"/>
                </a:solidFill>
              </a:rPr>
              <a:t>, 1974</a:t>
            </a:r>
            <a:r>
              <a:rPr lang="tr-TR" dirty="0" smtClean="0">
                <a:solidFill>
                  <a:prstClr val="black"/>
                </a:solidFill>
              </a:rPr>
              <a:t>:55</a:t>
            </a:r>
            <a:r>
              <a:rPr lang="es-ES" dirty="0" smtClean="0">
                <a:solidFill>
                  <a:prstClr val="black"/>
                </a:solidFill>
              </a:rPr>
              <a:t>)</a:t>
            </a:r>
            <a:endParaRPr lang="es-ES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1016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27186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sz="3000" dirty="0"/>
          </a:p>
          <a:p>
            <a:pPr marL="0" indent="0" algn="just">
              <a:buNone/>
            </a:pPr>
            <a:endParaRPr lang="es-ES" sz="3000" dirty="0" smtClean="0"/>
          </a:p>
          <a:p>
            <a:pPr marL="0" indent="0" algn="just">
              <a:buNone/>
            </a:pPr>
            <a:r>
              <a:rPr lang="es-ES" sz="3000" dirty="0" smtClean="0"/>
              <a:t>La división ideológica del país era total. Las luchas civiles (</a:t>
            </a:r>
            <a:r>
              <a:rPr lang="es-ES" sz="3000" i="1" dirty="0" smtClean="0"/>
              <a:t>Guerras Carlistas</a:t>
            </a:r>
            <a:r>
              <a:rPr lang="es-ES" sz="3000" dirty="0" smtClean="0"/>
              <a:t>) ensangrentaron el territorio nacional y fueron tema frecuente en la literatura realista del siglo XIX.</a:t>
            </a:r>
          </a:p>
          <a:p>
            <a:pPr marL="0" indent="0" algn="just">
              <a:buNone/>
            </a:pPr>
            <a:endParaRPr lang="es-ES" sz="3000" dirty="0" smtClean="0"/>
          </a:p>
          <a:p>
            <a:pPr marL="0" indent="0" algn="just">
              <a:buNone/>
            </a:pPr>
            <a:endParaRPr lang="es-ES" sz="3000" dirty="0"/>
          </a:p>
          <a:p>
            <a:pPr marL="0" marR="45720" lvl="0" indent="0" algn="just">
              <a:buClr>
                <a:srgbClr val="0BD0D9"/>
              </a:buClr>
              <a:buNone/>
            </a:pPr>
            <a:r>
              <a:rPr lang="es-ES" sz="3000" dirty="0">
                <a:solidFill>
                  <a:prstClr val="black"/>
                </a:solidFill>
              </a:rPr>
              <a:t>(Vilas, </a:t>
            </a:r>
            <a:r>
              <a:rPr lang="tr-TR" sz="3000" dirty="0" smtClean="0">
                <a:solidFill>
                  <a:prstClr val="black"/>
                </a:solidFill>
              </a:rPr>
              <a:t>1974: 55)</a:t>
            </a:r>
            <a:endParaRPr lang="es-ES" sz="30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5901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127848"/>
          </a:xfrm>
        </p:spPr>
        <p:txBody>
          <a:bodyPr/>
          <a:lstStyle/>
          <a:p>
            <a:pPr marL="0" indent="0" algn="just">
              <a:buNone/>
            </a:pPr>
            <a:r>
              <a:rPr lang="es-ES" dirty="0" smtClean="0"/>
              <a:t>Los vencedores de la Revolución gloriosa que destronó a Isabel formaron una Regencia mientras buscaban un soberano ajeno a la familia real española. La corona fue aceptada por el príncipe </a:t>
            </a:r>
            <a:r>
              <a:rPr lang="es-ES" b="1" dirty="0" smtClean="0"/>
              <a:t>Amadeo de Saboya </a:t>
            </a:r>
            <a:r>
              <a:rPr lang="es-ES" dirty="0" smtClean="0"/>
              <a:t>(1870), hijo de Víctor Manuel, rey de Italia. Pero ante la imposibilidad de controlar la pasión de las dos Españas decidió honestamente abdicar y retirarse, a los dos años. Se proclamó entonces </a:t>
            </a:r>
            <a:r>
              <a:rPr lang="es-ES" b="1" dirty="0" smtClean="0"/>
              <a:t>la I República</a:t>
            </a:r>
            <a:r>
              <a:rPr lang="es-ES" dirty="0" smtClean="0"/>
              <a:t>. (1873), que solo duró 11 meses.</a:t>
            </a:r>
          </a:p>
          <a:p>
            <a:pPr marL="0" indent="0" algn="just">
              <a:buNone/>
            </a:pPr>
            <a:endParaRPr lang="es-ES" dirty="0" smtClean="0"/>
          </a:p>
          <a:p>
            <a:pPr marL="0" marR="45720" lvl="0" indent="0" algn="just">
              <a:buClr>
                <a:srgbClr val="0BD0D9"/>
              </a:buClr>
              <a:buNone/>
            </a:pPr>
            <a:r>
              <a:rPr lang="tr-TR" dirty="0" smtClean="0">
                <a:solidFill>
                  <a:prstClr val="black"/>
                </a:solidFill>
              </a:rPr>
              <a:t>					</a:t>
            </a:r>
            <a:r>
              <a:rPr lang="es-ES" dirty="0" smtClean="0">
                <a:solidFill>
                  <a:prstClr val="black"/>
                </a:solidFill>
              </a:rPr>
              <a:t>(</a:t>
            </a:r>
            <a:r>
              <a:rPr lang="es-ES" dirty="0">
                <a:solidFill>
                  <a:prstClr val="black"/>
                </a:solidFill>
              </a:rPr>
              <a:t>Vilas</a:t>
            </a:r>
            <a:r>
              <a:rPr lang="es-ES" dirty="0" smtClean="0">
                <a:solidFill>
                  <a:prstClr val="black"/>
                </a:solidFill>
              </a:rPr>
              <a:t>, 1974</a:t>
            </a:r>
            <a:r>
              <a:rPr lang="tr-TR" dirty="0" smtClean="0">
                <a:solidFill>
                  <a:prstClr val="black"/>
                </a:solidFill>
              </a:rPr>
              <a:t>: 55</a:t>
            </a:r>
            <a:r>
              <a:rPr lang="es-ES" dirty="0" smtClean="0">
                <a:solidFill>
                  <a:prstClr val="black"/>
                </a:solidFill>
              </a:rPr>
              <a:t>)</a:t>
            </a:r>
            <a:endParaRPr lang="es-ES" dirty="0">
              <a:solidFill>
                <a:prstClr val="black"/>
              </a:solidFill>
            </a:endParaRPr>
          </a:p>
          <a:p>
            <a:pPr marL="0" lvl="0" indent="0" algn="just">
              <a:buClr>
                <a:srgbClr val="0BD0D9"/>
              </a:buClr>
              <a:buNone/>
            </a:pPr>
            <a:endParaRPr lang="es-ES" sz="22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4070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257</Words>
  <Application>Microsoft Office PowerPoint</Application>
  <PresentationFormat>Ekran Gösterisi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Constantia</vt:lpstr>
      <vt:lpstr>Wingdings 2</vt:lpstr>
      <vt:lpstr>Akış</vt:lpstr>
      <vt:lpstr>La dinastía borbónica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tugce</dc:creator>
  <cp:lastModifiedBy>Şebnem</cp:lastModifiedBy>
  <cp:revision>13</cp:revision>
  <dcterms:created xsi:type="dcterms:W3CDTF">2019-01-28T18:45:28Z</dcterms:created>
  <dcterms:modified xsi:type="dcterms:W3CDTF">2019-02-20T10:22:38Z</dcterms:modified>
</cp:coreProperties>
</file>