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1" autoAdjust="0"/>
    <p:restoredTop sz="94669" autoAdjust="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bbdosyas\istortak\istatistik\3-AYLIK%20RAPORLAR\7.%20T&#252;ketici%20Kredileri\09-19\T&#252;ketici%20Kredileri-YEN&#304;%20GRAF&#304;KL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61329833770772E-2"/>
          <c:y val="0.10977695613135634"/>
          <c:w val="0.85833289588801398"/>
          <c:h val="0.68928763471357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Sheet4!$B$2:$B$3</c:f>
              <c:strCache>
                <c:ptCount val="2"/>
                <c:pt idx="0">
                  <c:v>Taşıt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Sheet4!$B$4:$B$8</c:f>
              <c:numCache>
                <c:formatCode>#.##00</c:formatCode>
                <c:ptCount val="5"/>
                <c:pt idx="0">
                  <c:v>0.77722640359999995</c:v>
                </c:pt>
                <c:pt idx="1">
                  <c:v>1.1393482326</c:v>
                </c:pt>
                <c:pt idx="2">
                  <c:v>0.89674148139999998</c:v>
                </c:pt>
                <c:pt idx="3">
                  <c:v>0.82350567649999995</c:v>
                </c:pt>
                <c:pt idx="4">
                  <c:v>0.83153240800000006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8-4D01-9228-75309D5613F9}"/>
            </c:ext>
          </c:extLst>
        </c:ser>
        <c:ser>
          <c:idx val="1"/>
          <c:order val="1"/>
          <c:tx>
            <c:strRef>
              <c:f>Sheet4!$C$2:$C$3</c:f>
              <c:strCache>
                <c:ptCount val="2"/>
                <c:pt idx="0">
                  <c:v>Konut</c:v>
                </c:pt>
              </c:strCache>
            </c:strRef>
          </c:tx>
          <c:spPr>
            <a:solidFill>
              <a:srgbClr val="0000CC"/>
            </a:solidFill>
            <a:ln>
              <a:noFill/>
            </a:ln>
            <a:effectLst/>
          </c:spPr>
          <c:invertIfNegative val="0"/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Sheet4!$C$4:$C$8</c:f>
              <c:numCache>
                <c:formatCode>#.##00</c:formatCode>
                <c:ptCount val="5"/>
                <c:pt idx="0">
                  <c:v>7.3676438947999996</c:v>
                </c:pt>
                <c:pt idx="1">
                  <c:v>1.8369335699</c:v>
                </c:pt>
                <c:pt idx="2">
                  <c:v>5.9204350251000006</c:v>
                </c:pt>
                <c:pt idx="3">
                  <c:v>6.7902426211</c:v>
                </c:pt>
                <c:pt idx="4">
                  <c:v>18.215940993700002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28-4D01-9228-75309D5613F9}"/>
            </c:ext>
          </c:extLst>
        </c:ser>
        <c:ser>
          <c:idx val="2"/>
          <c:order val="2"/>
          <c:tx>
            <c:strRef>
              <c:f>Sheet4!$D$2:$D$3</c:f>
              <c:strCache>
                <c:ptCount val="2"/>
                <c:pt idx="0">
                  <c:v>İhtiyaç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Sheet4!$D$4:$D$8</c:f>
              <c:numCache>
                <c:formatCode>#.##00</c:formatCode>
                <c:ptCount val="5"/>
                <c:pt idx="0">
                  <c:v>25.688275457499998</c:v>
                </c:pt>
                <c:pt idx="1">
                  <c:v>19.3244406124</c:v>
                </c:pt>
                <c:pt idx="2">
                  <c:v>38.560048686600005</c:v>
                </c:pt>
                <c:pt idx="3">
                  <c:v>29.938585406200001</c:v>
                </c:pt>
                <c:pt idx="4">
                  <c:v>60.739859801799994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28-4D01-9228-75309D561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143808"/>
        <c:axId val="119415168"/>
      </c:barChart>
      <c:lineChart>
        <c:grouping val="standard"/>
        <c:varyColors val="0"/>
        <c:ser>
          <c:idx val="3"/>
          <c:order val="3"/>
          <c:tx>
            <c:strRef>
              <c:f>Sheet4!$E$2:$E$3</c:f>
              <c:strCache>
                <c:ptCount val="2"/>
                <c:pt idx="0">
                  <c:v>Kişi Sayısı (sağ eksen)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Sheet4!$A$4:$A$8</c:f>
              <c:strCache>
                <c:ptCount val="5"/>
                <c:pt idx="0">
                  <c:v>Eyl-18</c:v>
                </c:pt>
                <c:pt idx="1">
                  <c:v>Ara-18</c:v>
                </c:pt>
                <c:pt idx="2">
                  <c:v>Mar-19</c:v>
                </c:pt>
                <c:pt idx="3">
                  <c:v>Haz-19</c:v>
                </c:pt>
                <c:pt idx="4">
                  <c:v>Eyl-19</c:v>
                </c:pt>
              </c:strCache>
            </c:strRef>
          </c:cat>
          <c:val>
            <c:numRef>
              <c:f>Sheet4!$E$4:$E$8</c:f>
              <c:numCache>
                <c:formatCode>#.##00</c:formatCode>
                <c:ptCount val="5"/>
                <c:pt idx="0">
                  <c:v>2.2012939999999999</c:v>
                </c:pt>
                <c:pt idx="1">
                  <c:v>1.9495100000000001</c:v>
                </c:pt>
                <c:pt idx="2">
                  <c:v>2.7119430000000002</c:v>
                </c:pt>
                <c:pt idx="3">
                  <c:v>2.370905</c:v>
                </c:pt>
                <c:pt idx="4">
                  <c:v>3.5880580000000002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928-4D01-9228-75309D561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18240"/>
        <c:axId val="119416704"/>
      </c:lineChart>
      <c:catAx>
        <c:axId val="53143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milyar TL</a:t>
                </a:r>
              </a:p>
            </c:rich>
          </c:tx>
          <c:layout>
            <c:manualLayout>
              <c:xMode val="edge"/>
              <c:yMode val="edge"/>
              <c:x val="4.0833333333333338E-3"/>
              <c:y val="7.664217934630126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19415168"/>
        <c:crosses val="autoZero"/>
        <c:auto val="1"/>
        <c:lblAlgn val="ctr"/>
        <c:lblOffset val="100"/>
        <c:noMultiLvlLbl val="0"/>
      </c:catAx>
      <c:valAx>
        <c:axId val="119415168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53143808"/>
        <c:crosses val="autoZero"/>
        <c:crossBetween val="between"/>
      </c:valAx>
      <c:valAx>
        <c:axId val="119416704"/>
        <c:scaling>
          <c:orientation val="minMax"/>
          <c:max val="3.8"/>
          <c:min val="1.8"/>
        </c:scaling>
        <c:delete val="0"/>
        <c:axPos val="r"/>
        <c:numFmt formatCode="#.##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19418240"/>
        <c:crosses val="max"/>
        <c:crossBetween val="between"/>
      </c:valAx>
      <c:catAx>
        <c:axId val="1194182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tr-TR"/>
                  <a:t>milyon </a:t>
                </a:r>
                <a:r>
                  <a:rPr lang="en-US"/>
                  <a:t>kişi</a:t>
                </a:r>
              </a:p>
            </c:rich>
          </c:tx>
          <c:layout>
            <c:manualLayout>
              <c:xMode val="edge"/>
              <c:yMode val="edge"/>
              <c:x val="0.90658658542105752"/>
              <c:y val="4.2293380951982734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crossAx val="119416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764968921368495E-2"/>
          <c:y val="0.89094340130560601"/>
          <c:w val="0.89608929602753906"/>
          <c:h val="8.85437781815734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rgbClr val="0070C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654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09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8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7271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771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4838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180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1247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04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59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GGY464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KONUT FİNANSMANI VE YÖNETİMİ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10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Piyasaları-Tüketici Kredileri-52 Banka</a:t>
            </a:r>
            <a:endParaRPr lang="tr-T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99477"/>
              </p:ext>
            </p:extLst>
          </p:nvPr>
        </p:nvGraphicFramePr>
        <p:xfrm>
          <a:off x="651511" y="1234445"/>
          <a:ext cx="7840977" cy="4453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60">
                  <a:extLst>
                    <a:ext uri="{9D8B030D-6E8A-4147-A177-3AD203B41FA5}">
                      <a16:colId xmlns:a16="http://schemas.microsoft.com/office/drawing/2014/main" xmlns="" val="645687090"/>
                    </a:ext>
                  </a:extLst>
                </a:gridCol>
                <a:gridCol w="896656">
                  <a:extLst>
                    <a:ext uri="{9D8B030D-6E8A-4147-A177-3AD203B41FA5}">
                      <a16:colId xmlns:a16="http://schemas.microsoft.com/office/drawing/2014/main" xmlns="" val="1915470691"/>
                    </a:ext>
                  </a:extLst>
                </a:gridCol>
                <a:gridCol w="1220980">
                  <a:extLst>
                    <a:ext uri="{9D8B030D-6E8A-4147-A177-3AD203B41FA5}">
                      <a16:colId xmlns:a16="http://schemas.microsoft.com/office/drawing/2014/main" xmlns="" val="160017750"/>
                    </a:ext>
                  </a:extLst>
                </a:gridCol>
                <a:gridCol w="1297290">
                  <a:extLst>
                    <a:ext uri="{9D8B030D-6E8A-4147-A177-3AD203B41FA5}">
                      <a16:colId xmlns:a16="http://schemas.microsoft.com/office/drawing/2014/main" xmlns="" val="3719963008"/>
                    </a:ext>
                  </a:extLst>
                </a:gridCol>
                <a:gridCol w="1297290">
                  <a:extLst>
                    <a:ext uri="{9D8B030D-6E8A-4147-A177-3AD203B41FA5}">
                      <a16:colId xmlns:a16="http://schemas.microsoft.com/office/drawing/2014/main" xmlns="" val="1374619758"/>
                    </a:ext>
                  </a:extLst>
                </a:gridCol>
                <a:gridCol w="1042921">
                  <a:extLst>
                    <a:ext uri="{9D8B030D-6E8A-4147-A177-3AD203B41FA5}">
                      <a16:colId xmlns:a16="http://schemas.microsoft.com/office/drawing/2014/main" xmlns="" val="1993447946"/>
                    </a:ext>
                  </a:extLst>
                </a:gridCol>
                <a:gridCol w="1220980">
                  <a:extLst>
                    <a:ext uri="{9D8B030D-6E8A-4147-A177-3AD203B41FA5}">
                      <a16:colId xmlns:a16="http://schemas.microsoft.com/office/drawing/2014/main" xmlns="" val="2037894594"/>
                    </a:ext>
                  </a:extLst>
                </a:gridCol>
              </a:tblGrid>
              <a:tr h="27843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Bakiye Kişi Sayısı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9574046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Taşıt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06300739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207.174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2.319.467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17.575.999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20.103.066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3913549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73770355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207.502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2.319.737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17.576.376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20.104.041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28486677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220.726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2.282.331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17.557.095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20.060.675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56889074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Aralık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7834272"/>
                  </a:ext>
                </a:extLst>
              </a:tr>
              <a:tr h="24314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220.980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2.282.562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17.557.227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20.061.292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88132208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184.285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2.246.752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16.940.382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19.371.862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94019249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73026676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184.560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2.246.998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16.940.691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19.372.692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67798782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170.290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2.229.962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16.665.279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19.066.039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1323923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Haziran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811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0685300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170.548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2.230.215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16.665.579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19.066.850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16851598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154.548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2.249.995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15.047.111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17.452.129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2107583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28208883"/>
                  </a:ext>
                </a:extLst>
              </a:tr>
              <a:tr h="26205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154.789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2.250.235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15.047.389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17.452.888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6646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11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34143" y="2420888"/>
            <a:ext cx="7801363" cy="1008112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2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77429" y="946303"/>
            <a:ext cx="8233411" cy="4344621"/>
          </a:xfrm>
        </p:spPr>
        <p:txBody>
          <a:bodyPr>
            <a:noAutofit/>
          </a:bodyPr>
          <a:lstStyle/>
          <a:p>
            <a:pPr marL="781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Olmayan Fon Kaynakları: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Bireysel tasarruflar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Akraba ve arkadaş çevresinden sağlanan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 ve iş yerinde çalışan meslektaşlardan sağlanan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madenler cinsiden yapılmış tasarruflar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Tefeci ve benzeri yapılardan sağlanan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ve kredi birlikleri gibi kurumsal olmayan yapıların sağladığı kaynaklar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kooperatif kaynakları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Müteahhitlerden sağlanan kaynaklar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Konut Piyasası Fon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3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97419" y="969163"/>
            <a:ext cx="8233411" cy="3840565"/>
          </a:xfrm>
        </p:spPr>
        <p:txBody>
          <a:bodyPr>
            <a:noAutofit/>
          </a:bodyPr>
          <a:lstStyle/>
          <a:p>
            <a:pPr marL="781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Fon Kaynakları: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Mevduat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Kiralama Şirketleri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ve Kredi Birlikleri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 Birlikleri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Bankaları</a:t>
            </a:r>
          </a:p>
          <a:p>
            <a:pPr marL="1181100"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Finansmanı Kurumları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Konut Piyasası Fon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4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54410" y="1100043"/>
            <a:ext cx="8233411" cy="54773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Mevduat Bankaları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nam ve hesabına mevduat kabul etmek ve kredi kullandırmak esas olmak üzere faaliyet gösteren kuruluşlar ile yurt dışında kurulu bu nitelikteki kuruluşların Türkiye'deki şubeleri.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Bankaları: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cari ve katılma hesapları yoluyla fon toplamak ve kredi kullandırmak esas olmak üzere faaliyet gösteren kuruluşlar ile yurt dışında kurulu bu nitelikteki kuruluşların Türkiye'deki şubeleri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Kredi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5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88700" y="1102456"/>
            <a:ext cx="8233411" cy="54773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Kalkınma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Yatırım Bankaları: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Mevduat veya katılım fonu kabul etme dışında; kredi kullandırmak esas olmak üzere faaliyet gösteren ve/veya özel kanunlarla kendilerine verilen görevleri yerine getiren kuruluşlar ile yurt dışında kurulu bu nitelikteki kuruluşların Türkiye'deki şubeleri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Kredi Kaynakları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6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600130" y="768573"/>
            <a:ext cx="8233411" cy="268328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Kredileri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İpotekli Konut Kredileri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Kiralama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Kredileri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Banka Kredileri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7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88700" y="1102456"/>
            <a:ext cx="8233411" cy="309933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piyasalarında meydana gelen her balon bankacılık krizine neden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olmamaktadır.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alımı finansmanında finansal sektörden aşırı borçlanma yoluna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gidilmesi aktif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değerlerini denge noktasından çok yukarılara taşıyabilmektedir. Ayrıca,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yatırımcıların gelecekte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fiyatlarının daha da artacağı beklentisi, aktif balonun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oluşmasında önemli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etkendir.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Banka Kredileri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8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Piyasaları-Tüketici Kredileri-52 Banka</a:t>
            </a:r>
            <a:endParaRPr lang="tr-TR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3706" y="815106"/>
            <a:ext cx="57534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Kullandırılan Kredi Miktarı ve Kişi Sayısı (Bakiye)</a:t>
            </a:r>
            <a:endParaRPr kumimoji="0" lang="tr-TR" altLang="tr-TR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70178498"/>
              </p:ext>
            </p:extLst>
          </p:nvPr>
        </p:nvGraphicFramePr>
        <p:xfrm>
          <a:off x="579367" y="1159967"/>
          <a:ext cx="8107433" cy="514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6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9</a:t>
            </a:fld>
            <a:endParaRPr lang="tr-TR" dirty="0"/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Piyasaları-Tüketici Kredileri-52 Banka</a:t>
            </a:r>
            <a:endParaRPr lang="tr-TR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43159"/>
              </p:ext>
            </p:extLst>
          </p:nvPr>
        </p:nvGraphicFramePr>
        <p:xfrm>
          <a:off x="706427" y="1337309"/>
          <a:ext cx="7591753" cy="430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288">
                  <a:extLst>
                    <a:ext uri="{9D8B030D-6E8A-4147-A177-3AD203B41FA5}">
                      <a16:colId xmlns:a16="http://schemas.microsoft.com/office/drawing/2014/main" xmlns="" val="349459044"/>
                    </a:ext>
                  </a:extLst>
                </a:gridCol>
                <a:gridCol w="884659">
                  <a:extLst>
                    <a:ext uri="{9D8B030D-6E8A-4147-A177-3AD203B41FA5}">
                      <a16:colId xmlns:a16="http://schemas.microsoft.com/office/drawing/2014/main" xmlns="" val="202086834"/>
                    </a:ext>
                  </a:extLst>
                </a:gridCol>
                <a:gridCol w="1154449">
                  <a:extLst>
                    <a:ext uri="{9D8B030D-6E8A-4147-A177-3AD203B41FA5}">
                      <a16:colId xmlns:a16="http://schemas.microsoft.com/office/drawing/2014/main" xmlns="" val="2895121604"/>
                    </a:ext>
                  </a:extLst>
                </a:gridCol>
                <a:gridCol w="1261110">
                  <a:extLst>
                    <a:ext uri="{9D8B030D-6E8A-4147-A177-3AD203B41FA5}">
                      <a16:colId xmlns:a16="http://schemas.microsoft.com/office/drawing/2014/main" xmlns="" val="2486395881"/>
                    </a:ext>
                  </a:extLst>
                </a:gridCol>
                <a:gridCol w="1204641">
                  <a:extLst>
                    <a:ext uri="{9D8B030D-6E8A-4147-A177-3AD203B41FA5}">
                      <a16:colId xmlns:a16="http://schemas.microsoft.com/office/drawing/2014/main" xmlns="" val="1000367968"/>
                    </a:ext>
                  </a:extLst>
                </a:gridCol>
                <a:gridCol w="1054061">
                  <a:extLst>
                    <a:ext uri="{9D8B030D-6E8A-4147-A177-3AD203B41FA5}">
                      <a16:colId xmlns:a16="http://schemas.microsoft.com/office/drawing/2014/main" xmlns="" val="654372729"/>
                    </a:ext>
                  </a:extLst>
                </a:gridCol>
                <a:gridCol w="1179545">
                  <a:extLst>
                    <a:ext uri="{9D8B030D-6E8A-4147-A177-3AD203B41FA5}">
                      <a16:colId xmlns:a16="http://schemas.microsoft.com/office/drawing/2014/main" xmlns="" val="2562445376"/>
                    </a:ext>
                  </a:extLst>
                </a:gridCol>
              </a:tblGrid>
              <a:tr h="243392">
                <a:tc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Bakiye </a:t>
                      </a:r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Miktar</a:t>
                      </a:r>
                      <a:r>
                        <a:rPr lang="tr-TR" sz="16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Milyon TL)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997880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Dönem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Taşıt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Konut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İhtiyaç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39414024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5.884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187.300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196.401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389.604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09418247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4469505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5.915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187.386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196.486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389.806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04595757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5.713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179.951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187.628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373.309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15231729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Aralık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2261743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5.740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180.020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187.697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373.475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17891411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5.346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175.961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195.697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377.020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53799311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8046279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5.372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176.033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195.767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377.188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77987557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4.921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173.047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197.986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375.970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19596092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Haziran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31174310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4.948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173.119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198.056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376.139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68627135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4.419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179.599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212.142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396.174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8118515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YP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tr-TR" sz="16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28142580"/>
                  </a:ext>
                </a:extLst>
              </a:tr>
              <a:tr h="243392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4.442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179.663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212.207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396.325</a:t>
                      </a:r>
                      <a:endParaRPr lang="tr-TR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380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69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25638</TotalTime>
  <Words>526</Words>
  <Application>Microsoft Office PowerPoint</Application>
  <PresentationFormat>Ekran Gösterisi (4:3)</PresentationFormat>
  <Paragraphs>294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ekonomi</vt:lpstr>
      <vt:lpstr>1_Rics</vt:lpstr>
      <vt:lpstr>h.t.</vt:lpstr>
      <vt:lpstr>PowerPoint Sunusu</vt:lpstr>
      <vt:lpstr>Konut Piyasası Fon Kaynakları</vt:lpstr>
      <vt:lpstr>Konut Piyasası Fon Kaynakları</vt:lpstr>
      <vt:lpstr>Temel Kredi Kaynakları</vt:lpstr>
      <vt:lpstr>Temel Kredi Kaynakları</vt:lpstr>
      <vt:lpstr>Banka Kredileri</vt:lpstr>
      <vt:lpstr>Banka Kredileri</vt:lpstr>
      <vt:lpstr>Para Piyasaları-Tüketici Kredileri-52 Banka</vt:lpstr>
      <vt:lpstr>Para Piyasaları-Tüketici Kredileri-52 Banka</vt:lpstr>
      <vt:lpstr>Para Piyasaları-Tüketici Kredileri-52 Banka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926</cp:revision>
  <cp:lastPrinted>2016-10-24T07:53:35Z</cp:lastPrinted>
  <dcterms:created xsi:type="dcterms:W3CDTF">2016-09-18T09:35:24Z</dcterms:created>
  <dcterms:modified xsi:type="dcterms:W3CDTF">2020-02-26T12:42:39Z</dcterms:modified>
</cp:coreProperties>
</file>