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4" r:id="rId2"/>
    <p:sldId id="273" r:id="rId3"/>
    <p:sldId id="257" r:id="rId4"/>
    <p:sldId id="264" r:id="rId5"/>
    <p:sldId id="276" r:id="rId6"/>
    <p:sldId id="258" r:id="rId7"/>
    <p:sldId id="277" r:id="rId8"/>
    <p:sldId id="259" r:id="rId9"/>
    <p:sldId id="265" r:id="rId10"/>
    <p:sldId id="279" r:id="rId11"/>
    <p:sldId id="260" r:id="rId12"/>
    <p:sldId id="278" r:id="rId13"/>
    <p:sldId id="263" r:id="rId14"/>
    <p:sldId id="267" r:id="rId15"/>
    <p:sldId id="275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#_Toc410585466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#_Toc410585475"/><Relationship Id="rId3" Type="http://schemas.openxmlformats.org/officeDocument/2006/relationships/hyperlink" Target="#_Toc410585470"/><Relationship Id="rId7" Type="http://schemas.openxmlformats.org/officeDocument/2006/relationships/hyperlink" Target="#_Toc410585474"/><Relationship Id="rId2" Type="http://schemas.openxmlformats.org/officeDocument/2006/relationships/hyperlink" Target="#_Toc410585469"/><Relationship Id="rId1" Type="http://schemas.openxmlformats.org/officeDocument/2006/relationships/slideLayout" Target="../slideLayouts/slideLayout2.xml"/><Relationship Id="rId6" Type="http://schemas.openxmlformats.org/officeDocument/2006/relationships/hyperlink" Target="#_Toc410585473"/><Relationship Id="rId5" Type="http://schemas.openxmlformats.org/officeDocument/2006/relationships/hyperlink" Target="#_Toc410585472"/><Relationship Id="rId4" Type="http://schemas.openxmlformats.org/officeDocument/2006/relationships/hyperlink" Target="#_Toc410585471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#_Toc410585470"/><Relationship Id="rId7" Type="http://schemas.openxmlformats.org/officeDocument/2006/relationships/hyperlink" Target="#_Toc410585477"/><Relationship Id="rId2" Type="http://schemas.openxmlformats.org/officeDocument/2006/relationships/hyperlink" Target="#_Toc410585469"/><Relationship Id="rId1" Type="http://schemas.openxmlformats.org/officeDocument/2006/relationships/slideLayout" Target="../slideLayouts/slideLayout2.xml"/><Relationship Id="rId6" Type="http://schemas.openxmlformats.org/officeDocument/2006/relationships/hyperlink" Target="#_Toc410585476"/><Relationship Id="rId5" Type="http://schemas.openxmlformats.org/officeDocument/2006/relationships/hyperlink" Target="#_Toc410585475"/><Relationship Id="rId4" Type="http://schemas.openxmlformats.org/officeDocument/2006/relationships/hyperlink" Target="#_Toc410585471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#_Toc410585470"/><Relationship Id="rId2" Type="http://schemas.openxmlformats.org/officeDocument/2006/relationships/hyperlink" Target="#_Toc410585469"/><Relationship Id="rId1" Type="http://schemas.openxmlformats.org/officeDocument/2006/relationships/slideLayout" Target="../slideLayouts/slideLayout2.xml"/><Relationship Id="rId5" Type="http://schemas.openxmlformats.org/officeDocument/2006/relationships/hyperlink" Target="#_Toc410585478"/><Relationship Id="rId4" Type="http://schemas.openxmlformats.org/officeDocument/2006/relationships/hyperlink" Target="#_Toc410585477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#_Toc410585470"/><Relationship Id="rId2" Type="http://schemas.openxmlformats.org/officeDocument/2006/relationships/hyperlink" Target="#_Toc410585469"/><Relationship Id="rId1" Type="http://schemas.openxmlformats.org/officeDocument/2006/relationships/slideLayout" Target="../slideLayouts/slideLayout2.xml"/><Relationship Id="rId6" Type="http://schemas.openxmlformats.org/officeDocument/2006/relationships/hyperlink" Target="#_Toc410585481"/><Relationship Id="rId5" Type="http://schemas.openxmlformats.org/officeDocument/2006/relationships/hyperlink" Target="#_Toc410585480"/><Relationship Id="rId4" Type="http://schemas.openxmlformats.org/officeDocument/2006/relationships/hyperlink" Target="#_Toc410585479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#_Toc410585470"/><Relationship Id="rId2" Type="http://schemas.openxmlformats.org/officeDocument/2006/relationships/hyperlink" Target="#_Toc410585469"/><Relationship Id="rId1" Type="http://schemas.openxmlformats.org/officeDocument/2006/relationships/slideLayout" Target="../slideLayouts/slideLayout2.xml"/><Relationship Id="rId6" Type="http://schemas.openxmlformats.org/officeDocument/2006/relationships/hyperlink" Target="#_Toc410585483"/><Relationship Id="rId5" Type="http://schemas.openxmlformats.org/officeDocument/2006/relationships/hyperlink" Target="#_Toc410585482"/><Relationship Id="rId4" Type="http://schemas.openxmlformats.org/officeDocument/2006/relationships/hyperlink" Target="#_Toc410585479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#_Toc410585444"/><Relationship Id="rId2" Type="http://schemas.openxmlformats.org/officeDocument/2006/relationships/hyperlink" Target="#_Toc410585443"/><Relationship Id="rId1" Type="http://schemas.openxmlformats.org/officeDocument/2006/relationships/slideLayout" Target="../slideLayouts/slideLayout2.xml"/><Relationship Id="rId6" Type="http://schemas.openxmlformats.org/officeDocument/2006/relationships/hyperlink" Target="#_Toc410585448"/><Relationship Id="rId5" Type="http://schemas.openxmlformats.org/officeDocument/2006/relationships/hyperlink" Target="#_Toc410585447"/><Relationship Id="rId4" Type="http://schemas.openxmlformats.org/officeDocument/2006/relationships/hyperlink" Target="#_Toc410585446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#_Toc410585444"/><Relationship Id="rId2" Type="http://schemas.openxmlformats.org/officeDocument/2006/relationships/hyperlink" Target="#_Toc410585443"/><Relationship Id="rId1" Type="http://schemas.openxmlformats.org/officeDocument/2006/relationships/slideLayout" Target="../slideLayouts/slideLayout2.xml"/><Relationship Id="rId5" Type="http://schemas.openxmlformats.org/officeDocument/2006/relationships/hyperlink" Target="#_Toc410585450"/><Relationship Id="rId4" Type="http://schemas.openxmlformats.org/officeDocument/2006/relationships/hyperlink" Target="#_Toc410585449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#_Toc410585444"/><Relationship Id="rId7" Type="http://schemas.openxmlformats.org/officeDocument/2006/relationships/hyperlink" Target="#_Toc410585453"/><Relationship Id="rId2" Type="http://schemas.openxmlformats.org/officeDocument/2006/relationships/hyperlink" Target="#_Toc410585443"/><Relationship Id="rId1" Type="http://schemas.openxmlformats.org/officeDocument/2006/relationships/slideLayout" Target="../slideLayouts/slideLayout2.xml"/><Relationship Id="rId6" Type="http://schemas.openxmlformats.org/officeDocument/2006/relationships/hyperlink" Target="#_Toc410585452"/><Relationship Id="rId5" Type="http://schemas.openxmlformats.org/officeDocument/2006/relationships/hyperlink" Target="#_Toc410585451"/><Relationship Id="rId4" Type="http://schemas.openxmlformats.org/officeDocument/2006/relationships/hyperlink" Target="#_Toc410585449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#_Toc410585458"/><Relationship Id="rId3" Type="http://schemas.openxmlformats.org/officeDocument/2006/relationships/hyperlink" Target="#_Toc410585444"/><Relationship Id="rId7" Type="http://schemas.openxmlformats.org/officeDocument/2006/relationships/hyperlink" Target="#_Toc410585457"/><Relationship Id="rId2" Type="http://schemas.openxmlformats.org/officeDocument/2006/relationships/hyperlink" Target="#_Toc410585443"/><Relationship Id="rId1" Type="http://schemas.openxmlformats.org/officeDocument/2006/relationships/slideLayout" Target="../slideLayouts/slideLayout2.xml"/><Relationship Id="rId6" Type="http://schemas.openxmlformats.org/officeDocument/2006/relationships/hyperlink" Target="#_Toc410585456"/><Relationship Id="rId5" Type="http://schemas.openxmlformats.org/officeDocument/2006/relationships/hyperlink" Target="#_Toc410585455"/><Relationship Id="rId4" Type="http://schemas.openxmlformats.org/officeDocument/2006/relationships/hyperlink" Target="#_Toc410585454"/><Relationship Id="rId9" Type="http://schemas.openxmlformats.org/officeDocument/2006/relationships/hyperlink" Target="#_Toc410585459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#_Toc410585458"/><Relationship Id="rId3" Type="http://schemas.openxmlformats.org/officeDocument/2006/relationships/hyperlink" Target="#_Toc410585444"/><Relationship Id="rId7" Type="http://schemas.openxmlformats.org/officeDocument/2006/relationships/hyperlink" Target="#_Toc410585457"/><Relationship Id="rId2" Type="http://schemas.openxmlformats.org/officeDocument/2006/relationships/hyperlink" Target="#_Toc410585443"/><Relationship Id="rId1" Type="http://schemas.openxmlformats.org/officeDocument/2006/relationships/slideLayout" Target="../slideLayouts/slideLayout2.xml"/><Relationship Id="rId6" Type="http://schemas.openxmlformats.org/officeDocument/2006/relationships/hyperlink" Target="#_Toc410585456"/><Relationship Id="rId5" Type="http://schemas.openxmlformats.org/officeDocument/2006/relationships/hyperlink" Target="#_Toc410585455"/><Relationship Id="rId4" Type="http://schemas.openxmlformats.org/officeDocument/2006/relationships/hyperlink" Target="#_Toc410585454"/><Relationship Id="rId9" Type="http://schemas.openxmlformats.org/officeDocument/2006/relationships/hyperlink" Target="#_Toc410585459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#_Toc410585461"/><Relationship Id="rId7" Type="http://schemas.openxmlformats.org/officeDocument/2006/relationships/hyperlink" Target="#_Toc410585465"/><Relationship Id="rId2" Type="http://schemas.openxmlformats.org/officeDocument/2006/relationships/hyperlink" Target="#_Toc410585460"/><Relationship Id="rId1" Type="http://schemas.openxmlformats.org/officeDocument/2006/relationships/slideLayout" Target="../slideLayouts/slideLayout2.xml"/><Relationship Id="rId6" Type="http://schemas.openxmlformats.org/officeDocument/2006/relationships/hyperlink" Target="#_Toc410585464"/><Relationship Id="rId5" Type="http://schemas.openxmlformats.org/officeDocument/2006/relationships/hyperlink" Target="#_Toc410585463"/><Relationship Id="rId4" Type="http://schemas.openxmlformats.org/officeDocument/2006/relationships/hyperlink" Target="#_Toc410585462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#_Toc410585461"/><Relationship Id="rId2" Type="http://schemas.openxmlformats.org/officeDocument/2006/relationships/hyperlink" Target="#_Toc410585460"/><Relationship Id="rId1" Type="http://schemas.openxmlformats.org/officeDocument/2006/relationships/slideLayout" Target="../slideLayouts/slideLayout2.xml"/><Relationship Id="rId6" Type="http://schemas.openxmlformats.org/officeDocument/2006/relationships/hyperlink" Target="#_Toc410585468"/><Relationship Id="rId5" Type="http://schemas.openxmlformats.org/officeDocument/2006/relationships/hyperlink" Target="#_Toc410585467"/><Relationship Id="rId4" Type="http://schemas.openxmlformats.org/officeDocument/2006/relationships/hyperlink" Target="#_Toc410585466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 </a:t>
            </a:r>
            <a:r>
              <a:rPr lang="tr-TR" sz="4400" b="1" dirty="0"/>
              <a:t/>
            </a:r>
            <a:br>
              <a:rPr lang="tr-TR" sz="4400" b="1" dirty="0"/>
            </a:br>
            <a:r>
              <a:rPr lang="tr-TR" sz="4400" b="1" dirty="0" smtClean="0"/>
              <a:t>VI. YARIYIL bahar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7"/>
            <a:ext cx="8689976" cy="3927423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AHMET CAHİD HAKSEVER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6883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sz="4000" cap="none" dirty="0" smtClean="0"/>
              <a:t>VİZE SINAVLARI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9. </a:t>
            </a: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HAFTA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cap="non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10861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  <a:tabLst>
                <a:tab pos="5754688" algn="r"/>
              </a:tabLst>
            </a:pP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ÜÇÜNCÜ BÖLÜM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MÜRŞİT VE MÜRİTLE İLGİLİ SORULAR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10. </a:t>
            </a: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HAFTA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cap="non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1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. Kâmil ve </a:t>
            </a:r>
            <a:r>
              <a:rPr lang="tr-TR" altLang="tr-TR" b="1" cap="non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mükemmil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bir mürşidin ne tür özelliklere sahip olması beklenir?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5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2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. </a:t>
            </a:r>
            <a:r>
              <a:rPr lang="tr-TR" altLang="tr-TR" b="1" cap="non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Ricâlu’l-gayb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 ne </a:t>
            </a:r>
            <a:r>
              <a:rPr lang="tr-TR" altLang="tr-TR" b="1" cap="non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demekdir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6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3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. Kişi, herhangi bir tarikatın </a:t>
            </a:r>
            <a:r>
              <a:rPr lang="tr-TR" altLang="tr-TR" b="1" cap="non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seyr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ü </a:t>
            </a:r>
            <a:r>
              <a:rPr lang="tr-TR" altLang="tr-TR" b="1" cap="non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sülûk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yöntemini kendi başına ya da kitaplardan okumak suretiyle uygulayabilir mi?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7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4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. Şeyhe teslimiyetteki ölçü nedir?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8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274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  <a:tabLst>
                <a:tab pos="5754688" algn="r"/>
              </a:tabLst>
            </a:pP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ÜÇÜNCÜ BÖLÜM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MÜRŞİT VE MÜRİTLE İLGİLİ SORULAR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11. </a:t>
            </a: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HAFTA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cap="non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1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. 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Birden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fazla mürşide bağlanılabilir mi?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6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2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.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Müridin, manevî eğitimi süresince mürşidinin yanında bulunması gerekir mi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?</a:t>
            </a: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7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3.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Râbıta nedir?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083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ÜÇÜNCÜ BÖLÜM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MÜRŞİT VE MÜRİTLE İLGİLİ SORULAR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12. </a:t>
            </a: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HAFTA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cap="non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5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1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.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Tevessül şirk midir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?</a:t>
            </a:r>
            <a:endParaRPr lang="tr-TR" altLang="tr-TR" sz="2400" b="1" cap="none" dirty="0"/>
          </a:p>
        </p:txBody>
      </p:sp>
    </p:spTree>
    <p:extLst>
      <p:ext uri="{BB962C8B-B14F-4D97-AF65-F5344CB8AC3E}">
        <p14:creationId xmlns:p14="http://schemas.microsoft.com/office/powerpoint/2010/main" val="66856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ÜÇÜNCÜ BÖLÜM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MÜRŞİT VE MÜRİTLE İLGİLİ SORULAR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2417443"/>
            <a:ext cx="10363826" cy="3323405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13. </a:t>
            </a: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HAFTA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cap="non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9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. Şeyh, müridin her halinden haberdar mıdır?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5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10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. Mürşidin himmet ve tasarrufta bulunması ne demektir?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6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11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. Peygamberlerin ve </a:t>
            </a:r>
            <a:r>
              <a:rPr lang="tr-TR" altLang="tr-TR" b="1" cap="non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sâlih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</a:t>
            </a:r>
            <a:r>
              <a:rPr lang="tr-TR" altLang="tr-TR" b="1" cap="non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zâtların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kullandığı eşya ile teberrük etme konusunda neler </a:t>
            </a: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6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söylenebilir?</a:t>
            </a:r>
            <a:endParaRPr lang="tr-TR" altLang="tr-TR" sz="2400" b="1" cap="none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9327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ÜÇÜNCÜ BÖLÜM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MÜRŞİT VE MÜRİTLE İLGİLİ SORULAR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2417443"/>
            <a:ext cx="10363826" cy="3323405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14. </a:t>
            </a: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HAFTA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cap="non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5"/>
              </a:rPr>
              <a:t>12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5"/>
              </a:rPr>
              <a:t>. Türbe ziyaretlerinde ölçü nedir?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6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13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. Tasavvufta kadının yeri nedir?</a:t>
            </a:r>
            <a:endParaRPr lang="tr-TR" altLang="tr-TR" sz="2400" b="1" cap="none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4650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14. </a:t>
            </a:r>
            <a:r>
              <a:rPr lang="tr-TR" dirty="0"/>
              <a:t>HAFTA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dirty="0" smtClean="0"/>
              <a:t>Değerlendirme </a:t>
            </a:r>
            <a:r>
              <a:rPr lang="tr-TR" sz="3600" dirty="0"/>
              <a:t>ve sonuç</a:t>
            </a: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202703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Tasavvuf ı bahar Dönemi ders planı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tr-TR" dirty="0" smtClean="0"/>
              <a:t>Hafta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1. Tanışma</a:t>
            </a:r>
          </a:p>
          <a:p>
            <a:pPr marL="0" indent="0">
              <a:buNone/>
            </a:pPr>
            <a:r>
              <a:rPr lang="tr-TR" dirty="0" smtClean="0"/>
              <a:t>2. Ders planı</a:t>
            </a:r>
          </a:p>
          <a:p>
            <a:pPr marL="0" indent="0">
              <a:buNone/>
            </a:pPr>
            <a:r>
              <a:rPr lang="tr-TR" dirty="0" smtClean="0"/>
              <a:t>3. Zaman yönetimi</a:t>
            </a:r>
          </a:p>
        </p:txBody>
      </p:sp>
    </p:spTree>
    <p:extLst>
      <p:ext uri="{BB962C8B-B14F-4D97-AF65-F5344CB8AC3E}">
        <p14:creationId xmlns:p14="http://schemas.microsoft.com/office/powerpoint/2010/main" val="111602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BİRİNCİ BÖLÜM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TASAVVUF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VE TARİKATIN MAHİYETİNE DAİR SORULAR 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endParaRPr lang="tr-TR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5" y="846647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54688" algn="r"/>
              </a:tabLst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356692" y="3191947"/>
            <a:ext cx="7171707" cy="2985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r>
              <a:rPr lang="tr-TR" altLang="tr-TR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2</a:t>
            </a: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. HAFTA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endParaRPr lang="tr-TR" altLang="tr-TR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hlinkClick r:id="rId4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AutoNum type="alphaUcPeriod"/>
              <a:tabLst>
                <a:tab pos="5754688" algn="r"/>
              </a:tabLst>
            </a:pP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TASAVVUF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endParaRPr lang="tr-TR" altLang="tr-TR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hlinkClick r:id="rId4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altLang="tr-TR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Tasavvuf nedir?</a:t>
            </a:r>
            <a:endParaRPr lang="tr-TR" altLang="tr-TR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endParaRPr lang="tr-TR" altLang="tr-TR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altLang="tr-TR" sz="20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5"/>
              </a:rPr>
              <a:t>Tasavvuf</a:t>
            </a:r>
            <a:r>
              <a:rPr lang="tr-TR" altLang="tr-TR" sz="20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5"/>
              </a:rPr>
              <a:t>, ayrı bir din </a:t>
            </a:r>
            <a:r>
              <a:rPr lang="tr-TR" altLang="tr-TR" sz="20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5"/>
              </a:rPr>
              <a:t>midir?</a:t>
            </a:r>
            <a:endParaRPr lang="tr-TR" altLang="tr-TR" sz="20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endParaRPr lang="tr-TR" altLang="tr-TR" sz="20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altLang="tr-TR" sz="20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6"/>
              </a:rPr>
              <a:t>Kur’an’da </a:t>
            </a:r>
            <a:r>
              <a:rPr lang="tr-TR" altLang="tr-TR" sz="20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6"/>
              </a:rPr>
              <a:t>ve hadislerde” tasavvuf” kavramı yer almakta mıdır?</a:t>
            </a:r>
            <a:endParaRPr lang="tr-TR" altLang="tr-TR" sz="2400" b="1" dirty="0">
              <a:solidFill>
                <a:srgbClr val="FF0000"/>
              </a:solidFill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endParaRPr lang="tr-TR" altLang="tr-TR" sz="2000" dirty="0"/>
          </a:p>
        </p:txBody>
      </p:sp>
    </p:spTree>
    <p:extLst>
      <p:ext uri="{BB962C8B-B14F-4D97-AF65-F5344CB8AC3E}">
        <p14:creationId xmlns:p14="http://schemas.microsoft.com/office/powerpoint/2010/main" val="418713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BİRİNCİ BÖLÜM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TASAVVUF VE TARİKATIN MAHİYETİNE DAİR SORULAR 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5754688" algn="r"/>
              </a:tabLst>
            </a:pPr>
            <a:r>
              <a:rPr lang="tr-TR" altLang="tr-TR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3</a:t>
            </a:r>
            <a:r>
              <a:rPr lang="tr-TR" alt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. HAFTA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cap="none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hlinkClick r:id="rId4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1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. Sûfî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müelliflerin eserlerinde hadisleri kullanış şekli hakkında neler söylenebilir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?</a:t>
            </a: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5"/>
              </a:rPr>
              <a:t>2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5"/>
              </a:rPr>
              <a:t>.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5"/>
              </a:rPr>
              <a:t>Hicri ilk iki asırda insanların zühde ve tasavvufa yönelmelerinin sebepleri nelerdir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5"/>
              </a:rPr>
              <a:t>?</a:t>
            </a:r>
            <a:endParaRPr lang="tr-TR" altLang="tr-TR" sz="2400" b="1" cap="none" dirty="0"/>
          </a:p>
        </p:txBody>
      </p:sp>
    </p:spTree>
    <p:extLst>
      <p:ext uri="{BB962C8B-B14F-4D97-AF65-F5344CB8AC3E}">
        <p14:creationId xmlns:p14="http://schemas.microsoft.com/office/powerpoint/2010/main" val="415728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BİRİNCİ BÖLÜM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TASAVVUF VE TARİKATIN MAHİYETİNE DAİR SORULAR 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5754688" algn="r"/>
              </a:tabLst>
            </a:pPr>
            <a:r>
              <a:rPr lang="tr-TR" altLang="tr-TR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4"/>
              </a:rPr>
              <a:t>4. HAFTA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cap="none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hlinkClick r:id="rId4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hlinkClick r:id="rId5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5"/>
              </a:rPr>
              <a:t>1</a:t>
            </a:r>
            <a:r>
              <a:rPr lang="tr-TR" altLang="tr-TR" b="1" cap="none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5"/>
              </a:rPr>
              <a:t>.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5"/>
              </a:rPr>
              <a:t>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5"/>
              </a:rPr>
              <a:t>Ruhbanlık ve tasavvuf aynı şeyler midir?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6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2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.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Tasavvufta akıl ve kalp ilişkisi hakkında neler söylenebilir?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7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3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.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Tasavvufun diğer ilimlere göre geç teşekkül etmesinin sebepleri nelerdir?</a:t>
            </a:r>
            <a:endParaRPr lang="tr-TR" altLang="tr-TR" sz="3600" b="1" cap="none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5754688" algn="r"/>
              </a:tabLst>
            </a:pPr>
            <a:endParaRPr lang="tr-TR" altLang="tr-TR" dirty="0" smtClean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  <a:hlinkClick r:id="rId4"/>
            </a:endParaRPr>
          </a:p>
        </p:txBody>
      </p:sp>
    </p:spTree>
    <p:extLst>
      <p:ext uri="{BB962C8B-B14F-4D97-AF65-F5344CB8AC3E}">
        <p14:creationId xmlns:p14="http://schemas.microsoft.com/office/powerpoint/2010/main" val="147320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88235"/>
          </a:xfrm>
        </p:spPr>
        <p:txBody>
          <a:bodyPr>
            <a:normAutofit/>
          </a:bodyPr>
          <a:lstStyle/>
          <a:p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BİRİNCİ BÖLÜM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TASAVVUF VE TARİKATIN MAHİYETİNE DAİR SORULAR 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2206752"/>
            <a:ext cx="10363826" cy="3572255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5</a:t>
            </a: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. HAFTA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cap="non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B. TARİKAT</a:t>
            </a: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1. Tasavvuf ve tarikat arasındaki farklar nelerdir?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6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2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. Tarikat-şeriat ilişkisi konusunda neler söylenebilir?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7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3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. Tekke ve </a:t>
            </a:r>
            <a:r>
              <a:rPr lang="tr-TR" altLang="tr-TR" b="1" cap="non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zâviyeler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 hangi ihtiyaçtan doğmuştur?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4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. Tarikat çeşitliliği neden kaynaklanmaktadır? Tarikatların benzeşen ve ayrılan yönleri nelerdir?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9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204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88235"/>
          </a:xfrm>
        </p:spPr>
        <p:txBody>
          <a:bodyPr>
            <a:normAutofit/>
          </a:bodyPr>
          <a:lstStyle/>
          <a:p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BİRİNCİ BÖLÜM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TASAVVUF VE TARİKATIN MAHİYETİNE DAİR SORULAR 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2206752"/>
            <a:ext cx="10363826" cy="3572255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6. </a:t>
            </a: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HAFTA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cap="non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B. TARİKAT</a:t>
            </a: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1. Tasavvuf ve tarikat arasındaki farklar nelerdir?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6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2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. Tarikat-şeriat ilişkisi konusunda neler söylenebilir?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7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3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. Tekke ve </a:t>
            </a:r>
            <a:r>
              <a:rPr lang="tr-TR" altLang="tr-TR" b="1" cap="non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zâviyeler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 hangi ihtiyaçtan doğmuştur?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8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4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. Tarikat çeşitliliği neden kaynaklanmaktadır? Tarikatların benzeşen ve ayrılan yönleri nelerdir?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9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229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  <a:tabLst>
                <a:tab pos="5754688" algn="r"/>
              </a:tabLst>
            </a:pP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İKİNCİ BÖLÜM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MANEVÎ EĞİTİME DAİR SORULAR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7. </a:t>
            </a: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HAFTA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cap="non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1. Tarikat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ile cemaat aynı şeyler midir? 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2. Tarikatların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eğitim yöntemleri nelerdir?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5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3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.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Tarikata intisap, herkes için gerekli midir?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6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4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.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Tarikata giren </a:t>
            </a:r>
            <a:r>
              <a:rPr lang="tr-TR" altLang="tr-TR" b="1" cap="non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âhirette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kurtuluşu garantilemiş midir?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7"/>
            </a:endParaRPr>
          </a:p>
        </p:txBody>
      </p:sp>
    </p:spTree>
    <p:extLst>
      <p:ext uri="{BB962C8B-B14F-4D97-AF65-F5344CB8AC3E}">
        <p14:creationId xmlns:p14="http://schemas.microsoft.com/office/powerpoint/2010/main" val="112675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İKİNCİ BÖLÜM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MANEVÎ EĞİTİME DAİR SORULAR</a:t>
            </a:r>
            <a:r>
              <a:rPr lang="tr-TR" altLang="tr-TR" sz="4000" cap="none" dirty="0"/>
              <a:t/>
            </a:r>
            <a:br>
              <a:rPr lang="tr-TR" altLang="tr-TR" sz="4000" cap="none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8. </a:t>
            </a:r>
            <a:r>
              <a:rPr lang="tr-TR" altLang="tr-TR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HAFTA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cap="non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1.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Tarikata girmek isteyene ne tür tavsiyelerde bulunulabilir?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2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.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Zikir çeşitleri nelerdir? Bu çeşitlilik neden kaynaklanmaktadır?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5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3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.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Tarikatlar </a:t>
            </a:r>
            <a:r>
              <a:rPr lang="tr-TR" altLang="tr-TR" b="1" cap="non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cehrî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 ve </a:t>
            </a:r>
            <a:r>
              <a:rPr lang="tr-TR" altLang="tr-TR" b="1" cap="non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hafî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 zikir yöntemlerini Allah </a:t>
            </a:r>
            <a:r>
              <a:rPr lang="tr-TR" altLang="tr-TR" b="1" cap="non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Rasûlü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 (s.)’nün hangi uygulamalarına dayandırırlar?</a:t>
            </a:r>
            <a:endParaRPr lang="tr-TR" altLang="tr-TR" sz="2400" b="1" cap="none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endParaRPr lang="tr-TR" altLang="tr-TR" b="1" cap="none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  <a:hlinkClick r:id="rId6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5754688" algn="r"/>
              </a:tabLst>
            </a:pP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4</a:t>
            </a:r>
            <a:r>
              <a:rPr lang="tr-TR" altLang="tr-TR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. 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Tarikatlarda </a:t>
            </a:r>
            <a:r>
              <a:rPr lang="tr-TR" altLang="tr-TR" b="1" cap="non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sâlike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verilen </a:t>
            </a:r>
            <a:r>
              <a:rPr lang="tr-TR" altLang="tr-TR" b="1" cap="none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vird</a:t>
            </a:r>
            <a:r>
              <a:rPr lang="tr-TR" altLang="tr-TR" b="1" cap="none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sayısı neye göre belirlenmektedir?</a:t>
            </a:r>
            <a:endParaRPr lang="tr-TR" altLang="tr-TR" sz="2400" b="1" cap="none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06660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ml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Damla</Template>
  <TotalTime>115</TotalTime>
  <Words>478</Words>
  <Application>Microsoft Office PowerPoint</Application>
  <PresentationFormat>Geniş ekran</PresentationFormat>
  <Paragraphs>122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Tw Cen MT</vt:lpstr>
      <vt:lpstr>Damla</vt:lpstr>
      <vt:lpstr>TASAVVUF I  VI. YARIYIL bahar DÖNEMİ</vt:lpstr>
      <vt:lpstr>Tasavvuf ı bahar Dönemi ders planı</vt:lpstr>
      <vt:lpstr>BİRİNCİ BÖLÜM TASAVVUF VE TARİKATIN MAHİYETİNE DAİR SORULAR  </vt:lpstr>
      <vt:lpstr>BİRİNCİ BÖLÜM TASAVVUF VE TARİKATIN MAHİYETİNE DAİR SORULAR  </vt:lpstr>
      <vt:lpstr>BİRİNCİ BÖLÜM TASAVVUF VE TARİKATIN MAHİYETİNE DAİR SORULAR  </vt:lpstr>
      <vt:lpstr>BİRİNCİ BÖLÜM TASAVVUF VE TARİKATIN MAHİYETİNE DAİR SORULAR  </vt:lpstr>
      <vt:lpstr>BİRİNCİ BÖLÜM TASAVVUF VE TARİKATIN MAHİYETİNE DAİR SORULAR  </vt:lpstr>
      <vt:lpstr>İKİNCİ BÖLÜM MANEVÎ EĞİTİME DAİR SORULAR </vt:lpstr>
      <vt:lpstr>İKİNCİ BÖLÜM MANEVÎ EĞİTİME DAİR SORULAR </vt:lpstr>
      <vt:lpstr>VİZE SINAVLARI </vt:lpstr>
      <vt:lpstr>ÜÇÜNCÜ BÖLÜM MÜRŞİT VE MÜRİTLE İLGİLİ SORULAR </vt:lpstr>
      <vt:lpstr>ÜÇÜNCÜ BÖLÜM MÜRŞİT VE MÜRİTLE İLGİLİ SORULAR </vt:lpstr>
      <vt:lpstr>ÜÇÜNCÜ BÖLÜM MÜRŞİT VE MÜRİTLE İLGİLİ SORULAR</vt:lpstr>
      <vt:lpstr>ÜÇÜNCÜ BÖLÜM MÜRŞİT VE MÜRİTLE İLGİLİ SORULAR</vt:lpstr>
      <vt:lpstr>ÜÇÜNCÜ BÖLÜM MÜRŞİT VE MÜRİTLE İLGİLİ SORULAR</vt:lpstr>
      <vt:lpstr>14. HAFTA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TASAVVUF I</dc:title>
  <dc:creator>user</dc:creator>
  <cp:lastModifiedBy>akademisyen</cp:lastModifiedBy>
  <cp:revision>16</cp:revision>
  <dcterms:created xsi:type="dcterms:W3CDTF">2017-02-11T12:17:19Z</dcterms:created>
  <dcterms:modified xsi:type="dcterms:W3CDTF">2017-12-14T12:06:30Z</dcterms:modified>
</cp:coreProperties>
</file>