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7" r:id="rId3"/>
    <p:sldId id="273" r:id="rId4"/>
    <p:sldId id="292" r:id="rId5"/>
    <p:sldId id="261" r:id="rId6"/>
    <p:sldId id="264" r:id="rId7"/>
    <p:sldId id="302" r:id="rId8"/>
    <p:sldId id="275" r:id="rId9"/>
    <p:sldId id="271" r:id="rId10"/>
    <p:sldId id="294" r:id="rId11"/>
    <p:sldId id="277" r:id="rId12"/>
    <p:sldId id="279" r:id="rId13"/>
    <p:sldId id="282" r:id="rId14"/>
    <p:sldId id="289" r:id="rId15"/>
    <p:sldId id="299" r:id="rId16"/>
    <p:sldId id="300" r:id="rId17"/>
    <p:sldId id="304" r:id="rId18"/>
    <p:sldId id="303" r:id="rId19"/>
    <p:sldId id="305" r:id="rId20"/>
    <p:sldId id="306" r:id="rId21"/>
    <p:sldId id="307" r:id="rId22"/>
    <p:sldId id="311" r:id="rId23"/>
    <p:sldId id="308" r:id="rId24"/>
    <p:sldId id="309" r:id="rId25"/>
    <p:sldId id="310" r:id="rId26"/>
    <p:sldId id="312" r:id="rId27"/>
    <p:sldId id="313" r:id="rId28"/>
    <p:sldId id="314" r:id="rId29"/>
    <p:sldId id="315" r:id="rId30"/>
    <p:sldId id="316" r:id="rId31"/>
    <p:sldId id="317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48FC-9918-7D47-8DBD-07975DB129D1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D9811-6D38-8D42-A726-F38340216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3017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48FC-9918-7D47-8DBD-07975DB129D1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D9811-6D38-8D42-A726-F38340216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5243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48FC-9918-7D47-8DBD-07975DB129D1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D9811-6D38-8D42-A726-F38340216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8373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48FC-9918-7D47-8DBD-07975DB129D1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D9811-6D38-8D42-A726-F38340216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5482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48FC-9918-7D47-8DBD-07975DB129D1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D9811-6D38-8D42-A726-F38340216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7250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48FC-9918-7D47-8DBD-07975DB129D1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D9811-6D38-8D42-A726-F38340216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8390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48FC-9918-7D47-8DBD-07975DB129D1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D9811-6D38-8D42-A726-F38340216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43230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48FC-9918-7D47-8DBD-07975DB129D1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D9811-6D38-8D42-A726-F38340216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078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48FC-9918-7D47-8DBD-07975DB129D1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D9811-6D38-8D42-A726-F38340216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84308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48FC-9918-7D47-8DBD-07975DB129D1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D9811-6D38-8D42-A726-F38340216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5415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48FC-9918-7D47-8DBD-07975DB129D1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D9811-6D38-8D42-A726-F38340216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8506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A48FC-9918-7D47-8DBD-07975DB129D1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D9811-6D38-8D42-A726-F383402166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3827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dirty="0" err="1" smtClean="0">
                <a:solidFill>
                  <a:srgbClr val="C0504D"/>
                </a:solidFill>
              </a:rPr>
              <a:t>Çocuk</a:t>
            </a:r>
            <a:r>
              <a:rPr lang="en-US" sz="3600" dirty="0" smtClean="0">
                <a:solidFill>
                  <a:srgbClr val="C0504D"/>
                </a:solidFill>
              </a:rPr>
              <a:t> </a:t>
            </a:r>
            <a:r>
              <a:rPr lang="en-US" sz="3600" dirty="0" err="1" smtClean="0">
                <a:solidFill>
                  <a:srgbClr val="C0504D"/>
                </a:solidFill>
              </a:rPr>
              <a:t>ve</a:t>
            </a:r>
            <a:r>
              <a:rPr lang="en-US" sz="3600" dirty="0" smtClean="0">
                <a:solidFill>
                  <a:srgbClr val="C0504D"/>
                </a:solidFill>
              </a:rPr>
              <a:t> </a:t>
            </a:r>
            <a:r>
              <a:rPr lang="en-US" sz="3600" dirty="0" err="1" smtClean="0">
                <a:solidFill>
                  <a:srgbClr val="C0504D"/>
                </a:solidFill>
              </a:rPr>
              <a:t>Ergenlerde</a:t>
            </a:r>
            <a:r>
              <a:rPr lang="en-US" sz="3600" dirty="0" smtClean="0">
                <a:solidFill>
                  <a:srgbClr val="C0504D"/>
                </a:solidFill>
              </a:rPr>
              <a:t> </a:t>
            </a:r>
            <a:r>
              <a:rPr lang="en-US" sz="3600" dirty="0" err="1" smtClean="0">
                <a:solidFill>
                  <a:srgbClr val="C0504D"/>
                </a:solidFill>
              </a:rPr>
              <a:t>İhmal</a:t>
            </a:r>
            <a:r>
              <a:rPr lang="en-US" sz="3600" dirty="0" smtClean="0">
                <a:solidFill>
                  <a:srgbClr val="C0504D"/>
                </a:solidFill>
              </a:rPr>
              <a:t> </a:t>
            </a:r>
            <a:r>
              <a:rPr lang="en-US" sz="3600" dirty="0" err="1" smtClean="0">
                <a:solidFill>
                  <a:srgbClr val="C0504D"/>
                </a:solidFill>
              </a:rPr>
              <a:t>ve</a:t>
            </a:r>
            <a:r>
              <a:rPr lang="en-US" sz="3600" dirty="0" smtClean="0">
                <a:solidFill>
                  <a:srgbClr val="C0504D"/>
                </a:solidFill>
              </a:rPr>
              <a:t> </a:t>
            </a:r>
            <a:r>
              <a:rPr lang="en-US" sz="3600" dirty="0" err="1" smtClean="0">
                <a:solidFill>
                  <a:srgbClr val="C0504D"/>
                </a:solidFill>
              </a:rPr>
              <a:t>İstismar</a:t>
            </a:r>
            <a:r>
              <a:rPr lang="en-US" sz="3600" dirty="0" smtClean="0">
                <a:solidFill>
                  <a:srgbClr val="C0504D"/>
                </a:solidFill>
              </a:rPr>
              <a:t>- </a:t>
            </a:r>
            <a:r>
              <a:rPr lang="en-US" sz="3600" dirty="0" err="1" smtClean="0">
                <a:solidFill>
                  <a:srgbClr val="C0504D"/>
                </a:solidFill>
              </a:rPr>
              <a:t>Travma</a:t>
            </a:r>
            <a:r>
              <a:rPr lang="en-US" sz="3600" dirty="0" smtClean="0">
                <a:solidFill>
                  <a:srgbClr val="C0504D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tr-TR" dirty="0" smtClean="0"/>
              <a:t>Yrd. Doç</a:t>
            </a:r>
            <a:r>
              <a:rPr lang="en-US" dirty="0" smtClean="0"/>
              <a:t>. </a:t>
            </a:r>
            <a:r>
              <a:rPr lang="en-US" dirty="0" smtClean="0"/>
              <a:t>Dr. Pınar Uran </a:t>
            </a:r>
            <a:r>
              <a:rPr lang="en-US" dirty="0" err="1" smtClean="0"/>
              <a:t>Şenol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 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Ergen</a:t>
            </a:r>
            <a:r>
              <a:rPr lang="en-US" dirty="0" smtClean="0"/>
              <a:t> </a:t>
            </a:r>
            <a:r>
              <a:rPr lang="en-US" dirty="0" err="1" smtClean="0"/>
              <a:t>Ruh</a:t>
            </a:r>
            <a:r>
              <a:rPr lang="en-US" dirty="0" smtClean="0"/>
              <a:t> </a:t>
            </a:r>
            <a:r>
              <a:rPr lang="en-US" dirty="0" err="1" smtClean="0"/>
              <a:t>Sağlığı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Hastalıkları</a:t>
            </a:r>
            <a:r>
              <a:rPr lang="en-US" dirty="0" smtClean="0"/>
              <a:t> </a:t>
            </a:r>
            <a:r>
              <a:rPr lang="en-US" dirty="0" err="1" smtClean="0"/>
              <a:t>Anabilim</a:t>
            </a:r>
            <a:r>
              <a:rPr lang="en-US" dirty="0" smtClean="0"/>
              <a:t> </a:t>
            </a:r>
            <a:r>
              <a:rPr lang="en-US" dirty="0" err="1" smtClean="0"/>
              <a:t>Dalı</a:t>
            </a: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2015-2016/2016-2017</a:t>
            </a:r>
            <a:br>
              <a:rPr lang="tr-TR" dirty="0" smtClean="0"/>
            </a:br>
            <a:r>
              <a:rPr lang="tr-TR" dirty="0" smtClean="0"/>
              <a:t>Dönem 5 Stajı</a:t>
            </a:r>
            <a:endParaRPr lang="en-US" dirty="0" smtClean="0"/>
          </a:p>
          <a:p>
            <a:pPr marL="0" indent="0" algn="ctr">
              <a:buNone/>
            </a:pPr>
            <a:endParaRPr lang="en-US" sz="3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3108"/>
            <a:ext cx="3008313" cy="57958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2356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Belirti Şiddetini Arttıran Durumlar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-Kronikleşen çoklu istismar</a:t>
            </a:r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 err="1" smtClean="0"/>
              <a:t>Penetrasyon</a:t>
            </a:r>
            <a:r>
              <a:rPr lang="tr-TR" dirty="0" smtClean="0"/>
              <a:t> ve güç kullanımı</a:t>
            </a:r>
          </a:p>
          <a:p>
            <a:pPr marL="0" indent="0">
              <a:buNone/>
            </a:pPr>
            <a:r>
              <a:rPr lang="tr-TR" dirty="0" smtClean="0"/>
              <a:t>-Baba ya da üvey baba tarafından istismar edilme</a:t>
            </a:r>
          </a:p>
          <a:p>
            <a:pPr marL="0" indent="0">
              <a:buNone/>
            </a:pPr>
            <a:r>
              <a:rPr lang="tr-TR" dirty="0" smtClean="0"/>
              <a:t>-Çocuğa itibar edilmemesi ve çocuğun suçlanması</a:t>
            </a:r>
          </a:p>
          <a:p>
            <a:pPr marL="0" indent="0">
              <a:buNone/>
            </a:pPr>
            <a:r>
              <a:rPr lang="tr-TR" dirty="0" smtClean="0"/>
              <a:t>-Annenin desteğinin ve sosyal desteğin yeterince     bulunmaması</a:t>
            </a:r>
          </a:p>
          <a:p>
            <a:pPr marL="0" indent="0">
              <a:buNone/>
            </a:pPr>
            <a:r>
              <a:rPr lang="tr-TR" dirty="0" smtClean="0"/>
              <a:t>-Aile işlevlerinde bozukluk</a:t>
            </a:r>
          </a:p>
          <a:p>
            <a:pPr marL="0" indent="0">
              <a:buNone/>
            </a:pPr>
            <a:r>
              <a:rPr lang="tr-TR" dirty="0" smtClean="0"/>
              <a:t>-Çok sayıda adli sorgulama </a:t>
            </a:r>
          </a:p>
          <a:p>
            <a:pPr marL="0" indent="0">
              <a:buNone/>
            </a:pPr>
            <a:r>
              <a:rPr lang="tr-TR" dirty="0" smtClean="0"/>
              <a:t>-vb....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37493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1" y="2174875"/>
            <a:ext cx="8229600" cy="3951288"/>
          </a:xfrm>
        </p:spPr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Duygusal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İstismar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 err="1" smtClean="0"/>
              <a:t>Çocuğun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akımveren</a:t>
            </a:r>
            <a:r>
              <a:rPr lang="en-US" dirty="0" smtClean="0"/>
              <a:t> </a:t>
            </a:r>
            <a:r>
              <a:rPr lang="en-US" dirty="0" err="1" smtClean="0"/>
              <a:t>kişilerce</a:t>
            </a:r>
            <a:r>
              <a:rPr lang="en-US" dirty="0" smtClean="0"/>
              <a:t> </a:t>
            </a:r>
            <a:r>
              <a:rPr lang="en-US" dirty="0" err="1" smtClean="0"/>
              <a:t>olumsuz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etkilendikleri</a:t>
            </a:r>
            <a:r>
              <a:rPr lang="en-US" dirty="0" smtClean="0"/>
              <a:t> </a:t>
            </a:r>
            <a:r>
              <a:rPr lang="en-US" dirty="0" err="1" smtClean="0"/>
              <a:t>tutum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davranışlara</a:t>
            </a:r>
            <a:r>
              <a:rPr lang="en-US" dirty="0" smtClean="0"/>
              <a:t> </a:t>
            </a:r>
            <a:r>
              <a:rPr lang="en-US" dirty="0" err="1" smtClean="0"/>
              <a:t>maruz</a:t>
            </a:r>
            <a:r>
              <a:rPr lang="en-US" dirty="0" smtClean="0"/>
              <a:t> </a:t>
            </a:r>
            <a:r>
              <a:rPr lang="en-US" dirty="0" err="1" smtClean="0"/>
              <a:t>kalması</a:t>
            </a:r>
            <a:r>
              <a:rPr lang="tr-TR" dirty="0" smtClean="0"/>
              <a:t>, sağlık, iyilik hali ve </a:t>
            </a:r>
            <a:r>
              <a:rPr lang="tr-TR" dirty="0" err="1" smtClean="0"/>
              <a:t>biyopsikososyal</a:t>
            </a:r>
            <a:r>
              <a:rPr lang="tr-TR" dirty="0" smtClean="0"/>
              <a:t> açıdan gereksinimlerinin karşılanmaması</a:t>
            </a:r>
            <a:endParaRPr lang="en-US" dirty="0" smtClean="0"/>
          </a:p>
        </p:txBody>
      </p:sp>
      <p:sp>
        <p:nvSpPr>
          <p:cNvPr id="8" name="7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2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14945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Bağlanma</a:t>
            </a:r>
            <a:r>
              <a:rPr lang="en-US" dirty="0" smtClean="0"/>
              <a:t>, </a:t>
            </a:r>
            <a:r>
              <a:rPr lang="en-US" dirty="0" err="1" smtClean="0"/>
              <a:t>dokunulma</a:t>
            </a:r>
            <a:r>
              <a:rPr lang="en-US" dirty="0" smtClean="0"/>
              <a:t>, </a:t>
            </a:r>
            <a:r>
              <a:rPr lang="en-US" dirty="0" err="1" smtClean="0"/>
              <a:t>güven</a:t>
            </a:r>
            <a:r>
              <a:rPr lang="en-US" dirty="0" smtClean="0"/>
              <a:t> </a:t>
            </a:r>
            <a:r>
              <a:rPr lang="en-US" dirty="0" err="1" smtClean="0"/>
              <a:t>duyma</a:t>
            </a:r>
            <a:r>
              <a:rPr lang="en-US" dirty="0" smtClean="0"/>
              <a:t>, </a:t>
            </a:r>
            <a:r>
              <a:rPr lang="en-US" dirty="0" err="1" smtClean="0"/>
              <a:t>sosyalleşme</a:t>
            </a:r>
            <a:r>
              <a:rPr lang="en-US" dirty="0" smtClean="0"/>
              <a:t>, </a:t>
            </a:r>
            <a:r>
              <a:rPr lang="en-US" dirty="0" err="1" smtClean="0"/>
              <a:t>yeterli</a:t>
            </a:r>
            <a:r>
              <a:rPr lang="en-US" dirty="0" smtClean="0"/>
              <a:t> </a:t>
            </a:r>
            <a:r>
              <a:rPr lang="en-US" dirty="0" err="1" smtClean="0"/>
              <a:t>uyaran</a:t>
            </a:r>
            <a:r>
              <a:rPr lang="en-US" dirty="0" smtClean="0"/>
              <a:t> </a:t>
            </a:r>
            <a:r>
              <a:rPr lang="en-US" dirty="0" err="1" smtClean="0"/>
              <a:t>sağlanması</a:t>
            </a:r>
            <a:r>
              <a:rPr lang="en-US" dirty="0" smtClean="0"/>
              <a:t>, </a:t>
            </a:r>
            <a:r>
              <a:rPr lang="en-US" dirty="0" err="1" smtClean="0"/>
              <a:t>eğitim</a:t>
            </a:r>
            <a:r>
              <a:rPr lang="en-US" dirty="0" smtClean="0"/>
              <a:t>, </a:t>
            </a:r>
            <a:r>
              <a:rPr lang="en-US" dirty="0" err="1" smtClean="0"/>
              <a:t>kendini</a:t>
            </a:r>
            <a:r>
              <a:rPr lang="en-US" dirty="0" smtClean="0"/>
              <a:t> </a:t>
            </a:r>
            <a:r>
              <a:rPr lang="en-US" dirty="0" err="1" smtClean="0"/>
              <a:t>değerli</a:t>
            </a:r>
            <a:r>
              <a:rPr lang="en-US" dirty="0" smtClean="0"/>
              <a:t> </a:t>
            </a:r>
            <a:r>
              <a:rPr lang="en-US" dirty="0" err="1" smtClean="0"/>
              <a:t>hissetme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gereksinimlere</a:t>
            </a:r>
            <a:r>
              <a:rPr lang="en-US" dirty="0" smtClean="0"/>
              <a:t> </a:t>
            </a:r>
            <a:r>
              <a:rPr lang="en-US" dirty="0" err="1" smtClean="0"/>
              <a:t>örnek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verilebilir</a:t>
            </a:r>
            <a:r>
              <a:rPr lang="en-US" dirty="0" smtClean="0"/>
              <a:t>.</a:t>
            </a:r>
          </a:p>
          <a:p>
            <a:r>
              <a:rPr lang="tr-TR" dirty="0" smtClean="0"/>
              <a:t>Çocuğun kendisini değersiz, sevilmeyen, tehlikede, istenmeyen hissetmesine neden olan </a:t>
            </a:r>
            <a:r>
              <a:rPr lang="tr-TR" dirty="0" smtClean="0"/>
              <a:t>davranışlarda bulunulması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0520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2"/>
                </a:solidFill>
              </a:rPr>
              <a:t>İhmal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7034270" cy="395128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18 </a:t>
            </a:r>
            <a:r>
              <a:rPr lang="en-US" dirty="0" err="1" smtClean="0"/>
              <a:t>yaşından</a:t>
            </a:r>
            <a:r>
              <a:rPr lang="en-US" dirty="0" smtClean="0"/>
              <a:t> </a:t>
            </a:r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bireylerin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alanlardaki</a:t>
            </a:r>
            <a:r>
              <a:rPr lang="en-US" dirty="0" smtClean="0"/>
              <a:t> </a:t>
            </a:r>
            <a:r>
              <a:rPr lang="tr-TR" dirty="0" smtClean="0"/>
              <a:t>(sağlık, eğitim, fiziksel ihtiyaç, duygusal ihtiyaç, barınma, beslenme, bakım vb.</a:t>
            </a:r>
            <a:r>
              <a:rPr lang="en-US" dirty="0" err="1" smtClean="0"/>
              <a:t>ihtiyaçlarının</a:t>
            </a:r>
            <a:r>
              <a:rPr lang="en-US" dirty="0" smtClean="0"/>
              <a:t> </a:t>
            </a:r>
            <a:r>
              <a:rPr lang="en-US" dirty="0" err="1" smtClean="0"/>
              <a:t>karşılanmaması</a:t>
            </a:r>
            <a:endParaRPr lang="en-US" dirty="0" smtClean="0"/>
          </a:p>
          <a:p>
            <a:r>
              <a:rPr lang="en-US" dirty="0" err="1" smtClean="0"/>
              <a:t>Fiziksel</a:t>
            </a:r>
            <a:r>
              <a:rPr lang="en-US" dirty="0" smtClean="0"/>
              <a:t> </a:t>
            </a:r>
            <a:r>
              <a:rPr lang="en-US" dirty="0" err="1" smtClean="0"/>
              <a:t>hastalıklarının</a:t>
            </a:r>
            <a:r>
              <a:rPr lang="en-US" dirty="0" smtClean="0"/>
              <a:t> </a:t>
            </a:r>
            <a:r>
              <a:rPr lang="en-US" dirty="0" err="1" smtClean="0"/>
              <a:t>önemsenmemesi</a:t>
            </a:r>
            <a:r>
              <a:rPr lang="en-US" dirty="0" smtClean="0"/>
              <a:t>, </a:t>
            </a:r>
            <a:r>
              <a:rPr lang="en-US" dirty="0" err="1" smtClean="0"/>
              <a:t>öz</a:t>
            </a:r>
            <a:r>
              <a:rPr lang="en-US" dirty="0" smtClean="0"/>
              <a:t> </a:t>
            </a:r>
            <a:r>
              <a:rPr lang="en-US" dirty="0" err="1" smtClean="0"/>
              <a:t>bakımlarının</a:t>
            </a:r>
            <a:r>
              <a:rPr lang="en-US" dirty="0" smtClean="0"/>
              <a:t> </a:t>
            </a:r>
            <a:r>
              <a:rPr lang="en-US" dirty="0" err="1" smtClean="0"/>
              <a:t>yapılmaması</a:t>
            </a:r>
            <a:r>
              <a:rPr lang="en-US" dirty="0" smtClean="0"/>
              <a:t>, </a:t>
            </a:r>
            <a:r>
              <a:rPr lang="en-US" dirty="0" err="1" smtClean="0"/>
              <a:t>evden</a:t>
            </a:r>
            <a:r>
              <a:rPr lang="en-US" dirty="0" smtClean="0"/>
              <a:t> </a:t>
            </a:r>
            <a:r>
              <a:rPr lang="en-US" dirty="0" err="1" smtClean="0"/>
              <a:t>kovulması</a:t>
            </a:r>
            <a:r>
              <a:rPr lang="en-US" dirty="0" smtClean="0"/>
              <a:t>, </a:t>
            </a:r>
            <a:r>
              <a:rPr lang="en-US" dirty="0" err="1" smtClean="0"/>
              <a:t>zarar</a:t>
            </a:r>
            <a:r>
              <a:rPr lang="en-US" dirty="0" smtClean="0"/>
              <a:t> </a:t>
            </a:r>
            <a:r>
              <a:rPr lang="en-US" dirty="0" err="1" smtClean="0"/>
              <a:t>verici</a:t>
            </a:r>
            <a:r>
              <a:rPr lang="en-US" dirty="0" smtClean="0"/>
              <a:t> </a:t>
            </a:r>
            <a:r>
              <a:rPr lang="en-US" dirty="0" err="1" smtClean="0"/>
              <a:t>tehlikeli</a:t>
            </a:r>
            <a:r>
              <a:rPr lang="en-US" dirty="0" smtClean="0"/>
              <a:t> </a:t>
            </a:r>
            <a:r>
              <a:rPr lang="en-US" dirty="0" err="1" smtClean="0"/>
              <a:t>aktivitelerden</a:t>
            </a:r>
            <a:r>
              <a:rPr lang="en-US" dirty="0" smtClean="0"/>
              <a:t> </a:t>
            </a:r>
            <a:r>
              <a:rPr lang="en-US" dirty="0" err="1" smtClean="0"/>
              <a:t>korunmaması</a:t>
            </a:r>
            <a:r>
              <a:rPr lang="en-US" dirty="0" smtClean="0"/>
              <a:t>,  </a:t>
            </a:r>
          </a:p>
          <a:p>
            <a:r>
              <a:rPr lang="tr-TR" dirty="0" smtClean="0"/>
              <a:t>Eğitiminin aksatılması</a:t>
            </a:r>
            <a:endParaRPr lang="en-US" dirty="0"/>
          </a:p>
          <a:p>
            <a:r>
              <a:rPr lang="tr-TR" dirty="0" smtClean="0"/>
              <a:t>Çocuğun ebeveyni tarafından denetlenmemesi</a:t>
            </a:r>
          </a:p>
          <a:p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eğitiminin</a:t>
            </a:r>
            <a:r>
              <a:rPr lang="en-US" dirty="0" smtClean="0"/>
              <a:t> </a:t>
            </a:r>
            <a:r>
              <a:rPr lang="en-US" dirty="0" err="1" smtClean="0"/>
              <a:t>verilmemesi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57823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1" y="2174875"/>
            <a:ext cx="8229600" cy="3951288"/>
          </a:xfrm>
        </p:spPr>
        <p:txBody>
          <a:bodyPr>
            <a:normAutofit/>
          </a:bodyPr>
          <a:lstStyle/>
          <a:p>
            <a:r>
              <a:rPr lang="en-US" dirty="0"/>
              <a:t>Her </a:t>
            </a:r>
            <a:r>
              <a:rPr lang="en-US" dirty="0" err="1"/>
              <a:t>türlü</a:t>
            </a:r>
            <a:r>
              <a:rPr lang="en-US" dirty="0"/>
              <a:t> </a:t>
            </a:r>
            <a:r>
              <a:rPr lang="en-US" dirty="0" err="1"/>
              <a:t>istismar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ihmal</a:t>
            </a:r>
            <a:r>
              <a:rPr lang="en-US" dirty="0"/>
              <a:t> </a:t>
            </a:r>
            <a:r>
              <a:rPr lang="en-US" dirty="0" err="1"/>
              <a:t>farkedilmediği</a:t>
            </a:r>
            <a:r>
              <a:rPr lang="en-US" dirty="0"/>
              <a:t> </a:t>
            </a:r>
            <a:r>
              <a:rPr lang="en-US" dirty="0" err="1"/>
              <a:t>sürece</a:t>
            </a:r>
            <a:r>
              <a:rPr lang="en-US" dirty="0"/>
              <a:t> </a:t>
            </a:r>
            <a:r>
              <a:rPr lang="en-US" dirty="0" err="1"/>
              <a:t>kronikleşir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komplike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 </a:t>
            </a:r>
            <a:r>
              <a:rPr lang="en-US" dirty="0" err="1"/>
              <a:t>Çocuklar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ölümcül</a:t>
            </a:r>
            <a:r>
              <a:rPr lang="en-US" dirty="0"/>
              <a:t> </a:t>
            </a:r>
            <a:r>
              <a:rPr lang="en-US" dirty="0" err="1"/>
              <a:t>sonuçlar</a:t>
            </a:r>
            <a:r>
              <a:rPr lang="en-US" dirty="0"/>
              <a:t> </a:t>
            </a:r>
            <a:r>
              <a:rPr lang="en-US" dirty="0" err="1"/>
              <a:t>doğurabilir</a:t>
            </a:r>
            <a:r>
              <a:rPr lang="en-US" dirty="0"/>
              <a:t>. Bu </a:t>
            </a:r>
            <a:r>
              <a:rPr lang="en-US" dirty="0" err="1"/>
              <a:t>nedenle</a:t>
            </a:r>
            <a:r>
              <a:rPr lang="en-US" dirty="0"/>
              <a:t> </a:t>
            </a:r>
            <a:r>
              <a:rPr lang="en-US" dirty="0" err="1"/>
              <a:t>tedaviden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korunma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bilincinin</a:t>
            </a:r>
            <a:r>
              <a:rPr lang="en-US" dirty="0"/>
              <a:t> </a:t>
            </a:r>
            <a:r>
              <a:rPr lang="en-US" dirty="0" err="1" smtClean="0"/>
              <a:t>kazandırılması</a:t>
            </a:r>
            <a:r>
              <a:rPr lang="en-US" dirty="0"/>
              <a:t> </a:t>
            </a:r>
            <a:r>
              <a:rPr lang="en-US" dirty="0" err="1" smtClean="0"/>
              <a:t>gereklidir</a:t>
            </a:r>
            <a:r>
              <a:rPr lang="en-US" dirty="0" smtClean="0"/>
              <a:t>. </a:t>
            </a:r>
            <a:r>
              <a:rPr lang="en-US" dirty="0" err="1" smtClean="0"/>
              <a:t>Özellikle</a:t>
            </a:r>
            <a:r>
              <a:rPr lang="en-US" dirty="0" smtClean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çalışanlarının</a:t>
            </a:r>
            <a:r>
              <a:rPr lang="en-US" dirty="0"/>
              <a:t> </a:t>
            </a:r>
            <a:r>
              <a:rPr lang="en-US" dirty="0" err="1"/>
              <a:t>farkındalığı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duyarlılığı</a:t>
            </a:r>
            <a:r>
              <a:rPr lang="en-US" dirty="0"/>
              <a:t> </a:t>
            </a:r>
            <a:r>
              <a:rPr lang="en-US" dirty="0" err="1"/>
              <a:t>önemlidir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8" name="7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9607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GİDİŞ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Vakalar</a:t>
            </a:r>
            <a:r>
              <a:rPr lang="en-US" dirty="0" smtClean="0"/>
              <a:t> </a:t>
            </a:r>
            <a:r>
              <a:rPr lang="en-US" dirty="0" err="1" smtClean="0"/>
              <a:t>multidisipliner</a:t>
            </a:r>
            <a:r>
              <a:rPr lang="en-US" dirty="0" smtClean="0"/>
              <a:t> </a:t>
            </a:r>
            <a:r>
              <a:rPr lang="en-US" dirty="0" err="1" smtClean="0"/>
              <a:t>ekiplerce</a:t>
            </a:r>
            <a:r>
              <a:rPr lang="en-US" dirty="0" smtClean="0"/>
              <a:t> 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alınmalıdır</a:t>
            </a:r>
            <a:r>
              <a:rPr lang="en-US" dirty="0" smtClean="0"/>
              <a:t> (AÇOK vb.).</a:t>
            </a:r>
          </a:p>
          <a:p>
            <a:r>
              <a:rPr lang="en-US" dirty="0" err="1" smtClean="0"/>
              <a:t>Cinsel</a:t>
            </a:r>
            <a:r>
              <a:rPr lang="en-US" dirty="0" smtClean="0"/>
              <a:t> </a:t>
            </a:r>
            <a:r>
              <a:rPr lang="en-US" dirty="0" err="1" smtClean="0"/>
              <a:t>istismar</a:t>
            </a:r>
            <a:r>
              <a:rPr lang="en-US" dirty="0" smtClean="0"/>
              <a:t> </a:t>
            </a:r>
            <a:r>
              <a:rPr lang="en-US" dirty="0" err="1" smtClean="0"/>
              <a:t>yaşayan</a:t>
            </a:r>
            <a:r>
              <a:rPr lang="en-US" dirty="0" smtClean="0"/>
              <a:t> </a:t>
            </a:r>
            <a:r>
              <a:rPr lang="en-US" dirty="0" err="1" smtClean="0"/>
              <a:t>ergenlerde</a:t>
            </a:r>
            <a:r>
              <a:rPr lang="en-US" dirty="0" smtClean="0"/>
              <a:t> </a:t>
            </a:r>
            <a:r>
              <a:rPr lang="en-US" dirty="0" err="1" smtClean="0"/>
              <a:t>intihar</a:t>
            </a:r>
            <a:r>
              <a:rPr lang="en-US" dirty="0" smtClean="0"/>
              <a:t> </a:t>
            </a:r>
            <a:r>
              <a:rPr lang="en-US" dirty="0" err="1" smtClean="0"/>
              <a:t>riski</a:t>
            </a:r>
            <a:r>
              <a:rPr lang="en-US" dirty="0" smtClean="0"/>
              <a:t> </a:t>
            </a:r>
            <a:r>
              <a:rPr lang="en-US" dirty="0" err="1" smtClean="0"/>
              <a:t>artmıştır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 smtClean="0"/>
              <a:t>bağları</a:t>
            </a:r>
            <a:r>
              <a:rPr lang="en-US" dirty="0" smtClean="0"/>
              <a:t>, </a:t>
            </a:r>
            <a:r>
              <a:rPr lang="en-US" dirty="0" err="1" smtClean="0"/>
              <a:t>öğretmen</a:t>
            </a:r>
            <a:r>
              <a:rPr lang="en-US" dirty="0" smtClean="0"/>
              <a:t> </a:t>
            </a:r>
            <a:r>
              <a:rPr lang="en-US" dirty="0" err="1" smtClean="0"/>
              <a:t>ilgisi</a:t>
            </a:r>
            <a:r>
              <a:rPr lang="en-US" dirty="0" smtClean="0"/>
              <a:t>,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erişkinlerin</a:t>
            </a:r>
            <a:r>
              <a:rPr lang="en-US" dirty="0" smtClean="0"/>
              <a:t> </a:t>
            </a:r>
            <a:r>
              <a:rPr lang="en-US" dirty="0" err="1" smtClean="0"/>
              <a:t>desteği</a:t>
            </a:r>
            <a:r>
              <a:rPr lang="en-US" dirty="0" smtClean="0"/>
              <a:t>, </a:t>
            </a:r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güvenliği</a:t>
            </a:r>
            <a:r>
              <a:rPr lang="en-US" dirty="0" smtClean="0"/>
              <a:t> </a:t>
            </a:r>
            <a:r>
              <a:rPr lang="en-US" dirty="0" err="1" smtClean="0"/>
              <a:t>koruyucu</a:t>
            </a:r>
            <a:r>
              <a:rPr lang="en-US" dirty="0" smtClean="0"/>
              <a:t> </a:t>
            </a:r>
            <a:r>
              <a:rPr lang="en-US" dirty="0" err="1" smtClean="0"/>
              <a:t>faktörlerdendir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Psikiyatrik</a:t>
            </a:r>
            <a:r>
              <a:rPr lang="en-US" dirty="0" smtClean="0"/>
              <a:t> </a:t>
            </a:r>
            <a:r>
              <a:rPr lang="en-US" dirty="0" err="1" smtClean="0"/>
              <a:t>açıdan</a:t>
            </a:r>
            <a:r>
              <a:rPr lang="en-US" dirty="0" smtClean="0"/>
              <a:t> risk </a:t>
            </a:r>
            <a:r>
              <a:rPr lang="en-US" dirty="0" err="1" smtClean="0"/>
              <a:t>artıyor</a:t>
            </a:r>
            <a:r>
              <a:rPr lang="en-US" dirty="0" smtClean="0"/>
              <a:t> ( </a:t>
            </a:r>
            <a:r>
              <a:rPr lang="en-US" dirty="0" err="1" smtClean="0"/>
              <a:t>depresyon</a:t>
            </a:r>
            <a:r>
              <a:rPr lang="en-US" dirty="0" smtClean="0"/>
              <a:t>, TSSB, </a:t>
            </a:r>
            <a:r>
              <a:rPr lang="en-US" dirty="0" err="1" smtClean="0"/>
              <a:t>alkol-madde</a:t>
            </a:r>
            <a:r>
              <a:rPr lang="en-US" dirty="0" smtClean="0"/>
              <a:t> </a:t>
            </a:r>
            <a:r>
              <a:rPr lang="en-US" dirty="0" err="1" smtClean="0"/>
              <a:t>kullanımı</a:t>
            </a:r>
            <a:r>
              <a:rPr lang="en-US" dirty="0" smtClean="0"/>
              <a:t>, </a:t>
            </a:r>
            <a:r>
              <a:rPr lang="en-US" dirty="0" err="1" smtClean="0"/>
              <a:t>yeme</a:t>
            </a:r>
            <a:r>
              <a:rPr lang="en-US" dirty="0" smtClean="0"/>
              <a:t> </a:t>
            </a:r>
            <a:r>
              <a:rPr lang="en-US" dirty="0" err="1" smtClean="0"/>
              <a:t>bozuklukları</a:t>
            </a:r>
            <a:r>
              <a:rPr lang="en-US" dirty="0" smtClean="0"/>
              <a:t>, </a:t>
            </a:r>
            <a:r>
              <a:rPr lang="en-US" dirty="0" err="1" smtClean="0"/>
              <a:t>obezite</a:t>
            </a:r>
            <a:r>
              <a:rPr lang="en-US" dirty="0" smtClean="0"/>
              <a:t>, </a:t>
            </a:r>
            <a:r>
              <a:rPr lang="en-US" dirty="0" err="1" smtClean="0"/>
              <a:t>seçkisiz</a:t>
            </a:r>
            <a:r>
              <a:rPr lang="en-US" dirty="0" smtClean="0"/>
              <a:t> </a:t>
            </a:r>
            <a:r>
              <a:rPr lang="en-US" dirty="0" err="1" smtClean="0"/>
              <a:t>cinsel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, </a:t>
            </a:r>
            <a:r>
              <a:rPr lang="en-US" dirty="0" err="1" smtClean="0"/>
              <a:t>somatizasyon</a:t>
            </a:r>
            <a:r>
              <a:rPr lang="en-US" dirty="0" smtClean="0"/>
              <a:t> </a:t>
            </a:r>
            <a:r>
              <a:rPr lang="en-US" dirty="0" err="1" smtClean="0"/>
              <a:t>bozukluğu</a:t>
            </a:r>
            <a:r>
              <a:rPr lang="en-US" dirty="0" smtClean="0"/>
              <a:t>, </a:t>
            </a:r>
            <a:r>
              <a:rPr lang="en-US" dirty="0" err="1" smtClean="0"/>
              <a:t>intihar</a:t>
            </a:r>
            <a:r>
              <a:rPr lang="en-US" dirty="0" smtClean="0"/>
              <a:t> vb.)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268073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KORUNMA VE TEDAVİ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İstismardan esas olarak korunmak önceliklidir. Toplumsal</a:t>
            </a:r>
            <a:r>
              <a:rPr lang="tr-TR" dirty="0"/>
              <a:t> </a:t>
            </a:r>
            <a:r>
              <a:rPr lang="tr-TR" dirty="0" smtClean="0"/>
              <a:t>farkındalığın sağlanması, aile eğitimleri, çocuklar için özel bölge eğitimleri, çocukların </a:t>
            </a:r>
            <a:r>
              <a:rPr lang="tr-TR" dirty="0" err="1" smtClean="0"/>
              <a:t>biyopsikososyal</a:t>
            </a:r>
            <a:r>
              <a:rPr lang="tr-TR" dirty="0" smtClean="0"/>
              <a:t> gelişimlerinin desteklenmesi gerekir.</a:t>
            </a:r>
          </a:p>
          <a:p>
            <a:r>
              <a:rPr lang="tr-TR" dirty="0" smtClean="0"/>
              <a:t>Doktor ile güvenli ilişki kurması çok önemlidir.</a:t>
            </a:r>
          </a:p>
          <a:p>
            <a:r>
              <a:rPr lang="tr-TR" dirty="0" smtClean="0"/>
              <a:t>Önce çocuğun güvenliği sağlanır, </a:t>
            </a:r>
            <a:r>
              <a:rPr lang="tr-TR" dirty="0" err="1" smtClean="0"/>
              <a:t>istirmarcı</a:t>
            </a:r>
            <a:r>
              <a:rPr lang="tr-TR" dirty="0" smtClean="0"/>
              <a:t> ve istismardan korunması hedeflenir.</a:t>
            </a:r>
          </a:p>
          <a:p>
            <a:r>
              <a:rPr lang="en-US" dirty="0" err="1" smtClean="0"/>
              <a:t>Süreç</a:t>
            </a:r>
            <a:r>
              <a:rPr lang="en-US" dirty="0" smtClean="0"/>
              <a:t> </a:t>
            </a:r>
            <a:r>
              <a:rPr lang="en-US" dirty="0" err="1" smtClean="0"/>
              <a:t>hakkında</a:t>
            </a:r>
            <a:r>
              <a:rPr lang="en-US" dirty="0" smtClean="0"/>
              <a:t>, </a:t>
            </a:r>
            <a:r>
              <a:rPr lang="en-US" dirty="0" err="1" smtClean="0"/>
              <a:t>bildirim</a:t>
            </a:r>
            <a:r>
              <a:rPr lang="en-US" dirty="0" smtClean="0"/>
              <a:t> </a:t>
            </a:r>
            <a:r>
              <a:rPr lang="en-US" dirty="0" err="1" smtClean="0"/>
              <a:t>konusunda</a:t>
            </a:r>
            <a:r>
              <a:rPr lang="en-US" dirty="0" smtClean="0"/>
              <a:t> </a:t>
            </a:r>
            <a:r>
              <a:rPr lang="en-US" dirty="0" err="1" smtClean="0"/>
              <a:t>çocuğa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aileye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vermek</a:t>
            </a:r>
            <a:r>
              <a:rPr lang="en-US" dirty="0" smtClean="0"/>
              <a:t>, </a:t>
            </a:r>
            <a:r>
              <a:rPr lang="en-US" dirty="0" err="1" smtClean="0"/>
              <a:t>kafalarındaki</a:t>
            </a:r>
            <a:r>
              <a:rPr lang="en-US" dirty="0" smtClean="0"/>
              <a:t> </a:t>
            </a:r>
            <a:r>
              <a:rPr lang="en-US" dirty="0" err="1" smtClean="0"/>
              <a:t>soruları</a:t>
            </a:r>
            <a:r>
              <a:rPr lang="en-US" dirty="0" smtClean="0"/>
              <a:t> </a:t>
            </a:r>
            <a:r>
              <a:rPr lang="en-US" dirty="0" err="1" smtClean="0"/>
              <a:t>aydınlatmak</a:t>
            </a:r>
            <a:r>
              <a:rPr lang="en-US" dirty="0" smtClean="0"/>
              <a:t> </a:t>
            </a:r>
            <a:r>
              <a:rPr lang="en-US" dirty="0" err="1" smtClean="0"/>
              <a:t>önem</a:t>
            </a:r>
            <a:r>
              <a:rPr lang="en-US" dirty="0" smtClean="0"/>
              <a:t> </a:t>
            </a:r>
            <a:r>
              <a:rPr lang="en-US" dirty="0" err="1" smtClean="0"/>
              <a:t>arz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540662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İstismar</a:t>
            </a:r>
            <a:r>
              <a:rPr lang="en-US" dirty="0"/>
              <a:t> </a:t>
            </a:r>
            <a:r>
              <a:rPr lang="en-US" dirty="0" err="1"/>
              <a:t>vakalarının</a:t>
            </a:r>
            <a:r>
              <a:rPr lang="en-US" dirty="0"/>
              <a:t> </a:t>
            </a:r>
            <a:r>
              <a:rPr lang="en-US" dirty="0" err="1"/>
              <a:t>bildirilmesi</a:t>
            </a:r>
            <a:r>
              <a:rPr lang="en-US" dirty="0"/>
              <a:t>, </a:t>
            </a:r>
            <a:r>
              <a:rPr lang="en-US" dirty="0" err="1"/>
              <a:t>çocuğun</a:t>
            </a:r>
            <a:r>
              <a:rPr lang="en-US" dirty="0"/>
              <a:t> </a:t>
            </a:r>
            <a:r>
              <a:rPr lang="en-US" dirty="0" err="1"/>
              <a:t>adalet</a:t>
            </a:r>
            <a:r>
              <a:rPr lang="en-US" dirty="0"/>
              <a:t> </a:t>
            </a:r>
            <a:r>
              <a:rPr lang="en-US" dirty="0" err="1" smtClean="0"/>
              <a:t>duygusunun</a:t>
            </a:r>
            <a:r>
              <a:rPr lang="en-US" dirty="0" smtClean="0"/>
              <a:t> </a:t>
            </a:r>
            <a:r>
              <a:rPr lang="en-US" dirty="0" err="1" smtClean="0"/>
              <a:t>sağlanması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istismarcının</a:t>
            </a:r>
            <a:r>
              <a:rPr lang="en-US" dirty="0"/>
              <a:t> </a:t>
            </a:r>
            <a:r>
              <a:rPr lang="en-US" dirty="0" err="1"/>
              <a:t>istismarlara</a:t>
            </a:r>
            <a:r>
              <a:rPr lang="en-US" dirty="0"/>
              <a:t> </a:t>
            </a:r>
            <a:r>
              <a:rPr lang="en-US" dirty="0" err="1"/>
              <a:t>devamının</a:t>
            </a:r>
            <a:r>
              <a:rPr lang="en-US" dirty="0"/>
              <a:t> </a:t>
            </a:r>
            <a:r>
              <a:rPr lang="en-US" dirty="0" err="1"/>
              <a:t>önlenmesi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.</a:t>
            </a:r>
          </a:p>
          <a:p>
            <a:r>
              <a:rPr lang="tr-TR" dirty="0"/>
              <a:t>Bilişsel davranışçı terapiler vb. p</a:t>
            </a:r>
            <a:r>
              <a:rPr lang="tr-TR" dirty="0" smtClean="0"/>
              <a:t>sikoterapi yöntemleri uygulanmaktadır.</a:t>
            </a:r>
            <a:endParaRPr lang="tr-TR" dirty="0"/>
          </a:p>
          <a:p>
            <a:r>
              <a:rPr lang="tr-TR" dirty="0" err="1" smtClean="0"/>
              <a:t>Ko-morbid</a:t>
            </a:r>
            <a:r>
              <a:rPr lang="tr-TR" dirty="0" smtClean="0"/>
              <a:t> </a:t>
            </a:r>
            <a:r>
              <a:rPr lang="tr-TR" dirty="0"/>
              <a:t>psikopatolojiye göre planlanmış medikal tedaviler </a:t>
            </a:r>
            <a:r>
              <a:rPr lang="tr-TR" dirty="0" smtClean="0"/>
              <a:t>önerilir (depresyon için SSRI </a:t>
            </a:r>
            <a:endParaRPr lang="tr-TR" dirty="0"/>
          </a:p>
          <a:p>
            <a:r>
              <a:rPr lang="tr-TR" dirty="0"/>
              <a:t>Çocuk ailesi ile beraber bütüncül açıdan ele alınmalı, uzun süreli takip ve tedavi ile </a:t>
            </a:r>
            <a:r>
              <a:rPr lang="tr-TR" dirty="0" err="1"/>
              <a:t>premorbid</a:t>
            </a:r>
            <a:r>
              <a:rPr lang="tr-TR" dirty="0"/>
              <a:t> sağlıklı işlevselliğe dönmesi </a:t>
            </a:r>
            <a:r>
              <a:rPr lang="tr-TR" dirty="0" smtClean="0"/>
              <a:t>amaçlanır.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845884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Travma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Sonrası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Stres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Bozukluğu</a:t>
            </a:r>
            <a:r>
              <a:rPr lang="en-US" dirty="0" smtClean="0">
                <a:solidFill>
                  <a:srgbClr val="FF0000"/>
                </a:solidFill>
              </a:rPr>
              <a:t> (TSSB)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Bireyin</a:t>
            </a:r>
            <a:r>
              <a:rPr lang="en-US" dirty="0" smtClean="0"/>
              <a:t> </a:t>
            </a:r>
            <a:r>
              <a:rPr lang="en-US" dirty="0" err="1" smtClean="0"/>
              <a:t>zihinsel</a:t>
            </a:r>
            <a:r>
              <a:rPr lang="en-US" dirty="0" smtClean="0"/>
              <a:t>, </a:t>
            </a:r>
            <a:r>
              <a:rPr lang="en-US" dirty="0" err="1" smtClean="0"/>
              <a:t>ruhsal</a:t>
            </a:r>
            <a:r>
              <a:rPr lang="en-US" dirty="0" smtClean="0"/>
              <a:t> </a:t>
            </a:r>
            <a:r>
              <a:rPr lang="en-US" dirty="0" err="1" smtClean="0"/>
              <a:t>yaşamını</a:t>
            </a:r>
            <a:r>
              <a:rPr lang="en-US" dirty="0" smtClean="0"/>
              <a:t> </a:t>
            </a:r>
            <a:r>
              <a:rPr lang="en-US" dirty="0" err="1" smtClean="0"/>
              <a:t>etkileyen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yaşamında</a:t>
            </a:r>
            <a:r>
              <a:rPr lang="en-US" dirty="0" smtClean="0"/>
              <a:t> </a:t>
            </a:r>
            <a:r>
              <a:rPr lang="en-US" dirty="0" err="1" smtClean="0"/>
              <a:t>olumsuz</a:t>
            </a:r>
            <a:r>
              <a:rPr lang="en-US" dirty="0" smtClean="0"/>
              <a:t> </a:t>
            </a:r>
            <a:r>
              <a:rPr lang="en-US" dirty="0" err="1" smtClean="0"/>
              <a:t>sonuçlar</a:t>
            </a:r>
            <a:r>
              <a:rPr lang="en-US" dirty="0" smtClean="0"/>
              <a:t> </a:t>
            </a:r>
            <a:r>
              <a:rPr lang="en-US" dirty="0" err="1" smtClean="0"/>
              <a:t>doğuran</a:t>
            </a:r>
            <a:r>
              <a:rPr lang="en-US" dirty="0" smtClean="0"/>
              <a:t> her </a:t>
            </a:r>
            <a:r>
              <a:rPr lang="en-US" dirty="0" err="1" smtClean="0"/>
              <a:t>olay</a:t>
            </a:r>
            <a:r>
              <a:rPr lang="en-US" dirty="0" smtClean="0"/>
              <a:t> </a:t>
            </a:r>
            <a:r>
              <a:rPr lang="en-US" dirty="0" err="1" smtClean="0"/>
              <a:t>travma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nitelendirilir</a:t>
            </a:r>
            <a:r>
              <a:rPr lang="en-US" dirty="0" smtClean="0"/>
              <a:t>. </a:t>
            </a:r>
            <a:r>
              <a:rPr lang="en-US" dirty="0" err="1" smtClean="0"/>
              <a:t>Kişinin</a:t>
            </a:r>
            <a:r>
              <a:rPr lang="en-US" dirty="0" smtClean="0"/>
              <a:t> </a:t>
            </a:r>
            <a:r>
              <a:rPr lang="en-US" dirty="0" err="1" smtClean="0"/>
              <a:t>yaşamına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beden</a:t>
            </a:r>
            <a:r>
              <a:rPr lang="en-US" dirty="0" smtClean="0"/>
              <a:t> </a:t>
            </a:r>
            <a:r>
              <a:rPr lang="en-US" dirty="0" err="1" smtClean="0"/>
              <a:t>bütünlüğüne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tehdit</a:t>
            </a:r>
            <a:r>
              <a:rPr lang="en-US" dirty="0" smtClean="0"/>
              <a:t>, </a:t>
            </a:r>
            <a:r>
              <a:rPr lang="en-US" dirty="0" err="1" smtClean="0"/>
              <a:t>şiddet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ölümle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</a:t>
            </a:r>
            <a:r>
              <a:rPr lang="en-US" dirty="0" err="1" smtClean="0"/>
              <a:t>karşıya</a:t>
            </a:r>
            <a:r>
              <a:rPr lang="en-US" dirty="0" smtClean="0"/>
              <a:t> </a:t>
            </a:r>
            <a:r>
              <a:rPr lang="en-US" dirty="0" err="1" smtClean="0"/>
              <a:t>kalmasıdır</a:t>
            </a:r>
            <a:r>
              <a:rPr lang="en-US" dirty="0" smtClean="0"/>
              <a:t>.</a:t>
            </a:r>
          </a:p>
          <a:p>
            <a:r>
              <a:rPr lang="en-US" dirty="0" err="1"/>
              <a:t>İ</a:t>
            </a:r>
            <a:r>
              <a:rPr lang="en-US" dirty="0" err="1" smtClean="0"/>
              <a:t>stismar</a:t>
            </a:r>
            <a:r>
              <a:rPr lang="en-US" dirty="0" smtClean="0"/>
              <a:t>, </a:t>
            </a:r>
            <a:r>
              <a:rPr lang="en-US" dirty="0" err="1" smtClean="0"/>
              <a:t>deprem</a:t>
            </a:r>
            <a:r>
              <a:rPr lang="en-US" dirty="0" smtClean="0"/>
              <a:t>, </a:t>
            </a:r>
            <a:r>
              <a:rPr lang="en-US" dirty="0" err="1" smtClean="0"/>
              <a:t>sel</a:t>
            </a:r>
            <a:r>
              <a:rPr lang="en-US" dirty="0" smtClean="0"/>
              <a:t>, </a:t>
            </a:r>
            <a:r>
              <a:rPr lang="en-US" dirty="0" err="1" smtClean="0"/>
              <a:t>doğal</a:t>
            </a:r>
            <a:r>
              <a:rPr lang="en-US" dirty="0" smtClean="0"/>
              <a:t> </a:t>
            </a:r>
            <a:r>
              <a:rPr lang="en-US" dirty="0" err="1" smtClean="0"/>
              <a:t>afetler</a:t>
            </a:r>
            <a:r>
              <a:rPr lang="en-US" dirty="0" smtClean="0"/>
              <a:t>, </a:t>
            </a:r>
            <a:r>
              <a:rPr lang="en-US" dirty="0" err="1"/>
              <a:t>savaşlar</a:t>
            </a:r>
            <a:r>
              <a:rPr lang="en-US" dirty="0"/>
              <a:t>, </a:t>
            </a:r>
            <a:r>
              <a:rPr lang="en-US" dirty="0" err="1"/>
              <a:t>işkence</a:t>
            </a:r>
            <a:r>
              <a:rPr lang="en-US" dirty="0" smtClean="0"/>
              <a:t>, </a:t>
            </a:r>
            <a:r>
              <a:rPr lang="en-US" dirty="0" err="1" smtClean="0"/>
              <a:t>kaçırılma</a:t>
            </a:r>
            <a:r>
              <a:rPr lang="en-US" dirty="0" smtClean="0"/>
              <a:t>, </a:t>
            </a:r>
            <a:r>
              <a:rPr lang="en-US" dirty="0" err="1" smtClean="0"/>
              <a:t>trafik</a:t>
            </a:r>
            <a:r>
              <a:rPr lang="en-US" dirty="0" smtClean="0"/>
              <a:t> </a:t>
            </a:r>
            <a:r>
              <a:rPr lang="en-US" dirty="0" err="1" smtClean="0"/>
              <a:t>kazası</a:t>
            </a:r>
            <a:r>
              <a:rPr lang="en-US" dirty="0" smtClean="0"/>
              <a:t>, </a:t>
            </a:r>
            <a:r>
              <a:rPr lang="en-US" dirty="0" err="1" smtClean="0"/>
              <a:t>ölümcül</a:t>
            </a:r>
            <a:r>
              <a:rPr lang="en-US" dirty="0" smtClean="0"/>
              <a:t> </a:t>
            </a:r>
            <a:r>
              <a:rPr lang="en-US" dirty="0" err="1" smtClean="0"/>
              <a:t>hastalık</a:t>
            </a:r>
            <a:r>
              <a:rPr lang="en-US" dirty="0" smtClean="0"/>
              <a:t> </a:t>
            </a:r>
            <a:r>
              <a:rPr lang="en-US" dirty="0" err="1" smtClean="0"/>
              <a:t>tanısı</a:t>
            </a:r>
            <a:r>
              <a:rPr lang="en-US" dirty="0" smtClean="0"/>
              <a:t> alma, </a:t>
            </a:r>
            <a:r>
              <a:rPr lang="en-US" dirty="0" err="1" smtClean="0"/>
              <a:t>ölüme</a:t>
            </a:r>
            <a:r>
              <a:rPr lang="en-US" dirty="0" smtClean="0"/>
              <a:t> </a:t>
            </a:r>
            <a:r>
              <a:rPr lang="en-US" dirty="0" err="1" smtClean="0"/>
              <a:t>şahit</a:t>
            </a:r>
            <a:r>
              <a:rPr lang="en-US" dirty="0" smtClean="0"/>
              <a:t> </a:t>
            </a:r>
            <a:r>
              <a:rPr lang="en-US" dirty="0" err="1" smtClean="0"/>
              <a:t>olma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zorlayıcı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kişinin</a:t>
            </a:r>
            <a:r>
              <a:rPr lang="en-US" dirty="0" smtClean="0"/>
              <a:t> </a:t>
            </a:r>
            <a:r>
              <a:rPr lang="en-US" dirty="0" err="1" smtClean="0"/>
              <a:t>başa</a:t>
            </a:r>
            <a:r>
              <a:rPr lang="en-US" dirty="0" smtClean="0"/>
              <a:t> </a:t>
            </a:r>
            <a:r>
              <a:rPr lang="en-US" dirty="0" err="1" smtClean="0"/>
              <a:t>çıkma</a:t>
            </a:r>
            <a:r>
              <a:rPr lang="en-US" dirty="0" smtClean="0"/>
              <a:t> </a:t>
            </a:r>
            <a:r>
              <a:rPr lang="en-US" dirty="0" err="1" smtClean="0"/>
              <a:t>yeteneğini</a:t>
            </a:r>
            <a:r>
              <a:rPr lang="en-US" dirty="0" smtClean="0"/>
              <a:t> </a:t>
            </a:r>
            <a:r>
              <a:rPr lang="en-US" dirty="0" err="1" smtClean="0"/>
              <a:t>aşan</a:t>
            </a:r>
            <a:r>
              <a:rPr lang="en-US" dirty="0" smtClean="0"/>
              <a:t> </a:t>
            </a:r>
            <a:r>
              <a:rPr lang="en-US" dirty="0" err="1" smtClean="0"/>
              <a:t>olaylar</a:t>
            </a:r>
            <a:r>
              <a:rPr lang="en-US" dirty="0" smtClean="0"/>
              <a:t> </a:t>
            </a:r>
            <a:r>
              <a:rPr lang="en-US" dirty="0" err="1" smtClean="0"/>
              <a:t>travma</a:t>
            </a:r>
            <a:r>
              <a:rPr lang="en-US" dirty="0" smtClean="0"/>
              <a:t> </a:t>
            </a:r>
            <a:r>
              <a:rPr lang="en-US" dirty="0" err="1" smtClean="0"/>
              <a:t>niteliği</a:t>
            </a:r>
            <a:r>
              <a:rPr lang="en-US" dirty="0" smtClean="0"/>
              <a:t> </a:t>
            </a:r>
            <a:r>
              <a:rPr lang="en-US" dirty="0" err="1" smtClean="0"/>
              <a:t>taşır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73657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Çocukların</a:t>
            </a:r>
            <a:r>
              <a:rPr lang="en-US" dirty="0" smtClean="0"/>
              <a:t> % 25’inin </a:t>
            </a:r>
            <a:r>
              <a:rPr lang="en-US" dirty="0" err="1" smtClean="0"/>
              <a:t>travmaya</a:t>
            </a:r>
            <a:r>
              <a:rPr lang="en-US" dirty="0" smtClean="0"/>
              <a:t> </a:t>
            </a:r>
            <a:r>
              <a:rPr lang="en-US" dirty="0" err="1" smtClean="0"/>
              <a:t>maruz</a:t>
            </a:r>
            <a:r>
              <a:rPr lang="en-US" dirty="0" smtClean="0"/>
              <a:t> </a:t>
            </a:r>
            <a:r>
              <a:rPr lang="en-US" dirty="0" err="1" smtClean="0"/>
              <a:t>kaldığı</a:t>
            </a:r>
            <a:r>
              <a:rPr lang="en-US" dirty="0" smtClean="0"/>
              <a:t> </a:t>
            </a:r>
            <a:r>
              <a:rPr lang="en-US" dirty="0" err="1" smtClean="0"/>
              <a:t>rapor</a:t>
            </a:r>
            <a:r>
              <a:rPr lang="en-US" dirty="0" smtClean="0"/>
              <a:t> </a:t>
            </a:r>
            <a:r>
              <a:rPr lang="en-US" dirty="0" err="1" smtClean="0"/>
              <a:t>edilmiştir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Travmadan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ergenlerde</a:t>
            </a:r>
            <a:r>
              <a:rPr lang="en-US" dirty="0" smtClean="0"/>
              <a:t> </a:t>
            </a:r>
            <a:r>
              <a:rPr lang="en-US" dirty="0" err="1" smtClean="0"/>
              <a:t>gelişebilecek</a:t>
            </a:r>
            <a:r>
              <a:rPr lang="en-US" dirty="0" smtClean="0"/>
              <a:t>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psikopatolojiler</a:t>
            </a:r>
            <a:r>
              <a:rPr lang="en-US" dirty="0" smtClean="0"/>
              <a:t>; </a:t>
            </a:r>
          </a:p>
          <a:p>
            <a:r>
              <a:rPr lang="en-US" i="1" dirty="0" smtClean="0"/>
              <a:t>TSSB, </a:t>
            </a:r>
            <a:r>
              <a:rPr lang="en-US" i="1" dirty="0" err="1" smtClean="0"/>
              <a:t>akut</a:t>
            </a:r>
            <a:r>
              <a:rPr lang="en-US" i="1" dirty="0" smtClean="0"/>
              <a:t> </a:t>
            </a:r>
            <a:r>
              <a:rPr lang="en-US" i="1" dirty="0" err="1" smtClean="0"/>
              <a:t>stres</a:t>
            </a:r>
            <a:r>
              <a:rPr lang="en-US" i="1" dirty="0" smtClean="0"/>
              <a:t> </a:t>
            </a:r>
            <a:r>
              <a:rPr lang="en-US" i="1" dirty="0" err="1" smtClean="0"/>
              <a:t>bozukluğu</a:t>
            </a:r>
            <a:r>
              <a:rPr lang="en-US" i="1" dirty="0" smtClean="0"/>
              <a:t>, </a:t>
            </a:r>
            <a:r>
              <a:rPr lang="en-US" i="1" dirty="0" err="1" smtClean="0"/>
              <a:t>uyum</a:t>
            </a:r>
            <a:r>
              <a:rPr lang="en-US" i="1" dirty="0" smtClean="0"/>
              <a:t> </a:t>
            </a:r>
            <a:r>
              <a:rPr lang="en-US" i="1" dirty="0" err="1" smtClean="0"/>
              <a:t>bozukluğu</a:t>
            </a:r>
            <a:r>
              <a:rPr lang="en-US" i="1" dirty="0" smtClean="0"/>
              <a:t>, </a:t>
            </a:r>
            <a:r>
              <a:rPr lang="en-US" i="1" dirty="0" err="1" smtClean="0"/>
              <a:t>bağlanma</a:t>
            </a:r>
            <a:r>
              <a:rPr lang="en-US" i="1" dirty="0" smtClean="0"/>
              <a:t> </a:t>
            </a:r>
            <a:r>
              <a:rPr lang="en-US" i="1" dirty="0" err="1" smtClean="0"/>
              <a:t>sorunları</a:t>
            </a:r>
            <a:r>
              <a:rPr lang="en-US" i="1" dirty="0" smtClean="0"/>
              <a:t>, </a:t>
            </a:r>
            <a:r>
              <a:rPr lang="en-US" i="1" dirty="0" err="1" smtClean="0"/>
              <a:t>depresyon</a:t>
            </a:r>
            <a:r>
              <a:rPr lang="en-US" i="1" dirty="0" smtClean="0"/>
              <a:t>, </a:t>
            </a:r>
            <a:r>
              <a:rPr lang="en-US" i="1" dirty="0" err="1" smtClean="0"/>
              <a:t>ayrılık</a:t>
            </a:r>
            <a:r>
              <a:rPr lang="en-US" i="1" dirty="0" smtClean="0"/>
              <a:t> </a:t>
            </a:r>
            <a:r>
              <a:rPr lang="en-US" i="1" dirty="0" err="1" smtClean="0"/>
              <a:t>anksiyetesi</a:t>
            </a:r>
            <a:r>
              <a:rPr lang="en-US" i="1" dirty="0" smtClean="0"/>
              <a:t>, </a:t>
            </a:r>
            <a:r>
              <a:rPr lang="en-US" i="1" dirty="0" err="1" smtClean="0"/>
              <a:t>yas</a:t>
            </a:r>
            <a:r>
              <a:rPr lang="en-US" i="1" dirty="0" smtClean="0"/>
              <a:t>, </a:t>
            </a:r>
            <a:r>
              <a:rPr lang="en-US" i="1" dirty="0" err="1" smtClean="0"/>
              <a:t>uzamış</a:t>
            </a:r>
            <a:r>
              <a:rPr lang="en-US" i="1" dirty="0" smtClean="0"/>
              <a:t> </a:t>
            </a:r>
            <a:r>
              <a:rPr lang="en-US" i="1" dirty="0" err="1" smtClean="0"/>
              <a:t>yas</a:t>
            </a:r>
            <a:r>
              <a:rPr lang="en-US" i="1" dirty="0" smtClean="0"/>
              <a:t>, </a:t>
            </a:r>
            <a:r>
              <a:rPr lang="en-US" i="1" dirty="0" err="1" smtClean="0"/>
              <a:t>diğer</a:t>
            </a:r>
            <a:r>
              <a:rPr lang="en-US" i="1" dirty="0" smtClean="0"/>
              <a:t> </a:t>
            </a:r>
            <a:r>
              <a:rPr lang="en-US" i="1" dirty="0" err="1" smtClean="0"/>
              <a:t>duygudurum</a:t>
            </a:r>
            <a:r>
              <a:rPr lang="en-US" i="1" dirty="0" smtClean="0"/>
              <a:t> </a:t>
            </a:r>
            <a:r>
              <a:rPr lang="en-US" i="1" dirty="0" err="1" smtClean="0"/>
              <a:t>bozuklukları</a:t>
            </a:r>
            <a:r>
              <a:rPr lang="en-US" i="1" dirty="0" smtClean="0"/>
              <a:t>, </a:t>
            </a:r>
            <a:r>
              <a:rPr lang="en-US" i="1" dirty="0" err="1" smtClean="0"/>
              <a:t>yıkıcı</a:t>
            </a:r>
            <a:r>
              <a:rPr lang="en-US" i="1" dirty="0" smtClean="0"/>
              <a:t> </a:t>
            </a:r>
            <a:r>
              <a:rPr lang="en-US" i="1" dirty="0" err="1" smtClean="0"/>
              <a:t>davranışlar</a:t>
            </a:r>
            <a:r>
              <a:rPr lang="en-US" i="1" dirty="0" smtClean="0"/>
              <a:t>, borderline </a:t>
            </a:r>
            <a:r>
              <a:rPr lang="en-US" i="1" dirty="0" err="1" smtClean="0"/>
              <a:t>kişilik</a:t>
            </a:r>
            <a:r>
              <a:rPr lang="en-US" i="1" dirty="0" smtClean="0"/>
              <a:t> </a:t>
            </a:r>
            <a:r>
              <a:rPr lang="en-US" i="1" dirty="0" err="1" smtClean="0"/>
              <a:t>boz</a:t>
            </a:r>
            <a:r>
              <a:rPr lang="en-US" i="1" dirty="0" smtClean="0"/>
              <a:t>., </a:t>
            </a:r>
            <a:r>
              <a:rPr lang="en-US" i="1" dirty="0" err="1" smtClean="0"/>
              <a:t>psikotik</a:t>
            </a:r>
            <a:r>
              <a:rPr lang="en-US" i="1" dirty="0" smtClean="0"/>
              <a:t> </a:t>
            </a:r>
            <a:r>
              <a:rPr lang="en-US" i="1" dirty="0" err="1" smtClean="0"/>
              <a:t>bozukluk</a:t>
            </a:r>
            <a:r>
              <a:rPr lang="en-US" i="1" dirty="0" smtClean="0"/>
              <a:t>, somatoform </a:t>
            </a:r>
            <a:r>
              <a:rPr lang="en-US" i="1" dirty="0" err="1" smtClean="0"/>
              <a:t>bozukluklar</a:t>
            </a:r>
            <a:r>
              <a:rPr lang="tr-TR" i="1" dirty="0" smtClean="0"/>
              <a:t> vb .</a:t>
            </a:r>
            <a:r>
              <a:rPr lang="en-US" i="1" dirty="0" err="1" smtClean="0"/>
              <a:t>olarak</a:t>
            </a:r>
            <a:r>
              <a:rPr lang="en-US" i="1" dirty="0" smtClean="0"/>
              <a:t> </a:t>
            </a:r>
            <a:r>
              <a:rPr lang="en-US" i="1" dirty="0" err="1" smtClean="0"/>
              <a:t>ifade</a:t>
            </a:r>
            <a:r>
              <a:rPr lang="en-US" i="1" dirty="0" smtClean="0"/>
              <a:t> </a:t>
            </a:r>
            <a:r>
              <a:rPr lang="en-US" i="1" dirty="0" err="1" smtClean="0"/>
              <a:t>edilir</a:t>
            </a:r>
            <a:r>
              <a:rPr lang="en-US" i="1" dirty="0" smtClean="0"/>
              <a:t> </a:t>
            </a:r>
            <a:r>
              <a:rPr lang="en-US" i="1" dirty="0" err="1" smtClean="0"/>
              <a:t>ancak</a:t>
            </a:r>
            <a:r>
              <a:rPr lang="en-US" i="1" dirty="0" smtClean="0"/>
              <a:t> </a:t>
            </a:r>
            <a:r>
              <a:rPr lang="en-US" dirty="0" smtClean="0"/>
              <a:t>en </a:t>
            </a:r>
            <a:r>
              <a:rPr lang="en-US" dirty="0" err="1" smtClean="0"/>
              <a:t>sık</a:t>
            </a:r>
            <a:r>
              <a:rPr lang="en-US" dirty="0" smtClean="0"/>
              <a:t> TSSB </a:t>
            </a:r>
            <a:r>
              <a:rPr lang="en-US" i="1" dirty="0" err="1" smtClean="0"/>
              <a:t>görülür</a:t>
            </a:r>
            <a:r>
              <a:rPr lang="en-US" i="1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76068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istismarı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ihmali</a:t>
            </a:r>
            <a:r>
              <a:rPr lang="en-US" dirty="0" smtClean="0"/>
              <a:t>; </a:t>
            </a:r>
            <a:r>
              <a:rPr lang="en-US" dirty="0" err="1" smtClean="0"/>
              <a:t>kişiler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çocuğa</a:t>
            </a:r>
            <a:r>
              <a:rPr lang="en-US" dirty="0" smtClean="0"/>
              <a:t> </a:t>
            </a:r>
            <a:r>
              <a:rPr lang="en-US" dirty="0" err="1" smtClean="0"/>
              <a:t>yöneltilen</a:t>
            </a:r>
            <a:r>
              <a:rPr lang="en-US" dirty="0" smtClean="0"/>
              <a:t> </a:t>
            </a:r>
            <a:r>
              <a:rPr lang="en-US" dirty="0" err="1" smtClean="0"/>
              <a:t>uygunsuz</a:t>
            </a:r>
            <a:r>
              <a:rPr lang="en-US" dirty="0" smtClean="0"/>
              <a:t>, </a:t>
            </a:r>
            <a:r>
              <a:rPr lang="tr-TR" dirty="0" smtClean="0"/>
              <a:t>zarar</a:t>
            </a:r>
            <a:r>
              <a:rPr lang="en-US" dirty="0" smtClean="0"/>
              <a:t> </a:t>
            </a:r>
            <a:r>
              <a:rPr lang="en-US" dirty="0" err="1" smtClean="0"/>
              <a:t>verici</a:t>
            </a:r>
            <a:r>
              <a:rPr lang="en-US" dirty="0" smtClean="0"/>
              <a:t>, </a:t>
            </a:r>
            <a:r>
              <a:rPr lang="en-US" dirty="0" err="1" smtClean="0"/>
              <a:t>gelişimi</a:t>
            </a:r>
            <a:r>
              <a:rPr lang="en-US" dirty="0" smtClean="0"/>
              <a:t> </a:t>
            </a:r>
            <a:r>
              <a:rPr lang="en-US" dirty="0" err="1" smtClean="0"/>
              <a:t>ketleyen</a:t>
            </a:r>
            <a:r>
              <a:rPr lang="en-US" dirty="0" smtClean="0"/>
              <a:t> </a:t>
            </a:r>
            <a:r>
              <a:rPr lang="en-US" dirty="0" err="1" smtClean="0"/>
              <a:t>eylem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eylemsizliklerin</a:t>
            </a:r>
            <a:r>
              <a:rPr lang="en-US" dirty="0" smtClean="0"/>
              <a:t> </a:t>
            </a:r>
            <a:r>
              <a:rPr lang="en-US" dirty="0" err="1" smtClean="0"/>
              <a:t>tümü</a:t>
            </a:r>
            <a:r>
              <a:rPr lang="en-US" dirty="0" smtClean="0"/>
              <a:t> </a:t>
            </a:r>
            <a:r>
              <a:rPr lang="en-US" dirty="0" err="1" smtClean="0"/>
              <a:t>şeklinde</a:t>
            </a:r>
            <a:r>
              <a:rPr lang="en-US" dirty="0" smtClean="0"/>
              <a:t> </a:t>
            </a:r>
            <a:r>
              <a:rPr lang="en-US" dirty="0" err="1" smtClean="0"/>
              <a:t>ifade</a:t>
            </a:r>
            <a:r>
              <a:rPr lang="en-US" dirty="0" smtClean="0"/>
              <a:t> </a:t>
            </a:r>
            <a:r>
              <a:rPr lang="en-US" dirty="0" err="1" smtClean="0"/>
              <a:t>edilmektedir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Fiziksel</a:t>
            </a:r>
            <a:r>
              <a:rPr lang="en-US" dirty="0" smtClean="0"/>
              <a:t> </a:t>
            </a:r>
            <a:r>
              <a:rPr lang="en-US" dirty="0" err="1" smtClean="0"/>
              <a:t>istismar</a:t>
            </a:r>
            <a:r>
              <a:rPr lang="en-US" dirty="0" smtClean="0"/>
              <a:t>; </a:t>
            </a:r>
            <a:r>
              <a:rPr lang="en-US" dirty="0" err="1" smtClean="0"/>
              <a:t>kaza</a:t>
            </a:r>
            <a:r>
              <a:rPr lang="en-US" dirty="0" smtClean="0"/>
              <a:t> </a:t>
            </a:r>
            <a:r>
              <a:rPr lang="en-US" dirty="0" err="1" smtClean="0"/>
              <a:t>sonucu</a:t>
            </a:r>
            <a:r>
              <a:rPr lang="en-US" dirty="0" smtClean="0"/>
              <a:t> </a:t>
            </a:r>
            <a:r>
              <a:rPr lang="en-US" dirty="0" err="1" smtClean="0"/>
              <a:t>gerçekleşmeyen</a:t>
            </a:r>
            <a:r>
              <a:rPr lang="en-US" dirty="0" smtClean="0"/>
              <a:t>,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ergenlerin</a:t>
            </a:r>
            <a:r>
              <a:rPr lang="en-US" dirty="0" smtClean="0"/>
              <a:t> </a:t>
            </a:r>
            <a:r>
              <a:rPr lang="en-US" dirty="0" err="1" smtClean="0"/>
              <a:t>bakım</a:t>
            </a:r>
            <a:r>
              <a:rPr lang="en-US" dirty="0" smtClean="0"/>
              <a:t> </a:t>
            </a:r>
            <a:r>
              <a:rPr lang="en-US" dirty="0" err="1" smtClean="0"/>
              <a:t>veren</a:t>
            </a:r>
            <a:r>
              <a:rPr lang="en-US" dirty="0" smtClean="0"/>
              <a:t> </a:t>
            </a:r>
            <a:r>
              <a:rPr lang="en-US" dirty="0" err="1" smtClean="0"/>
              <a:t>kişi</a:t>
            </a:r>
            <a:r>
              <a:rPr lang="en-US" dirty="0" smtClean="0"/>
              <a:t>/</a:t>
            </a:r>
            <a:r>
              <a:rPr lang="en-US" dirty="0" err="1" smtClean="0"/>
              <a:t>kişiler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 </a:t>
            </a:r>
            <a:r>
              <a:rPr lang="en-US" dirty="0" err="1" smtClean="0"/>
              <a:t>fiziksel</a:t>
            </a:r>
            <a:r>
              <a:rPr lang="en-US" dirty="0" smtClean="0"/>
              <a:t> </a:t>
            </a:r>
            <a:r>
              <a:rPr lang="en-US" dirty="0" err="1" smtClean="0"/>
              <a:t>zarara</a:t>
            </a:r>
            <a:r>
              <a:rPr lang="en-US" dirty="0" smtClean="0"/>
              <a:t> </a:t>
            </a:r>
            <a:r>
              <a:rPr lang="en-US" dirty="0" err="1" smtClean="0"/>
              <a:t>uğratılmasıdır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4146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DSM-5 </a:t>
            </a:r>
            <a:r>
              <a:rPr lang="en-US" dirty="0" err="1" smtClean="0"/>
              <a:t>tanı</a:t>
            </a:r>
            <a:r>
              <a:rPr lang="en-US" dirty="0" smtClean="0"/>
              <a:t> </a:t>
            </a:r>
            <a:r>
              <a:rPr lang="en-US" dirty="0" err="1" smtClean="0"/>
              <a:t>sınıflaması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‘</a:t>
            </a:r>
            <a:r>
              <a:rPr lang="en-US" dirty="0" err="1" smtClean="0"/>
              <a:t>Travma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stresle</a:t>
            </a:r>
            <a:r>
              <a:rPr lang="en-US" dirty="0" smtClean="0"/>
              <a:t> </a:t>
            </a:r>
            <a:r>
              <a:rPr lang="en-US" dirty="0" err="1" smtClean="0"/>
              <a:t>ilişkili</a:t>
            </a:r>
            <a:r>
              <a:rPr lang="en-US" dirty="0" smtClean="0"/>
              <a:t> </a:t>
            </a:r>
            <a:r>
              <a:rPr lang="en-US" dirty="0" err="1" smtClean="0"/>
              <a:t>bozukluklar</a:t>
            </a:r>
            <a:r>
              <a:rPr lang="en-US" dirty="0" smtClean="0"/>
              <a:t>’ </a:t>
            </a:r>
            <a:r>
              <a:rPr lang="en-US" dirty="0" err="1" smtClean="0"/>
              <a:t>başlığı</a:t>
            </a:r>
            <a:r>
              <a:rPr lang="en-US" dirty="0" smtClean="0"/>
              <a:t> </a:t>
            </a:r>
            <a:r>
              <a:rPr lang="en-US" dirty="0" err="1" smtClean="0"/>
              <a:t>altında</a:t>
            </a:r>
            <a:r>
              <a:rPr lang="en-US" dirty="0" smtClean="0"/>
              <a:t> 7 </a:t>
            </a:r>
            <a:r>
              <a:rPr lang="en-US" dirty="0" err="1" smtClean="0"/>
              <a:t>tanı</a:t>
            </a:r>
            <a:r>
              <a:rPr lang="en-US" dirty="0" smtClean="0"/>
              <a:t> </a:t>
            </a:r>
            <a:r>
              <a:rPr lang="en-US" dirty="0" err="1" smtClean="0"/>
              <a:t>kategorisi</a:t>
            </a:r>
            <a:r>
              <a:rPr lang="en-US" dirty="0" smtClean="0"/>
              <a:t> </a:t>
            </a:r>
            <a:r>
              <a:rPr lang="en-US" dirty="0" err="1" smtClean="0"/>
              <a:t>tanımlanmıştır</a:t>
            </a:r>
            <a:r>
              <a:rPr lang="en-US" dirty="0" smtClean="0"/>
              <a:t>. Bu </a:t>
            </a:r>
            <a:r>
              <a:rPr lang="en-US" dirty="0" err="1" smtClean="0"/>
              <a:t>bozukluklar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Tepkisel</a:t>
            </a:r>
            <a:r>
              <a:rPr lang="en-US" dirty="0" smtClean="0"/>
              <a:t> </a:t>
            </a:r>
            <a:r>
              <a:rPr lang="en-US" dirty="0" err="1" smtClean="0"/>
              <a:t>bağlanma</a:t>
            </a:r>
            <a:r>
              <a:rPr lang="en-US" dirty="0" smtClean="0"/>
              <a:t> </a:t>
            </a:r>
            <a:r>
              <a:rPr lang="en-US" dirty="0" err="1" smtClean="0"/>
              <a:t>bozukluğu</a:t>
            </a:r>
            <a:r>
              <a:rPr lang="en-US" dirty="0" smtClean="0"/>
              <a:t>, </a:t>
            </a:r>
            <a:r>
              <a:rPr lang="en-US" dirty="0" err="1" smtClean="0"/>
              <a:t>sınırsız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katılım</a:t>
            </a:r>
            <a:r>
              <a:rPr lang="en-US" dirty="0" smtClean="0"/>
              <a:t> </a:t>
            </a:r>
            <a:r>
              <a:rPr lang="en-US" dirty="0" err="1" smtClean="0"/>
              <a:t>bozukluğu</a:t>
            </a:r>
            <a:r>
              <a:rPr lang="en-US" dirty="0" smtClean="0"/>
              <a:t>, </a:t>
            </a:r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stres</a:t>
            </a:r>
            <a:r>
              <a:rPr lang="en-US" dirty="0" smtClean="0"/>
              <a:t> </a:t>
            </a:r>
            <a:r>
              <a:rPr lang="en-US" dirty="0" err="1" smtClean="0"/>
              <a:t>bozukluğu</a:t>
            </a:r>
            <a:r>
              <a:rPr lang="en-US" dirty="0" smtClean="0"/>
              <a:t>, TSSB, </a:t>
            </a:r>
            <a:r>
              <a:rPr lang="en-US" dirty="0" err="1" smtClean="0"/>
              <a:t>uyum</a:t>
            </a:r>
            <a:r>
              <a:rPr lang="en-US" dirty="0" smtClean="0"/>
              <a:t> </a:t>
            </a:r>
            <a:r>
              <a:rPr lang="en-US" dirty="0" err="1" smtClean="0"/>
              <a:t>bozukluğu</a:t>
            </a:r>
            <a:r>
              <a:rPr lang="en-US" dirty="0" smtClean="0"/>
              <a:t>, </a:t>
            </a:r>
            <a:r>
              <a:rPr lang="en-US" dirty="0" err="1" smtClean="0"/>
              <a:t>tanımlanmış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örselenme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tetikleyici</a:t>
            </a:r>
            <a:r>
              <a:rPr lang="en-US" dirty="0" smtClean="0"/>
              <a:t> </a:t>
            </a:r>
            <a:r>
              <a:rPr lang="en-US" dirty="0" err="1" smtClean="0"/>
              <a:t>etkenle</a:t>
            </a:r>
            <a:r>
              <a:rPr lang="en-US" dirty="0" smtClean="0"/>
              <a:t> </a:t>
            </a:r>
            <a:r>
              <a:rPr lang="en-US" dirty="0" err="1" smtClean="0"/>
              <a:t>ilişkili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bozukluk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tanımlanmamış</a:t>
            </a:r>
            <a:r>
              <a:rPr lang="en-US" dirty="0" smtClean="0"/>
              <a:t> </a:t>
            </a:r>
            <a:r>
              <a:rPr lang="en-US" dirty="0" err="1" smtClean="0"/>
              <a:t>örselenme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tetikleyici</a:t>
            </a:r>
            <a:r>
              <a:rPr lang="en-US" dirty="0" smtClean="0"/>
              <a:t> </a:t>
            </a:r>
            <a:r>
              <a:rPr lang="en-US" dirty="0" err="1" smtClean="0"/>
              <a:t>etkenle</a:t>
            </a:r>
            <a:r>
              <a:rPr lang="en-US" dirty="0" smtClean="0"/>
              <a:t> </a:t>
            </a:r>
            <a:r>
              <a:rPr lang="en-US" dirty="0" err="1" smtClean="0"/>
              <a:t>ilişkili</a:t>
            </a:r>
            <a:r>
              <a:rPr lang="en-US" dirty="0" smtClean="0"/>
              <a:t> </a:t>
            </a:r>
            <a:r>
              <a:rPr lang="en-US" dirty="0" err="1" smtClean="0"/>
              <a:t>bozukluk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sıralanabilir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86972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TSSB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Yüz</a:t>
            </a:r>
            <a:r>
              <a:rPr lang="en-US" dirty="0" smtClean="0"/>
              <a:t> </a:t>
            </a:r>
            <a:r>
              <a:rPr lang="en-US" dirty="0" err="1" smtClean="0"/>
              <a:t>yüze</a:t>
            </a:r>
            <a:r>
              <a:rPr lang="en-US" dirty="0" smtClean="0"/>
              <a:t> </a:t>
            </a:r>
            <a:r>
              <a:rPr lang="en-US" dirty="0" err="1" smtClean="0"/>
              <a:t>kalınan</a:t>
            </a:r>
            <a:r>
              <a:rPr lang="en-US" dirty="0" smtClean="0"/>
              <a:t> </a:t>
            </a:r>
            <a:r>
              <a:rPr lang="en-US" dirty="0" err="1" smtClean="0"/>
              <a:t>travmatik</a:t>
            </a:r>
            <a:r>
              <a:rPr lang="en-US" dirty="0" smtClean="0"/>
              <a:t> </a:t>
            </a:r>
            <a:r>
              <a:rPr lang="en-US" dirty="0" err="1" smtClean="0"/>
              <a:t>stres</a:t>
            </a:r>
            <a:r>
              <a:rPr lang="en-US" dirty="0" smtClean="0"/>
              <a:t> </a:t>
            </a:r>
            <a:r>
              <a:rPr lang="en-US" dirty="0" err="1" smtClean="0"/>
              <a:t>kaynağından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özgül</a:t>
            </a:r>
            <a:r>
              <a:rPr lang="en-US" dirty="0" smtClean="0"/>
              <a:t> </a:t>
            </a:r>
            <a:r>
              <a:rPr lang="en-US" dirty="0" err="1" smtClean="0"/>
              <a:t>belirtilerle</a:t>
            </a:r>
            <a:r>
              <a:rPr lang="en-US" dirty="0" smtClean="0"/>
              <a:t> </a:t>
            </a:r>
            <a:r>
              <a:rPr lang="en-US" dirty="0" err="1" smtClean="0"/>
              <a:t>karakterize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bozukluktur</a:t>
            </a:r>
            <a:r>
              <a:rPr lang="en-US" dirty="0" smtClean="0"/>
              <a:t>; </a:t>
            </a:r>
            <a:r>
              <a:rPr lang="en-US" dirty="0" err="1" smtClean="0"/>
              <a:t>travma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 %1-14 </a:t>
            </a:r>
            <a:r>
              <a:rPr lang="en-US" dirty="0" err="1" smtClean="0"/>
              <a:t>oranında</a:t>
            </a:r>
            <a:r>
              <a:rPr lang="en-US" dirty="0" smtClean="0"/>
              <a:t> </a:t>
            </a:r>
            <a:r>
              <a:rPr lang="en-US" dirty="0" err="1" smtClean="0"/>
              <a:t>görülür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TSSB’ye</a:t>
            </a:r>
            <a:r>
              <a:rPr lang="en-US" dirty="0" smtClean="0"/>
              <a:t> </a:t>
            </a:r>
            <a:r>
              <a:rPr lang="en-US" dirty="0" err="1" smtClean="0"/>
              <a:t>komorbid</a:t>
            </a:r>
            <a:r>
              <a:rPr lang="en-US" dirty="0" smtClean="0"/>
              <a:t> </a:t>
            </a:r>
            <a:r>
              <a:rPr lang="en-US" dirty="0" err="1" smtClean="0"/>
              <a:t>psikopatolojiler</a:t>
            </a:r>
            <a:r>
              <a:rPr lang="en-US" dirty="0" smtClean="0"/>
              <a:t> </a:t>
            </a:r>
            <a:r>
              <a:rPr lang="en-US" dirty="0" err="1" smtClean="0"/>
              <a:t>eşlik</a:t>
            </a:r>
            <a:r>
              <a:rPr lang="en-US" dirty="0" smtClean="0"/>
              <a:t> </a:t>
            </a:r>
            <a:r>
              <a:rPr lang="en-US" dirty="0" err="1" smtClean="0"/>
              <a:t>edebilir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TSSB’nun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linik</a:t>
            </a:r>
            <a:r>
              <a:rPr lang="en-US" dirty="0" smtClean="0"/>
              <a:t> </a:t>
            </a:r>
            <a:r>
              <a:rPr lang="en-US" dirty="0" err="1" smtClean="0"/>
              <a:t>belirtileri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;</a:t>
            </a:r>
          </a:p>
          <a:p>
            <a:r>
              <a:rPr lang="en-US" dirty="0" smtClean="0"/>
              <a:t>1) </a:t>
            </a:r>
            <a:r>
              <a:rPr lang="en-US" dirty="0" err="1" smtClean="0"/>
              <a:t>Travmatik</a:t>
            </a:r>
            <a:r>
              <a:rPr lang="en-US" dirty="0" smtClean="0"/>
              <a:t> </a:t>
            </a:r>
            <a:r>
              <a:rPr lang="en-US" dirty="0" err="1" smtClean="0"/>
              <a:t>olayla</a:t>
            </a:r>
            <a:r>
              <a:rPr lang="en-US" dirty="0" smtClean="0"/>
              <a:t> </a:t>
            </a:r>
            <a:r>
              <a:rPr lang="en-US" dirty="0" err="1" smtClean="0"/>
              <a:t>karşılaşmış</a:t>
            </a:r>
            <a:r>
              <a:rPr lang="en-US" dirty="0" smtClean="0"/>
              <a:t> </a:t>
            </a:r>
            <a:r>
              <a:rPr lang="en-US" dirty="0" err="1" smtClean="0"/>
              <a:t>olmak</a:t>
            </a:r>
            <a:r>
              <a:rPr lang="en-US" dirty="0" smtClean="0"/>
              <a:t> </a:t>
            </a:r>
            <a:r>
              <a:rPr lang="en-US" dirty="0" err="1" smtClean="0"/>
              <a:t>gerekli</a:t>
            </a:r>
            <a:r>
              <a:rPr lang="en-US" dirty="0" smtClean="0"/>
              <a:t> </a:t>
            </a:r>
            <a:r>
              <a:rPr lang="en-US" dirty="0" err="1" smtClean="0"/>
              <a:t>olup</a:t>
            </a:r>
            <a:endParaRPr lang="en-US" dirty="0" smtClean="0"/>
          </a:p>
          <a:p>
            <a:r>
              <a:rPr lang="en-US" dirty="0" err="1" smtClean="0"/>
              <a:t>Olayın</a:t>
            </a:r>
            <a:r>
              <a:rPr lang="en-US" dirty="0" smtClean="0"/>
              <a:t> </a:t>
            </a:r>
            <a:r>
              <a:rPr lang="en-US" dirty="0" err="1"/>
              <a:t>üstünden</a:t>
            </a:r>
            <a:r>
              <a:rPr lang="en-US" dirty="0"/>
              <a:t> 1 ay </a:t>
            </a:r>
            <a:r>
              <a:rPr lang="en-US" dirty="0" err="1"/>
              <a:t>geçmiş</a:t>
            </a:r>
            <a:r>
              <a:rPr lang="en-US" dirty="0"/>
              <a:t> </a:t>
            </a:r>
            <a:r>
              <a:rPr lang="en-US" dirty="0" err="1"/>
              <a:t>olmasına</a:t>
            </a:r>
            <a:r>
              <a:rPr lang="en-US" dirty="0"/>
              <a:t> </a:t>
            </a:r>
            <a:r>
              <a:rPr lang="en-US" dirty="0" err="1"/>
              <a:t>rağmen</a:t>
            </a:r>
            <a:r>
              <a:rPr lang="en-US" dirty="0" smtClean="0"/>
              <a:t>;</a:t>
            </a:r>
          </a:p>
          <a:p>
            <a:r>
              <a:rPr lang="en-US" dirty="0" smtClean="0"/>
              <a:t>2) </a:t>
            </a:r>
            <a:r>
              <a:rPr lang="en-US" dirty="0" err="1"/>
              <a:t>O</a:t>
            </a:r>
            <a:r>
              <a:rPr lang="en-US" dirty="0" err="1" smtClean="0"/>
              <a:t>layı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yaşantılama</a:t>
            </a:r>
            <a:r>
              <a:rPr lang="en-US" dirty="0" smtClean="0"/>
              <a:t> ( </a:t>
            </a:r>
            <a:r>
              <a:rPr lang="en-US" dirty="0" err="1" smtClean="0"/>
              <a:t>flashbackler</a:t>
            </a:r>
            <a:r>
              <a:rPr lang="en-US" dirty="0" smtClean="0"/>
              <a:t>, </a:t>
            </a:r>
            <a:r>
              <a:rPr lang="en-US" dirty="0" err="1" smtClean="0"/>
              <a:t>rüyalar</a:t>
            </a:r>
            <a:r>
              <a:rPr lang="en-US" dirty="0" smtClean="0"/>
              <a:t>, </a:t>
            </a:r>
            <a:r>
              <a:rPr lang="en-US" dirty="0" err="1" smtClean="0"/>
              <a:t>dissosiasyon</a:t>
            </a:r>
            <a:r>
              <a:rPr lang="en-US" dirty="0" smtClean="0"/>
              <a:t> </a:t>
            </a:r>
            <a:r>
              <a:rPr lang="en-US" dirty="0" err="1" smtClean="0"/>
              <a:t>tepkileri</a:t>
            </a:r>
            <a:r>
              <a:rPr lang="en-US" dirty="0" smtClean="0"/>
              <a:t>).</a:t>
            </a:r>
          </a:p>
          <a:p>
            <a:r>
              <a:rPr lang="en-US" dirty="0" smtClean="0"/>
              <a:t>3) </a:t>
            </a:r>
            <a:r>
              <a:rPr lang="en-US" dirty="0" err="1" smtClean="0"/>
              <a:t>Artmış</a:t>
            </a:r>
            <a:r>
              <a:rPr lang="en-US" dirty="0" smtClean="0"/>
              <a:t> </a:t>
            </a:r>
            <a:r>
              <a:rPr lang="en-US" dirty="0" err="1" smtClean="0"/>
              <a:t>uyarılmışlık</a:t>
            </a:r>
            <a:r>
              <a:rPr lang="en-US" dirty="0" smtClean="0"/>
              <a:t> ( </a:t>
            </a:r>
            <a:r>
              <a:rPr lang="en-US" dirty="0" err="1" smtClean="0"/>
              <a:t>hipervijilans</a:t>
            </a:r>
            <a:r>
              <a:rPr lang="en-US" dirty="0" smtClean="0"/>
              <a:t>, </a:t>
            </a:r>
            <a:r>
              <a:rPr lang="en-US" dirty="0" err="1" smtClean="0"/>
              <a:t>uyku</a:t>
            </a:r>
            <a:r>
              <a:rPr lang="en-US" dirty="0" smtClean="0"/>
              <a:t> </a:t>
            </a:r>
            <a:r>
              <a:rPr lang="en-US" dirty="0" err="1" smtClean="0"/>
              <a:t>boz</a:t>
            </a:r>
            <a:r>
              <a:rPr lang="en-US" dirty="0" smtClean="0"/>
              <a:t>., </a:t>
            </a:r>
            <a:r>
              <a:rPr lang="en-US" dirty="0" err="1" smtClean="0"/>
              <a:t>konsantrasyon</a:t>
            </a:r>
            <a:r>
              <a:rPr lang="en-US" dirty="0" smtClean="0"/>
              <a:t> </a:t>
            </a:r>
            <a:r>
              <a:rPr lang="en-US" dirty="0" err="1" smtClean="0"/>
              <a:t>güçlüğü</a:t>
            </a:r>
            <a:r>
              <a:rPr lang="en-US" dirty="0" smtClean="0"/>
              <a:t>, </a:t>
            </a:r>
            <a:r>
              <a:rPr lang="en-US" dirty="0" err="1" smtClean="0"/>
              <a:t>tetikte</a:t>
            </a:r>
            <a:r>
              <a:rPr lang="en-US" dirty="0" smtClean="0"/>
              <a:t> </a:t>
            </a:r>
            <a:r>
              <a:rPr lang="en-US" dirty="0" err="1" smtClean="0"/>
              <a:t>olma</a:t>
            </a:r>
            <a:r>
              <a:rPr lang="en-US" dirty="0" smtClean="0"/>
              <a:t>, </a:t>
            </a:r>
            <a:r>
              <a:rPr lang="en-US" dirty="0" err="1" smtClean="0"/>
              <a:t>kızgın</a:t>
            </a:r>
            <a:r>
              <a:rPr lang="en-US" dirty="0" smtClean="0"/>
              <a:t> </a:t>
            </a:r>
            <a:r>
              <a:rPr lang="en-US" dirty="0" err="1" smtClean="0"/>
              <a:t>davr</a:t>
            </a:r>
            <a:r>
              <a:rPr lang="en-US" dirty="0" smtClean="0"/>
              <a:t>., </a:t>
            </a:r>
            <a:r>
              <a:rPr lang="en-US" dirty="0" err="1" smtClean="0"/>
              <a:t>dışa</a:t>
            </a:r>
            <a:r>
              <a:rPr lang="en-US" dirty="0" smtClean="0"/>
              <a:t> </a:t>
            </a:r>
            <a:r>
              <a:rPr lang="en-US" dirty="0" err="1" smtClean="0"/>
              <a:t>vuran</a:t>
            </a:r>
            <a:r>
              <a:rPr lang="en-US" dirty="0" smtClean="0"/>
              <a:t> </a:t>
            </a:r>
            <a:r>
              <a:rPr lang="en-US" dirty="0" err="1" smtClean="0"/>
              <a:t>öfke</a:t>
            </a:r>
            <a:r>
              <a:rPr lang="en-US" dirty="0" smtClean="0"/>
              <a:t> </a:t>
            </a:r>
            <a:r>
              <a:rPr lang="en-US" dirty="0" err="1" smtClean="0"/>
              <a:t>patlamaları</a:t>
            </a:r>
            <a:r>
              <a:rPr lang="en-US" dirty="0" smtClean="0"/>
              <a:t>) </a:t>
            </a:r>
            <a:r>
              <a:rPr lang="en-US" dirty="0" err="1" smtClean="0"/>
              <a:t>kaçınma</a:t>
            </a:r>
            <a:r>
              <a:rPr lang="en-US" dirty="0" smtClean="0"/>
              <a:t> </a:t>
            </a:r>
            <a:r>
              <a:rPr lang="en-US" dirty="0" err="1" smtClean="0"/>
              <a:t>belirtileri</a:t>
            </a:r>
            <a:r>
              <a:rPr lang="en-US" dirty="0" smtClean="0"/>
              <a:t> </a:t>
            </a:r>
            <a:r>
              <a:rPr lang="en-US" dirty="0" err="1" smtClean="0"/>
              <a:t>gözlenmelidir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Olaydan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başlayan</a:t>
            </a:r>
            <a:r>
              <a:rPr lang="en-US" dirty="0" smtClean="0"/>
              <a:t> </a:t>
            </a:r>
            <a:r>
              <a:rPr lang="en-US" dirty="0" err="1" smtClean="0"/>
              <a:t>duygudurumda</a:t>
            </a:r>
            <a:r>
              <a:rPr lang="en-US" dirty="0" smtClean="0"/>
              <a:t> </a:t>
            </a:r>
            <a:r>
              <a:rPr lang="en-US" dirty="0" err="1" smtClean="0"/>
              <a:t>olumsuz</a:t>
            </a:r>
            <a:r>
              <a:rPr lang="en-US" dirty="0" smtClean="0"/>
              <a:t> </a:t>
            </a:r>
            <a:r>
              <a:rPr lang="en-US" dirty="0" err="1" smtClean="0"/>
              <a:t>değişiklikler</a:t>
            </a:r>
            <a:r>
              <a:rPr lang="en-US" dirty="0" smtClean="0"/>
              <a:t> </a:t>
            </a:r>
            <a:r>
              <a:rPr lang="en-US" dirty="0" err="1" smtClean="0"/>
              <a:t>görülür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44858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Bu </a:t>
            </a:r>
            <a:r>
              <a:rPr lang="en-US" dirty="0" err="1" smtClean="0"/>
              <a:t>belirtiler</a:t>
            </a:r>
            <a:r>
              <a:rPr lang="en-US" dirty="0" smtClean="0"/>
              <a:t> </a:t>
            </a:r>
            <a:r>
              <a:rPr lang="en-US" dirty="0" err="1" smtClean="0"/>
              <a:t>alkol</a:t>
            </a:r>
            <a:r>
              <a:rPr lang="en-US" dirty="0" smtClean="0"/>
              <a:t>, </a:t>
            </a:r>
            <a:r>
              <a:rPr lang="en-US" dirty="0" err="1" smtClean="0"/>
              <a:t>madde</a:t>
            </a:r>
            <a:r>
              <a:rPr lang="en-US" dirty="0" smtClean="0"/>
              <a:t> </a:t>
            </a:r>
            <a:r>
              <a:rPr lang="en-US" dirty="0" err="1" smtClean="0"/>
              <a:t>ilaç</a:t>
            </a:r>
            <a:r>
              <a:rPr lang="en-US" dirty="0" smtClean="0"/>
              <a:t> </a:t>
            </a:r>
            <a:r>
              <a:rPr lang="en-US" dirty="0" err="1" smtClean="0"/>
              <a:t>kullanımına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tıbbi</a:t>
            </a:r>
            <a:r>
              <a:rPr lang="en-US" dirty="0" smtClean="0"/>
              <a:t> </a:t>
            </a:r>
            <a:r>
              <a:rPr lang="en-US" dirty="0" err="1" smtClean="0"/>
              <a:t>durumun</a:t>
            </a:r>
            <a:r>
              <a:rPr lang="en-US" dirty="0" smtClean="0"/>
              <a:t> </a:t>
            </a:r>
            <a:r>
              <a:rPr lang="en-US" dirty="0" err="1" smtClean="0"/>
              <a:t>fizyolojik</a:t>
            </a:r>
            <a:r>
              <a:rPr lang="en-US" dirty="0" smtClean="0"/>
              <a:t> </a:t>
            </a:r>
            <a:r>
              <a:rPr lang="en-US" dirty="0" err="1" smtClean="0"/>
              <a:t>etkilerine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işlevsellikte</a:t>
            </a:r>
            <a:r>
              <a:rPr lang="en-US" dirty="0" smtClean="0"/>
              <a:t> </a:t>
            </a:r>
            <a:r>
              <a:rPr lang="en-US" dirty="0" err="1" smtClean="0"/>
              <a:t>belirgin</a:t>
            </a:r>
            <a:r>
              <a:rPr lang="en-US" dirty="0" smtClean="0"/>
              <a:t> </a:t>
            </a:r>
            <a:r>
              <a:rPr lang="en-US" dirty="0" err="1" smtClean="0"/>
              <a:t>bozulmalara</a:t>
            </a:r>
            <a:r>
              <a:rPr lang="en-US" dirty="0" smtClean="0"/>
              <a:t> </a:t>
            </a:r>
            <a:r>
              <a:rPr lang="en-US" dirty="0" err="1" smtClean="0"/>
              <a:t>yol</a:t>
            </a:r>
            <a:r>
              <a:rPr lang="en-US" dirty="0" smtClean="0"/>
              <a:t> </a:t>
            </a:r>
            <a:r>
              <a:rPr lang="en-US" dirty="0" err="1" smtClean="0"/>
              <a:t>açar</a:t>
            </a:r>
            <a:r>
              <a:rPr lang="en-US" dirty="0" smtClean="0"/>
              <a:t>.</a:t>
            </a:r>
          </a:p>
          <a:p>
            <a:r>
              <a:rPr lang="en-US" dirty="0" err="1"/>
              <a:t>Ayrıca</a:t>
            </a:r>
            <a:r>
              <a:rPr lang="en-US" dirty="0"/>
              <a:t> </a:t>
            </a:r>
            <a:r>
              <a:rPr lang="en-US" dirty="0" err="1"/>
              <a:t>dissosiasyon</a:t>
            </a:r>
            <a:r>
              <a:rPr lang="en-US" dirty="0"/>
              <a:t> (</a:t>
            </a:r>
            <a:r>
              <a:rPr lang="en-US" dirty="0" err="1"/>
              <a:t>çözülme</a:t>
            </a:r>
            <a:r>
              <a:rPr lang="en-US" dirty="0"/>
              <a:t> </a:t>
            </a:r>
            <a:r>
              <a:rPr lang="en-US" dirty="0" err="1"/>
              <a:t>belirtileri</a:t>
            </a:r>
            <a:r>
              <a:rPr lang="en-US" dirty="0"/>
              <a:t>) </a:t>
            </a:r>
            <a:r>
              <a:rPr lang="en-US" dirty="0" err="1"/>
              <a:t>eşlik</a:t>
            </a:r>
            <a:r>
              <a:rPr lang="en-US" dirty="0"/>
              <a:t> </a:t>
            </a:r>
            <a:r>
              <a:rPr lang="en-US" dirty="0" err="1"/>
              <a:t>edip</a:t>
            </a:r>
            <a:r>
              <a:rPr lang="en-US" dirty="0"/>
              <a:t> </a:t>
            </a:r>
            <a:r>
              <a:rPr lang="en-US" dirty="0" err="1"/>
              <a:t>etmediği</a:t>
            </a:r>
            <a:r>
              <a:rPr lang="en-US" dirty="0"/>
              <a:t> </a:t>
            </a:r>
            <a:r>
              <a:rPr lang="en-US" dirty="0" err="1"/>
              <a:t>belirtilmelidir</a:t>
            </a:r>
            <a:r>
              <a:rPr lang="en-US" dirty="0" smtClean="0"/>
              <a:t>; </a:t>
            </a:r>
            <a:r>
              <a:rPr lang="en-US" dirty="0" err="1" smtClean="0"/>
              <a:t>depersonalizasyon</a:t>
            </a:r>
            <a:r>
              <a:rPr lang="en-US" dirty="0" smtClean="0"/>
              <a:t> (</a:t>
            </a:r>
            <a:r>
              <a:rPr lang="en-US" dirty="0" err="1" smtClean="0"/>
              <a:t>kendine</a:t>
            </a:r>
            <a:r>
              <a:rPr lang="en-US" dirty="0" smtClean="0"/>
              <a:t> </a:t>
            </a:r>
            <a:r>
              <a:rPr lang="en-US" dirty="0" err="1" smtClean="0"/>
              <a:t>yabancılaşma</a:t>
            </a:r>
            <a:r>
              <a:rPr lang="en-US" dirty="0" smtClean="0"/>
              <a:t>)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derealizasyon</a:t>
            </a:r>
            <a:r>
              <a:rPr lang="en-US" dirty="0" smtClean="0"/>
              <a:t> (</a:t>
            </a:r>
            <a:r>
              <a:rPr lang="en-US" dirty="0" err="1" smtClean="0"/>
              <a:t>gerçek</a:t>
            </a:r>
            <a:r>
              <a:rPr lang="en-US" dirty="0" smtClean="0"/>
              <a:t> </a:t>
            </a:r>
            <a:r>
              <a:rPr lang="en-US" dirty="0" err="1" smtClean="0"/>
              <a:t>dışılık</a:t>
            </a:r>
            <a:r>
              <a:rPr lang="en-US" dirty="0" smtClean="0"/>
              <a:t>).</a:t>
            </a:r>
          </a:p>
          <a:p>
            <a:r>
              <a:rPr lang="en-US" dirty="0" smtClean="0"/>
              <a:t>6 ay </a:t>
            </a:r>
            <a:r>
              <a:rPr lang="en-US" dirty="0" err="1" smtClean="0"/>
              <a:t>geçmeden</a:t>
            </a:r>
            <a:r>
              <a:rPr lang="en-US" dirty="0" smtClean="0"/>
              <a:t> </a:t>
            </a:r>
            <a:r>
              <a:rPr lang="en-US" dirty="0" err="1" smtClean="0"/>
              <a:t>tanı</a:t>
            </a:r>
            <a:r>
              <a:rPr lang="en-US" dirty="0" smtClean="0"/>
              <a:t> </a:t>
            </a:r>
            <a:r>
              <a:rPr lang="en-US" dirty="0" err="1" smtClean="0"/>
              <a:t>ölçütleri</a:t>
            </a:r>
            <a:r>
              <a:rPr lang="en-US" dirty="0" smtClean="0"/>
              <a:t> tam </a:t>
            </a:r>
            <a:r>
              <a:rPr lang="en-US" dirty="0" err="1" smtClean="0"/>
              <a:t>karşılanmazsa</a:t>
            </a:r>
            <a:r>
              <a:rPr lang="en-US" dirty="0" smtClean="0"/>
              <a:t>; </a:t>
            </a:r>
            <a:r>
              <a:rPr lang="en-US" dirty="0" err="1" smtClean="0"/>
              <a:t>gecikmeli</a:t>
            </a:r>
            <a:r>
              <a:rPr lang="en-US" dirty="0" smtClean="0"/>
              <a:t> </a:t>
            </a:r>
            <a:r>
              <a:rPr lang="en-US" dirty="0" err="1" smtClean="0"/>
              <a:t>dışavurum</a:t>
            </a:r>
            <a:r>
              <a:rPr lang="en-US" dirty="0" smtClean="0"/>
              <a:t> </a:t>
            </a:r>
            <a:r>
              <a:rPr lang="en-US" dirty="0" err="1" smtClean="0"/>
              <a:t>gösteren</a:t>
            </a:r>
            <a:r>
              <a:rPr lang="en-US" dirty="0" smtClean="0"/>
              <a:t> TSSB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adlandırılır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049540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Ergenler</a:t>
            </a:r>
            <a:r>
              <a:rPr lang="en-US" dirty="0" smtClean="0"/>
              <a:t> </a:t>
            </a:r>
            <a:r>
              <a:rPr lang="en-US" dirty="0" err="1" smtClean="0"/>
              <a:t>erişkinlere</a:t>
            </a:r>
            <a:r>
              <a:rPr lang="en-US" dirty="0" smtClean="0"/>
              <a:t> </a:t>
            </a:r>
            <a:r>
              <a:rPr lang="en-US" dirty="0" err="1" smtClean="0"/>
              <a:t>benzer</a:t>
            </a:r>
            <a:r>
              <a:rPr lang="en-US" dirty="0" smtClean="0"/>
              <a:t> </a:t>
            </a:r>
            <a:r>
              <a:rPr lang="en-US" dirty="0" err="1" smtClean="0"/>
              <a:t>klinik</a:t>
            </a:r>
            <a:r>
              <a:rPr lang="en-US" dirty="0" smtClean="0"/>
              <a:t> </a:t>
            </a:r>
            <a:r>
              <a:rPr lang="en-US" dirty="0" err="1" smtClean="0"/>
              <a:t>görünüm</a:t>
            </a:r>
            <a:r>
              <a:rPr lang="en-US" dirty="0" smtClean="0"/>
              <a:t> </a:t>
            </a:r>
            <a:r>
              <a:rPr lang="en-US" dirty="0" err="1" smtClean="0"/>
              <a:t>sergilerken</a:t>
            </a:r>
            <a:r>
              <a:rPr lang="en-US" dirty="0" smtClean="0"/>
              <a:t>, </a:t>
            </a:r>
          </a:p>
          <a:p>
            <a:r>
              <a:rPr lang="en-US" dirty="0" err="1"/>
              <a:t>K</a:t>
            </a:r>
            <a:r>
              <a:rPr lang="en-US" dirty="0" err="1" smtClean="0"/>
              <a:t>üçük</a:t>
            </a:r>
            <a:r>
              <a:rPr lang="en-US" dirty="0" smtClean="0"/>
              <a:t> </a:t>
            </a:r>
            <a:r>
              <a:rPr lang="en-US" dirty="0" err="1" smtClean="0"/>
              <a:t>çocuklarda</a:t>
            </a:r>
            <a:r>
              <a:rPr lang="en-US" dirty="0" smtClean="0"/>
              <a:t>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zorluklardan</a:t>
            </a:r>
            <a:r>
              <a:rPr lang="en-US" dirty="0" smtClean="0"/>
              <a:t> </a:t>
            </a:r>
            <a:r>
              <a:rPr lang="en-US" dirty="0" err="1" smtClean="0"/>
              <a:t>dolayı</a:t>
            </a:r>
            <a:r>
              <a:rPr lang="en-US" dirty="0" smtClean="0"/>
              <a:t> ( </a:t>
            </a:r>
            <a:r>
              <a:rPr lang="en-US" dirty="0" err="1" smtClean="0"/>
              <a:t>sözel</a:t>
            </a:r>
            <a:r>
              <a:rPr lang="en-US" dirty="0" smtClean="0"/>
              <a:t> </a:t>
            </a:r>
            <a:r>
              <a:rPr lang="en-US" dirty="0" err="1" smtClean="0"/>
              <a:t>anlatım</a:t>
            </a:r>
            <a:r>
              <a:rPr lang="en-US" dirty="0" smtClean="0"/>
              <a:t> </a:t>
            </a:r>
            <a:r>
              <a:rPr lang="en-US" dirty="0" err="1" smtClean="0"/>
              <a:t>becerilerinde</a:t>
            </a:r>
            <a:r>
              <a:rPr lang="en-US" dirty="0" smtClean="0"/>
              <a:t> </a:t>
            </a:r>
            <a:r>
              <a:rPr lang="en-US" dirty="0" err="1" smtClean="0"/>
              <a:t>güçlük</a:t>
            </a:r>
            <a:r>
              <a:rPr lang="en-US" dirty="0" smtClean="0"/>
              <a:t>, </a:t>
            </a:r>
            <a:r>
              <a:rPr lang="en-US" dirty="0" err="1" smtClean="0"/>
              <a:t>regresyon</a:t>
            </a:r>
            <a:r>
              <a:rPr lang="en-US" dirty="0" smtClean="0"/>
              <a:t>,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başlayan</a:t>
            </a:r>
            <a:r>
              <a:rPr lang="en-US" dirty="0" smtClean="0"/>
              <a:t> </a:t>
            </a:r>
            <a:r>
              <a:rPr lang="en-US" dirty="0" err="1" smtClean="0"/>
              <a:t>korkular</a:t>
            </a:r>
            <a:r>
              <a:rPr lang="en-US" dirty="0" smtClean="0"/>
              <a:t>, </a:t>
            </a:r>
            <a:r>
              <a:rPr lang="en-US" dirty="0" err="1" smtClean="0"/>
              <a:t>ayrılık</a:t>
            </a:r>
            <a:r>
              <a:rPr lang="en-US" dirty="0" smtClean="0"/>
              <a:t> </a:t>
            </a:r>
            <a:r>
              <a:rPr lang="en-US" dirty="0" err="1" smtClean="0"/>
              <a:t>anksiyetesi</a:t>
            </a:r>
            <a:r>
              <a:rPr lang="en-US" dirty="0" smtClean="0"/>
              <a:t>, </a:t>
            </a:r>
            <a:r>
              <a:rPr lang="en-US" dirty="0" err="1" smtClean="0"/>
              <a:t>ayrılığa</a:t>
            </a:r>
            <a:r>
              <a:rPr lang="en-US" dirty="0" smtClean="0"/>
              <a:t> </a:t>
            </a:r>
            <a:r>
              <a:rPr lang="en-US" dirty="0" err="1" smtClean="0"/>
              <a:t>tepki</a:t>
            </a:r>
            <a:r>
              <a:rPr lang="en-US" dirty="0" smtClean="0"/>
              <a:t> </a:t>
            </a:r>
            <a:r>
              <a:rPr lang="en-US" dirty="0" err="1" smtClean="0"/>
              <a:t>verme</a:t>
            </a:r>
            <a:r>
              <a:rPr lang="en-US" dirty="0" smtClean="0"/>
              <a:t>, </a:t>
            </a:r>
            <a:r>
              <a:rPr lang="en-US" dirty="0" err="1" smtClean="0"/>
              <a:t>psikosomatik</a:t>
            </a:r>
            <a:r>
              <a:rPr lang="en-US" dirty="0" smtClean="0"/>
              <a:t> </a:t>
            </a:r>
            <a:r>
              <a:rPr lang="en-US" dirty="0" err="1" smtClean="0"/>
              <a:t>yakınmalar</a:t>
            </a:r>
            <a:r>
              <a:rPr lang="en-US" dirty="0" smtClean="0"/>
              <a:t> </a:t>
            </a:r>
            <a:r>
              <a:rPr lang="en-US" dirty="0" err="1" smtClean="0"/>
              <a:t>eklenebilir</a:t>
            </a:r>
            <a:r>
              <a:rPr lang="en-US" dirty="0" smtClean="0"/>
              <a:t> </a:t>
            </a:r>
            <a:r>
              <a:rPr lang="en-US" dirty="0" err="1" smtClean="0"/>
              <a:t>ayrıca</a:t>
            </a:r>
            <a:r>
              <a:rPr lang="en-US" dirty="0" smtClean="0"/>
              <a:t> </a:t>
            </a:r>
            <a:r>
              <a:rPr lang="en-US" dirty="0" err="1" smtClean="0"/>
              <a:t>travmaya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oyunlar</a:t>
            </a:r>
            <a:r>
              <a:rPr lang="en-US" dirty="0"/>
              <a:t>,</a:t>
            </a:r>
            <a:r>
              <a:rPr lang="en-US" dirty="0" smtClean="0"/>
              <a:t> ‘</a:t>
            </a:r>
            <a:r>
              <a:rPr lang="en-US" dirty="0" err="1" smtClean="0"/>
              <a:t>travmanın</a:t>
            </a:r>
            <a:r>
              <a:rPr lang="en-US" dirty="0" smtClean="0"/>
              <a:t> </a:t>
            </a:r>
            <a:r>
              <a:rPr lang="en-US" dirty="0" err="1" smtClean="0"/>
              <a:t>anımsanması</a:t>
            </a:r>
            <a:r>
              <a:rPr lang="en-US" dirty="0" smtClean="0"/>
              <a:t>’ </a:t>
            </a:r>
            <a:r>
              <a:rPr lang="en-US" dirty="0" err="1" smtClean="0"/>
              <a:t>ve</a:t>
            </a:r>
            <a:r>
              <a:rPr lang="en-US" dirty="0" smtClean="0"/>
              <a:t> ‘</a:t>
            </a:r>
            <a:r>
              <a:rPr lang="en-US" dirty="0" err="1" smtClean="0"/>
              <a:t>kabuslar</a:t>
            </a:r>
            <a:r>
              <a:rPr lang="en-US" dirty="0" smtClean="0"/>
              <a:t> </a:t>
            </a:r>
            <a:r>
              <a:rPr lang="en-US" dirty="0" err="1" smtClean="0"/>
              <a:t>görme</a:t>
            </a:r>
            <a:r>
              <a:rPr lang="en-US" dirty="0" smtClean="0"/>
              <a:t>’ </a:t>
            </a:r>
            <a:r>
              <a:rPr lang="en-US" dirty="0" err="1" smtClean="0"/>
              <a:t>durumunun</a:t>
            </a:r>
            <a:r>
              <a:rPr lang="en-US" dirty="0" smtClean="0"/>
              <a:t> </a:t>
            </a:r>
            <a:r>
              <a:rPr lang="en-US" dirty="0" err="1" smtClean="0"/>
              <a:t>eş</a:t>
            </a:r>
            <a:r>
              <a:rPr lang="en-US" dirty="0" smtClean="0"/>
              <a:t> </a:t>
            </a:r>
            <a:r>
              <a:rPr lang="en-US" dirty="0" err="1" smtClean="0"/>
              <a:t>değeri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edilir</a:t>
            </a:r>
            <a:r>
              <a:rPr lang="en-US" dirty="0" smtClean="0"/>
              <a:t>) DSM-5’de </a:t>
            </a:r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çocuklar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bölüm</a:t>
            </a:r>
            <a:r>
              <a:rPr lang="en-US" dirty="0" smtClean="0"/>
              <a:t> </a:t>
            </a:r>
            <a:r>
              <a:rPr lang="en-US" dirty="0" err="1" smtClean="0"/>
              <a:t>oluşturulmuştur</a:t>
            </a:r>
            <a:r>
              <a:rPr lang="en-US" dirty="0" smtClean="0"/>
              <a:t>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401843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Ayrıca</a:t>
            </a:r>
            <a:r>
              <a:rPr lang="en-US" dirty="0" smtClean="0"/>
              <a:t> </a:t>
            </a:r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çocuklarda</a:t>
            </a:r>
            <a:r>
              <a:rPr lang="en-US" dirty="0" smtClean="0"/>
              <a:t>, </a:t>
            </a:r>
            <a:r>
              <a:rPr lang="en-US" dirty="0" err="1" smtClean="0"/>
              <a:t>kaçınma</a:t>
            </a:r>
            <a:r>
              <a:rPr lang="en-US" dirty="0" smtClean="0"/>
              <a:t>,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tepki</a:t>
            </a:r>
            <a:r>
              <a:rPr lang="en-US" dirty="0" smtClean="0"/>
              <a:t> </a:t>
            </a:r>
            <a:r>
              <a:rPr lang="en-US" dirty="0" err="1" smtClean="0"/>
              <a:t>gösterme</a:t>
            </a:r>
            <a:r>
              <a:rPr lang="en-US" dirty="0" smtClean="0"/>
              <a:t> </a:t>
            </a:r>
            <a:r>
              <a:rPr lang="en-US" dirty="0" err="1" smtClean="0"/>
              <a:t>düzeyinde</a:t>
            </a:r>
            <a:r>
              <a:rPr lang="en-US" dirty="0" smtClean="0"/>
              <a:t> </a:t>
            </a:r>
            <a:r>
              <a:rPr lang="en-US" dirty="0" err="1" smtClean="0"/>
              <a:t>azalma</a:t>
            </a:r>
            <a:r>
              <a:rPr lang="en-US" dirty="0" smtClean="0"/>
              <a:t> </a:t>
            </a:r>
            <a:r>
              <a:rPr lang="en-US" dirty="0" err="1" smtClean="0"/>
              <a:t>kriteri</a:t>
            </a:r>
            <a:r>
              <a:rPr lang="en-US" dirty="0" smtClean="0"/>
              <a:t>, </a:t>
            </a:r>
            <a:r>
              <a:rPr lang="en-US" dirty="0" err="1" smtClean="0"/>
              <a:t>oyunda</a:t>
            </a:r>
            <a:r>
              <a:rPr lang="en-US" dirty="0" smtClean="0"/>
              <a:t> </a:t>
            </a:r>
            <a:r>
              <a:rPr lang="en-US" dirty="0" err="1" smtClean="0"/>
              <a:t>temasal</a:t>
            </a:r>
            <a:r>
              <a:rPr lang="en-US" dirty="0" smtClean="0"/>
              <a:t> </a:t>
            </a:r>
            <a:r>
              <a:rPr lang="en-US" dirty="0" err="1" smtClean="0"/>
              <a:t>daralma</a:t>
            </a:r>
            <a:r>
              <a:rPr lang="en-US" dirty="0" smtClean="0"/>
              <a:t>,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içe</a:t>
            </a:r>
            <a:r>
              <a:rPr lang="en-US" dirty="0" smtClean="0"/>
              <a:t> </a:t>
            </a:r>
            <a:r>
              <a:rPr lang="en-US" dirty="0" err="1" smtClean="0"/>
              <a:t>çekilme</a:t>
            </a:r>
            <a:r>
              <a:rPr lang="en-US" dirty="0" smtClean="0"/>
              <a:t>, </a:t>
            </a:r>
            <a:r>
              <a:rPr lang="en-US" dirty="0" err="1" smtClean="0"/>
              <a:t>duygulanım</a:t>
            </a:r>
            <a:r>
              <a:rPr lang="en-US" dirty="0" smtClean="0"/>
              <a:t> </a:t>
            </a:r>
            <a:r>
              <a:rPr lang="en-US" dirty="0" err="1" smtClean="0"/>
              <a:t>çeşitliliğinde</a:t>
            </a:r>
            <a:r>
              <a:rPr lang="en-US" dirty="0" smtClean="0"/>
              <a:t> </a:t>
            </a:r>
            <a:r>
              <a:rPr lang="en-US" dirty="0" err="1" smtClean="0"/>
              <a:t>sınırlılık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kazanılmış</a:t>
            </a:r>
            <a:r>
              <a:rPr lang="en-US" dirty="0" smtClean="0"/>
              <a:t> </a:t>
            </a:r>
            <a:r>
              <a:rPr lang="en-US" dirty="0" err="1" smtClean="0"/>
              <a:t>gelişimsel</a:t>
            </a:r>
            <a:r>
              <a:rPr lang="en-US" dirty="0" smtClean="0"/>
              <a:t> </a:t>
            </a:r>
            <a:r>
              <a:rPr lang="en-US" dirty="0" err="1" smtClean="0"/>
              <a:t>yetilerin</a:t>
            </a:r>
            <a:r>
              <a:rPr lang="en-US" dirty="0" smtClean="0"/>
              <a:t> </a:t>
            </a:r>
            <a:r>
              <a:rPr lang="en-US" dirty="0" err="1" smtClean="0"/>
              <a:t>kaybı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de </a:t>
            </a:r>
            <a:r>
              <a:rPr lang="en-US" dirty="0" err="1" smtClean="0"/>
              <a:t>karşılanabilmektedir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çocuklarda</a:t>
            </a:r>
            <a:r>
              <a:rPr lang="en-US" dirty="0" smtClean="0"/>
              <a:t> </a:t>
            </a:r>
            <a:r>
              <a:rPr lang="en-US" dirty="0" err="1" smtClean="0"/>
              <a:t>artmış</a:t>
            </a:r>
            <a:r>
              <a:rPr lang="en-US" dirty="0" smtClean="0"/>
              <a:t> </a:t>
            </a:r>
            <a:r>
              <a:rPr lang="en-US" dirty="0" err="1" smtClean="0"/>
              <a:t>uyarılmışlık</a:t>
            </a:r>
            <a:r>
              <a:rPr lang="en-US" dirty="0" smtClean="0"/>
              <a:t> </a:t>
            </a:r>
            <a:r>
              <a:rPr lang="en-US" dirty="0" err="1" smtClean="0"/>
              <a:t>kriterinin</a:t>
            </a:r>
            <a:r>
              <a:rPr lang="en-US" dirty="0" smtClean="0"/>
              <a:t> </a:t>
            </a:r>
            <a:r>
              <a:rPr lang="en-US" dirty="0" err="1" smtClean="0"/>
              <a:t>karşılanabilmesi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belirti</a:t>
            </a:r>
            <a:r>
              <a:rPr lang="en-US" dirty="0" smtClean="0"/>
              <a:t> </a:t>
            </a:r>
            <a:r>
              <a:rPr lang="en-US" dirty="0" err="1" smtClean="0"/>
              <a:t>yeterli</a:t>
            </a:r>
            <a:r>
              <a:rPr lang="en-US" dirty="0" smtClean="0"/>
              <a:t> </a:t>
            </a:r>
            <a:r>
              <a:rPr lang="en-US" dirty="0" err="1" smtClean="0"/>
              <a:t>sayılmaktadır</a:t>
            </a:r>
            <a:r>
              <a:rPr lang="en-US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946696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Komorbidite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En </a:t>
            </a:r>
            <a:r>
              <a:rPr lang="en-US" dirty="0" err="1" smtClean="0"/>
              <a:t>sık</a:t>
            </a:r>
            <a:r>
              <a:rPr lang="en-US" dirty="0" smtClean="0"/>
              <a:t> </a:t>
            </a:r>
            <a:r>
              <a:rPr lang="en-US" dirty="0" err="1" smtClean="0"/>
              <a:t>depresif</a:t>
            </a:r>
            <a:r>
              <a:rPr lang="en-US" dirty="0" smtClean="0"/>
              <a:t> </a:t>
            </a:r>
            <a:r>
              <a:rPr lang="en-US" dirty="0" err="1" smtClean="0"/>
              <a:t>duygudurum</a:t>
            </a:r>
            <a:r>
              <a:rPr lang="en-US" dirty="0" smtClean="0"/>
              <a:t> </a:t>
            </a:r>
            <a:r>
              <a:rPr lang="en-US" dirty="0" err="1" smtClean="0"/>
              <a:t>bozukluğu</a:t>
            </a:r>
            <a:r>
              <a:rPr lang="en-US" dirty="0" smtClean="0"/>
              <a:t> </a:t>
            </a:r>
            <a:r>
              <a:rPr lang="en-US" dirty="0" err="1" smtClean="0"/>
              <a:t>eşlik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anksiyete</a:t>
            </a:r>
            <a:r>
              <a:rPr lang="en-US" dirty="0" smtClean="0"/>
              <a:t>, </a:t>
            </a:r>
            <a:r>
              <a:rPr lang="en-US" dirty="0" err="1" smtClean="0"/>
              <a:t>özgül</a:t>
            </a:r>
            <a:r>
              <a:rPr lang="en-US" dirty="0" smtClean="0"/>
              <a:t> </a:t>
            </a:r>
            <a:r>
              <a:rPr lang="en-US" dirty="0" err="1" smtClean="0"/>
              <a:t>fobi</a:t>
            </a:r>
            <a:r>
              <a:rPr lang="en-US" dirty="0" smtClean="0"/>
              <a:t>, </a:t>
            </a:r>
            <a:r>
              <a:rPr lang="en-US" dirty="0" err="1" smtClean="0"/>
              <a:t>alkol</a:t>
            </a:r>
            <a:r>
              <a:rPr lang="en-US" dirty="0" smtClean="0"/>
              <a:t> </a:t>
            </a:r>
            <a:r>
              <a:rPr lang="en-US" dirty="0" err="1" smtClean="0"/>
              <a:t>bağımlılığı</a:t>
            </a:r>
            <a:r>
              <a:rPr lang="en-US" dirty="0" smtClean="0"/>
              <a:t>, </a:t>
            </a:r>
            <a:r>
              <a:rPr lang="en-US" dirty="0" err="1" smtClean="0"/>
              <a:t>madde</a:t>
            </a:r>
            <a:r>
              <a:rPr lang="en-US" dirty="0" smtClean="0"/>
              <a:t> </a:t>
            </a:r>
            <a:r>
              <a:rPr lang="en-US" dirty="0" err="1" smtClean="0"/>
              <a:t>bağımlılığı</a:t>
            </a:r>
            <a:r>
              <a:rPr lang="en-US" dirty="0" smtClean="0"/>
              <a:t> </a:t>
            </a:r>
            <a:r>
              <a:rPr lang="en-US" dirty="0" err="1" smtClean="0"/>
              <a:t>riskinin</a:t>
            </a:r>
            <a:r>
              <a:rPr lang="en-US" dirty="0" smtClean="0"/>
              <a:t> </a:t>
            </a:r>
            <a:r>
              <a:rPr lang="en-US" dirty="0" err="1" smtClean="0"/>
              <a:t>arttığına</a:t>
            </a:r>
            <a:r>
              <a:rPr lang="en-US" dirty="0" smtClean="0"/>
              <a:t> </a:t>
            </a:r>
            <a:r>
              <a:rPr lang="en-US" dirty="0" err="1" smtClean="0"/>
              <a:t>dair</a:t>
            </a:r>
            <a:r>
              <a:rPr lang="en-US" dirty="0" smtClean="0"/>
              <a:t> </a:t>
            </a:r>
            <a:r>
              <a:rPr lang="en-US" dirty="0" err="1" smtClean="0"/>
              <a:t>yayınlar</a:t>
            </a:r>
            <a:r>
              <a:rPr lang="en-US" dirty="0" smtClean="0"/>
              <a:t> </a:t>
            </a:r>
            <a:r>
              <a:rPr lang="en-US" dirty="0" err="1" smtClean="0"/>
              <a:t>vardır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İntihar</a:t>
            </a:r>
            <a:r>
              <a:rPr lang="en-US" dirty="0" smtClean="0"/>
              <a:t> </a:t>
            </a:r>
            <a:r>
              <a:rPr lang="en-US" dirty="0" err="1" smtClean="0"/>
              <a:t>düşüncesi</a:t>
            </a:r>
            <a:r>
              <a:rPr lang="en-US" dirty="0" smtClean="0"/>
              <a:t>, self </a:t>
            </a:r>
            <a:r>
              <a:rPr lang="en-US" dirty="0" err="1" smtClean="0"/>
              <a:t>mutilasyon</a:t>
            </a:r>
            <a:r>
              <a:rPr lang="en-US" dirty="0" smtClean="0"/>
              <a:t>, </a:t>
            </a:r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başarısında</a:t>
            </a:r>
            <a:r>
              <a:rPr lang="en-US" dirty="0" smtClean="0"/>
              <a:t> </a:t>
            </a:r>
            <a:r>
              <a:rPr lang="en-US" dirty="0" err="1" smtClean="0"/>
              <a:t>düşme</a:t>
            </a:r>
            <a:r>
              <a:rPr lang="en-US" dirty="0" smtClean="0"/>
              <a:t> </a:t>
            </a:r>
            <a:r>
              <a:rPr lang="en-US" dirty="0" err="1" smtClean="0"/>
              <a:t>görülebilir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/>
              <a:t>ö</a:t>
            </a:r>
            <a:r>
              <a:rPr lang="en-US" dirty="0" err="1" smtClean="0"/>
              <a:t>ncesi</a:t>
            </a:r>
            <a:r>
              <a:rPr lang="en-US" dirty="0" smtClean="0"/>
              <a:t> </a:t>
            </a:r>
            <a:r>
              <a:rPr lang="en-US" dirty="0" err="1" smtClean="0"/>
              <a:t>çocuklarda</a:t>
            </a:r>
            <a:r>
              <a:rPr lang="en-US" dirty="0" smtClean="0"/>
              <a:t> en </a:t>
            </a:r>
            <a:r>
              <a:rPr lang="en-US" dirty="0" err="1" smtClean="0"/>
              <a:t>sık</a:t>
            </a:r>
            <a:r>
              <a:rPr lang="en-US" dirty="0" smtClean="0"/>
              <a:t> KOKGB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ayrılık</a:t>
            </a:r>
            <a:r>
              <a:rPr lang="en-US" dirty="0" smtClean="0"/>
              <a:t> </a:t>
            </a:r>
            <a:r>
              <a:rPr lang="en-US" dirty="0" err="1" smtClean="0"/>
              <a:t>anksiyetesi</a:t>
            </a:r>
            <a:r>
              <a:rPr lang="en-US" dirty="0" smtClean="0"/>
              <a:t> </a:t>
            </a:r>
            <a:r>
              <a:rPr lang="en-US" dirty="0" err="1" smtClean="0"/>
              <a:t>görüldüğü</a:t>
            </a:r>
            <a:r>
              <a:rPr lang="en-US" dirty="0" smtClean="0"/>
              <a:t> </a:t>
            </a:r>
            <a:r>
              <a:rPr lang="en-US" dirty="0" err="1" smtClean="0"/>
              <a:t>bildirilmektedir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704732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accent2"/>
                </a:solidFill>
              </a:rPr>
              <a:t>TSSB’yi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ortaya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çıkaran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bazı</a:t>
            </a:r>
            <a:r>
              <a:rPr lang="en-US" dirty="0" smtClean="0">
                <a:solidFill>
                  <a:schemeClr val="accent2"/>
                </a:solidFill>
              </a:rPr>
              <a:t> risk </a:t>
            </a:r>
            <a:r>
              <a:rPr lang="en-US" dirty="0" err="1" smtClean="0">
                <a:solidFill>
                  <a:schemeClr val="accent2"/>
                </a:solidFill>
              </a:rPr>
              <a:t>etmenleri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Kız</a:t>
            </a:r>
            <a:r>
              <a:rPr lang="en-US" dirty="0" smtClean="0"/>
              <a:t> </a:t>
            </a:r>
            <a:r>
              <a:rPr lang="en-US" dirty="0" err="1" smtClean="0"/>
              <a:t>cinsiyet</a:t>
            </a:r>
            <a:endParaRPr lang="en-US" dirty="0"/>
          </a:p>
          <a:p>
            <a:r>
              <a:rPr lang="en-US" dirty="0" err="1" smtClean="0"/>
              <a:t>Yaş</a:t>
            </a:r>
            <a:endParaRPr lang="en-US" dirty="0" smtClean="0"/>
          </a:p>
          <a:p>
            <a:r>
              <a:rPr lang="en-US" dirty="0" err="1" smtClean="0"/>
              <a:t>Travmaya</a:t>
            </a:r>
            <a:r>
              <a:rPr lang="en-US" dirty="0" smtClean="0"/>
              <a:t> </a:t>
            </a:r>
            <a:r>
              <a:rPr lang="en-US" dirty="0" err="1" smtClean="0"/>
              <a:t>maruziyet</a:t>
            </a:r>
            <a:r>
              <a:rPr lang="en-US" dirty="0" smtClean="0"/>
              <a:t> </a:t>
            </a:r>
            <a:r>
              <a:rPr lang="en-US" dirty="0" err="1" smtClean="0"/>
              <a:t>şiddeti</a:t>
            </a:r>
            <a:endParaRPr lang="en-US" dirty="0" smtClean="0"/>
          </a:p>
          <a:p>
            <a:r>
              <a:rPr lang="en-US" dirty="0" err="1" smtClean="0"/>
              <a:t>Tekrarlayan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süreğen</a:t>
            </a:r>
            <a:r>
              <a:rPr lang="en-US" dirty="0" smtClean="0"/>
              <a:t> </a:t>
            </a:r>
            <a:r>
              <a:rPr lang="en-US" dirty="0" err="1" smtClean="0"/>
              <a:t>travma</a:t>
            </a:r>
            <a:endParaRPr lang="en-US" dirty="0" smtClean="0"/>
          </a:p>
          <a:p>
            <a:r>
              <a:rPr lang="en-US" dirty="0" err="1" smtClean="0"/>
              <a:t>Travmanın</a:t>
            </a:r>
            <a:r>
              <a:rPr lang="en-US" dirty="0" smtClean="0"/>
              <a:t> </a:t>
            </a:r>
            <a:r>
              <a:rPr lang="en-US" dirty="0" err="1" smtClean="0"/>
              <a:t>niteliği</a:t>
            </a:r>
            <a:endParaRPr lang="en-US" dirty="0"/>
          </a:p>
          <a:p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destek</a:t>
            </a:r>
            <a:r>
              <a:rPr lang="en-US" dirty="0" smtClean="0"/>
              <a:t> </a:t>
            </a:r>
            <a:r>
              <a:rPr lang="en-US" dirty="0" err="1" smtClean="0"/>
              <a:t>sisteminin</a:t>
            </a:r>
            <a:r>
              <a:rPr lang="en-US" dirty="0" smtClean="0"/>
              <a:t> </a:t>
            </a:r>
            <a:r>
              <a:rPr lang="en-US" dirty="0" err="1" smtClean="0"/>
              <a:t>niteliği</a:t>
            </a:r>
            <a:endParaRPr lang="en-US" dirty="0" smtClean="0"/>
          </a:p>
          <a:p>
            <a:r>
              <a:rPr lang="en-US" dirty="0" err="1" smtClean="0"/>
              <a:t>Ebeveynlerin</a:t>
            </a:r>
            <a:r>
              <a:rPr lang="en-US" dirty="0" smtClean="0"/>
              <a:t> </a:t>
            </a:r>
            <a:r>
              <a:rPr lang="en-US" dirty="0" err="1" smtClean="0"/>
              <a:t>çocuklarına</a:t>
            </a:r>
            <a:r>
              <a:rPr lang="en-US" dirty="0" smtClean="0"/>
              <a:t> </a:t>
            </a:r>
            <a:r>
              <a:rPr lang="en-US" dirty="0" err="1" smtClean="0"/>
              <a:t>gösterdiği</a:t>
            </a:r>
            <a:r>
              <a:rPr lang="en-US" dirty="0" smtClean="0"/>
              <a:t> </a:t>
            </a:r>
            <a:r>
              <a:rPr lang="en-US" dirty="0" err="1" smtClean="0"/>
              <a:t>tepkiler</a:t>
            </a:r>
            <a:endParaRPr lang="en-US" dirty="0" smtClean="0"/>
          </a:p>
          <a:p>
            <a:r>
              <a:rPr lang="en-US" dirty="0" err="1" smtClean="0"/>
              <a:t>Ebeveyndeki</a:t>
            </a:r>
            <a:r>
              <a:rPr lang="en-US" dirty="0" smtClean="0"/>
              <a:t> </a:t>
            </a:r>
            <a:r>
              <a:rPr lang="en-US" dirty="0" err="1" smtClean="0"/>
              <a:t>olay</a:t>
            </a:r>
            <a:r>
              <a:rPr lang="en-US" dirty="0" smtClean="0"/>
              <a:t> </a:t>
            </a:r>
            <a:r>
              <a:rPr lang="en-US" dirty="0" err="1" smtClean="0"/>
              <a:t>sonrasında</a:t>
            </a:r>
            <a:r>
              <a:rPr lang="en-US" dirty="0" smtClean="0"/>
              <a:t> </a:t>
            </a:r>
            <a:r>
              <a:rPr lang="en-US" dirty="0" err="1" smtClean="0"/>
              <a:t>gelişen</a:t>
            </a:r>
            <a:r>
              <a:rPr lang="en-US" dirty="0" smtClean="0"/>
              <a:t> </a:t>
            </a:r>
            <a:r>
              <a:rPr lang="en-US" dirty="0" err="1" smtClean="0"/>
              <a:t>psikopatolojiler</a:t>
            </a:r>
            <a:endParaRPr lang="en-US" dirty="0" smtClean="0"/>
          </a:p>
          <a:p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 smtClean="0"/>
              <a:t>işlevlerinde</a:t>
            </a:r>
            <a:r>
              <a:rPr lang="en-US" dirty="0" smtClean="0"/>
              <a:t> </a:t>
            </a:r>
            <a:r>
              <a:rPr lang="en-US" dirty="0" err="1" smtClean="0"/>
              <a:t>bozulma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komorbidite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900205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Ayırıcı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Tanı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stres</a:t>
            </a:r>
            <a:r>
              <a:rPr lang="en-US" dirty="0" smtClean="0"/>
              <a:t> </a:t>
            </a:r>
            <a:r>
              <a:rPr lang="en-US" dirty="0" err="1" smtClean="0"/>
              <a:t>bozukluğu</a:t>
            </a:r>
            <a:endParaRPr lang="en-US" dirty="0" smtClean="0"/>
          </a:p>
          <a:p>
            <a:r>
              <a:rPr lang="en-US" dirty="0" err="1" smtClean="0"/>
              <a:t>Uyum</a:t>
            </a:r>
            <a:r>
              <a:rPr lang="en-US" dirty="0" smtClean="0"/>
              <a:t> </a:t>
            </a:r>
            <a:r>
              <a:rPr lang="en-US" dirty="0" err="1" smtClean="0"/>
              <a:t>bozukluğu</a:t>
            </a:r>
            <a:endParaRPr lang="en-US" dirty="0" smtClean="0"/>
          </a:p>
          <a:p>
            <a:r>
              <a:rPr lang="en-US" dirty="0" smtClean="0"/>
              <a:t>DEHB</a:t>
            </a:r>
          </a:p>
          <a:p>
            <a:r>
              <a:rPr lang="en-US" dirty="0" err="1" smtClean="0"/>
              <a:t>Duygudurum</a:t>
            </a:r>
            <a:r>
              <a:rPr lang="en-US" dirty="0" smtClean="0"/>
              <a:t> </a:t>
            </a:r>
            <a:r>
              <a:rPr lang="en-US" dirty="0" err="1" smtClean="0"/>
              <a:t>bozukluğu</a:t>
            </a:r>
            <a:endParaRPr lang="en-US" dirty="0" smtClean="0"/>
          </a:p>
          <a:p>
            <a:r>
              <a:rPr lang="en-US" dirty="0" err="1" smtClean="0"/>
              <a:t>Anksiyete</a:t>
            </a:r>
            <a:r>
              <a:rPr lang="en-US" dirty="0" smtClean="0"/>
              <a:t> </a:t>
            </a:r>
            <a:r>
              <a:rPr lang="en-US" dirty="0" err="1" smtClean="0"/>
              <a:t>bozuklukları</a:t>
            </a:r>
            <a:endParaRPr lang="en-US" dirty="0" smtClean="0"/>
          </a:p>
          <a:p>
            <a:r>
              <a:rPr lang="en-US" dirty="0" err="1" smtClean="0"/>
              <a:t>Konversiyon</a:t>
            </a:r>
            <a:r>
              <a:rPr lang="en-US" dirty="0" smtClean="0"/>
              <a:t> </a:t>
            </a:r>
            <a:r>
              <a:rPr lang="en-US" dirty="0" err="1" smtClean="0"/>
              <a:t>bozukluğu</a:t>
            </a:r>
            <a:endParaRPr lang="en-US" dirty="0" smtClean="0"/>
          </a:p>
          <a:p>
            <a:r>
              <a:rPr lang="en-US" dirty="0" err="1" smtClean="0"/>
              <a:t>Kısa</a:t>
            </a:r>
            <a:r>
              <a:rPr lang="en-US" dirty="0" smtClean="0"/>
              <a:t> </a:t>
            </a:r>
            <a:r>
              <a:rPr lang="en-US" dirty="0" err="1" smtClean="0"/>
              <a:t>psikotik</a:t>
            </a:r>
            <a:r>
              <a:rPr lang="en-US" dirty="0" smtClean="0"/>
              <a:t> </a:t>
            </a:r>
            <a:r>
              <a:rPr lang="en-US" dirty="0" err="1" smtClean="0"/>
              <a:t>bozukluk</a:t>
            </a:r>
            <a:endParaRPr lang="en-US" dirty="0" smtClean="0"/>
          </a:p>
          <a:p>
            <a:r>
              <a:rPr lang="en-US" dirty="0" err="1" smtClean="0"/>
              <a:t>Okb</a:t>
            </a:r>
            <a:endParaRPr lang="en-US" dirty="0" smtClean="0"/>
          </a:p>
          <a:p>
            <a:r>
              <a:rPr lang="en-US" dirty="0" err="1" smtClean="0"/>
              <a:t>Madde</a:t>
            </a:r>
            <a:r>
              <a:rPr lang="en-US" dirty="0" smtClean="0"/>
              <a:t> </a:t>
            </a:r>
            <a:r>
              <a:rPr lang="en-US" dirty="0" err="1" smtClean="0"/>
              <a:t>kullanım</a:t>
            </a:r>
            <a:r>
              <a:rPr lang="en-US" dirty="0" smtClean="0"/>
              <a:t> </a:t>
            </a:r>
            <a:r>
              <a:rPr lang="en-US" dirty="0" err="1" smtClean="0"/>
              <a:t>bozukluğu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840364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T</a:t>
            </a:r>
            <a:r>
              <a:rPr lang="en-US" dirty="0" err="1" smtClean="0">
                <a:solidFill>
                  <a:srgbClr val="FF0000"/>
                </a:solidFill>
              </a:rPr>
              <a:t>edavi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Psikoterapi</a:t>
            </a:r>
            <a:r>
              <a:rPr lang="en-US" dirty="0" smtClean="0"/>
              <a:t> </a:t>
            </a:r>
            <a:r>
              <a:rPr lang="en-US" dirty="0" err="1" smtClean="0"/>
              <a:t>özellikle</a:t>
            </a:r>
            <a:r>
              <a:rPr lang="en-US" dirty="0" smtClean="0"/>
              <a:t> BDT </a:t>
            </a:r>
            <a:r>
              <a:rPr lang="en-US" dirty="0" err="1" smtClean="0"/>
              <a:t>etkilidir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Travma</a:t>
            </a:r>
            <a:r>
              <a:rPr lang="en-US" dirty="0" smtClean="0"/>
              <a:t> </a:t>
            </a:r>
            <a:r>
              <a:rPr lang="en-US" dirty="0" err="1" smtClean="0"/>
              <a:t>odaklı</a:t>
            </a:r>
            <a:r>
              <a:rPr lang="en-US" dirty="0" smtClean="0"/>
              <a:t> </a:t>
            </a:r>
            <a:r>
              <a:rPr lang="en-US" dirty="0" err="1" smtClean="0"/>
              <a:t>BDT’nin</a:t>
            </a:r>
            <a:r>
              <a:rPr lang="en-US" dirty="0" smtClean="0"/>
              <a:t> </a:t>
            </a:r>
            <a:r>
              <a:rPr lang="en-US" dirty="0" err="1" smtClean="0"/>
              <a:t>etkili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gösterilmiştir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çocuklarda</a:t>
            </a:r>
            <a:r>
              <a:rPr lang="en-US" dirty="0" smtClean="0"/>
              <a:t> </a:t>
            </a:r>
            <a:r>
              <a:rPr lang="en-US" dirty="0" err="1" smtClean="0"/>
              <a:t>oyun</a:t>
            </a:r>
            <a:r>
              <a:rPr lang="en-US" dirty="0" smtClean="0"/>
              <a:t> </a:t>
            </a:r>
            <a:r>
              <a:rPr lang="en-US" dirty="0" err="1" smtClean="0"/>
              <a:t>terapisi</a:t>
            </a:r>
            <a:r>
              <a:rPr lang="en-US" dirty="0" smtClean="0"/>
              <a:t>, </a:t>
            </a:r>
            <a:r>
              <a:rPr lang="en-US" dirty="0" err="1" smtClean="0"/>
              <a:t>resmetmek</a:t>
            </a:r>
            <a:r>
              <a:rPr lang="en-US" dirty="0" smtClean="0"/>
              <a:t>, </a:t>
            </a:r>
            <a:r>
              <a:rPr lang="en-US" dirty="0" err="1" smtClean="0"/>
              <a:t>bebek</a:t>
            </a:r>
            <a:r>
              <a:rPr lang="en-US" dirty="0" smtClean="0"/>
              <a:t>, </a:t>
            </a:r>
            <a:r>
              <a:rPr lang="en-US" dirty="0" err="1" smtClean="0"/>
              <a:t>kukla</a:t>
            </a:r>
            <a:r>
              <a:rPr lang="en-US" dirty="0" smtClean="0"/>
              <a:t>, </a:t>
            </a:r>
            <a:r>
              <a:rPr lang="en-US" dirty="0" err="1" smtClean="0"/>
              <a:t>öykü</a:t>
            </a:r>
            <a:r>
              <a:rPr lang="en-US" dirty="0" smtClean="0"/>
              <a:t> </a:t>
            </a:r>
            <a:r>
              <a:rPr lang="en-US" dirty="0" err="1" smtClean="0"/>
              <a:t>anlatmak</a:t>
            </a:r>
            <a:r>
              <a:rPr lang="en-US" dirty="0" smtClean="0"/>
              <a:t> vb. </a:t>
            </a:r>
            <a:r>
              <a:rPr lang="en-US" dirty="0" err="1"/>
              <a:t>a</a:t>
            </a:r>
            <a:r>
              <a:rPr lang="en-US" dirty="0" err="1" smtClean="0"/>
              <a:t>raçlar</a:t>
            </a:r>
            <a:r>
              <a:rPr lang="en-US" dirty="0" smtClean="0"/>
              <a:t> </a:t>
            </a:r>
            <a:r>
              <a:rPr lang="en-US" dirty="0" err="1" smtClean="0"/>
              <a:t>duygu</a:t>
            </a:r>
            <a:r>
              <a:rPr lang="en-US" dirty="0" smtClean="0"/>
              <a:t> </a:t>
            </a:r>
            <a:r>
              <a:rPr lang="en-US" dirty="0" err="1" smtClean="0"/>
              <a:t>ifadesi</a:t>
            </a:r>
            <a:r>
              <a:rPr lang="en-US" dirty="0" smtClean="0"/>
              <a:t>, </a:t>
            </a:r>
            <a:r>
              <a:rPr lang="en-US" dirty="0" err="1" smtClean="0"/>
              <a:t>çatışmaların</a:t>
            </a:r>
            <a:r>
              <a:rPr lang="en-US" dirty="0" smtClean="0"/>
              <a:t> </a:t>
            </a:r>
            <a:r>
              <a:rPr lang="en-US" dirty="0" err="1" smtClean="0"/>
              <a:t>açığa</a:t>
            </a:r>
            <a:r>
              <a:rPr lang="en-US" dirty="0" smtClean="0"/>
              <a:t> </a:t>
            </a:r>
            <a:r>
              <a:rPr lang="en-US" dirty="0" err="1" smtClean="0"/>
              <a:t>çıkması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çözümlenmesine</a:t>
            </a:r>
            <a:r>
              <a:rPr lang="en-US" dirty="0" smtClean="0"/>
              <a:t> </a:t>
            </a:r>
            <a:r>
              <a:rPr lang="en-US" dirty="0" err="1" smtClean="0"/>
              <a:t>aracılık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Grup</a:t>
            </a:r>
            <a:r>
              <a:rPr lang="en-US" dirty="0" smtClean="0"/>
              <a:t> </a:t>
            </a:r>
            <a:r>
              <a:rPr lang="en-US" dirty="0" err="1" smtClean="0"/>
              <a:t>terapisi</a:t>
            </a:r>
            <a:r>
              <a:rPr lang="en-US" dirty="0" smtClean="0"/>
              <a:t> (</a:t>
            </a:r>
            <a:r>
              <a:rPr lang="en-US" dirty="0" err="1" smtClean="0"/>
              <a:t>özellikle</a:t>
            </a:r>
            <a:r>
              <a:rPr lang="en-US" dirty="0" smtClean="0"/>
              <a:t> </a:t>
            </a:r>
            <a:r>
              <a:rPr lang="en-US" dirty="0" err="1" smtClean="0"/>
              <a:t>benzer</a:t>
            </a:r>
            <a:r>
              <a:rPr lang="en-US" dirty="0" smtClean="0"/>
              <a:t> </a:t>
            </a:r>
            <a:r>
              <a:rPr lang="en-US" dirty="0" err="1" smtClean="0"/>
              <a:t>grupla</a:t>
            </a:r>
            <a:r>
              <a:rPr lang="en-US" dirty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) </a:t>
            </a:r>
            <a:r>
              <a:rPr lang="en-US" dirty="0" err="1" smtClean="0"/>
              <a:t>etkilidir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 smtClean="0"/>
              <a:t>eğitimi</a:t>
            </a:r>
            <a:endParaRPr lang="en-US" dirty="0" smtClean="0"/>
          </a:p>
          <a:p>
            <a:r>
              <a:rPr lang="en-US" dirty="0" err="1" smtClean="0"/>
              <a:t>Medikal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 (SSRI; </a:t>
            </a:r>
            <a:r>
              <a:rPr lang="en-US" dirty="0" err="1" smtClean="0"/>
              <a:t>sertralin</a:t>
            </a:r>
            <a:r>
              <a:rPr lang="en-US" dirty="0" smtClean="0"/>
              <a:t>, citalopram, </a:t>
            </a:r>
            <a:r>
              <a:rPr lang="en-US" dirty="0" err="1" smtClean="0"/>
              <a:t>fluoksetin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603644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Munchausen by proxy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‘</a:t>
            </a:r>
            <a:r>
              <a:rPr lang="en-US" dirty="0" err="1" smtClean="0"/>
              <a:t>Vekaleten</a:t>
            </a:r>
            <a:r>
              <a:rPr lang="en-US" dirty="0" smtClean="0"/>
              <a:t> </a:t>
            </a:r>
            <a:r>
              <a:rPr lang="en-US" dirty="0" err="1" smtClean="0"/>
              <a:t>hastalık</a:t>
            </a:r>
            <a:r>
              <a:rPr lang="en-US" dirty="0" smtClean="0"/>
              <a:t>’ </a:t>
            </a:r>
            <a:r>
              <a:rPr lang="en-US" dirty="0" err="1" smtClean="0"/>
              <a:t>ya</a:t>
            </a:r>
            <a:r>
              <a:rPr lang="en-US" dirty="0" smtClean="0"/>
              <a:t> da ‘</a:t>
            </a:r>
            <a:r>
              <a:rPr lang="en-US" dirty="0" err="1" smtClean="0"/>
              <a:t>bakım</a:t>
            </a:r>
            <a:r>
              <a:rPr lang="en-US" dirty="0" smtClean="0"/>
              <a:t> </a:t>
            </a:r>
            <a:r>
              <a:rPr lang="en-US" dirty="0" err="1" smtClean="0"/>
              <a:t>verenin</a:t>
            </a:r>
            <a:r>
              <a:rPr lang="en-US" dirty="0" smtClean="0"/>
              <a:t> </a:t>
            </a:r>
            <a:r>
              <a:rPr lang="en-US" dirty="0" err="1" smtClean="0"/>
              <a:t>yapay</a:t>
            </a:r>
            <a:r>
              <a:rPr lang="en-US" dirty="0" smtClean="0"/>
              <a:t> </a:t>
            </a:r>
            <a:r>
              <a:rPr lang="en-US" dirty="0" err="1" smtClean="0"/>
              <a:t>bozukluğu</a:t>
            </a:r>
            <a:r>
              <a:rPr lang="en-US" dirty="0" smtClean="0"/>
              <a:t>’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bilinir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istismarı</a:t>
            </a:r>
            <a:r>
              <a:rPr lang="en-US" dirty="0" smtClean="0"/>
              <a:t> </a:t>
            </a:r>
            <a:r>
              <a:rPr lang="en-US" dirty="0" err="1" smtClean="0"/>
              <a:t>formudur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çocuğa</a:t>
            </a:r>
            <a:r>
              <a:rPr lang="en-US" dirty="0" smtClean="0"/>
              <a:t> </a:t>
            </a:r>
            <a:r>
              <a:rPr lang="en-US" dirty="0" err="1" smtClean="0"/>
              <a:t>bakmakla</a:t>
            </a:r>
            <a:r>
              <a:rPr lang="en-US" dirty="0" smtClean="0"/>
              <a:t> </a:t>
            </a:r>
            <a:r>
              <a:rPr lang="en-US" dirty="0" err="1" smtClean="0"/>
              <a:t>yükümlü</a:t>
            </a:r>
            <a:r>
              <a:rPr lang="en-US" dirty="0" smtClean="0"/>
              <a:t> </a:t>
            </a:r>
            <a:r>
              <a:rPr lang="en-US" dirty="0" err="1" smtClean="0"/>
              <a:t>kimseler</a:t>
            </a:r>
            <a:r>
              <a:rPr lang="en-US" dirty="0" smtClean="0"/>
              <a:t> </a:t>
            </a:r>
            <a:r>
              <a:rPr lang="en-US" dirty="0" err="1" smtClean="0"/>
              <a:t>çocukta</a:t>
            </a:r>
            <a:r>
              <a:rPr lang="en-US" dirty="0" smtClean="0"/>
              <a:t> </a:t>
            </a:r>
            <a:r>
              <a:rPr lang="en-US" dirty="0" err="1" smtClean="0"/>
              <a:t>hastalık</a:t>
            </a:r>
            <a:r>
              <a:rPr lang="en-US" dirty="0" smtClean="0"/>
              <a:t> </a:t>
            </a:r>
            <a:r>
              <a:rPr lang="en-US" dirty="0" err="1" smtClean="0"/>
              <a:t>yaratmakta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uydurmaktadır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3-13 </a:t>
            </a:r>
            <a:r>
              <a:rPr lang="en-US" dirty="0" err="1" smtClean="0"/>
              <a:t>yaş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sıklıkla</a:t>
            </a:r>
            <a:r>
              <a:rPr lang="en-US" dirty="0" smtClean="0"/>
              <a:t> </a:t>
            </a:r>
            <a:r>
              <a:rPr lang="en-US" dirty="0" err="1" smtClean="0"/>
              <a:t>bebek</a:t>
            </a:r>
            <a:r>
              <a:rPr lang="en-US" dirty="0" smtClean="0"/>
              <a:t> </a:t>
            </a:r>
            <a:r>
              <a:rPr lang="en-US" dirty="0" err="1" smtClean="0"/>
              <a:t>yaş</a:t>
            </a:r>
            <a:r>
              <a:rPr lang="en-US" dirty="0" smtClean="0"/>
              <a:t> </a:t>
            </a:r>
            <a:r>
              <a:rPr lang="en-US" dirty="0" err="1" smtClean="0"/>
              <a:t>grubu</a:t>
            </a:r>
            <a:r>
              <a:rPr lang="en-US" dirty="0" smtClean="0"/>
              <a:t> </a:t>
            </a:r>
            <a:r>
              <a:rPr lang="en-US" dirty="0" err="1" smtClean="0"/>
              <a:t>maruz</a:t>
            </a:r>
            <a:r>
              <a:rPr lang="en-US" dirty="0" smtClean="0"/>
              <a:t> </a:t>
            </a:r>
            <a:r>
              <a:rPr lang="en-US" dirty="0" err="1" smtClean="0"/>
              <a:t>kalır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15317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Risk </a:t>
            </a:r>
            <a:r>
              <a:rPr lang="en-US" dirty="0" err="1" smtClean="0">
                <a:solidFill>
                  <a:schemeClr val="accent2"/>
                </a:solidFill>
              </a:rPr>
              <a:t>Faktörleri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SED </a:t>
            </a:r>
            <a:r>
              <a:rPr lang="tr-TR" dirty="0" smtClean="0"/>
              <a:t>düşüklüğü, tek ebeveyn olma, aile içi şiddet, alkol/ madde kullanımı, </a:t>
            </a:r>
            <a:r>
              <a:rPr lang="tr-TR" dirty="0" err="1" smtClean="0"/>
              <a:t>parental</a:t>
            </a:r>
            <a:r>
              <a:rPr lang="tr-TR" dirty="0" smtClean="0"/>
              <a:t> psikiyatrik </a:t>
            </a:r>
            <a:r>
              <a:rPr lang="tr-TR" dirty="0" err="1" smtClean="0"/>
              <a:t>hast</a:t>
            </a:r>
            <a:r>
              <a:rPr lang="tr-TR" dirty="0" smtClean="0"/>
              <a:t>, </a:t>
            </a:r>
            <a:r>
              <a:rPr lang="tr-TR" dirty="0" smtClean="0"/>
              <a:t>kalabalık</a:t>
            </a:r>
            <a:r>
              <a:rPr lang="tr-TR" dirty="0" smtClean="0"/>
              <a:t> </a:t>
            </a:r>
            <a:r>
              <a:rPr lang="tr-TR" dirty="0" smtClean="0"/>
              <a:t>aile, çocuğa ilişkin </a:t>
            </a:r>
            <a:r>
              <a:rPr lang="tr-TR" dirty="0" smtClean="0"/>
              <a:t>güçlükler, bozukluklar</a:t>
            </a:r>
            <a:r>
              <a:rPr lang="tr-TR" dirty="0" smtClean="0"/>
              <a:t>, </a:t>
            </a:r>
            <a:r>
              <a:rPr lang="tr-TR" dirty="0" smtClean="0"/>
              <a:t>fiziksel </a:t>
            </a:r>
            <a:r>
              <a:rPr lang="tr-TR" dirty="0" smtClean="0"/>
              <a:t>yakınlık, izole aile yapısı, </a:t>
            </a:r>
            <a:r>
              <a:rPr lang="tr-TR" dirty="0" smtClean="0"/>
              <a:t>ihmal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7317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Tıbbi</a:t>
            </a:r>
            <a:r>
              <a:rPr lang="en-US" dirty="0" smtClean="0"/>
              <a:t> </a:t>
            </a:r>
            <a:r>
              <a:rPr lang="en-US" dirty="0" err="1" smtClean="0"/>
              <a:t>öykünün</a:t>
            </a:r>
            <a:r>
              <a:rPr lang="en-US" dirty="0" smtClean="0"/>
              <a:t> </a:t>
            </a:r>
            <a:r>
              <a:rPr lang="en-US" dirty="0" err="1" smtClean="0"/>
              <a:t>yanlış</a:t>
            </a:r>
            <a:r>
              <a:rPr lang="en-US" dirty="0" smtClean="0"/>
              <a:t> </a:t>
            </a:r>
            <a:r>
              <a:rPr lang="en-US" dirty="0" err="1" smtClean="0"/>
              <a:t>verilmesi</a:t>
            </a:r>
            <a:r>
              <a:rPr lang="en-US" dirty="0" smtClean="0"/>
              <a:t>, lab. </a:t>
            </a:r>
            <a:r>
              <a:rPr lang="en-US" dirty="0" err="1" smtClean="0"/>
              <a:t>Örneklerini</a:t>
            </a:r>
            <a:r>
              <a:rPr lang="en-US" dirty="0" smtClean="0"/>
              <a:t> </a:t>
            </a:r>
            <a:r>
              <a:rPr lang="en-US" dirty="0" err="1" smtClean="0"/>
              <a:t>bulaştırması</a:t>
            </a:r>
            <a:r>
              <a:rPr lang="en-US" dirty="0" smtClean="0"/>
              <a:t>, </a:t>
            </a:r>
            <a:r>
              <a:rPr lang="en-US" dirty="0" err="1" smtClean="0"/>
              <a:t>kayıtların</a:t>
            </a:r>
            <a:r>
              <a:rPr lang="en-US" dirty="0" smtClean="0"/>
              <a:t> </a:t>
            </a:r>
            <a:r>
              <a:rPr lang="en-US" dirty="0" err="1" smtClean="0"/>
              <a:t>değiştirilmesi</a:t>
            </a:r>
            <a:r>
              <a:rPr lang="en-US" dirty="0"/>
              <a:t> </a:t>
            </a:r>
            <a:r>
              <a:rPr lang="en-US" dirty="0" err="1" smtClean="0"/>
              <a:t>şeklinde</a:t>
            </a:r>
            <a:r>
              <a:rPr lang="en-US" dirty="0" smtClean="0"/>
              <a:t> </a:t>
            </a:r>
            <a:r>
              <a:rPr lang="en-US" dirty="0" err="1" smtClean="0"/>
              <a:t>olabilir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Mortalite</a:t>
            </a:r>
            <a:r>
              <a:rPr lang="en-US" dirty="0" smtClean="0"/>
              <a:t> % 6-9 ‘</a:t>
            </a:r>
            <a:r>
              <a:rPr lang="en-US" dirty="0" err="1" smtClean="0"/>
              <a:t>dur</a:t>
            </a:r>
            <a:r>
              <a:rPr lang="en-US" dirty="0" smtClean="0"/>
              <a:t>. </a:t>
            </a:r>
            <a:r>
              <a:rPr lang="en-US" dirty="0" err="1" smtClean="0"/>
              <a:t>Kaza</a:t>
            </a:r>
            <a:r>
              <a:rPr lang="en-US" dirty="0" smtClean="0"/>
              <a:t> </a:t>
            </a:r>
            <a:r>
              <a:rPr lang="en-US" dirty="0" err="1" smtClean="0"/>
              <a:t>süsü</a:t>
            </a:r>
            <a:r>
              <a:rPr lang="en-US" dirty="0" smtClean="0"/>
              <a:t> </a:t>
            </a:r>
            <a:r>
              <a:rPr lang="en-US" dirty="0" err="1" smtClean="0"/>
              <a:t>verirler</a:t>
            </a:r>
            <a:r>
              <a:rPr lang="en-US" dirty="0" smtClean="0"/>
              <a:t> ort. 20 ay </a:t>
            </a:r>
            <a:r>
              <a:rPr lang="en-US" dirty="0" err="1" smtClean="0"/>
              <a:t>bazen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uzun</a:t>
            </a:r>
            <a:r>
              <a:rPr lang="en-US" dirty="0" smtClean="0"/>
              <a:t> </a:t>
            </a:r>
            <a:r>
              <a:rPr lang="en-US" dirty="0" err="1" smtClean="0"/>
              <a:t>sürede</a:t>
            </a:r>
            <a:r>
              <a:rPr lang="en-US" dirty="0" smtClean="0"/>
              <a:t> </a:t>
            </a:r>
            <a:r>
              <a:rPr lang="en-US" dirty="0" err="1" smtClean="0"/>
              <a:t>farkedilirler</a:t>
            </a:r>
            <a:r>
              <a:rPr lang="en-US" dirty="0" smtClean="0"/>
              <a:t>. % 25 </a:t>
            </a:r>
            <a:r>
              <a:rPr lang="en-US" dirty="0" err="1" smtClean="0"/>
              <a:t>oranda</a:t>
            </a:r>
            <a:r>
              <a:rPr lang="en-US" dirty="0" smtClean="0"/>
              <a:t> </a:t>
            </a:r>
            <a:r>
              <a:rPr lang="en-US" dirty="0" err="1" smtClean="0"/>
              <a:t>kardeş</a:t>
            </a:r>
            <a:r>
              <a:rPr lang="en-US" dirty="0" smtClean="0"/>
              <a:t> ex </a:t>
            </a:r>
            <a:r>
              <a:rPr lang="en-US" dirty="0" err="1" smtClean="0"/>
              <a:t>olmuştur</a:t>
            </a:r>
            <a:r>
              <a:rPr lang="en-US" dirty="0" smtClean="0"/>
              <a:t>.</a:t>
            </a:r>
          </a:p>
          <a:p>
            <a:r>
              <a:rPr lang="en-US" dirty="0" smtClean="0"/>
              <a:t>En </a:t>
            </a:r>
            <a:r>
              <a:rPr lang="en-US" dirty="0" err="1" smtClean="0"/>
              <a:t>sık</a:t>
            </a:r>
            <a:r>
              <a:rPr lang="en-US" dirty="0" smtClean="0"/>
              <a:t> </a:t>
            </a:r>
            <a:r>
              <a:rPr lang="en-US" dirty="0" err="1" smtClean="0"/>
              <a:t>havasız</a:t>
            </a:r>
            <a:r>
              <a:rPr lang="en-US" dirty="0" smtClean="0"/>
              <a:t> </a:t>
            </a:r>
            <a:r>
              <a:rPr lang="en-US" dirty="0" err="1" smtClean="0"/>
              <a:t>bırakma-boğma</a:t>
            </a:r>
            <a:r>
              <a:rPr lang="en-US" dirty="0" smtClean="0"/>
              <a:t>, </a:t>
            </a:r>
            <a:r>
              <a:rPr lang="en-US" dirty="0" err="1" smtClean="0"/>
              <a:t>ilaç</a:t>
            </a:r>
            <a:r>
              <a:rPr lang="en-US" dirty="0" smtClean="0"/>
              <a:t> </a:t>
            </a:r>
            <a:r>
              <a:rPr lang="en-US" dirty="0" err="1" smtClean="0"/>
              <a:t>verme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zehirleme</a:t>
            </a:r>
            <a:r>
              <a:rPr lang="en-US" dirty="0" smtClean="0"/>
              <a:t> ( insulin vb.).</a:t>
            </a:r>
          </a:p>
          <a:p>
            <a:r>
              <a:rPr lang="en-US" dirty="0" smtClean="0"/>
              <a:t>En </a:t>
            </a:r>
            <a:r>
              <a:rPr lang="en-US" dirty="0" err="1" smtClean="0"/>
              <a:t>sık</a:t>
            </a:r>
            <a:r>
              <a:rPr lang="en-US" dirty="0" smtClean="0"/>
              <a:t> </a:t>
            </a:r>
            <a:r>
              <a:rPr lang="en-US" dirty="0" err="1" smtClean="0"/>
              <a:t>apne</a:t>
            </a:r>
            <a:r>
              <a:rPr lang="en-US" dirty="0" smtClean="0"/>
              <a:t>, </a:t>
            </a:r>
            <a:r>
              <a:rPr lang="en-US" dirty="0" err="1" smtClean="0"/>
              <a:t>anoreksiya</a:t>
            </a:r>
            <a:r>
              <a:rPr lang="en-US" dirty="0" smtClean="0"/>
              <a:t>/ </a:t>
            </a:r>
            <a:r>
              <a:rPr lang="en-US" dirty="0" err="1" smtClean="0"/>
              <a:t>yeme</a:t>
            </a:r>
            <a:r>
              <a:rPr lang="en-US" dirty="0" smtClean="0"/>
              <a:t> </a:t>
            </a:r>
            <a:r>
              <a:rPr lang="en-US" dirty="0" err="1" smtClean="0"/>
              <a:t>sorunları</a:t>
            </a:r>
            <a:r>
              <a:rPr lang="en-US" dirty="0" smtClean="0"/>
              <a:t>, </a:t>
            </a:r>
            <a:r>
              <a:rPr lang="en-US" dirty="0" err="1" smtClean="0"/>
              <a:t>diyare</a:t>
            </a:r>
            <a:r>
              <a:rPr lang="en-US" dirty="0" smtClean="0"/>
              <a:t>, </a:t>
            </a:r>
            <a:r>
              <a:rPr lang="en-US" dirty="0" err="1" smtClean="0"/>
              <a:t>nöbet</a:t>
            </a:r>
            <a:r>
              <a:rPr lang="en-US" dirty="0" smtClean="0"/>
              <a:t>, </a:t>
            </a:r>
            <a:r>
              <a:rPr lang="en-US" dirty="0" err="1" smtClean="0"/>
              <a:t>siyanoz</a:t>
            </a:r>
            <a:r>
              <a:rPr lang="en-US" dirty="0" smtClean="0"/>
              <a:t>, </a:t>
            </a:r>
            <a:r>
              <a:rPr lang="en-US" dirty="0" err="1" smtClean="0"/>
              <a:t>davranış</a:t>
            </a:r>
            <a:r>
              <a:rPr lang="en-US" dirty="0" smtClean="0"/>
              <a:t> </a:t>
            </a:r>
            <a:r>
              <a:rPr lang="en-US" dirty="0" err="1" smtClean="0"/>
              <a:t>sorunları</a:t>
            </a:r>
            <a:r>
              <a:rPr lang="en-US" dirty="0" smtClean="0"/>
              <a:t>, </a:t>
            </a:r>
            <a:r>
              <a:rPr lang="en-US" dirty="0" err="1" smtClean="0"/>
              <a:t>astım</a:t>
            </a:r>
            <a:r>
              <a:rPr lang="en-US" dirty="0" smtClean="0"/>
              <a:t>, </a:t>
            </a:r>
            <a:r>
              <a:rPr lang="en-US" dirty="0" err="1" smtClean="0"/>
              <a:t>alerji</a:t>
            </a:r>
            <a:r>
              <a:rPr lang="en-US" dirty="0" smtClean="0"/>
              <a:t>, </a:t>
            </a:r>
            <a:r>
              <a:rPr lang="en-US" dirty="0" err="1" smtClean="0"/>
              <a:t>ateş</a:t>
            </a:r>
            <a:r>
              <a:rPr lang="en-US" dirty="0" smtClean="0"/>
              <a:t> </a:t>
            </a:r>
            <a:r>
              <a:rPr lang="en-US" dirty="0" err="1" smtClean="0"/>
              <a:t>ağrı</a:t>
            </a:r>
            <a:r>
              <a:rPr lang="en-US" dirty="0" smtClean="0"/>
              <a:t> </a:t>
            </a:r>
            <a:r>
              <a:rPr lang="en-US" dirty="0" err="1" smtClean="0"/>
              <a:t>belirti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görülür</a:t>
            </a:r>
            <a:r>
              <a:rPr lang="en-US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180216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Çocuk ve Ergen Ruh Sağlığı ve  Hastalıkları, Ed: Pekcanlar Aynur, Ercan E.S. Türkiye Çocuk ve Genç Derneği </a:t>
            </a:r>
            <a:r>
              <a:rPr lang="tr-TR" dirty="0" err="1" smtClean="0"/>
              <a:t>Yayınaları</a:t>
            </a:r>
            <a:r>
              <a:rPr lang="tr-TR" dirty="0" smtClean="0"/>
              <a:t>, 2016, Ankara</a:t>
            </a:r>
            <a:r>
              <a:rPr lang="tr-TR" dirty="0" smtClean="0"/>
              <a:t>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Çocuk </a:t>
            </a:r>
            <a:r>
              <a:rPr lang="tr-TR" dirty="0" smtClean="0"/>
              <a:t>ve Ergen Psikiyatrisi Temel Kitabı, Ed: </a:t>
            </a:r>
            <a:r>
              <a:rPr lang="tr-TR" dirty="0" err="1" smtClean="0"/>
              <a:t>Çuhadaroğlu</a:t>
            </a:r>
            <a:r>
              <a:rPr lang="tr-TR" dirty="0" smtClean="0"/>
              <a:t> F, Coşkun A, İşeri E, </a:t>
            </a:r>
            <a:r>
              <a:rPr lang="tr-TR" dirty="0" err="1" smtClean="0"/>
              <a:t>Miral</a:t>
            </a:r>
            <a:r>
              <a:rPr lang="tr-TR" dirty="0" smtClean="0"/>
              <a:t> S, </a:t>
            </a:r>
            <a:r>
              <a:rPr lang="tr-TR" dirty="0" err="1" smtClean="0"/>
              <a:t>Motavallı</a:t>
            </a:r>
            <a:r>
              <a:rPr lang="tr-TR" dirty="0" smtClean="0"/>
              <a:t> N,    </a:t>
            </a:r>
            <a:r>
              <a:rPr lang="tr-TR" dirty="0" err="1" smtClean="0"/>
              <a:t>Pehlivantürk</a:t>
            </a:r>
            <a:r>
              <a:rPr lang="tr-TR" dirty="0" smtClean="0"/>
              <a:t> B, </a:t>
            </a:r>
            <a:r>
              <a:rPr lang="tr-TR" dirty="0" err="1" smtClean="0"/>
              <a:t>Türkbay</a:t>
            </a:r>
            <a:r>
              <a:rPr lang="tr-TR" dirty="0" smtClean="0"/>
              <a:t> T, Uslu R, Ünal F.Hekimler Yayın Birliği, 2008, Ankara. </a:t>
            </a:r>
          </a:p>
          <a:p>
            <a:pPr>
              <a:buNone/>
            </a:pPr>
            <a:r>
              <a:rPr lang="tr-TR" dirty="0" smtClean="0"/>
              <a:t>  </a:t>
            </a:r>
          </a:p>
          <a:p>
            <a:r>
              <a:rPr lang="tr-TR" dirty="0" smtClean="0"/>
              <a:t>Çocuk ve Ergen Ruh Sağlığı ve Hastalıkları. Ed: Taner-Işık Y, Soykan-</a:t>
            </a:r>
            <a:r>
              <a:rPr lang="tr-TR" dirty="0" err="1" smtClean="0"/>
              <a:t>Aysev</a:t>
            </a:r>
            <a:r>
              <a:rPr lang="tr-TR" dirty="0" smtClean="0"/>
              <a:t> A. S, Golden </a:t>
            </a:r>
            <a:r>
              <a:rPr lang="tr-TR" dirty="0" err="1" smtClean="0"/>
              <a:t>Print</a:t>
            </a:r>
            <a:r>
              <a:rPr lang="tr-TR" dirty="0" smtClean="0"/>
              <a:t>, İstanbul.</a:t>
            </a:r>
          </a:p>
          <a:p>
            <a:endParaRPr lang="tr-TR" dirty="0" smtClean="0"/>
          </a:p>
          <a:p>
            <a:r>
              <a:rPr lang="tr-TR" dirty="0" err="1" smtClean="0"/>
              <a:t>Child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Adolescent</a:t>
            </a:r>
            <a:r>
              <a:rPr lang="tr-TR" dirty="0" smtClean="0"/>
              <a:t> </a:t>
            </a:r>
            <a:r>
              <a:rPr lang="tr-TR" dirty="0" err="1" smtClean="0"/>
              <a:t>Psychiatry</a:t>
            </a:r>
            <a:r>
              <a:rPr lang="tr-TR" dirty="0" smtClean="0"/>
              <a:t>, 5th ed. Ed: </a:t>
            </a:r>
            <a:r>
              <a:rPr lang="tr-TR" dirty="0" err="1" smtClean="0"/>
              <a:t>Rutter</a:t>
            </a:r>
            <a:r>
              <a:rPr lang="tr-TR" dirty="0" smtClean="0"/>
              <a:t> M, </a:t>
            </a:r>
            <a:r>
              <a:rPr lang="tr-TR" dirty="0" err="1" smtClean="0"/>
              <a:t>Bishop</a:t>
            </a:r>
            <a:r>
              <a:rPr lang="tr-TR" dirty="0" smtClean="0"/>
              <a:t> DVM, </a:t>
            </a:r>
            <a:r>
              <a:rPr lang="tr-TR" dirty="0" err="1" smtClean="0"/>
              <a:t>Pine</a:t>
            </a:r>
            <a:r>
              <a:rPr lang="tr-TR" dirty="0" smtClean="0"/>
              <a:t> DS, </a:t>
            </a:r>
            <a:r>
              <a:rPr lang="tr-TR" dirty="0" err="1" smtClean="0"/>
              <a:t>Scot</a:t>
            </a:r>
            <a:r>
              <a:rPr lang="tr-TR" dirty="0" smtClean="0"/>
              <a:t> S, </a:t>
            </a:r>
            <a:r>
              <a:rPr lang="tr-TR" dirty="0" err="1" smtClean="0"/>
              <a:t>Stevenson</a:t>
            </a:r>
            <a:r>
              <a:rPr lang="tr-TR" dirty="0" smtClean="0"/>
              <a:t> J, Taylor E, </a:t>
            </a:r>
            <a:r>
              <a:rPr lang="tr-TR" dirty="0" err="1" smtClean="0"/>
              <a:t>Thapar</a:t>
            </a:r>
            <a:r>
              <a:rPr lang="tr-TR" dirty="0" smtClean="0"/>
              <a:t> A, </a:t>
            </a:r>
            <a:r>
              <a:rPr lang="tr-TR" dirty="0" err="1" smtClean="0"/>
              <a:t>Blackwell</a:t>
            </a:r>
            <a:r>
              <a:rPr lang="tr-TR" dirty="0" smtClean="0"/>
              <a:t> </a:t>
            </a:r>
            <a:r>
              <a:rPr lang="tr-TR" dirty="0" err="1" smtClean="0"/>
              <a:t>Publishing</a:t>
            </a:r>
            <a:r>
              <a:rPr lang="tr-TR" dirty="0" smtClean="0"/>
              <a:t> </a:t>
            </a:r>
            <a:r>
              <a:rPr lang="tr-TR" dirty="0" err="1" smtClean="0"/>
              <a:t>Limited</a:t>
            </a:r>
            <a:r>
              <a:rPr lang="tr-TR" dirty="0" smtClean="0"/>
              <a:t> 2008</a:t>
            </a:r>
          </a:p>
          <a:p>
            <a:pPr>
              <a:buNone/>
            </a:pPr>
            <a:r>
              <a:rPr lang="tr-TR" dirty="0" smtClean="0"/>
              <a:t> </a:t>
            </a:r>
          </a:p>
          <a:p>
            <a:r>
              <a:rPr lang="tr-TR" dirty="0" err="1" smtClean="0"/>
              <a:t>Child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Adolescent</a:t>
            </a:r>
            <a:r>
              <a:rPr lang="tr-TR" dirty="0" smtClean="0"/>
              <a:t> </a:t>
            </a:r>
            <a:r>
              <a:rPr lang="tr-TR" dirty="0" err="1" smtClean="0"/>
              <a:t>Psychiatry</a:t>
            </a:r>
            <a:r>
              <a:rPr lang="tr-TR" dirty="0" smtClean="0"/>
              <a:t>: A </a:t>
            </a:r>
            <a:r>
              <a:rPr lang="tr-TR" dirty="0" err="1" smtClean="0"/>
              <a:t>Comprehensive</a:t>
            </a:r>
            <a:r>
              <a:rPr lang="tr-TR" dirty="0" smtClean="0"/>
              <a:t> </a:t>
            </a:r>
            <a:r>
              <a:rPr lang="tr-TR" dirty="0" err="1" smtClean="0"/>
              <a:t>Textbook</a:t>
            </a:r>
            <a:r>
              <a:rPr lang="tr-TR" dirty="0" smtClean="0"/>
              <a:t>, ,Ed: </a:t>
            </a:r>
            <a:r>
              <a:rPr lang="tr-TR" dirty="0" err="1" smtClean="0"/>
              <a:t>Lewis</a:t>
            </a:r>
            <a:r>
              <a:rPr lang="tr-TR" dirty="0" smtClean="0"/>
              <a:t> M, </a:t>
            </a:r>
            <a:r>
              <a:rPr lang="tr-TR" dirty="0" err="1" smtClean="0"/>
              <a:t>Philadelphia</a:t>
            </a:r>
            <a:r>
              <a:rPr lang="tr-TR" dirty="0" smtClean="0"/>
              <a:t>, 2007, </a:t>
            </a:r>
            <a:r>
              <a:rPr lang="tr-TR" dirty="0" err="1" smtClean="0"/>
              <a:t>Lippincott</a:t>
            </a:r>
            <a:r>
              <a:rPr lang="tr-TR" dirty="0" smtClean="0"/>
              <a:t> Williams&amp;</a:t>
            </a:r>
            <a:r>
              <a:rPr lang="tr-TR" dirty="0" err="1" smtClean="0"/>
              <a:t>Wilkins</a:t>
            </a:r>
            <a:r>
              <a:rPr lang="tr-TR" dirty="0" smtClean="0"/>
              <a:t>,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accent2"/>
                </a:solidFill>
              </a:rPr>
              <a:t>Sarsılmış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Bebek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Sendromu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istismarının</a:t>
            </a:r>
            <a:r>
              <a:rPr lang="en-US" dirty="0" smtClean="0"/>
              <a:t> </a:t>
            </a:r>
            <a:r>
              <a:rPr lang="en-US" dirty="0" err="1" smtClean="0"/>
              <a:t>bebeklerde</a:t>
            </a:r>
            <a:r>
              <a:rPr lang="en-US" dirty="0" smtClean="0"/>
              <a:t> </a:t>
            </a:r>
            <a:r>
              <a:rPr lang="en-US" dirty="0" err="1" smtClean="0"/>
              <a:t>görülen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formudur</a:t>
            </a:r>
            <a:r>
              <a:rPr lang="en-US" dirty="0" smtClean="0"/>
              <a:t>.</a:t>
            </a:r>
          </a:p>
          <a:p>
            <a:r>
              <a:rPr lang="en-US" dirty="0" smtClean="0"/>
              <a:t>2-5 </a:t>
            </a:r>
            <a:r>
              <a:rPr lang="en-US" dirty="0" err="1" smtClean="0"/>
              <a:t>yaş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görülebilir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dirty="0" err="1"/>
              <a:t>Sıklıkla</a:t>
            </a:r>
            <a:r>
              <a:rPr lang="en-US" dirty="0"/>
              <a:t> 2 </a:t>
            </a:r>
            <a:r>
              <a:rPr lang="en-US" dirty="0" err="1"/>
              <a:t>yaş</a:t>
            </a:r>
            <a:r>
              <a:rPr lang="en-US" dirty="0"/>
              <a:t> </a:t>
            </a:r>
            <a:r>
              <a:rPr lang="en-US" dirty="0" err="1"/>
              <a:t>altında</a:t>
            </a:r>
            <a:r>
              <a:rPr lang="en-US" dirty="0"/>
              <a:t> </a:t>
            </a:r>
            <a:r>
              <a:rPr lang="en-US" dirty="0" err="1"/>
              <a:t>görülür</a:t>
            </a:r>
            <a:r>
              <a:rPr lang="en-US" dirty="0"/>
              <a:t>. </a:t>
            </a:r>
            <a:r>
              <a:rPr lang="en-US" dirty="0" err="1" smtClean="0"/>
              <a:t>Mortalitesi</a:t>
            </a:r>
            <a:r>
              <a:rPr lang="en-US" dirty="0" smtClean="0"/>
              <a:t> </a:t>
            </a:r>
            <a:r>
              <a:rPr lang="en-US" dirty="0" err="1" smtClean="0"/>
              <a:t>oldukça</a:t>
            </a:r>
            <a:r>
              <a:rPr lang="en-US" dirty="0" smtClean="0"/>
              <a:t> </a:t>
            </a:r>
            <a:r>
              <a:rPr lang="en-US" dirty="0" err="1" smtClean="0"/>
              <a:t>yüksektir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istismarı</a:t>
            </a:r>
            <a:r>
              <a:rPr lang="en-US" dirty="0" smtClean="0"/>
              <a:t> </a:t>
            </a:r>
            <a:r>
              <a:rPr lang="en-US" dirty="0" err="1" smtClean="0"/>
              <a:t>nedeniyle</a:t>
            </a:r>
            <a:r>
              <a:rPr lang="en-US" dirty="0" smtClean="0"/>
              <a:t> </a:t>
            </a:r>
            <a:r>
              <a:rPr lang="en-US" dirty="0" err="1" smtClean="0"/>
              <a:t>gelişen</a:t>
            </a:r>
            <a:r>
              <a:rPr lang="en-US" dirty="0" smtClean="0"/>
              <a:t> </a:t>
            </a:r>
            <a:r>
              <a:rPr lang="en-US" dirty="0" err="1" smtClean="0"/>
              <a:t>ölüm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nörolojik</a:t>
            </a:r>
            <a:r>
              <a:rPr lang="en-US" dirty="0" smtClean="0"/>
              <a:t> </a:t>
            </a:r>
            <a:r>
              <a:rPr lang="en-US" dirty="0" err="1" smtClean="0"/>
              <a:t>hasarın</a:t>
            </a:r>
            <a:r>
              <a:rPr lang="en-US" dirty="0" smtClean="0"/>
              <a:t> en </a:t>
            </a:r>
            <a:r>
              <a:rPr lang="en-US" dirty="0" err="1" smtClean="0"/>
              <a:t>sık</a:t>
            </a:r>
            <a:r>
              <a:rPr lang="en-US" dirty="0" smtClean="0"/>
              <a:t> </a:t>
            </a:r>
            <a:r>
              <a:rPr lang="en-US" dirty="0" err="1" smtClean="0"/>
              <a:t>nedenidir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Dıştan</a:t>
            </a:r>
            <a:r>
              <a:rPr lang="en-US" dirty="0" smtClean="0"/>
              <a:t> </a:t>
            </a:r>
            <a:r>
              <a:rPr lang="en-US" dirty="0" err="1" smtClean="0"/>
              <a:t>yaralanma</a:t>
            </a:r>
            <a:r>
              <a:rPr lang="en-US" dirty="0" smtClean="0"/>
              <a:t> </a:t>
            </a:r>
            <a:r>
              <a:rPr lang="en-US" dirty="0" err="1" smtClean="0"/>
              <a:t>bulgusu</a:t>
            </a:r>
            <a:r>
              <a:rPr lang="en-US" dirty="0" smtClean="0"/>
              <a:t> </a:t>
            </a:r>
            <a:r>
              <a:rPr lang="en-US" dirty="0" err="1" smtClean="0"/>
              <a:t>olmadan</a:t>
            </a:r>
            <a:r>
              <a:rPr lang="en-US" dirty="0" smtClean="0"/>
              <a:t> subdural </a:t>
            </a:r>
            <a:r>
              <a:rPr lang="en-US" dirty="0" err="1" smtClean="0"/>
              <a:t>ya</a:t>
            </a:r>
            <a:r>
              <a:rPr lang="en-US" dirty="0" smtClean="0"/>
              <a:t> da retinal </a:t>
            </a:r>
            <a:r>
              <a:rPr lang="en-US" dirty="0" err="1" smtClean="0"/>
              <a:t>kanama</a:t>
            </a:r>
            <a:r>
              <a:rPr lang="en-US" dirty="0" smtClean="0"/>
              <a:t> </a:t>
            </a:r>
            <a:r>
              <a:rPr lang="en-US" dirty="0" err="1" smtClean="0"/>
              <a:t>bulgusu</a:t>
            </a:r>
            <a:r>
              <a:rPr lang="en-US" dirty="0" smtClean="0"/>
              <a:t> </a:t>
            </a:r>
            <a:r>
              <a:rPr lang="en-US" dirty="0" err="1" smtClean="0"/>
              <a:t>tipiktir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Kosta</a:t>
            </a:r>
            <a:r>
              <a:rPr lang="en-US" dirty="0" smtClean="0"/>
              <a:t> </a:t>
            </a:r>
            <a:r>
              <a:rPr lang="en-US" dirty="0" err="1" smtClean="0"/>
              <a:t>kırıkları</a:t>
            </a:r>
            <a:r>
              <a:rPr lang="en-US" dirty="0" smtClean="0"/>
              <a:t>, </a:t>
            </a:r>
            <a:r>
              <a:rPr lang="en-US" dirty="0" err="1" smtClean="0"/>
              <a:t>ekimozlar</a:t>
            </a:r>
            <a:r>
              <a:rPr lang="en-US" dirty="0" smtClean="0"/>
              <a:t>, </a:t>
            </a:r>
            <a:r>
              <a:rPr lang="en-US" dirty="0" err="1" smtClean="0"/>
              <a:t>extremite</a:t>
            </a:r>
            <a:r>
              <a:rPr lang="en-US" dirty="0" smtClean="0"/>
              <a:t> </a:t>
            </a:r>
            <a:r>
              <a:rPr lang="en-US" dirty="0" err="1" smtClean="0"/>
              <a:t>kırıkları</a:t>
            </a:r>
            <a:r>
              <a:rPr lang="en-US" dirty="0" smtClean="0"/>
              <a:t> </a:t>
            </a:r>
            <a:r>
              <a:rPr lang="en-US" dirty="0" err="1" smtClean="0"/>
              <a:t>eşlik</a:t>
            </a:r>
            <a:r>
              <a:rPr lang="en-US" dirty="0" smtClean="0"/>
              <a:t> </a:t>
            </a:r>
            <a:r>
              <a:rPr lang="en-US" dirty="0" err="1" smtClean="0"/>
              <a:t>edebilir</a:t>
            </a:r>
            <a:r>
              <a:rPr lang="en-US" dirty="0" smtClean="0"/>
              <a:t>.</a:t>
            </a:r>
          </a:p>
          <a:p>
            <a:r>
              <a:rPr lang="en-US" dirty="0" smtClean="0"/>
              <a:t>Posterior </a:t>
            </a:r>
            <a:r>
              <a:rPr lang="en-US" dirty="0" err="1" smtClean="0"/>
              <a:t>ya</a:t>
            </a:r>
            <a:r>
              <a:rPr lang="en-US" dirty="0" smtClean="0"/>
              <a:t> da lateral </a:t>
            </a:r>
            <a:r>
              <a:rPr lang="en-US" dirty="0" err="1" smtClean="0"/>
              <a:t>kosta</a:t>
            </a:r>
            <a:r>
              <a:rPr lang="en-US" dirty="0" smtClean="0"/>
              <a:t> </a:t>
            </a:r>
            <a:r>
              <a:rPr lang="en-US" dirty="0" err="1" smtClean="0"/>
              <a:t>kırıkları</a:t>
            </a:r>
            <a:r>
              <a:rPr lang="en-US" dirty="0" smtClean="0"/>
              <a:t> </a:t>
            </a:r>
            <a:r>
              <a:rPr lang="en-US" dirty="0" err="1" smtClean="0"/>
              <a:t>birden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sayıda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ciddi</a:t>
            </a:r>
            <a:r>
              <a:rPr lang="en-US" dirty="0" smtClean="0"/>
              <a:t> </a:t>
            </a:r>
            <a:r>
              <a:rPr lang="en-US" dirty="0" err="1" smtClean="0"/>
              <a:t>şüphe</a:t>
            </a:r>
            <a:r>
              <a:rPr lang="en-US" dirty="0" smtClean="0"/>
              <a:t> </a:t>
            </a:r>
            <a:r>
              <a:rPr lang="en-US" dirty="0" err="1" smtClean="0"/>
              <a:t>doğurur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Radyolojik</a:t>
            </a:r>
            <a:r>
              <a:rPr lang="en-US" dirty="0" smtClean="0"/>
              <a:t> </a:t>
            </a:r>
            <a:r>
              <a:rPr lang="en-US" dirty="0" err="1" smtClean="0"/>
              <a:t>bulgularla</a:t>
            </a:r>
            <a:r>
              <a:rPr lang="en-US" dirty="0" smtClean="0"/>
              <a:t> </a:t>
            </a:r>
            <a:r>
              <a:rPr lang="en-US" dirty="0" err="1" smtClean="0"/>
              <a:t>tanı</a:t>
            </a:r>
            <a:r>
              <a:rPr lang="en-US" dirty="0" smtClean="0"/>
              <a:t> </a:t>
            </a:r>
            <a:r>
              <a:rPr lang="en-US" dirty="0" err="1" smtClean="0"/>
              <a:t>desteklenir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60336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4222"/>
            <a:ext cx="8229600" cy="4021941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n-US" sz="7200" dirty="0" err="1" smtClean="0">
                <a:latin typeface="+mj-lt"/>
              </a:rPr>
              <a:t>Cinsel</a:t>
            </a:r>
            <a:r>
              <a:rPr lang="en-US" sz="7200" dirty="0" smtClean="0">
                <a:latin typeface="+mj-lt"/>
              </a:rPr>
              <a:t> </a:t>
            </a:r>
            <a:r>
              <a:rPr lang="en-US" sz="7200" dirty="0" err="1" smtClean="0">
                <a:latin typeface="+mj-lt"/>
              </a:rPr>
              <a:t>istismar</a:t>
            </a:r>
            <a:r>
              <a:rPr lang="en-US" sz="7200" dirty="0" smtClean="0">
                <a:latin typeface="+mj-lt"/>
              </a:rPr>
              <a:t>; </a:t>
            </a:r>
            <a:r>
              <a:rPr lang="en-US" sz="7200" dirty="0" err="1" smtClean="0">
                <a:latin typeface="+mj-lt"/>
              </a:rPr>
              <a:t>zorla</a:t>
            </a:r>
            <a:r>
              <a:rPr lang="en-US" sz="7200" dirty="0" smtClean="0">
                <a:latin typeface="+mj-lt"/>
              </a:rPr>
              <a:t> </a:t>
            </a:r>
            <a:r>
              <a:rPr lang="en-US" sz="7200" dirty="0" err="1" smtClean="0">
                <a:latin typeface="+mj-lt"/>
              </a:rPr>
              <a:t>yapılan</a:t>
            </a:r>
            <a:r>
              <a:rPr lang="en-US" sz="7200" dirty="0" smtClean="0">
                <a:latin typeface="+mj-lt"/>
              </a:rPr>
              <a:t> her </a:t>
            </a:r>
            <a:r>
              <a:rPr lang="en-US" sz="7200" dirty="0" err="1" smtClean="0">
                <a:latin typeface="+mj-lt"/>
              </a:rPr>
              <a:t>türlü</a:t>
            </a:r>
            <a:r>
              <a:rPr lang="en-US" sz="7200" dirty="0" smtClean="0">
                <a:latin typeface="+mj-lt"/>
              </a:rPr>
              <a:t> </a:t>
            </a:r>
            <a:r>
              <a:rPr lang="en-US" sz="7200" dirty="0" err="1" smtClean="0">
                <a:latin typeface="+mj-lt"/>
              </a:rPr>
              <a:t>cinsel</a:t>
            </a:r>
            <a:r>
              <a:rPr lang="en-US" sz="7200" dirty="0" smtClean="0">
                <a:latin typeface="+mj-lt"/>
              </a:rPr>
              <a:t> </a:t>
            </a:r>
            <a:r>
              <a:rPr lang="en-US" sz="7200" dirty="0" err="1" smtClean="0">
                <a:latin typeface="+mj-lt"/>
              </a:rPr>
              <a:t>etkinliği</a:t>
            </a:r>
            <a:r>
              <a:rPr lang="en-US" sz="7200" dirty="0" smtClean="0">
                <a:latin typeface="+mj-lt"/>
              </a:rPr>
              <a:t> </a:t>
            </a:r>
            <a:r>
              <a:rPr lang="en-US" sz="7200" dirty="0" err="1" smtClean="0">
                <a:latin typeface="+mj-lt"/>
              </a:rPr>
              <a:t>kapsar</a:t>
            </a:r>
            <a:r>
              <a:rPr lang="en-US" sz="7200" dirty="0" smtClean="0">
                <a:latin typeface="+mj-lt"/>
              </a:rPr>
              <a:t>.</a:t>
            </a:r>
            <a:r>
              <a:rPr lang="tr-TR" sz="7200" dirty="0" smtClean="0">
                <a:latin typeface="+mj-lt"/>
              </a:rPr>
              <a:t> Belirtileri;</a:t>
            </a:r>
            <a:r>
              <a:rPr lang="tr-TR" sz="7200" dirty="0" smtClean="0">
                <a:latin typeface="+mj-lt"/>
              </a:rPr>
              <a:t/>
            </a:r>
            <a:br>
              <a:rPr lang="tr-TR" sz="7200" dirty="0" smtClean="0">
                <a:latin typeface="+mj-lt"/>
              </a:rPr>
            </a:br>
            <a:endParaRPr lang="tr-TR" sz="7200" dirty="0" smtClean="0">
              <a:latin typeface="+mj-lt"/>
            </a:endParaRPr>
          </a:p>
          <a:p>
            <a:pPr marL="0" indent="0" algn="just">
              <a:lnSpc>
                <a:spcPct val="170000"/>
              </a:lnSpc>
            </a:pPr>
            <a:r>
              <a:rPr lang="tr-TR" sz="7200" dirty="0" smtClean="0">
                <a:latin typeface="+mj-lt"/>
              </a:rPr>
              <a:t>    </a:t>
            </a:r>
            <a:r>
              <a:rPr lang="tr-TR" sz="7200" dirty="0" smtClean="0">
                <a:latin typeface="+mj-lt"/>
              </a:rPr>
              <a:t> okul </a:t>
            </a:r>
            <a:r>
              <a:rPr lang="tr-TR" sz="7200" dirty="0" smtClean="0">
                <a:latin typeface="+mj-lt"/>
              </a:rPr>
              <a:t>performansında </a:t>
            </a:r>
            <a:r>
              <a:rPr lang="tr-TR" sz="7200" dirty="0" smtClean="0">
                <a:latin typeface="+mj-lt"/>
              </a:rPr>
              <a:t>değişiklikler, </a:t>
            </a:r>
          </a:p>
          <a:p>
            <a:pPr marL="0" indent="0" algn="just">
              <a:lnSpc>
                <a:spcPct val="170000"/>
              </a:lnSpc>
            </a:pPr>
            <a:r>
              <a:rPr lang="tr-TR" sz="7200" dirty="0" smtClean="0">
                <a:latin typeface="+mj-lt"/>
              </a:rPr>
              <a:t> </a:t>
            </a:r>
            <a:r>
              <a:rPr lang="tr-TR" sz="7200" dirty="0" smtClean="0">
                <a:latin typeface="+mj-lt"/>
              </a:rPr>
              <a:t>    </a:t>
            </a:r>
            <a:r>
              <a:rPr lang="tr-TR" sz="7200" dirty="0" smtClean="0">
                <a:latin typeface="+mj-lt"/>
              </a:rPr>
              <a:t>çeşitli f</a:t>
            </a:r>
            <a:r>
              <a:rPr lang="tr-TR" sz="7200" dirty="0" smtClean="0">
                <a:latin typeface="+mj-lt"/>
              </a:rPr>
              <a:t>iziksel belirtiler</a:t>
            </a:r>
          </a:p>
          <a:p>
            <a:pPr marL="0" indent="0" algn="just">
              <a:lnSpc>
                <a:spcPct val="170000"/>
              </a:lnSpc>
            </a:pPr>
            <a:r>
              <a:rPr lang="tr-TR" sz="7200" dirty="0" smtClean="0">
                <a:latin typeface="+mj-lt"/>
              </a:rPr>
              <a:t> </a:t>
            </a:r>
            <a:r>
              <a:rPr lang="tr-TR" sz="7200" dirty="0" smtClean="0">
                <a:latin typeface="+mj-lt"/>
              </a:rPr>
              <a:t>    </a:t>
            </a:r>
            <a:r>
              <a:rPr lang="tr-TR" sz="7200" dirty="0" err="1" smtClean="0">
                <a:latin typeface="+mj-lt"/>
              </a:rPr>
              <a:t>sedüktif</a:t>
            </a:r>
            <a:r>
              <a:rPr lang="tr-TR" sz="7200" dirty="0" smtClean="0">
                <a:latin typeface="+mj-lt"/>
              </a:rPr>
              <a:t> davranışlar</a:t>
            </a:r>
            <a:endParaRPr lang="tr-TR" sz="7200" dirty="0" smtClean="0">
              <a:latin typeface="+mj-lt"/>
            </a:endParaRPr>
          </a:p>
          <a:p>
            <a:pPr algn="just">
              <a:lnSpc>
                <a:spcPct val="150000"/>
              </a:lnSpc>
              <a:buNone/>
            </a:pPr>
            <a:r>
              <a:rPr lang="tr-TR" sz="7200" dirty="0" smtClean="0">
                <a:latin typeface="+mj-lt"/>
              </a:rPr>
              <a:t>		</a:t>
            </a:r>
            <a:r>
              <a:rPr lang="tr-TR" sz="7200" dirty="0" smtClean="0">
                <a:latin typeface="+mj-lt"/>
              </a:rPr>
              <a:t>uygunsuz </a:t>
            </a:r>
            <a:r>
              <a:rPr lang="tr-TR" sz="7200" dirty="0" smtClean="0">
                <a:latin typeface="+mj-lt"/>
              </a:rPr>
              <a:t>cinsel </a:t>
            </a:r>
            <a:r>
              <a:rPr lang="tr-TR" sz="7200" dirty="0" smtClean="0">
                <a:latin typeface="+mj-lt"/>
              </a:rPr>
              <a:t>uyarılmalar,</a:t>
            </a:r>
            <a:endParaRPr lang="tr-TR" sz="7200" dirty="0" smtClean="0">
              <a:latin typeface="+mj-lt"/>
            </a:endParaRPr>
          </a:p>
          <a:p>
            <a:pPr algn="just">
              <a:lnSpc>
                <a:spcPct val="150000"/>
              </a:lnSpc>
              <a:buNone/>
            </a:pPr>
            <a:r>
              <a:rPr lang="tr-TR" sz="7200" dirty="0" smtClean="0">
                <a:latin typeface="+mj-lt"/>
              </a:rPr>
              <a:t>		</a:t>
            </a:r>
            <a:r>
              <a:rPr lang="tr-TR" sz="7200" dirty="0" smtClean="0">
                <a:latin typeface="+mj-lt"/>
              </a:rPr>
              <a:t>yaşına </a:t>
            </a:r>
            <a:r>
              <a:rPr lang="tr-TR" sz="7200" dirty="0" smtClean="0">
                <a:latin typeface="+mj-lt"/>
              </a:rPr>
              <a:t>uygun olmayan cinsel davranışlar</a:t>
            </a:r>
          </a:p>
          <a:p>
            <a:pPr algn="just">
              <a:lnSpc>
                <a:spcPct val="120000"/>
              </a:lnSpc>
              <a:buNone/>
            </a:pPr>
            <a:r>
              <a:rPr lang="tr-TR" sz="7200" dirty="0" smtClean="0">
                <a:latin typeface="+mj-lt"/>
              </a:rPr>
              <a:t>		</a:t>
            </a:r>
            <a:r>
              <a:rPr lang="tr-TR" sz="7200" dirty="0" err="1" smtClean="0">
                <a:latin typeface="+mj-lt"/>
              </a:rPr>
              <a:t>k</a:t>
            </a:r>
            <a:r>
              <a:rPr lang="tr-TR" sz="7200" dirty="0" err="1" smtClean="0">
                <a:latin typeface="+mj-lt"/>
              </a:rPr>
              <a:t>ompulsif</a:t>
            </a:r>
            <a:r>
              <a:rPr lang="tr-TR" sz="7200" dirty="0" smtClean="0">
                <a:latin typeface="+mj-lt"/>
              </a:rPr>
              <a:t> </a:t>
            </a:r>
            <a:r>
              <a:rPr lang="tr-TR" sz="7200" dirty="0" err="1" smtClean="0">
                <a:latin typeface="+mj-lt"/>
              </a:rPr>
              <a:t>masturbasyon</a:t>
            </a:r>
            <a:endParaRPr lang="tr-TR" sz="7200" dirty="0" smtClean="0">
              <a:latin typeface="+mj-lt"/>
            </a:endParaRPr>
          </a:p>
          <a:p>
            <a:pPr algn="just">
              <a:lnSpc>
                <a:spcPct val="150000"/>
              </a:lnSpc>
              <a:buNone/>
            </a:pPr>
            <a:r>
              <a:rPr lang="tr-TR" sz="7200" dirty="0" smtClean="0">
                <a:latin typeface="+mj-lt"/>
              </a:rPr>
              <a:t>         cinsel </a:t>
            </a:r>
            <a:r>
              <a:rPr lang="tr-TR" sz="7200" dirty="0" smtClean="0">
                <a:latin typeface="+mj-lt"/>
              </a:rPr>
              <a:t>davranışlarda </a:t>
            </a:r>
            <a:r>
              <a:rPr lang="tr-TR" sz="7200" dirty="0" smtClean="0">
                <a:latin typeface="+mj-lt"/>
              </a:rPr>
              <a:t>artma, cinsel </a:t>
            </a:r>
            <a:r>
              <a:rPr lang="tr-TR" sz="7200" dirty="0" smtClean="0">
                <a:latin typeface="+mj-lt"/>
              </a:rPr>
              <a:t>oyunlar oynama, </a:t>
            </a:r>
            <a:endParaRPr lang="tr-TR" sz="7200" dirty="0" smtClean="0">
              <a:latin typeface="+mj-lt"/>
            </a:endParaRPr>
          </a:p>
          <a:p>
            <a:pPr algn="just">
              <a:lnSpc>
                <a:spcPct val="150000"/>
              </a:lnSpc>
            </a:pPr>
            <a:endParaRPr lang="tr-TR" sz="7200" dirty="0" smtClean="0">
              <a:latin typeface="+mj-lt"/>
            </a:endParaRPr>
          </a:p>
          <a:p>
            <a:pPr algn="just">
              <a:lnSpc>
                <a:spcPct val="120000"/>
              </a:lnSpc>
              <a:buNone/>
            </a:pPr>
            <a:endParaRPr lang="tr-TR" sz="12800" dirty="0" smtClean="0"/>
          </a:p>
          <a:p>
            <a:pPr algn="just">
              <a:lnSpc>
                <a:spcPct val="120000"/>
              </a:lnSpc>
              <a:buNone/>
            </a:pPr>
            <a:r>
              <a:rPr lang="tr-TR" sz="12800" dirty="0" smtClean="0"/>
              <a:t>		</a:t>
            </a:r>
          </a:p>
          <a:p>
            <a:pPr>
              <a:lnSpc>
                <a:spcPct val="160000"/>
              </a:lnSpc>
            </a:pPr>
            <a:endParaRPr lang="tr-TR" sz="1800" dirty="0" smtClean="0">
              <a:latin typeface="Tahoma" charset="0"/>
            </a:endParaRPr>
          </a:p>
          <a:p>
            <a:pPr>
              <a:lnSpc>
                <a:spcPct val="160000"/>
              </a:lnSpc>
              <a:buNone/>
            </a:pPr>
            <a:endParaRPr lang="tr-TR" sz="1800" dirty="0" smtClean="0">
              <a:latin typeface="Tahoma" charset="0"/>
            </a:endParaRPr>
          </a:p>
          <a:p>
            <a:pPr>
              <a:lnSpc>
                <a:spcPct val="160000"/>
              </a:lnSpc>
            </a:pPr>
            <a:endParaRPr lang="tr-TR" dirty="0" smtClean="0">
              <a:latin typeface="Tahoma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168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 err="1" smtClean="0"/>
              <a:t>Madde</a:t>
            </a:r>
            <a:r>
              <a:rPr lang="en-US" dirty="0" smtClean="0"/>
              <a:t>/ </a:t>
            </a:r>
            <a:r>
              <a:rPr lang="en-US" dirty="0" err="1" smtClean="0"/>
              <a:t>alkol</a:t>
            </a:r>
            <a:r>
              <a:rPr lang="en-US" dirty="0" smtClean="0"/>
              <a:t> </a:t>
            </a:r>
            <a:r>
              <a:rPr lang="en-US" dirty="0" err="1" smtClean="0"/>
              <a:t>kullanımı</a:t>
            </a:r>
            <a:endParaRPr lang="en-US" dirty="0" smtClean="0"/>
          </a:p>
          <a:p>
            <a:pPr>
              <a:lnSpc>
                <a:spcPct val="170000"/>
              </a:lnSpc>
            </a:pPr>
            <a:r>
              <a:rPr lang="en-US" dirty="0" err="1" smtClean="0"/>
              <a:t>Uyum</a:t>
            </a:r>
            <a:r>
              <a:rPr lang="en-US" dirty="0" smtClean="0"/>
              <a:t> </a:t>
            </a:r>
            <a:r>
              <a:rPr lang="en-US" dirty="0" err="1" smtClean="0"/>
              <a:t>sorunları</a:t>
            </a:r>
            <a:endParaRPr lang="en-US" dirty="0" smtClean="0"/>
          </a:p>
          <a:p>
            <a:pPr>
              <a:lnSpc>
                <a:spcPct val="170000"/>
              </a:lnSpc>
            </a:pPr>
            <a:r>
              <a:rPr lang="en-US" dirty="0" err="1" smtClean="0"/>
              <a:t>İşlevsellikte</a:t>
            </a:r>
            <a:r>
              <a:rPr lang="en-US" dirty="0" smtClean="0"/>
              <a:t> </a:t>
            </a:r>
            <a:r>
              <a:rPr lang="en-US" dirty="0" err="1" smtClean="0"/>
              <a:t>azalma</a:t>
            </a:r>
            <a:endParaRPr lang="en-US" dirty="0" smtClean="0"/>
          </a:p>
          <a:p>
            <a:pPr>
              <a:lnSpc>
                <a:spcPct val="170000"/>
              </a:lnSpc>
            </a:pPr>
            <a:r>
              <a:rPr lang="en-US" dirty="0" err="1" smtClean="0"/>
              <a:t>Beden</a:t>
            </a:r>
            <a:r>
              <a:rPr lang="en-US" dirty="0" smtClean="0"/>
              <a:t> </a:t>
            </a:r>
            <a:r>
              <a:rPr lang="en-US" dirty="0" err="1" smtClean="0"/>
              <a:t>algısında</a:t>
            </a:r>
            <a:r>
              <a:rPr lang="en-US" dirty="0" smtClean="0"/>
              <a:t> </a:t>
            </a:r>
            <a:r>
              <a:rPr lang="en-US" dirty="0" err="1" smtClean="0"/>
              <a:t>bozulma</a:t>
            </a:r>
            <a:endParaRPr lang="en-US" dirty="0" smtClean="0"/>
          </a:p>
          <a:p>
            <a:pPr>
              <a:lnSpc>
                <a:spcPct val="170000"/>
              </a:lnSpc>
            </a:pPr>
            <a:r>
              <a:rPr lang="en-US" dirty="0" err="1" smtClean="0"/>
              <a:t>Cinsel</a:t>
            </a:r>
            <a:r>
              <a:rPr lang="en-US" dirty="0" smtClean="0"/>
              <a:t> </a:t>
            </a:r>
            <a:r>
              <a:rPr lang="en-US" dirty="0" err="1" smtClean="0"/>
              <a:t>kimlik</a:t>
            </a:r>
            <a:r>
              <a:rPr lang="en-US" dirty="0" smtClean="0"/>
              <a:t> </a:t>
            </a:r>
            <a:r>
              <a:rPr lang="en-US" dirty="0" err="1" smtClean="0"/>
              <a:t>sorunları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tr-TR" dirty="0" smtClean="0"/>
              <a:t>Uyku bozuklukları</a:t>
            </a:r>
          </a:p>
          <a:p>
            <a:pPr algn="just">
              <a:lnSpc>
                <a:spcPct val="170000"/>
              </a:lnSpc>
            </a:pPr>
            <a:r>
              <a:rPr lang="tr-TR" dirty="0" smtClean="0"/>
              <a:t>Yeme bozuklukları</a:t>
            </a:r>
          </a:p>
          <a:p>
            <a:pPr algn="just">
              <a:lnSpc>
                <a:spcPct val="170000"/>
              </a:lnSpc>
            </a:pPr>
            <a:r>
              <a:rPr lang="tr-TR" dirty="0" smtClean="0"/>
              <a:t>Regresyon </a:t>
            </a:r>
            <a:endParaRPr lang="tr-TR" dirty="0" smtClean="0"/>
          </a:p>
          <a:p>
            <a:pPr algn="just">
              <a:lnSpc>
                <a:spcPct val="170000"/>
              </a:lnSpc>
            </a:pP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kaçınma</a:t>
            </a:r>
            <a:r>
              <a:rPr lang="en-US" dirty="0" smtClean="0"/>
              <a:t> </a:t>
            </a:r>
            <a:r>
              <a:rPr lang="en-US" dirty="0" err="1" smtClean="0"/>
              <a:t>davranışları</a:t>
            </a:r>
            <a:r>
              <a:rPr lang="en-US" dirty="0" smtClean="0"/>
              <a:t>,</a:t>
            </a:r>
          </a:p>
          <a:p>
            <a:pPr>
              <a:lnSpc>
                <a:spcPct val="170000"/>
              </a:lnSpc>
            </a:pPr>
            <a:r>
              <a:rPr lang="en-US" dirty="0" err="1" smtClean="0"/>
              <a:t>Suçluluk</a:t>
            </a:r>
            <a:r>
              <a:rPr lang="en-US" dirty="0" smtClean="0"/>
              <a:t>, </a:t>
            </a:r>
            <a:r>
              <a:rPr lang="en-US" dirty="0" err="1" smtClean="0"/>
              <a:t>değersizlik</a:t>
            </a:r>
            <a:r>
              <a:rPr lang="en-US" dirty="0" smtClean="0"/>
              <a:t> </a:t>
            </a:r>
            <a:r>
              <a:rPr lang="en-US" dirty="0" err="1" smtClean="0"/>
              <a:t>hissetme</a:t>
            </a:r>
            <a:r>
              <a:rPr lang="en-US" dirty="0" smtClean="0"/>
              <a:t>,</a:t>
            </a:r>
          </a:p>
          <a:p>
            <a:pPr>
              <a:lnSpc>
                <a:spcPct val="170000"/>
              </a:lnSpc>
            </a:pPr>
            <a:r>
              <a:rPr lang="en-US" dirty="0" err="1" smtClean="0"/>
              <a:t>İntihar</a:t>
            </a:r>
            <a:r>
              <a:rPr lang="en-US" dirty="0" smtClean="0"/>
              <a:t> </a:t>
            </a:r>
            <a:r>
              <a:rPr lang="en-US" dirty="0" err="1" smtClean="0"/>
              <a:t>girişimleri</a:t>
            </a:r>
            <a:r>
              <a:rPr lang="en-US" dirty="0" smtClean="0"/>
              <a:t>,</a:t>
            </a:r>
          </a:p>
          <a:p>
            <a:pPr>
              <a:lnSpc>
                <a:spcPct val="170000"/>
              </a:lnSpc>
            </a:pPr>
            <a:r>
              <a:rPr lang="en-US" dirty="0" err="1" smtClean="0"/>
              <a:t>İmpulsif</a:t>
            </a:r>
            <a:r>
              <a:rPr lang="en-US" dirty="0" smtClean="0"/>
              <a:t> </a:t>
            </a:r>
            <a:r>
              <a:rPr lang="en-US" dirty="0" err="1" smtClean="0"/>
              <a:t>davranışlar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5986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Olguların</a:t>
            </a:r>
            <a:r>
              <a:rPr lang="en-US" sz="3200" dirty="0" smtClean="0"/>
              <a:t> % 20-50’sinde </a:t>
            </a:r>
            <a:r>
              <a:rPr lang="en-US" sz="3200" dirty="0" err="1" smtClean="0"/>
              <a:t>herhangi</a:t>
            </a:r>
            <a:r>
              <a:rPr lang="en-US" sz="3200" dirty="0" smtClean="0"/>
              <a:t> </a:t>
            </a:r>
            <a:r>
              <a:rPr lang="en-US" sz="3200" dirty="0" err="1" smtClean="0"/>
              <a:t>bir</a:t>
            </a:r>
            <a:r>
              <a:rPr lang="en-US" sz="3200" dirty="0" smtClean="0"/>
              <a:t> </a:t>
            </a:r>
            <a:r>
              <a:rPr lang="en-US" sz="3200" dirty="0" err="1" smtClean="0"/>
              <a:t>psikiyatrik</a:t>
            </a:r>
            <a:r>
              <a:rPr lang="en-US" sz="3200" dirty="0" smtClean="0"/>
              <a:t> </a:t>
            </a:r>
            <a:r>
              <a:rPr lang="en-US" sz="3200" dirty="0" err="1" smtClean="0"/>
              <a:t>belirti</a:t>
            </a:r>
            <a:r>
              <a:rPr lang="en-US" sz="3200" dirty="0" smtClean="0"/>
              <a:t>/ </a:t>
            </a:r>
            <a:r>
              <a:rPr lang="en-US" sz="3200" dirty="0" err="1" smtClean="0"/>
              <a:t>bulgu</a:t>
            </a:r>
            <a:r>
              <a:rPr lang="en-US" sz="3200" dirty="0" smtClean="0"/>
              <a:t> </a:t>
            </a:r>
            <a:r>
              <a:rPr lang="en-US" sz="3200" dirty="0" err="1" smtClean="0"/>
              <a:t>olmayabilir</a:t>
            </a:r>
            <a:r>
              <a:rPr lang="en-US" sz="3200" dirty="0" smtClean="0"/>
              <a:t>! </a:t>
            </a:r>
            <a:r>
              <a:rPr lang="en-US" sz="3200" dirty="0" err="1" smtClean="0"/>
              <a:t>Takip</a:t>
            </a:r>
            <a:r>
              <a:rPr lang="en-US" sz="3200" dirty="0" smtClean="0"/>
              <a:t> </a:t>
            </a:r>
            <a:r>
              <a:rPr lang="en-US" sz="3200" dirty="0" err="1" smtClean="0"/>
              <a:t>önem</a:t>
            </a:r>
            <a:r>
              <a:rPr lang="en-US" sz="3200" dirty="0" smtClean="0"/>
              <a:t> </a:t>
            </a:r>
            <a:r>
              <a:rPr lang="en-US" sz="3200" dirty="0" err="1" smtClean="0"/>
              <a:t>arz</a:t>
            </a:r>
            <a:r>
              <a:rPr lang="en-US" sz="3200" dirty="0" smtClean="0"/>
              <a:t> </a:t>
            </a:r>
            <a:r>
              <a:rPr lang="en-US" sz="3200" dirty="0" err="1" smtClean="0"/>
              <a:t>etmektedir</a:t>
            </a:r>
            <a:r>
              <a:rPr lang="en-US" sz="3200" dirty="0" smtClean="0"/>
              <a:t>. </a:t>
            </a:r>
            <a:r>
              <a:rPr lang="en-US" sz="3200" dirty="0" err="1" smtClean="0"/>
              <a:t>Bir</a:t>
            </a:r>
            <a:r>
              <a:rPr lang="en-US" sz="3200" dirty="0" smtClean="0"/>
              <a:t> </a:t>
            </a:r>
            <a:r>
              <a:rPr lang="en-US" sz="3200" dirty="0" err="1" smtClean="0"/>
              <a:t>kısım</a:t>
            </a:r>
            <a:r>
              <a:rPr lang="en-US" sz="3200" dirty="0" smtClean="0"/>
              <a:t> </a:t>
            </a:r>
            <a:r>
              <a:rPr lang="en-US" sz="3200" dirty="0" err="1" smtClean="0"/>
              <a:t>çocukta</a:t>
            </a:r>
            <a:r>
              <a:rPr lang="en-US" sz="3200" dirty="0" smtClean="0"/>
              <a:t> </a:t>
            </a:r>
            <a:r>
              <a:rPr lang="en-US" sz="3200" dirty="0" err="1" smtClean="0"/>
              <a:t>geç</a:t>
            </a:r>
            <a:r>
              <a:rPr lang="en-US" sz="3200" dirty="0" smtClean="0"/>
              <a:t> </a:t>
            </a:r>
            <a:r>
              <a:rPr lang="en-US" sz="3200" dirty="0" err="1" smtClean="0"/>
              <a:t>başlangıçlı</a:t>
            </a:r>
            <a:r>
              <a:rPr lang="en-US" sz="3200" dirty="0" smtClean="0"/>
              <a:t> </a:t>
            </a:r>
            <a:r>
              <a:rPr lang="en-US" sz="3200" dirty="0" err="1" smtClean="0"/>
              <a:t>Travma</a:t>
            </a:r>
            <a:r>
              <a:rPr lang="en-US" sz="3200" dirty="0" smtClean="0"/>
              <a:t> </a:t>
            </a:r>
            <a:r>
              <a:rPr lang="en-US" sz="3200" dirty="0" err="1" smtClean="0"/>
              <a:t>Sonrası</a:t>
            </a:r>
            <a:r>
              <a:rPr lang="en-US" sz="3200" dirty="0" smtClean="0"/>
              <a:t> </a:t>
            </a:r>
            <a:r>
              <a:rPr lang="en-US" sz="3200" dirty="0" err="1" smtClean="0"/>
              <a:t>Stres</a:t>
            </a:r>
            <a:r>
              <a:rPr lang="en-US" sz="3200" dirty="0" smtClean="0"/>
              <a:t> </a:t>
            </a:r>
            <a:r>
              <a:rPr lang="en-US" sz="3200" dirty="0" err="1" smtClean="0"/>
              <a:t>Bozukluğu</a:t>
            </a:r>
            <a:r>
              <a:rPr lang="en-US" sz="3200" dirty="0" smtClean="0"/>
              <a:t> </a:t>
            </a:r>
            <a:r>
              <a:rPr lang="en-US" sz="3200" dirty="0" err="1" smtClean="0"/>
              <a:t>belirtileri</a:t>
            </a:r>
            <a:r>
              <a:rPr lang="en-US" sz="3200" dirty="0" smtClean="0"/>
              <a:t> </a:t>
            </a:r>
            <a:r>
              <a:rPr lang="en-US" sz="3200" dirty="0" err="1" smtClean="0"/>
              <a:t>görülür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42689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Çocukta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Görülen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Ruhsal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Bozukluklar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Tahoma" charset="0"/>
              </a:rPr>
              <a:t>Akut stres bozukluğu</a:t>
            </a:r>
          </a:p>
          <a:p>
            <a:r>
              <a:rPr lang="tr-TR" sz="2000" dirty="0">
                <a:latin typeface="Tahoma" charset="0"/>
              </a:rPr>
              <a:t>Travma sonrası stres boz. </a:t>
            </a:r>
          </a:p>
          <a:p>
            <a:r>
              <a:rPr lang="tr-TR" sz="2000" dirty="0" smtClean="0">
                <a:latin typeface="Tahoma" charset="0"/>
              </a:rPr>
              <a:t>Kaygı </a:t>
            </a:r>
            <a:r>
              <a:rPr lang="tr-TR" sz="2000" dirty="0">
                <a:latin typeface="Tahoma" charset="0"/>
              </a:rPr>
              <a:t>bozuklukları</a:t>
            </a:r>
          </a:p>
          <a:p>
            <a:r>
              <a:rPr lang="tr-TR" sz="2000" dirty="0" smtClean="0">
                <a:latin typeface="Tahoma" charset="0"/>
              </a:rPr>
              <a:t>Depresyon, intihar</a:t>
            </a:r>
            <a:endParaRPr lang="tr-TR" sz="2000" dirty="0">
              <a:latin typeface="Tahoma" charset="0"/>
            </a:endParaRPr>
          </a:p>
          <a:p>
            <a:r>
              <a:rPr lang="tr-TR" sz="2000" dirty="0" err="1" smtClean="0">
                <a:latin typeface="Tahoma" charset="0"/>
              </a:rPr>
              <a:t>Konversiyon</a:t>
            </a:r>
            <a:r>
              <a:rPr lang="tr-TR" sz="2000" dirty="0" smtClean="0">
                <a:latin typeface="Tahoma" charset="0"/>
              </a:rPr>
              <a:t> </a:t>
            </a:r>
            <a:r>
              <a:rPr lang="tr-TR" sz="2000" dirty="0">
                <a:latin typeface="Tahoma" charset="0"/>
              </a:rPr>
              <a:t>boz., </a:t>
            </a:r>
            <a:r>
              <a:rPr lang="tr-TR" sz="2000" dirty="0" err="1">
                <a:latin typeface="Tahoma" charset="0"/>
              </a:rPr>
              <a:t>somatizasyon</a:t>
            </a:r>
            <a:r>
              <a:rPr lang="tr-TR" sz="2000" dirty="0">
                <a:latin typeface="Tahoma" charset="0"/>
              </a:rPr>
              <a:t> boz. </a:t>
            </a:r>
          </a:p>
          <a:p>
            <a:r>
              <a:rPr lang="tr-TR" sz="2000" dirty="0">
                <a:latin typeface="Tahoma" charset="0"/>
              </a:rPr>
              <a:t>Davranım bozukluğu</a:t>
            </a:r>
          </a:p>
          <a:p>
            <a:r>
              <a:rPr lang="tr-TR" sz="2000" dirty="0" smtClean="0">
                <a:latin typeface="Tahoma" charset="0"/>
              </a:rPr>
              <a:t>Yeme </a:t>
            </a:r>
            <a:r>
              <a:rPr lang="tr-TR" sz="2000" dirty="0" smtClean="0">
                <a:latin typeface="Tahoma" charset="0"/>
              </a:rPr>
              <a:t>Sorunları</a:t>
            </a:r>
            <a:endParaRPr lang="tr-TR" sz="2000" dirty="0">
              <a:latin typeface="Tahoma" charset="0"/>
            </a:endParaRPr>
          </a:p>
          <a:p>
            <a:r>
              <a:rPr lang="tr-TR" sz="2000" dirty="0">
                <a:latin typeface="Tahoma" charset="0"/>
              </a:rPr>
              <a:t>Dışa atım </a:t>
            </a:r>
            <a:r>
              <a:rPr lang="tr-TR" sz="2000" dirty="0" smtClean="0">
                <a:latin typeface="Tahoma" charset="0"/>
              </a:rPr>
              <a:t>bozuklukları </a:t>
            </a:r>
            <a:r>
              <a:rPr lang="tr-TR" sz="2000" dirty="0">
                <a:latin typeface="Tahoma" charset="0"/>
              </a:rPr>
              <a:t>(</a:t>
            </a:r>
            <a:r>
              <a:rPr lang="tr-TR" sz="2000" dirty="0" err="1">
                <a:latin typeface="Tahoma" charset="0"/>
              </a:rPr>
              <a:t>Enürezis</a:t>
            </a:r>
            <a:r>
              <a:rPr lang="tr-TR" sz="2000" dirty="0">
                <a:latin typeface="Tahoma" charset="0"/>
              </a:rPr>
              <a:t>, </a:t>
            </a:r>
            <a:r>
              <a:rPr lang="tr-TR" sz="2000" dirty="0" err="1">
                <a:latin typeface="Tahoma" charset="0"/>
              </a:rPr>
              <a:t>enkoprezis</a:t>
            </a:r>
            <a:r>
              <a:rPr lang="tr-TR" sz="2000" dirty="0" smtClean="0">
                <a:latin typeface="Tahoma" charset="0"/>
              </a:rPr>
              <a:t>)</a:t>
            </a:r>
          </a:p>
          <a:p>
            <a:r>
              <a:rPr lang="tr-TR" sz="2000" dirty="0" smtClean="0">
                <a:latin typeface="Tahoma" charset="0"/>
              </a:rPr>
              <a:t>Diğer sorunlar</a:t>
            </a:r>
            <a:endParaRPr lang="tr-TR" sz="20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948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Kliniği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Etkileyen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Faktörler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7340"/>
            <a:ext cx="8229600" cy="555696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tr-TR" sz="7200" dirty="0" smtClean="0">
                <a:latin typeface="Calibri"/>
                <a:cs typeface="Calibri"/>
              </a:rPr>
              <a:t>Cinsiyet (Kız)</a:t>
            </a:r>
            <a:endParaRPr lang="tr-TR" sz="7200" dirty="0">
              <a:latin typeface="Calibri"/>
              <a:cs typeface="Calibri"/>
            </a:endParaRPr>
          </a:p>
          <a:p>
            <a:pPr>
              <a:lnSpc>
                <a:spcPct val="120000"/>
              </a:lnSpc>
            </a:pPr>
            <a:r>
              <a:rPr lang="tr-TR" sz="7200" dirty="0">
                <a:latin typeface="Calibri"/>
                <a:cs typeface="Calibri"/>
              </a:rPr>
              <a:t>Önceki kişilik </a:t>
            </a:r>
            <a:r>
              <a:rPr lang="tr-TR" sz="7200" dirty="0" smtClean="0">
                <a:latin typeface="Calibri"/>
                <a:cs typeface="Calibri"/>
              </a:rPr>
              <a:t>özellikleri</a:t>
            </a:r>
            <a:endParaRPr lang="tr-TR" sz="7200" dirty="0">
              <a:latin typeface="Calibri"/>
              <a:cs typeface="Calibri"/>
            </a:endParaRPr>
          </a:p>
          <a:p>
            <a:pPr>
              <a:lnSpc>
                <a:spcPct val="120000"/>
              </a:lnSpc>
            </a:pPr>
            <a:r>
              <a:rPr lang="tr-TR" sz="7200" dirty="0" smtClean="0">
                <a:latin typeface="Calibri"/>
                <a:cs typeface="Calibri"/>
              </a:rPr>
              <a:t>Engellilik</a:t>
            </a:r>
            <a:endParaRPr lang="tr-TR" sz="7200" dirty="0">
              <a:latin typeface="Calibri"/>
              <a:cs typeface="Calibri"/>
            </a:endParaRPr>
          </a:p>
          <a:p>
            <a:pPr>
              <a:lnSpc>
                <a:spcPct val="120000"/>
              </a:lnSpc>
            </a:pPr>
            <a:r>
              <a:rPr lang="tr-TR" sz="7200" dirty="0">
                <a:latin typeface="Calibri"/>
                <a:cs typeface="Calibri"/>
              </a:rPr>
              <a:t>Aile </a:t>
            </a:r>
            <a:r>
              <a:rPr lang="tr-TR" sz="7200" dirty="0" smtClean="0">
                <a:latin typeface="Calibri"/>
                <a:cs typeface="Calibri"/>
              </a:rPr>
              <a:t>yapısı ( tek ebeveyne sahip olmak, ebeveynin istismar öyküsü)</a:t>
            </a:r>
            <a:endParaRPr lang="tr-TR" sz="7200" dirty="0">
              <a:latin typeface="Calibri"/>
              <a:cs typeface="Calibri"/>
            </a:endParaRPr>
          </a:p>
          <a:p>
            <a:pPr>
              <a:lnSpc>
                <a:spcPct val="120000"/>
              </a:lnSpc>
            </a:pPr>
            <a:r>
              <a:rPr lang="tr-TR" sz="7200" dirty="0">
                <a:latin typeface="Calibri"/>
                <a:cs typeface="Calibri"/>
              </a:rPr>
              <a:t>İstismar eden kişinin yaşı, cinsiyeti, çocuğa yakınlık</a:t>
            </a:r>
          </a:p>
          <a:p>
            <a:pPr>
              <a:lnSpc>
                <a:spcPct val="120000"/>
              </a:lnSpc>
              <a:buNone/>
            </a:pPr>
            <a:r>
              <a:rPr lang="tr-TR" sz="7200" dirty="0">
                <a:latin typeface="Calibri"/>
                <a:cs typeface="Calibri"/>
              </a:rPr>
              <a:t>	</a:t>
            </a:r>
            <a:r>
              <a:rPr lang="tr-TR" sz="7200" dirty="0" smtClean="0">
                <a:latin typeface="Calibri"/>
                <a:cs typeface="Calibri"/>
              </a:rPr>
              <a:t>derecesi</a:t>
            </a:r>
            <a:endParaRPr lang="tr-TR" sz="7200" dirty="0">
              <a:latin typeface="Calibri"/>
              <a:cs typeface="Calibri"/>
            </a:endParaRPr>
          </a:p>
          <a:p>
            <a:pPr>
              <a:lnSpc>
                <a:spcPct val="120000"/>
              </a:lnSpc>
            </a:pPr>
            <a:r>
              <a:rPr lang="tr-TR" sz="7200" dirty="0">
                <a:latin typeface="Calibri"/>
                <a:cs typeface="Calibri"/>
              </a:rPr>
              <a:t>İstismarın tipi, sayısı, sıklığı, </a:t>
            </a:r>
            <a:r>
              <a:rPr lang="tr-TR" sz="7200" dirty="0" smtClean="0">
                <a:latin typeface="Calibri"/>
                <a:cs typeface="Calibri"/>
              </a:rPr>
              <a:t>süresi </a:t>
            </a:r>
            <a:endParaRPr lang="tr-TR" sz="7200" dirty="0">
              <a:latin typeface="Calibri"/>
              <a:cs typeface="Calibri"/>
            </a:endParaRPr>
          </a:p>
          <a:p>
            <a:pPr>
              <a:lnSpc>
                <a:spcPct val="120000"/>
              </a:lnSpc>
            </a:pPr>
            <a:r>
              <a:rPr lang="tr-TR" sz="7200" dirty="0">
                <a:latin typeface="Calibri"/>
                <a:cs typeface="Calibri"/>
              </a:rPr>
              <a:t>Yaşanan örselenmenin </a:t>
            </a:r>
            <a:r>
              <a:rPr lang="tr-TR" sz="7200" dirty="0" err="1" smtClean="0">
                <a:latin typeface="Calibri"/>
                <a:cs typeface="Calibri"/>
              </a:rPr>
              <a:t>niteiği</a:t>
            </a:r>
            <a:endParaRPr lang="tr-TR" sz="7200" dirty="0">
              <a:latin typeface="Calibri"/>
              <a:cs typeface="Calibri"/>
            </a:endParaRPr>
          </a:p>
          <a:p>
            <a:pPr>
              <a:lnSpc>
                <a:spcPct val="120000"/>
              </a:lnSpc>
            </a:pPr>
            <a:r>
              <a:rPr lang="tr-TR" sz="7200" dirty="0">
                <a:latin typeface="Calibri"/>
                <a:cs typeface="Calibri"/>
              </a:rPr>
              <a:t>Önceki </a:t>
            </a:r>
            <a:r>
              <a:rPr lang="tr-TR" sz="7200" dirty="0" smtClean="0">
                <a:latin typeface="Calibri"/>
                <a:cs typeface="Calibri"/>
              </a:rPr>
              <a:t>travmalar</a:t>
            </a:r>
            <a:endParaRPr lang="tr-TR" sz="7200" dirty="0">
              <a:latin typeface="Calibri"/>
              <a:cs typeface="Calibri"/>
            </a:endParaRPr>
          </a:p>
          <a:p>
            <a:pPr>
              <a:lnSpc>
                <a:spcPct val="120000"/>
              </a:lnSpc>
            </a:pPr>
            <a:r>
              <a:rPr lang="tr-TR" sz="7200" dirty="0" smtClean="0">
                <a:latin typeface="Calibri"/>
                <a:cs typeface="Calibri"/>
              </a:rPr>
              <a:t>Gelişimsel evre </a:t>
            </a:r>
            <a:r>
              <a:rPr lang="tr-TR" sz="7200" dirty="0">
                <a:latin typeface="Calibri"/>
                <a:cs typeface="Calibri"/>
              </a:rPr>
              <a:t>ve kronolojik yaş</a:t>
            </a:r>
          </a:p>
          <a:p>
            <a:pPr>
              <a:lnSpc>
                <a:spcPct val="120000"/>
              </a:lnSpc>
            </a:pPr>
            <a:r>
              <a:rPr lang="tr-TR" sz="7200" dirty="0" smtClean="0">
                <a:latin typeface="Calibri"/>
                <a:cs typeface="Calibri"/>
              </a:rPr>
              <a:t>Sorun </a:t>
            </a:r>
            <a:r>
              <a:rPr lang="tr-TR" sz="7200" dirty="0">
                <a:latin typeface="Calibri"/>
                <a:cs typeface="Calibri"/>
              </a:rPr>
              <a:t>çözme ve </a:t>
            </a:r>
            <a:r>
              <a:rPr lang="tr-TR" sz="7200" dirty="0" smtClean="0">
                <a:latin typeface="Calibri"/>
                <a:cs typeface="Calibri"/>
              </a:rPr>
              <a:t>baş etme </a:t>
            </a:r>
            <a:r>
              <a:rPr lang="tr-TR" sz="7200" dirty="0">
                <a:latin typeface="Calibri"/>
                <a:cs typeface="Calibri"/>
              </a:rPr>
              <a:t>becerileri</a:t>
            </a:r>
          </a:p>
          <a:p>
            <a:pPr>
              <a:lnSpc>
                <a:spcPct val="120000"/>
              </a:lnSpc>
            </a:pPr>
            <a:r>
              <a:rPr lang="tr-TR" sz="7200" dirty="0">
                <a:latin typeface="Calibri"/>
                <a:cs typeface="Calibri"/>
              </a:rPr>
              <a:t>Sosyal </a:t>
            </a:r>
            <a:r>
              <a:rPr lang="tr-TR" sz="7200" dirty="0" smtClean="0">
                <a:latin typeface="Calibri"/>
                <a:cs typeface="Calibri"/>
              </a:rPr>
              <a:t>destek sistemleri</a:t>
            </a:r>
            <a:endParaRPr lang="tr-TR" sz="7200" dirty="0">
              <a:latin typeface="Calibri"/>
              <a:cs typeface="Calibri"/>
            </a:endParaRPr>
          </a:p>
          <a:p>
            <a:pPr>
              <a:lnSpc>
                <a:spcPts val="900"/>
              </a:lnSpc>
              <a:buNone/>
            </a:pPr>
            <a:r>
              <a:rPr lang="tr-TR" sz="6400" dirty="0">
                <a:latin typeface="Calibri"/>
                <a:cs typeface="Calibri"/>
              </a:rPr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1571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1609</TotalTime>
  <Words>1554</Words>
  <Application>Microsoft Macintosh PowerPoint</Application>
  <PresentationFormat>Ekran Gösterisi (4:3)</PresentationFormat>
  <Paragraphs>179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2" baseType="lpstr">
      <vt:lpstr>Office Theme</vt:lpstr>
      <vt:lpstr>Slayt 1</vt:lpstr>
      <vt:lpstr>Slayt 2</vt:lpstr>
      <vt:lpstr>Risk Faktörleri</vt:lpstr>
      <vt:lpstr>Sarsılmış Bebek Sendromu</vt:lpstr>
      <vt:lpstr>Slayt 5</vt:lpstr>
      <vt:lpstr>Slayt 6</vt:lpstr>
      <vt:lpstr>Olguların % 20-50’sinde herhangi bir psikiyatrik belirti/ bulgu olmayabilir! Takip önem arz etmektedir. Bir kısım çocukta geç başlangıçlı Travma Sonrası Stres Bozukluğu belirtileri görülür.</vt:lpstr>
      <vt:lpstr>Çocukta Görülen Ruhsal Bozukluklar</vt:lpstr>
      <vt:lpstr>Kliniği Etkileyen Faktörler </vt:lpstr>
      <vt:lpstr>Belirti Şiddetini Arttıran Durumlar</vt:lpstr>
      <vt:lpstr>Slayt 11</vt:lpstr>
      <vt:lpstr>Slayt 12</vt:lpstr>
      <vt:lpstr>İhmal</vt:lpstr>
      <vt:lpstr>Slayt 14</vt:lpstr>
      <vt:lpstr>GİDİŞ</vt:lpstr>
      <vt:lpstr>KORUNMA VE TEDAVİ</vt:lpstr>
      <vt:lpstr>Slayt 17</vt:lpstr>
      <vt:lpstr>Travma Sonrası Stres Bozukluğu (TSSB)</vt:lpstr>
      <vt:lpstr>Slayt 19</vt:lpstr>
      <vt:lpstr>Slayt 20</vt:lpstr>
      <vt:lpstr>TSSB</vt:lpstr>
      <vt:lpstr>Slayt 22</vt:lpstr>
      <vt:lpstr>Slayt 23</vt:lpstr>
      <vt:lpstr>Slayt 24</vt:lpstr>
      <vt:lpstr>Komorbidite</vt:lpstr>
      <vt:lpstr>TSSB’yi ortaya çıkaran bazı risk etmenleri</vt:lpstr>
      <vt:lpstr>Ayırıcı Tanı</vt:lpstr>
      <vt:lpstr>Tedavi</vt:lpstr>
      <vt:lpstr>Munchausen by proxy</vt:lpstr>
      <vt:lpstr>Slayt 30</vt:lpstr>
      <vt:lpstr>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Çocuk ve Ergenlerde İhmal ve İstismar</dc:title>
  <dc:creator>Pinar Uran</dc:creator>
  <cp:lastModifiedBy>user</cp:lastModifiedBy>
  <cp:revision>235</cp:revision>
  <dcterms:created xsi:type="dcterms:W3CDTF">2016-03-23T19:21:15Z</dcterms:created>
  <dcterms:modified xsi:type="dcterms:W3CDTF">2017-07-07T08:51:23Z</dcterms:modified>
</cp:coreProperties>
</file>