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670" r:id="rId5"/>
    <p:sldId id="673" r:id="rId6"/>
    <p:sldId id="674" r:id="rId7"/>
    <p:sldId id="675" r:id="rId8"/>
    <p:sldId id="676" r:id="rId9"/>
    <p:sldId id="677" r:id="rId10"/>
    <p:sldId id="678" r:id="rId11"/>
    <p:sldId id="680" r:id="rId12"/>
    <p:sldId id="68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740" y="-90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500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303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369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33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4064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7198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88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222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09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GGY489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GAYRİMENKUL FİNANSMANI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10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34143" y="2420888"/>
            <a:ext cx="7801363" cy="1008112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Resim 1" descr="C:\Users\hyurdakul\AppData\Local\Microsoft\Windows\INetCache\Content.MSO\A7D5F704.t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142" y="0"/>
            <a:ext cx="1208858" cy="110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Resim 3" descr="ankara üniversitesi uygulamalı bilimler fakültes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1880"/>
            <a:ext cx="1512168" cy="108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8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055037" y="1240190"/>
            <a:ext cx="7801363" cy="4863160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2002 ODTÜ İşletme</a:t>
            </a:r>
            <a:endParaRPr lang="tr-T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2005 Gazi Üniversitesi, Muhasebe-Finansman Master</a:t>
            </a:r>
            <a:endParaRPr lang="tr-T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2012 George Washington Üniversite, Master </a:t>
            </a:r>
            <a:r>
              <a:rPr lang="tr-TR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Finance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 Gazi Üniversitesi Muhasebe Finansman Doktora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Sermaye Piyasası Kurulu - IOSCO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Uzman Yardımcısı Mart 2003-Nisan 2006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Uzman Nisan 2006-Kasım 2013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Başuzman Kasım 2013-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Yarı Zamanlı Öğretim </a:t>
            </a:r>
            <a:r>
              <a:rPr lang="tr-T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Görevlisi 2019-</a:t>
            </a:r>
            <a:endParaRPr lang="tr-T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Özgeçmiş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3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986457" y="943010"/>
            <a:ext cx="7801363" cy="4863160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Planı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Sınavlar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 Sınav (%30) - 05 Kasım 2019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Sınavı (%80) – 24 Aralık 2019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Derse Katılım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Derse devam etme zorunlu olup,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öğrencilerin final sınavına girebilmeleri için Ankara Üniversitesi Yönetmeliği’nce kuramsal derslerin en az %70’ine devam etmesi gerekmektedir.</a:t>
            </a:r>
            <a:endParaRPr lang="tr-TR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Ödev: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Planı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4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986458" y="1102456"/>
            <a:ext cx="7801363" cy="4863160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Gayrimenkul: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Arazi, arazi üzerindeki taşınmazlar ve arazi üzerinden ayrılmayan tüm değerlerin toplamıdır.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Kanun: Gayrimenkul esas niteliği bakımından bir yerden başka bir yere taşınması mümkün olmayan, dolayısıyla yerinde sabit olan mallardır. Tapuya kayıt esastır.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Gayrimenkul, fiziksel bir varlık olarak arazinin kendisini, üzerindeki ağaçları, altındaki doğal kaynakları, insanlar tarafından üzerine yapılan ve araziye bağlanan binaları ve çevre düzenlemelerini de kapsayan genişlikte bir kavramdır.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hakkı, maddi varlığı olan şeyler üzerinde tam egemenlik sağlayan bir haktır.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Satma hakkı, kiralama hakkı, kullanma hakkı, başkasına verme hakkı vb.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sahibi, toprağın altında ve üstünde kendisine yararlı olacak derecedeki sınırlarla yetinmek zorundadır ve bu sınırla içerisinde bir mülkiyet hakkına sahiptir.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5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986457" y="1057310"/>
            <a:ext cx="7801363" cy="4863160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Arazi: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İmar Kanunu: Toprak, iklim, topoğrafya, ana materyal, hidroloji ve canlıların değişik oranda etkisi altında bulunan yeryüzü parçasıdır.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 yeterli vasıtalarla belirlenmiş, yatay ve düşey sınırları bulunan toprak parçasıdır.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üretimi için gerekli bir üretim faktörüdür.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Tarım arazisi, özel ürün arazisi, dikili tarım arazisi, marjinal tarım arazisi, sulu tarım arazisi, örtü altı tarımı arazisi veya seralar ve diğer araziler olarak sınıflandırılır.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6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1017271" y="1017270"/>
            <a:ext cx="7827700" cy="4754610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Arsa: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İmar Kanunu: Belediye ve mücavir alan sınırları veya köy yerleşik alanlarında yapılan planlarla iskan (yapılaşma) sahası olarak ayrılmış yerlerde bulunan arazi parçalarıdır.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İmar planında iş veya konut yeri olarak ayrılan sahalara isabet eden imar parselleri arsa olarak tescil ettirilir..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Yapılar (Binalar)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İM: Kendi başına kullanılabilen, üstü örtülü ve insanların içine gerebilecekleri ve insanların oturma, çalışma, eğlenme veya dinlenmelerine yarayan, hayvanların ve eşyaların korunmasına yarayan yapılardır.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7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2051720" y="1048036"/>
            <a:ext cx="4896544" cy="436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Gayrimenkul</a:t>
            </a:r>
            <a:endParaRPr lang="tr-TR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2008" y="1659889"/>
            <a:ext cx="2339752" cy="5449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Konut Amaçlı Gayrimenkuller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1331640" y="2348880"/>
            <a:ext cx="2232248" cy="5449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Ticari Gayrimenkuller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2915816" y="1639646"/>
            <a:ext cx="2304256" cy="5449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Gayrimenkuller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4355976" y="2346759"/>
            <a:ext cx="2272149" cy="55445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Tarımsal Amaçlı Gayrimenkuller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5724128" y="1659888"/>
            <a:ext cx="2013829" cy="5449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Amaçlı Gayrimenkuller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7164288" y="2356237"/>
            <a:ext cx="1656183" cy="5449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Arazi ve Arsalar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85141" y="3356992"/>
            <a:ext cx="1379631" cy="1769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Konutlar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1625106" y="3356992"/>
            <a:ext cx="1451314" cy="1769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Alış Veriş Merkezleri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Ofisler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Mağazalar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Otoparklar</a:t>
            </a:r>
          </a:p>
          <a:p>
            <a:pPr marL="285750" indent="-285750">
              <a:buFontTx/>
              <a:buChar char="-"/>
            </a:pPr>
            <a:endParaRPr lang="tr-TR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Yuvarlatılmış Dikdörtgen 18"/>
          <p:cNvSpPr/>
          <p:nvPr/>
        </p:nvSpPr>
        <p:spPr>
          <a:xfrm>
            <a:off x="3271497" y="3359730"/>
            <a:ext cx="1451314" cy="17671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Fabrikalar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 Rafineleri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Yuvarlatılmış Dikdörtgen 19"/>
          <p:cNvSpPr/>
          <p:nvPr/>
        </p:nvSpPr>
        <p:spPr>
          <a:xfrm>
            <a:off x="4981734" y="3376095"/>
            <a:ext cx="1451314" cy="17698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Bahçe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Tarla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Çiftlik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Yuvarlatılmış Dikdörtgen 20"/>
          <p:cNvSpPr/>
          <p:nvPr/>
        </p:nvSpPr>
        <p:spPr>
          <a:xfrm>
            <a:off x="6628125" y="3395662"/>
            <a:ext cx="1616283" cy="17503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Otel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Motel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Tatil Köyü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Kamu Binaları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Üniversiteler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611560" y="2184618"/>
            <a:ext cx="0" cy="117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2393522" y="2893852"/>
            <a:ext cx="18238" cy="482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3995936" y="2184618"/>
            <a:ext cx="0" cy="117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>
            <a:off x="6963077" y="2223288"/>
            <a:ext cx="0" cy="117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5715009" y="2907314"/>
            <a:ext cx="18238" cy="482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/>
          <p:cNvCxnSpPr>
            <a:endCxn id="14" idx="0"/>
          </p:cNvCxnSpPr>
          <p:nvPr/>
        </p:nvCxnSpPr>
        <p:spPr>
          <a:xfrm>
            <a:off x="5492050" y="1490888"/>
            <a:ext cx="1" cy="85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/>
          <p:cNvCxnSpPr/>
          <p:nvPr/>
        </p:nvCxnSpPr>
        <p:spPr>
          <a:xfrm>
            <a:off x="2603263" y="1490887"/>
            <a:ext cx="1" cy="85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 flipH="1">
            <a:off x="6449902" y="1512487"/>
            <a:ext cx="467" cy="147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endCxn id="13" idx="0"/>
          </p:cNvCxnSpPr>
          <p:nvPr/>
        </p:nvCxnSpPr>
        <p:spPr>
          <a:xfrm>
            <a:off x="4067944" y="1511000"/>
            <a:ext cx="0" cy="128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 flipH="1">
            <a:off x="1642640" y="1484783"/>
            <a:ext cx="409080" cy="141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7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8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2051720" y="1048036"/>
            <a:ext cx="4896544" cy="436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Gayrimenkul Piyasası</a:t>
            </a:r>
            <a:endParaRPr lang="tr-TR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2008" y="1659889"/>
            <a:ext cx="2123728" cy="5449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 Düzenleyicileri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2447764" y="1670818"/>
            <a:ext cx="2052228" cy="5449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 Uzmanları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4696023" y="1659888"/>
            <a:ext cx="1740939" cy="5449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 Alıcıları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6791908" y="1659888"/>
            <a:ext cx="2140168" cy="5177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Piyasa Satıcıları</a:t>
            </a:r>
            <a:endParaRPr lang="tr-TR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85141" y="2907314"/>
            <a:ext cx="2110595" cy="6657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Merkezi Yönetim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Yerel Yönetim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Yuvarlatılmış Dikdörtgen 18"/>
          <p:cNvSpPr/>
          <p:nvPr/>
        </p:nvSpPr>
        <p:spPr>
          <a:xfrm>
            <a:off x="2416971" y="2907314"/>
            <a:ext cx="2083021" cy="29699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Emlak Komisyoncuları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Emlak Yöneticileri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Gayrimenkul Finansman Şirketleri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Gayrimenkul Değerleme Birlikleri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Varlık Yönetim Şirketleri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Toprak Kullanım Planlamacıları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Yuvarlatılmış Dikdörtgen 19"/>
          <p:cNvSpPr/>
          <p:nvPr/>
        </p:nvSpPr>
        <p:spPr>
          <a:xfrm>
            <a:off x="4550768" y="2906175"/>
            <a:ext cx="1549055" cy="881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Gayrimenkul Sahipleri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Kiracılar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Yuvarlatılmış Dikdörtgen 20"/>
          <p:cNvSpPr/>
          <p:nvPr/>
        </p:nvSpPr>
        <p:spPr>
          <a:xfrm>
            <a:off x="6335311" y="2938549"/>
            <a:ext cx="1319486" cy="7386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Geliştirici Grup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>
            <a:off x="1115616" y="2204862"/>
            <a:ext cx="0" cy="702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3557514" y="2204862"/>
            <a:ext cx="0" cy="702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/>
          <p:nvPr/>
        </p:nvCxnSpPr>
        <p:spPr>
          <a:xfrm flipH="1">
            <a:off x="8537455" y="2177681"/>
            <a:ext cx="2116" cy="76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5230462" y="2230158"/>
            <a:ext cx="28700" cy="68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 flipH="1">
            <a:off x="5564687" y="1498635"/>
            <a:ext cx="1805" cy="186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 flipH="1">
            <a:off x="3557514" y="1491410"/>
            <a:ext cx="6374" cy="23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 flipH="1">
            <a:off x="1642640" y="1484783"/>
            <a:ext cx="409080" cy="141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Yuvarlatılmış Dikdörtgen 37"/>
          <p:cNvSpPr/>
          <p:nvPr/>
        </p:nvSpPr>
        <p:spPr>
          <a:xfrm>
            <a:off x="7723217" y="2915718"/>
            <a:ext cx="1313279" cy="7614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Müteahhit</a:t>
            </a:r>
          </a:p>
          <a:p>
            <a:pPr marL="285750" indent="-285750">
              <a:buFontTx/>
              <a:buChar char="-"/>
            </a:pPr>
            <a:r>
              <a:rPr lang="tr-TR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Taşeronlar</a:t>
            </a:r>
            <a:endParaRPr lang="tr-TR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Düz Ok Bağlayıcısı 39"/>
          <p:cNvCxnSpPr/>
          <p:nvPr/>
        </p:nvCxnSpPr>
        <p:spPr>
          <a:xfrm flipH="1">
            <a:off x="7092280" y="2183416"/>
            <a:ext cx="12034" cy="755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Yuvarlatılmış Dikdörtgen 41"/>
          <p:cNvSpPr/>
          <p:nvPr/>
        </p:nvSpPr>
        <p:spPr>
          <a:xfrm>
            <a:off x="6335312" y="4068748"/>
            <a:ext cx="1703416" cy="8152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Kadastrocular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Mühendisler</a:t>
            </a:r>
          </a:p>
          <a:p>
            <a:pPr marL="285750" indent="-285750">
              <a:buFontTx/>
              <a:buChar char="-"/>
            </a:pPr>
            <a:r>
              <a:rPr lang="tr-TR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Mimarlar</a:t>
            </a:r>
            <a:endParaRPr lang="tr-TR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Düz Ok Bağlayıcısı 46"/>
          <p:cNvCxnSpPr/>
          <p:nvPr/>
        </p:nvCxnSpPr>
        <p:spPr>
          <a:xfrm flipH="1">
            <a:off x="6995054" y="3677210"/>
            <a:ext cx="21265" cy="391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1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9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  <a:endParaRPr lang="tr-T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539552" y="966676"/>
            <a:ext cx="1996374" cy="337844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Borç Veren</a:t>
            </a:r>
            <a:endParaRPr lang="tr-TR" altLang="tr-TR" sz="1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5990926" y="898552"/>
            <a:ext cx="1944216" cy="38521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Borç Alan</a:t>
            </a:r>
            <a:endParaRPr lang="tr-TR" altLang="tr-TR" sz="1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026" name="Picture 2" descr="yatırımcı resmi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20" y="2019574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Hint finansal sistem kodu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154" y="2137815"/>
            <a:ext cx="2875772" cy="141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3115154" y="3609860"/>
            <a:ext cx="2875772" cy="5716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Finansal Sistem</a:t>
            </a:r>
            <a:endParaRPr lang="tr-TR" altLang="tr-TR" sz="2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95535" y="3932044"/>
            <a:ext cx="2657475" cy="63769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Kaynak Fazlası Olanlar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(Tasarruf Sahipleri)</a:t>
            </a:r>
            <a:endParaRPr lang="tr-TR" altLang="tr-TR" sz="1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382506" y="4785272"/>
            <a:ext cx="2657476" cy="147831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Bireyler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Bankalar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Şirketler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Kamu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Yurtdışı</a:t>
            </a:r>
            <a:endParaRPr lang="tr-TR" altLang="tr-TR" sz="1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053071" y="3961939"/>
            <a:ext cx="2657475" cy="64202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Kaynak Eksiği Olanlar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(Fon İhtiyacı Olanlar)</a:t>
            </a:r>
            <a:endParaRPr lang="tr-TR" altLang="tr-TR" sz="1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53070" y="4785272"/>
            <a:ext cx="2657476" cy="1478312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Bireyler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Bankalar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Şirketler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Kamu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Yurtdışı</a:t>
            </a:r>
            <a:endParaRPr lang="tr-TR" altLang="tr-TR" sz="1800" b="1" dirty="0">
              <a:solidFill>
                <a:srgbClr val="0070C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77371" y="1304520"/>
            <a:ext cx="280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Finansal Araçlara Yatırım Yapar ve Gelir Elde Eder</a:t>
            </a:r>
            <a:endParaRPr lang="tr-T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780511" y="1255753"/>
            <a:ext cx="280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Kaynakları Kullanır ve Ödeme Yapar</a:t>
            </a:r>
            <a:endParaRPr lang="tr-T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yatırımcı resmi ile ilgili g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330" y="1904624"/>
            <a:ext cx="2386608" cy="171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25643</TotalTime>
  <Words>551</Words>
  <Application>Microsoft Office PowerPoint</Application>
  <PresentationFormat>Ekran Gösterisi (4:3)</PresentationFormat>
  <Paragraphs>128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ekonomi</vt:lpstr>
      <vt:lpstr>1_Rics</vt:lpstr>
      <vt:lpstr>h.t.</vt:lpstr>
      <vt:lpstr>PowerPoint Sunusu</vt:lpstr>
      <vt:lpstr>Özgeçmiş</vt:lpstr>
      <vt:lpstr>Ders Planı</vt:lpstr>
      <vt:lpstr>Temel Kavramlar</vt:lpstr>
      <vt:lpstr>Temel Kavramlar</vt:lpstr>
      <vt:lpstr>Temel Kavramlar</vt:lpstr>
      <vt:lpstr>Temel Kavramlar</vt:lpstr>
      <vt:lpstr>Temel Kavramlar</vt:lpstr>
      <vt:lpstr>Temel Kavramlar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925</cp:revision>
  <cp:lastPrinted>2016-10-24T07:53:35Z</cp:lastPrinted>
  <dcterms:created xsi:type="dcterms:W3CDTF">2016-09-18T09:35:24Z</dcterms:created>
  <dcterms:modified xsi:type="dcterms:W3CDTF">2020-02-27T07:19:26Z</dcterms:modified>
</cp:coreProperties>
</file>