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966" y="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7" name="6 Veri Yer Tutucusu"/>
          <p:cNvSpPr>
            <a:spLocks noGrp="1"/>
          </p:cNvSpPr>
          <p:nvPr>
            <p:ph type="dt" sz="half" idx="10"/>
          </p:nvPr>
        </p:nvSpPr>
        <p:spPr/>
        <p:txBody>
          <a:bodyPr/>
          <a:lstStyle/>
          <a:p>
            <a:fld id="{E81BBD08-1818-4161-A0BA-599E95F22D94}" type="datetimeFigureOut">
              <a:rPr lang="tr-TR" smtClean="0"/>
              <a:t>26.12.2020</a:t>
            </a:fld>
            <a:endParaRPr lang="tr-TR"/>
          </a:p>
        </p:txBody>
      </p:sp>
      <p:sp>
        <p:nvSpPr>
          <p:cNvPr id="20" name="19 Altbilgi Yer Tutucusu"/>
          <p:cNvSpPr>
            <a:spLocks noGrp="1"/>
          </p:cNvSpPr>
          <p:nvPr>
            <p:ph type="ftr" sz="quarter" idx="11"/>
          </p:nvPr>
        </p:nvSpPr>
        <p:spPr/>
        <p:txBody>
          <a:bodyPr/>
          <a:lstStyle/>
          <a:p>
            <a:endParaRPr lang="tr-TR"/>
          </a:p>
        </p:txBody>
      </p:sp>
      <p:sp>
        <p:nvSpPr>
          <p:cNvPr id="10" name="9 Slayt Numarası Yer Tutucusu"/>
          <p:cNvSpPr>
            <a:spLocks noGrp="1"/>
          </p:cNvSpPr>
          <p:nvPr>
            <p:ph type="sldNum" sz="quarter" idx="12"/>
          </p:nvPr>
        </p:nvSpPr>
        <p:spPr/>
        <p:txBody>
          <a:bodyPr/>
          <a:lstStyle/>
          <a:p>
            <a:fld id="{04583752-9B13-4094-9611-48832CE69048}"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E81BBD08-1818-4161-A0BA-599E95F22D94}" type="datetimeFigureOut">
              <a:rPr lang="tr-TR" smtClean="0"/>
              <a:t>26.12.2020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4583752-9B13-4094-9611-48832CE6904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E81BBD08-1818-4161-A0BA-599E95F22D94}" type="datetimeFigureOut">
              <a:rPr lang="tr-TR" smtClean="0"/>
              <a:t>26.12.2020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4583752-9B13-4094-9611-48832CE6904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E81BBD08-1818-4161-A0BA-599E95F22D94}" type="datetimeFigureOut">
              <a:rPr lang="tr-TR" smtClean="0"/>
              <a:t>26.12.2020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4583752-9B13-4094-9611-48832CE6904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E81BBD08-1818-4161-A0BA-599E95F22D94}" type="datetimeFigureOut">
              <a:rPr lang="tr-TR" smtClean="0"/>
              <a:t>26.12.2020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4583752-9B13-4094-9611-48832CE69048}"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E81BBD08-1818-4161-A0BA-599E95F22D94}" type="datetimeFigureOut">
              <a:rPr lang="tr-TR" smtClean="0"/>
              <a:t>26.12.2020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4583752-9B13-4094-9611-48832CE6904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E81BBD08-1818-4161-A0BA-599E95F22D94}" type="datetimeFigureOut">
              <a:rPr lang="tr-TR" smtClean="0"/>
              <a:t>26.12.2020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4583752-9B13-4094-9611-48832CE6904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E81BBD08-1818-4161-A0BA-599E95F22D94}" type="datetimeFigureOut">
              <a:rPr lang="tr-TR" smtClean="0"/>
              <a:t>26.12.2020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4583752-9B13-4094-9611-48832CE6904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E81BBD08-1818-4161-A0BA-599E95F22D94}" type="datetimeFigureOut">
              <a:rPr lang="tr-TR" smtClean="0"/>
              <a:t>26.12.2020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4583752-9B13-4094-9611-48832CE69048}"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E81BBD08-1818-4161-A0BA-599E95F22D94}" type="datetimeFigureOut">
              <a:rPr lang="tr-TR" smtClean="0"/>
              <a:t>26.12.2020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4583752-9B13-4094-9611-48832CE69048}"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E81BBD08-1818-4161-A0BA-599E95F22D94}" type="datetimeFigureOut">
              <a:rPr lang="tr-TR" smtClean="0"/>
              <a:t>26.12.2020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4583752-9B13-4094-9611-48832CE69048}"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81BBD08-1818-4161-A0BA-599E95F22D94}" type="datetimeFigureOut">
              <a:rPr lang="tr-TR" smtClean="0"/>
              <a:t>26.12.2020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4583752-9B13-4094-9611-48832CE69048}"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357290" y="4319606"/>
            <a:ext cx="7406640" cy="1752600"/>
          </a:xfrm>
        </p:spPr>
        <p:txBody>
          <a:bodyPr>
            <a:normAutofit/>
          </a:bodyPr>
          <a:lstStyle/>
          <a:p>
            <a:r>
              <a:rPr lang="tr-TR" sz="3200" b="1" dirty="0"/>
              <a:t>		TATLANDIRICILAR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a:t>Tat karakteristikleri ve </a:t>
            </a:r>
            <a:r>
              <a:rPr lang="tr-TR" sz="2800" b="1" dirty="0" err="1"/>
              <a:t>sinerjizm</a:t>
            </a:r>
            <a:endParaRPr lang="tr-TR" sz="2800" b="1" dirty="0"/>
          </a:p>
        </p:txBody>
      </p:sp>
      <p:sp>
        <p:nvSpPr>
          <p:cNvPr id="3" name="2 İçerik Yer Tutucusu"/>
          <p:cNvSpPr>
            <a:spLocks noGrp="1"/>
          </p:cNvSpPr>
          <p:nvPr>
            <p:ph idx="1"/>
          </p:nvPr>
        </p:nvSpPr>
        <p:spPr/>
        <p:txBody>
          <a:bodyPr/>
          <a:lstStyle/>
          <a:p>
            <a:pPr>
              <a:buNone/>
            </a:pPr>
            <a:r>
              <a:rPr lang="tr-TR" dirty="0"/>
              <a:t>		</a:t>
            </a:r>
            <a:r>
              <a:rPr lang="tr-TR" sz="2400" b="1" dirty="0"/>
              <a:t>Tatlandırıcıların tat kaliteleri, verdikleri tat özelliklerinin yanı sıra diğer karakteristiklere de bağlıdır. Bunun değerlendirilmesinde tatlılık algısının süre-şiddet profillerinden yararlanıldığı gibi yan tatların oluşması veya tat sonrası izlenim gibi etkilerde dikkate alınmaktadır. Süre şiddet ilişkisine göre tatlılık algısının değerlendirilmesinde genelde </a:t>
            </a:r>
            <a:r>
              <a:rPr lang="tr-TR" sz="2400" b="1" dirty="0" err="1"/>
              <a:t>sukroza</a:t>
            </a:r>
            <a:r>
              <a:rPr lang="tr-TR" sz="2400" b="1" dirty="0"/>
              <a:t> ait profil standart kabul edilmekte olup, bu algıyı viskozite, sıcaklık ve ortamda tadı değiştiren maddelerin varlığı gibi faktörler etkileyebilmektedir.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a:t>Tatlandırıcıların sınıflandırılması</a:t>
            </a:r>
          </a:p>
        </p:txBody>
      </p:sp>
      <p:sp>
        <p:nvSpPr>
          <p:cNvPr id="3" name="2 İçerik Yer Tutucusu"/>
          <p:cNvSpPr>
            <a:spLocks noGrp="1"/>
          </p:cNvSpPr>
          <p:nvPr>
            <p:ph idx="1"/>
          </p:nvPr>
        </p:nvSpPr>
        <p:spPr/>
        <p:txBody>
          <a:bodyPr>
            <a:normAutofit/>
          </a:bodyPr>
          <a:lstStyle/>
          <a:p>
            <a:endParaRPr lang="tr-TR" sz="2800" b="1" dirty="0"/>
          </a:p>
          <a:p>
            <a:r>
              <a:rPr lang="tr-TR" sz="2800" b="1" dirty="0"/>
              <a:t> Besleyici nitelikteki tatlandırıcılar</a:t>
            </a:r>
          </a:p>
          <a:p>
            <a:r>
              <a:rPr lang="tr-TR" sz="2800" b="1" dirty="0"/>
              <a:t> Besleyici nitelikte olmayan tatlandırıcılar</a:t>
            </a:r>
          </a:p>
          <a:p>
            <a:r>
              <a:rPr lang="tr-TR" sz="2800" b="1" dirty="0"/>
              <a:t> Doğal tatlandırıcı</a:t>
            </a:r>
          </a:p>
          <a:p>
            <a:r>
              <a:rPr lang="tr-TR" sz="2800" b="1" dirty="0"/>
              <a:t> Yapay tatlandırıcı</a:t>
            </a:r>
          </a:p>
          <a:p>
            <a:r>
              <a:rPr lang="tr-TR" sz="2800" b="1" dirty="0"/>
              <a:t> Hacim verici tatlandırıcı</a:t>
            </a:r>
          </a:p>
          <a:p>
            <a:r>
              <a:rPr lang="tr-TR" sz="2800" b="1" dirty="0"/>
              <a:t> Yoğun tatlandırıcı</a:t>
            </a:r>
          </a:p>
          <a:p>
            <a:r>
              <a:rPr lang="tr-TR" sz="2800" b="1" dirty="0"/>
              <a:t> Hacim verici ve yoğun tatlandırıcı</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a:t>Hacim verici tatlandırıcılar - </a:t>
            </a:r>
            <a:r>
              <a:rPr lang="tr-TR" sz="2800" b="1" dirty="0" err="1"/>
              <a:t>Polioller</a:t>
            </a:r>
            <a:endParaRPr lang="tr-TR" sz="2800" b="1" dirty="0"/>
          </a:p>
        </p:txBody>
      </p:sp>
      <p:sp>
        <p:nvSpPr>
          <p:cNvPr id="3" name="2 İçerik Yer Tutucusu"/>
          <p:cNvSpPr>
            <a:spLocks noGrp="1"/>
          </p:cNvSpPr>
          <p:nvPr>
            <p:ph idx="1"/>
          </p:nvPr>
        </p:nvSpPr>
        <p:spPr/>
        <p:txBody>
          <a:bodyPr/>
          <a:lstStyle/>
          <a:p>
            <a:pPr>
              <a:buNone/>
            </a:pPr>
            <a:r>
              <a:rPr lang="tr-TR" dirty="0"/>
              <a:t>		</a:t>
            </a:r>
            <a:r>
              <a:rPr lang="tr-TR" sz="2400" b="1" dirty="0" err="1"/>
              <a:t>Poliol</a:t>
            </a:r>
            <a:r>
              <a:rPr lang="tr-TR" sz="2400" b="1" dirty="0"/>
              <a:t> gurubundaki tatlandırıcılar genellikle </a:t>
            </a:r>
            <a:r>
              <a:rPr lang="tr-TR" sz="2400" b="1" dirty="0" err="1"/>
              <a:t>Raney</a:t>
            </a:r>
            <a:r>
              <a:rPr lang="tr-TR" sz="2400" b="1" dirty="0"/>
              <a:t> nikeli gibi bir katalizörün varlığında şeker ve şurupların </a:t>
            </a:r>
            <a:r>
              <a:rPr lang="tr-TR" sz="2400" b="1" dirty="0" err="1"/>
              <a:t>hidrojenasyonu</a:t>
            </a:r>
            <a:r>
              <a:rPr lang="tr-TR" sz="2400" b="1" dirty="0"/>
              <a:t> ile elde edilen şeker alkolleridir. Bunlar arasında sırasıyla </a:t>
            </a:r>
            <a:r>
              <a:rPr lang="tr-TR" sz="2400" b="1" dirty="0" err="1"/>
              <a:t>glukoz</a:t>
            </a:r>
            <a:r>
              <a:rPr lang="tr-TR" sz="2400" b="1" dirty="0"/>
              <a:t>, </a:t>
            </a:r>
            <a:r>
              <a:rPr lang="tr-TR" sz="2400" b="1" dirty="0" err="1"/>
              <a:t>mannoz</a:t>
            </a:r>
            <a:r>
              <a:rPr lang="tr-TR" sz="2400" b="1" dirty="0"/>
              <a:t>, </a:t>
            </a:r>
            <a:r>
              <a:rPr lang="tr-TR" sz="2400" b="1" dirty="0" err="1"/>
              <a:t>ksilozi</a:t>
            </a:r>
            <a:r>
              <a:rPr lang="tr-TR" sz="2400" b="1" dirty="0"/>
              <a:t> maltoz ve laktozdan elde edilen </a:t>
            </a:r>
            <a:r>
              <a:rPr lang="tr-TR" sz="2400" b="1" dirty="0" err="1"/>
              <a:t>sorbitoli</a:t>
            </a:r>
            <a:r>
              <a:rPr lang="tr-TR" sz="2400" b="1" dirty="0"/>
              <a:t> </a:t>
            </a:r>
            <a:r>
              <a:rPr lang="tr-TR" sz="2400" b="1" dirty="0" err="1"/>
              <a:t>mannitol</a:t>
            </a:r>
            <a:r>
              <a:rPr lang="tr-TR" sz="2400" b="1" dirty="0"/>
              <a:t>,i </a:t>
            </a:r>
            <a:r>
              <a:rPr lang="tr-TR" sz="2400" b="1" dirty="0" err="1"/>
              <a:t>ksilitol</a:t>
            </a:r>
            <a:r>
              <a:rPr lang="tr-TR" sz="2400" b="1" dirty="0"/>
              <a:t>, </a:t>
            </a:r>
            <a:r>
              <a:rPr lang="tr-TR" sz="2400" b="1" dirty="0" err="1"/>
              <a:t>maltitol</a:t>
            </a:r>
            <a:r>
              <a:rPr lang="tr-TR" sz="2400" b="1" dirty="0"/>
              <a:t> ve </a:t>
            </a:r>
            <a:r>
              <a:rPr lang="tr-TR" sz="2400" b="1" dirty="0" err="1"/>
              <a:t>laktitol</a:t>
            </a:r>
            <a:r>
              <a:rPr lang="tr-TR" sz="2400" b="1" dirty="0"/>
              <a:t> yer almaktadır. </a:t>
            </a:r>
          </a:p>
          <a:p>
            <a:pPr>
              <a:buNone/>
            </a:pPr>
            <a:r>
              <a:rPr lang="tr-TR" sz="2400" b="1" dirty="0"/>
              <a:t>	Ayrıca bu tatlandırıcıların yavaş </a:t>
            </a:r>
            <a:r>
              <a:rPr lang="tr-TR" sz="2400" b="1" dirty="0" err="1"/>
              <a:t>absorplanmaları</a:t>
            </a:r>
            <a:r>
              <a:rPr lang="tr-TR" sz="2400" b="1" dirty="0"/>
              <a:t> ve </a:t>
            </a:r>
            <a:r>
              <a:rPr lang="tr-TR" sz="2400" b="1" dirty="0" err="1"/>
              <a:t>toksik</a:t>
            </a:r>
            <a:r>
              <a:rPr lang="tr-TR" sz="2400" b="1" dirty="0"/>
              <a:t> keton bileşiklerinin oluşumunu azaltmaları nedeniyle de diyabetikler için uygun oldukları belirtilmektedir.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İçerik Yer Tutucusu"/>
          <p:cNvSpPr>
            <a:spLocks noGrp="1"/>
          </p:cNvSpPr>
          <p:nvPr>
            <p:ph idx="1"/>
          </p:nvPr>
        </p:nvSpPr>
        <p:spPr>
          <a:xfrm>
            <a:off x="1435608" y="571480"/>
            <a:ext cx="7498080" cy="5676920"/>
          </a:xfrm>
        </p:spPr>
        <p:txBody>
          <a:bodyPr>
            <a:normAutofit fontScale="92500"/>
          </a:bodyPr>
          <a:lstStyle/>
          <a:p>
            <a:r>
              <a:rPr lang="tr-TR" sz="2800" b="1" i="1" dirty="0" err="1"/>
              <a:t>İzomalt</a:t>
            </a:r>
            <a:endParaRPr lang="tr-TR" sz="2800" b="1" i="1" dirty="0"/>
          </a:p>
          <a:p>
            <a:pPr>
              <a:buNone/>
            </a:pPr>
            <a:endParaRPr lang="tr-TR" sz="2800" b="1" i="1" dirty="0"/>
          </a:p>
          <a:p>
            <a:pPr>
              <a:buNone/>
            </a:pPr>
            <a:r>
              <a:rPr lang="tr-TR" sz="2400" b="1" dirty="0"/>
              <a:t>Ticari adı </a:t>
            </a:r>
            <a:r>
              <a:rPr lang="tr-TR" sz="2400" b="1" dirty="0" err="1"/>
              <a:t>palatinit</a:t>
            </a:r>
            <a:r>
              <a:rPr lang="tr-TR" sz="2400" b="1" dirty="0"/>
              <a:t> olan</a:t>
            </a:r>
          </a:p>
          <a:p>
            <a:pPr>
              <a:buNone/>
            </a:pPr>
            <a:r>
              <a:rPr lang="tr-TR" sz="2400" b="1" dirty="0"/>
              <a:t>bu tatlandırıcı </a:t>
            </a:r>
            <a:r>
              <a:rPr lang="tr-TR" sz="2400" b="1" dirty="0" err="1"/>
              <a:t>sukrozdan</a:t>
            </a:r>
            <a:endParaRPr lang="tr-TR" sz="2400" b="1" dirty="0"/>
          </a:p>
          <a:p>
            <a:pPr>
              <a:buNone/>
            </a:pPr>
            <a:r>
              <a:rPr lang="tr-TR" sz="2400" b="1" dirty="0"/>
              <a:t>iki aşamada elde edilmek-</a:t>
            </a:r>
          </a:p>
          <a:p>
            <a:pPr>
              <a:buNone/>
            </a:pPr>
            <a:r>
              <a:rPr lang="tr-TR" sz="2400" b="1" dirty="0" err="1"/>
              <a:t>tedir</a:t>
            </a:r>
            <a:r>
              <a:rPr lang="tr-TR" sz="2400" b="1" dirty="0"/>
              <a:t>. </a:t>
            </a:r>
            <a:r>
              <a:rPr lang="tr-TR" sz="2400" b="1" dirty="0" err="1"/>
              <a:t>İzomaltın</a:t>
            </a:r>
            <a:r>
              <a:rPr lang="tr-TR" sz="2400" b="1" dirty="0"/>
              <a:t> diğer</a:t>
            </a:r>
          </a:p>
          <a:p>
            <a:pPr>
              <a:buNone/>
            </a:pPr>
            <a:r>
              <a:rPr lang="tr-TR" sz="2400" b="1" dirty="0" err="1"/>
              <a:t>poliollerden</a:t>
            </a:r>
            <a:r>
              <a:rPr lang="tr-TR" sz="2400" b="1" dirty="0"/>
              <a:t> başlıca farklılıkları kolay kristalize</a:t>
            </a:r>
          </a:p>
          <a:p>
            <a:pPr>
              <a:buNone/>
            </a:pPr>
            <a:r>
              <a:rPr lang="tr-TR" sz="2400" b="1" dirty="0"/>
              <a:t>olması ve higroskopik özelliğinin daha düşük </a:t>
            </a:r>
          </a:p>
          <a:p>
            <a:pPr>
              <a:buNone/>
            </a:pPr>
            <a:r>
              <a:rPr lang="tr-TR" sz="2400" b="1" dirty="0"/>
              <a:t>olmasıdır. Bu tatlandırıcı </a:t>
            </a:r>
            <a:r>
              <a:rPr lang="tr-TR" sz="2400" b="1" dirty="0" err="1"/>
              <a:t>mikrobiyal</a:t>
            </a:r>
            <a:r>
              <a:rPr lang="tr-TR" sz="2400" b="1" dirty="0"/>
              <a:t> </a:t>
            </a:r>
            <a:r>
              <a:rPr lang="tr-TR" sz="2400" b="1" dirty="0" err="1"/>
              <a:t>fermantasyo</a:t>
            </a:r>
            <a:r>
              <a:rPr lang="tr-TR" sz="2400" b="1" dirty="0"/>
              <a:t>-</a:t>
            </a:r>
          </a:p>
          <a:p>
            <a:pPr>
              <a:buNone/>
            </a:pPr>
            <a:r>
              <a:rPr lang="tr-TR" sz="2400" b="1" dirty="0" err="1"/>
              <a:t>na</a:t>
            </a:r>
            <a:r>
              <a:rPr lang="tr-TR" sz="2400" b="1" dirty="0"/>
              <a:t> ve </a:t>
            </a:r>
            <a:r>
              <a:rPr lang="tr-TR" sz="2400" b="1" dirty="0" err="1"/>
              <a:t>enzimatik</a:t>
            </a:r>
            <a:r>
              <a:rPr lang="tr-TR" sz="2400" b="1" dirty="0"/>
              <a:t> parçalanmaya da daha dayanıklı-</a:t>
            </a:r>
          </a:p>
          <a:p>
            <a:pPr>
              <a:buNone/>
            </a:pPr>
            <a:r>
              <a:rPr lang="tr-TR" sz="2400" b="1" dirty="0"/>
              <a:t>dır. Sindiriminden sonra serum </a:t>
            </a:r>
            <a:r>
              <a:rPr lang="tr-TR" sz="2400" b="1" dirty="0" err="1"/>
              <a:t>insülin</a:t>
            </a:r>
            <a:r>
              <a:rPr lang="tr-TR" sz="2400" b="1" dirty="0"/>
              <a:t> düzeyi ve</a:t>
            </a:r>
          </a:p>
          <a:p>
            <a:pPr>
              <a:buNone/>
            </a:pPr>
            <a:r>
              <a:rPr lang="tr-TR" sz="2400" b="1" dirty="0"/>
              <a:t>kan </a:t>
            </a:r>
            <a:r>
              <a:rPr lang="tr-TR" sz="2400" b="1" dirty="0" err="1"/>
              <a:t>glukozu</a:t>
            </a:r>
            <a:r>
              <a:rPr lang="tr-TR" sz="2400" b="1" dirty="0"/>
              <a:t> seviyesindeki artış yavaş olduğu için</a:t>
            </a:r>
          </a:p>
          <a:p>
            <a:pPr>
              <a:buNone/>
            </a:pPr>
            <a:r>
              <a:rPr lang="tr-TR" sz="2400" b="1" dirty="0"/>
              <a:t>diyabetik gıdalarda kullanımı uygun bulunmaktadır.</a:t>
            </a:r>
          </a:p>
          <a:p>
            <a:pPr>
              <a:buNone/>
            </a:pPr>
            <a:endParaRPr lang="tr-TR" sz="2400" b="1" dirty="0"/>
          </a:p>
          <a:p>
            <a:pPr>
              <a:buNone/>
            </a:pPr>
            <a:endParaRPr lang="tr-TR" sz="2400" b="1" dirty="0"/>
          </a:p>
          <a:p>
            <a:pPr>
              <a:buNone/>
            </a:pPr>
            <a:endParaRPr lang="tr-TR" sz="2800" b="1" i="1" dirty="0"/>
          </a:p>
        </p:txBody>
      </p:sp>
      <p:pic>
        <p:nvPicPr>
          <p:cNvPr id="8" name="Picture 2" descr="C:\Users\pc\Desktop\d6a9fc1de0cc9ddc8235f13b71aabc2d.jpg"/>
          <p:cNvPicPr>
            <a:picLocks noChangeAspect="1" noChangeArrowheads="1"/>
          </p:cNvPicPr>
          <p:nvPr/>
        </p:nvPicPr>
        <p:blipFill>
          <a:blip r:embed="rId2"/>
          <a:srcRect/>
          <a:stretch>
            <a:fillRect/>
          </a:stretch>
        </p:blipFill>
        <p:spPr bwMode="auto">
          <a:xfrm>
            <a:off x="5422097" y="500042"/>
            <a:ext cx="3721903" cy="2714644"/>
          </a:xfrm>
          <a:prstGeom prst="rect">
            <a:avLst/>
          </a:prstGeom>
          <a:ln>
            <a:noFill/>
          </a:ln>
          <a:effectLst>
            <a:softEdge rad="112500"/>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idx="1"/>
          </p:nvPr>
        </p:nvSpPr>
        <p:spPr>
          <a:xfrm>
            <a:off x="1435608" y="571480"/>
            <a:ext cx="7498080" cy="5676920"/>
          </a:xfrm>
        </p:spPr>
        <p:txBody>
          <a:bodyPr>
            <a:normAutofit/>
          </a:bodyPr>
          <a:lstStyle/>
          <a:p>
            <a:r>
              <a:rPr lang="tr-TR" sz="2800" b="1" i="1" dirty="0" err="1"/>
              <a:t>Ksilitol</a:t>
            </a:r>
            <a:endParaRPr lang="tr-TR" sz="2800" b="1" i="1" dirty="0"/>
          </a:p>
          <a:p>
            <a:pPr>
              <a:buNone/>
            </a:pPr>
            <a:endParaRPr lang="tr-TR" sz="2800" b="1" i="1" dirty="0"/>
          </a:p>
          <a:p>
            <a:pPr>
              <a:buNone/>
            </a:pPr>
            <a:r>
              <a:rPr lang="tr-TR" sz="2800" b="1" i="1" dirty="0"/>
              <a:t>Yapısında bir</a:t>
            </a:r>
          </a:p>
          <a:p>
            <a:pPr>
              <a:buNone/>
            </a:pPr>
            <a:r>
              <a:rPr lang="tr-TR" sz="2800" b="1" i="1" dirty="0" err="1"/>
              <a:t>polialkol</a:t>
            </a:r>
            <a:r>
              <a:rPr lang="tr-TR" sz="2800" b="1" i="1" dirty="0"/>
              <a:t> vardır ve </a:t>
            </a:r>
          </a:p>
          <a:p>
            <a:pPr>
              <a:buNone/>
            </a:pPr>
            <a:r>
              <a:rPr lang="tr-TR" sz="2800" b="1" i="1" dirty="0"/>
              <a:t>özellikle çilek,</a:t>
            </a:r>
          </a:p>
          <a:p>
            <a:pPr>
              <a:buNone/>
            </a:pPr>
            <a:r>
              <a:rPr lang="tr-TR" sz="2800" b="1" i="1" dirty="0"/>
              <a:t>ahududu, mantar,</a:t>
            </a:r>
          </a:p>
          <a:p>
            <a:pPr>
              <a:buNone/>
            </a:pPr>
            <a:r>
              <a:rPr lang="tr-TR" sz="2800" b="1" i="1" dirty="0"/>
              <a:t>çeşitli meyve ve</a:t>
            </a:r>
          </a:p>
          <a:p>
            <a:pPr>
              <a:buNone/>
            </a:pPr>
            <a:r>
              <a:rPr lang="tr-TR" sz="2800" b="1" i="1" dirty="0"/>
              <a:t>sebzelerde doğal olarak bulunduğu gibi</a:t>
            </a:r>
          </a:p>
          <a:p>
            <a:pPr>
              <a:buNone/>
            </a:pPr>
            <a:r>
              <a:rPr lang="tr-TR" sz="2800" b="1" i="1" dirty="0"/>
              <a:t>vücutta karbonhidratların metabolizması</a:t>
            </a:r>
          </a:p>
          <a:p>
            <a:pPr>
              <a:buNone/>
            </a:pPr>
            <a:r>
              <a:rPr lang="tr-TR" sz="2800" b="1" i="1" dirty="0"/>
              <a:t>sırasında ara ürün olarak da </a:t>
            </a:r>
            <a:r>
              <a:rPr lang="tr-TR" sz="2800" b="1" i="1" dirty="0" err="1"/>
              <a:t>oluşaktadır</a:t>
            </a:r>
            <a:r>
              <a:rPr lang="tr-TR" sz="2800" b="1" i="1" dirty="0"/>
              <a:t>.</a:t>
            </a:r>
          </a:p>
        </p:txBody>
      </p:sp>
      <p:pic>
        <p:nvPicPr>
          <p:cNvPr id="6" name="Picture 2" descr="C:\Users\pc\Desktop\seker-xylitol.jpg"/>
          <p:cNvPicPr>
            <a:picLocks noChangeAspect="1" noChangeArrowheads="1"/>
          </p:cNvPicPr>
          <p:nvPr/>
        </p:nvPicPr>
        <p:blipFill>
          <a:blip r:embed="rId2"/>
          <a:srcRect/>
          <a:stretch>
            <a:fillRect/>
          </a:stretch>
        </p:blipFill>
        <p:spPr bwMode="auto">
          <a:xfrm>
            <a:off x="4669757" y="500042"/>
            <a:ext cx="3759895" cy="3643338"/>
          </a:xfrm>
          <a:prstGeom prst="rect">
            <a:avLst/>
          </a:prstGeom>
          <a:ln>
            <a:noFill/>
          </a:ln>
          <a:effectLst>
            <a:softEdge rad="112500"/>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714356"/>
            <a:ext cx="7498080" cy="5534044"/>
          </a:xfrm>
        </p:spPr>
        <p:txBody>
          <a:bodyPr>
            <a:normAutofit/>
          </a:bodyPr>
          <a:lstStyle/>
          <a:p>
            <a:r>
              <a:rPr lang="tr-TR" sz="2800" b="1" i="1" dirty="0" err="1"/>
              <a:t>Laktitol</a:t>
            </a:r>
            <a:endParaRPr lang="tr-TR" sz="2800" b="1" i="1" dirty="0"/>
          </a:p>
          <a:p>
            <a:pPr>
              <a:buNone/>
            </a:pPr>
            <a:endParaRPr lang="tr-TR" sz="2800" b="1" i="1" dirty="0"/>
          </a:p>
          <a:p>
            <a:pPr>
              <a:buNone/>
            </a:pPr>
            <a:r>
              <a:rPr lang="tr-TR" sz="2800" b="1" i="1" dirty="0"/>
              <a:t>		Laktozun yüksek sıcaklık ve basınçta katalitik </a:t>
            </a:r>
            <a:r>
              <a:rPr lang="tr-TR" sz="2800" b="1" i="1" dirty="0" err="1"/>
              <a:t>hidrojenasyonu</a:t>
            </a:r>
            <a:r>
              <a:rPr lang="tr-TR" sz="2800" b="1" i="1" dirty="0"/>
              <a:t> ile elde edilmektedir. Sudaki çözünürlüğü yüksek olan olan maddenin diyabetik gıda yapımında kullanılır ve diş çürümesine neden olmamaktadır. Enerji değeri yüksektir.</a:t>
            </a:r>
          </a:p>
          <a:p>
            <a:pPr>
              <a:buNone/>
            </a:pPr>
            <a:r>
              <a:rPr lang="tr-TR" sz="2800" b="1" i="1" dirty="0"/>
              <a:t>	Ancak tatlılık değerinin </a:t>
            </a:r>
            <a:r>
              <a:rPr lang="tr-TR" sz="2800" b="1" i="1" dirty="0" err="1"/>
              <a:t>sukroza</a:t>
            </a:r>
            <a:r>
              <a:rPr lang="tr-TR" sz="2800" b="1" i="1" dirty="0"/>
              <a:t> kıyasla düşük olması kullanımını kısıtlamaktadır.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71480"/>
            <a:ext cx="7498080" cy="5676920"/>
          </a:xfrm>
        </p:spPr>
        <p:txBody>
          <a:bodyPr>
            <a:normAutofit lnSpcReduction="10000"/>
          </a:bodyPr>
          <a:lstStyle/>
          <a:p>
            <a:r>
              <a:rPr lang="tr-TR" dirty="0"/>
              <a:t> </a:t>
            </a:r>
            <a:r>
              <a:rPr lang="tr-TR" sz="2800" b="1" i="1" dirty="0" err="1"/>
              <a:t>Maltitol</a:t>
            </a:r>
            <a:r>
              <a:rPr lang="tr-TR" sz="2800" b="1" i="1" dirty="0"/>
              <a:t> ve </a:t>
            </a:r>
            <a:r>
              <a:rPr lang="tr-TR" sz="2800" b="1" i="1" dirty="0" err="1"/>
              <a:t>maltitol</a:t>
            </a:r>
            <a:r>
              <a:rPr lang="tr-TR" sz="2800" b="1" i="1" dirty="0"/>
              <a:t> bazlı ürünler</a:t>
            </a:r>
          </a:p>
          <a:p>
            <a:pPr>
              <a:buNone/>
            </a:pPr>
            <a:r>
              <a:rPr lang="tr-TR" sz="2800" b="1" i="1" dirty="0"/>
              <a:t>		</a:t>
            </a:r>
            <a:r>
              <a:rPr lang="tr-TR" sz="2400" b="1" dirty="0"/>
              <a:t>Gıda saflığındaki hammaddelerden enzim hidrolizi ile yüksek maltoz içerikli </a:t>
            </a:r>
            <a:r>
              <a:rPr lang="tr-TR" sz="2400" b="1" dirty="0" err="1"/>
              <a:t>glukoz</a:t>
            </a:r>
            <a:r>
              <a:rPr lang="tr-TR" sz="2400" b="1" dirty="0"/>
              <a:t> şurupları </a:t>
            </a:r>
            <a:r>
              <a:rPr lang="tr-TR" sz="2400" b="1" dirty="0" err="1"/>
              <a:t>eldesi</a:t>
            </a:r>
            <a:r>
              <a:rPr lang="tr-TR" sz="2400" b="1" dirty="0"/>
              <a:t> ve tüm serbest aldehit gruplarının indirgenmesi amacıyla </a:t>
            </a:r>
            <a:r>
              <a:rPr lang="tr-TR" sz="2400" b="1" dirty="0" err="1"/>
              <a:t>kullanlır</a:t>
            </a:r>
            <a:r>
              <a:rPr lang="tr-TR" sz="2400" b="1" dirty="0"/>
              <a:t>.</a:t>
            </a:r>
          </a:p>
          <a:p>
            <a:pPr>
              <a:buNone/>
            </a:pPr>
            <a:endParaRPr lang="tr-TR" sz="2400" b="1" i="1" dirty="0"/>
          </a:p>
          <a:p>
            <a:r>
              <a:rPr lang="tr-TR" sz="2800" b="1" i="1" dirty="0"/>
              <a:t> </a:t>
            </a:r>
            <a:r>
              <a:rPr lang="tr-TR" sz="2800" b="1" i="1" dirty="0" err="1"/>
              <a:t>Mannitol</a:t>
            </a:r>
            <a:endParaRPr lang="tr-TR" sz="2800" b="1" i="1" dirty="0"/>
          </a:p>
          <a:p>
            <a:pPr>
              <a:buNone/>
            </a:pPr>
            <a:r>
              <a:rPr lang="tr-TR" sz="2800" b="1" i="1" dirty="0"/>
              <a:t>		</a:t>
            </a:r>
            <a:r>
              <a:rPr lang="tr-TR" sz="2400" b="1" dirty="0" err="1"/>
              <a:t>Glukozun</a:t>
            </a:r>
            <a:r>
              <a:rPr lang="tr-TR" sz="2400" b="1" dirty="0"/>
              <a:t> indirgenmesiyle elde edilmektedir. Ticari olarak deniz yosunlarından üretilen </a:t>
            </a:r>
            <a:r>
              <a:rPr lang="tr-TR" sz="2400" b="1" dirty="0" err="1"/>
              <a:t>mannitol</a:t>
            </a:r>
            <a:r>
              <a:rPr lang="tr-TR" sz="2400" b="1" dirty="0"/>
              <a:t>, şeker alkolleri içerisinde en az yararlanılandır. Suda çözünürlüğü çok azdır. Kan şekeri düzeyini çok fazla yükseltmediği için diyabetik olarak kullanılabilir.</a:t>
            </a:r>
            <a:endParaRPr lang="tr-TR" sz="2800" b="1" i="1" dirty="0"/>
          </a:p>
          <a:p>
            <a:pPr>
              <a:buNone/>
            </a:pPr>
            <a:r>
              <a:rPr lang="tr-TR" sz="2400" b="1" i="1" dirty="0"/>
              <a:t>	</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71480"/>
            <a:ext cx="7498080" cy="5676920"/>
          </a:xfrm>
        </p:spPr>
        <p:txBody>
          <a:bodyPr>
            <a:normAutofit/>
          </a:bodyPr>
          <a:lstStyle/>
          <a:p>
            <a:r>
              <a:rPr lang="tr-TR" sz="2800" b="1" i="1" dirty="0"/>
              <a:t> </a:t>
            </a:r>
            <a:r>
              <a:rPr lang="tr-TR" sz="2800" b="1" i="1" dirty="0" err="1"/>
              <a:t>Likasin</a:t>
            </a:r>
            <a:endParaRPr lang="tr-TR" sz="2800" b="1" i="1" dirty="0"/>
          </a:p>
          <a:p>
            <a:pPr>
              <a:buNone/>
            </a:pPr>
            <a:r>
              <a:rPr lang="tr-TR" sz="2800" b="1" i="1" dirty="0"/>
              <a:t>		</a:t>
            </a:r>
            <a:r>
              <a:rPr lang="tr-TR" sz="2400" b="1" dirty="0"/>
              <a:t>Temiz, berrak, renksiz ve kokusuz genellikle şurup kıvamında bir madde olup, toz halde de elde edilebilmektedir. Kimyasal olarak </a:t>
            </a:r>
            <a:r>
              <a:rPr lang="tr-TR" sz="2400" b="1" dirty="0" err="1"/>
              <a:t>inert</a:t>
            </a:r>
            <a:r>
              <a:rPr lang="tr-TR" sz="2400" b="1" dirty="0"/>
              <a:t> olan </a:t>
            </a:r>
            <a:r>
              <a:rPr lang="tr-TR" sz="2400" b="1" dirty="0" err="1"/>
              <a:t>likasin</a:t>
            </a:r>
            <a:r>
              <a:rPr lang="tr-TR" sz="2400" b="1" dirty="0"/>
              <a:t> pek çok gıdada ve özellikle şekerlemelerde </a:t>
            </a:r>
            <a:r>
              <a:rPr lang="tr-TR" sz="2400" b="1" dirty="0" err="1"/>
              <a:t>sukrozun</a:t>
            </a:r>
            <a:r>
              <a:rPr lang="tr-TR" sz="2400" b="1" dirty="0"/>
              <a:t> yerini tutabilmektedir.</a:t>
            </a:r>
          </a:p>
          <a:p>
            <a:pPr>
              <a:buNone/>
            </a:pPr>
            <a:endParaRPr lang="tr-TR" sz="2400" b="1" i="1" dirty="0"/>
          </a:p>
          <a:p>
            <a:r>
              <a:rPr lang="tr-TR" sz="2800" b="1" i="1" dirty="0"/>
              <a:t> </a:t>
            </a:r>
            <a:r>
              <a:rPr lang="tr-TR" sz="2800" b="1" i="1" dirty="0" err="1"/>
              <a:t>Sorbitol</a:t>
            </a:r>
            <a:endParaRPr lang="tr-TR" sz="2800" b="1" i="1" dirty="0"/>
          </a:p>
          <a:p>
            <a:pPr>
              <a:buNone/>
            </a:pPr>
            <a:r>
              <a:rPr lang="tr-TR" sz="2400" b="1" dirty="0"/>
              <a:t>		Yapısında bir </a:t>
            </a:r>
            <a:r>
              <a:rPr lang="tr-TR" sz="2400" b="1" dirty="0" err="1"/>
              <a:t>poliol</a:t>
            </a:r>
            <a:r>
              <a:rPr lang="tr-TR" sz="2400" b="1" dirty="0"/>
              <a:t> olup çeşitli meyvelerde özellikle böğürtlenlerde doğal olarak bulunan bir maddedir. Ticari olarak </a:t>
            </a:r>
            <a:r>
              <a:rPr lang="tr-TR" sz="2400" b="1" dirty="0" err="1"/>
              <a:t>glukozun</a:t>
            </a:r>
            <a:r>
              <a:rPr lang="tr-TR" sz="2400" b="1" dirty="0"/>
              <a:t> </a:t>
            </a:r>
            <a:r>
              <a:rPr lang="tr-TR" sz="2400" b="1" dirty="0" err="1"/>
              <a:t>hidrojenasyonuyla</a:t>
            </a:r>
            <a:r>
              <a:rPr lang="tr-TR" sz="2400" b="1" dirty="0"/>
              <a:t> elde edilmektedir.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a:t>Yoğun tatlandırıcılar</a:t>
            </a:r>
          </a:p>
        </p:txBody>
      </p:sp>
      <p:sp>
        <p:nvSpPr>
          <p:cNvPr id="3" name="2 İçerik Yer Tutucusu"/>
          <p:cNvSpPr>
            <a:spLocks noGrp="1"/>
          </p:cNvSpPr>
          <p:nvPr>
            <p:ph idx="1"/>
          </p:nvPr>
        </p:nvSpPr>
        <p:spPr/>
        <p:txBody>
          <a:bodyPr>
            <a:normAutofit fontScale="92500" lnSpcReduction="20000"/>
          </a:bodyPr>
          <a:lstStyle/>
          <a:p>
            <a:r>
              <a:rPr lang="tr-TR" sz="2400" b="1" dirty="0" err="1"/>
              <a:t>Asesulfam</a:t>
            </a:r>
            <a:r>
              <a:rPr lang="tr-TR" sz="2400" b="1" dirty="0"/>
              <a:t> K.</a:t>
            </a:r>
          </a:p>
          <a:p>
            <a:r>
              <a:rPr lang="tr-TR" sz="2400" b="1" dirty="0" err="1"/>
              <a:t>Aspartam</a:t>
            </a:r>
            <a:endParaRPr lang="tr-TR" sz="2400" b="1" dirty="0"/>
          </a:p>
          <a:p>
            <a:r>
              <a:rPr lang="tr-TR" sz="2400" b="1" dirty="0" err="1"/>
              <a:t>Sakkarin</a:t>
            </a:r>
            <a:endParaRPr lang="tr-TR" sz="2400" b="1" dirty="0"/>
          </a:p>
          <a:p>
            <a:r>
              <a:rPr lang="tr-TR" sz="2400" b="1" dirty="0" err="1"/>
              <a:t>Siklamat</a:t>
            </a:r>
            <a:endParaRPr lang="tr-TR" sz="2400" b="1" dirty="0"/>
          </a:p>
          <a:p>
            <a:r>
              <a:rPr lang="tr-TR" sz="2400" b="1" dirty="0" err="1"/>
              <a:t>Glisirhizin</a:t>
            </a:r>
            <a:endParaRPr lang="tr-TR" sz="2400" b="1" dirty="0"/>
          </a:p>
          <a:p>
            <a:r>
              <a:rPr lang="tr-TR" sz="2400" b="1" dirty="0" err="1"/>
              <a:t>Neohesperidin</a:t>
            </a:r>
            <a:r>
              <a:rPr lang="tr-TR" sz="2400" b="1" dirty="0"/>
              <a:t> </a:t>
            </a:r>
            <a:r>
              <a:rPr lang="tr-TR" sz="2400" b="1" dirty="0" err="1"/>
              <a:t>dihidrokalkon</a:t>
            </a:r>
            <a:endParaRPr lang="tr-TR" sz="2400" b="1" dirty="0"/>
          </a:p>
          <a:p>
            <a:r>
              <a:rPr lang="tr-TR" sz="2400" b="1" dirty="0" err="1"/>
              <a:t>Steviosit</a:t>
            </a:r>
            <a:endParaRPr lang="tr-TR" sz="2400" b="1" dirty="0"/>
          </a:p>
          <a:p>
            <a:r>
              <a:rPr lang="tr-TR" sz="2400" b="1" dirty="0" err="1"/>
              <a:t>Sukraloz</a:t>
            </a:r>
            <a:endParaRPr lang="tr-TR" sz="2400" b="1" dirty="0"/>
          </a:p>
          <a:p>
            <a:r>
              <a:rPr lang="tr-TR" sz="2400" b="1" dirty="0" err="1"/>
              <a:t>Tomatin</a:t>
            </a:r>
            <a:endParaRPr lang="tr-TR" sz="2400" b="1" dirty="0"/>
          </a:p>
          <a:p>
            <a:r>
              <a:rPr lang="tr-TR" sz="2400" b="1" dirty="0" err="1"/>
              <a:t>Monellin</a:t>
            </a:r>
            <a:endParaRPr lang="tr-TR" sz="2400" b="1" dirty="0"/>
          </a:p>
          <a:p>
            <a:r>
              <a:rPr lang="tr-TR" sz="2400" b="1" dirty="0" err="1"/>
              <a:t>Mirakulin</a:t>
            </a:r>
            <a:endParaRPr lang="tr-TR" sz="2400" b="1" dirty="0"/>
          </a:p>
          <a:p>
            <a:r>
              <a:rPr lang="tr-TR" sz="2400" b="1" dirty="0" err="1"/>
              <a:t>Alitam</a:t>
            </a:r>
            <a:endParaRPr lang="tr-TR" sz="2400" b="1" dirty="0"/>
          </a:p>
          <a:p>
            <a:r>
              <a:rPr lang="tr-TR" sz="2400" b="1" dirty="0"/>
              <a:t>Diğerleri</a:t>
            </a:r>
          </a:p>
          <a:p>
            <a:pPr>
              <a:buNone/>
            </a:pPr>
            <a:endParaRPr lang="tr-TR" sz="24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a:t>Tatlandırıcıların Gıdalarda Kullanım Alanları</a:t>
            </a:r>
          </a:p>
        </p:txBody>
      </p:sp>
      <p:sp>
        <p:nvSpPr>
          <p:cNvPr id="3" name="2 İçerik Yer Tutucusu"/>
          <p:cNvSpPr>
            <a:spLocks noGrp="1"/>
          </p:cNvSpPr>
          <p:nvPr>
            <p:ph idx="1"/>
          </p:nvPr>
        </p:nvSpPr>
        <p:spPr>
          <a:xfrm>
            <a:off x="1435608" y="1843110"/>
            <a:ext cx="7498080" cy="4800600"/>
          </a:xfrm>
        </p:spPr>
        <p:txBody>
          <a:bodyPr>
            <a:normAutofit/>
          </a:bodyPr>
          <a:lstStyle/>
          <a:p>
            <a:r>
              <a:rPr lang="tr-TR" sz="2400" b="1" dirty="0"/>
              <a:t>Düşük kalorili veya şekersiz unlu mamuller</a:t>
            </a:r>
          </a:p>
          <a:p>
            <a:r>
              <a:rPr lang="tr-TR" sz="2400" b="1" dirty="0" err="1"/>
              <a:t>Aromalandırılmış</a:t>
            </a:r>
            <a:r>
              <a:rPr lang="tr-TR" sz="2400" b="1" dirty="0"/>
              <a:t> sütler, meyveli yoğurtlar ve diyetetik amaçlı olarak hazırlanmış süt ürünleri</a:t>
            </a:r>
          </a:p>
          <a:p>
            <a:r>
              <a:rPr lang="tr-TR" sz="2400" b="1" dirty="0"/>
              <a:t>Sofralık amaçlı tatlandırıcı </a:t>
            </a:r>
            <a:r>
              <a:rPr lang="tr-TR" sz="2400" b="1" dirty="0" err="1"/>
              <a:t>formülasyonları</a:t>
            </a:r>
            <a:endParaRPr lang="tr-TR" sz="2400" b="1" dirty="0"/>
          </a:p>
          <a:p>
            <a:r>
              <a:rPr lang="tr-TR" sz="2400" b="1" dirty="0"/>
              <a:t>Gazlı – gazsız alkolsüz </a:t>
            </a:r>
            <a:r>
              <a:rPr lang="tr-TR" sz="2400" b="1" dirty="0" err="1"/>
              <a:t>çecekler</a:t>
            </a:r>
            <a:r>
              <a:rPr lang="tr-TR" sz="2400" b="1" dirty="0"/>
              <a:t> ve </a:t>
            </a:r>
            <a:r>
              <a:rPr lang="tr-TR" sz="2400" b="1" dirty="0" err="1"/>
              <a:t>mevye</a:t>
            </a:r>
            <a:r>
              <a:rPr lang="tr-TR" sz="2400" b="1" dirty="0"/>
              <a:t> nektarları</a:t>
            </a:r>
          </a:p>
          <a:p>
            <a:r>
              <a:rPr lang="tr-TR" sz="2400" b="1" dirty="0"/>
              <a:t>Diyabetik amaçlı ve düşük kalorili tatlılar</a:t>
            </a:r>
          </a:p>
          <a:p>
            <a:r>
              <a:rPr lang="tr-TR" sz="2400" b="1" dirty="0"/>
              <a:t>Diyetetik amaçlı reçel ve marmelatlar</a:t>
            </a:r>
          </a:p>
          <a:p>
            <a:r>
              <a:rPr lang="tr-TR" sz="2400" b="1" dirty="0"/>
              <a:t>Diğerleri</a:t>
            </a:r>
          </a:p>
          <a:p>
            <a:pPr>
              <a:buNone/>
            </a:pPr>
            <a:endParaRPr lang="tr-TR" sz="2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a:t>TATLANDIRICILARIN TARİHİ</a:t>
            </a:r>
          </a:p>
        </p:txBody>
      </p:sp>
      <p:sp>
        <p:nvSpPr>
          <p:cNvPr id="3" name="2 İçerik Yer Tutucusu"/>
          <p:cNvSpPr>
            <a:spLocks noGrp="1"/>
          </p:cNvSpPr>
          <p:nvPr>
            <p:ph idx="1"/>
          </p:nvPr>
        </p:nvSpPr>
        <p:spPr/>
        <p:txBody>
          <a:bodyPr/>
          <a:lstStyle/>
          <a:p>
            <a:pPr>
              <a:buNone/>
            </a:pPr>
            <a:r>
              <a:rPr lang="tr-TR" dirty="0"/>
              <a:t>		</a:t>
            </a:r>
          </a:p>
          <a:p>
            <a:pPr>
              <a:buNone/>
            </a:pPr>
            <a:endParaRPr lang="tr-TR" sz="2800" b="1" dirty="0"/>
          </a:p>
          <a:p>
            <a:pPr>
              <a:buNone/>
            </a:pPr>
            <a:r>
              <a:rPr lang="tr-TR" sz="2800" b="1" dirty="0"/>
              <a:t>		Dünya Sağlık Teşkilatı ve Gıda Tarım Örgütü’nün oluşturdukları Uluslar arası Gıda Kodeks Komisyonu, tatlandırıcı ifadesini “gıdaya tatlı tadı veren, şeker olmayan bir madde” olarak tanımlamaktadır.  </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a:t>Tatlandırıcılar ile ilgili yasal düzenlemeler</a:t>
            </a:r>
          </a:p>
        </p:txBody>
      </p:sp>
      <p:sp>
        <p:nvSpPr>
          <p:cNvPr id="3" name="2 İçerik Yer Tutucusu"/>
          <p:cNvSpPr>
            <a:spLocks noGrp="1"/>
          </p:cNvSpPr>
          <p:nvPr>
            <p:ph idx="1"/>
          </p:nvPr>
        </p:nvSpPr>
        <p:spPr/>
        <p:txBody>
          <a:bodyPr/>
          <a:lstStyle/>
          <a:p>
            <a:pPr>
              <a:buNone/>
            </a:pPr>
            <a:r>
              <a:rPr lang="tr-TR" dirty="0"/>
              <a:t>		</a:t>
            </a:r>
          </a:p>
          <a:p>
            <a:pPr>
              <a:buNone/>
            </a:pPr>
            <a:endParaRPr lang="tr-TR" sz="2400" b="1" dirty="0"/>
          </a:p>
          <a:p>
            <a:pPr>
              <a:buNone/>
            </a:pPr>
            <a:r>
              <a:rPr lang="tr-TR" sz="2400" b="1" dirty="0"/>
              <a:t>		Günümüzde özellikle diyetetik ve diyabetik amaçla hazırlanmış gıdalarda en fazla kullanılan tatlandırıcı olan </a:t>
            </a:r>
            <a:r>
              <a:rPr lang="tr-TR" sz="2400" b="1" dirty="0" err="1"/>
              <a:t>aspartam</a:t>
            </a:r>
            <a:r>
              <a:rPr lang="tr-TR" sz="2400" b="1" dirty="0"/>
              <a:t> 1974 yılında FDA tarafından onaylanmış, 1987 yılında kullanım alanı biraz daha genişlemiştir. JECFA tarafından </a:t>
            </a:r>
            <a:r>
              <a:rPr lang="tr-TR" sz="2400" b="1" dirty="0" err="1"/>
              <a:t>aspartam</a:t>
            </a:r>
            <a:r>
              <a:rPr lang="tr-TR" sz="2400" b="1" dirty="0"/>
              <a:t> için ADI değeri vücut ağırlığı başına 40 mg/kg olarak olarak belirlenmiştir.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642918"/>
            <a:ext cx="7498080" cy="5605482"/>
          </a:xfrm>
        </p:spPr>
        <p:txBody>
          <a:bodyPr/>
          <a:lstStyle/>
          <a:p>
            <a:pPr>
              <a:buNone/>
            </a:pPr>
            <a:r>
              <a:rPr lang="tr-TR" dirty="0"/>
              <a:t>		</a:t>
            </a:r>
          </a:p>
          <a:p>
            <a:pPr>
              <a:buNone/>
            </a:pPr>
            <a:r>
              <a:rPr lang="tr-TR" sz="2800" b="1" dirty="0"/>
              <a:t>		Tatlandırıcı özelliği bulunan maddeler farklı kimyasal yapılara sahip </a:t>
            </a:r>
            <a:r>
              <a:rPr lang="tr-TR" sz="2800" b="1" dirty="0" err="1"/>
              <a:t>oldukkları</a:t>
            </a:r>
            <a:r>
              <a:rPr lang="tr-TR" sz="2800" b="1" dirty="0"/>
              <a:t> için değişik fiziksel, kimyasal ve fizikokimyasal karakteristikler gösterirler.</a:t>
            </a:r>
          </a:p>
          <a:p>
            <a:pPr>
              <a:buNone/>
            </a:pPr>
            <a:r>
              <a:rPr lang="tr-TR" sz="2800" b="1" dirty="0"/>
              <a:t>		Tatlandırıcı etkisi bilinen en eski madde şeker grubundaki </a:t>
            </a:r>
            <a:r>
              <a:rPr lang="tr-TR" sz="2800" b="1" dirty="0" err="1"/>
              <a:t>sukroz</a:t>
            </a:r>
            <a:r>
              <a:rPr lang="tr-TR" sz="2800" b="1" dirty="0"/>
              <a:t> olup, </a:t>
            </a:r>
            <a:r>
              <a:rPr lang="tr-TR" sz="2800" b="1" dirty="0" err="1"/>
              <a:t>glukoz</a:t>
            </a:r>
            <a:r>
              <a:rPr lang="tr-TR" sz="2800" b="1" dirty="0"/>
              <a:t>, </a:t>
            </a:r>
            <a:r>
              <a:rPr lang="tr-TR" sz="2800" b="1" dirty="0" err="1"/>
              <a:t>fruktoz</a:t>
            </a:r>
            <a:r>
              <a:rPr lang="tr-TR" sz="2800" b="1" dirty="0"/>
              <a:t>, hidrolize nişasta şurupları ve yüksek </a:t>
            </a:r>
            <a:r>
              <a:rPr lang="tr-TR" sz="2800" b="1" dirty="0" err="1"/>
              <a:t>fruktozlu</a:t>
            </a:r>
            <a:r>
              <a:rPr lang="tr-TR" sz="2800" b="1" dirty="0"/>
              <a:t> mısır şurupları da gıdalarda tatlılığı sağlayan tarımsal kaynaklı doğal maddelerdir.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00042"/>
            <a:ext cx="7498080" cy="5748358"/>
          </a:xfrm>
        </p:spPr>
        <p:txBody>
          <a:bodyPr/>
          <a:lstStyle/>
          <a:p>
            <a:pPr>
              <a:buNone/>
            </a:pPr>
            <a:r>
              <a:rPr lang="tr-TR" dirty="0"/>
              <a:t>		</a:t>
            </a:r>
            <a:r>
              <a:rPr lang="tr-TR" sz="2800" b="1" dirty="0"/>
              <a:t>Şekerler dışında tatlandırıcı etkisi bulunan bitkilerin gıda ve içeceklerde kullanımı özellikle tropikal ülkelerde asırlar öncesine dayanmaktadır. </a:t>
            </a:r>
          </a:p>
          <a:p>
            <a:pPr>
              <a:buNone/>
            </a:pPr>
            <a:r>
              <a:rPr lang="tr-TR" sz="2800" b="1" dirty="0"/>
              <a:t>		Buna örnek olarak </a:t>
            </a:r>
            <a:r>
              <a:rPr lang="tr-TR" sz="2800" b="1" dirty="0" err="1"/>
              <a:t>tomatin</a:t>
            </a:r>
            <a:r>
              <a:rPr lang="tr-TR" sz="2800" b="1" dirty="0"/>
              <a:t> adlı tatlandırıcı maddeyi içeren </a:t>
            </a:r>
            <a:r>
              <a:rPr lang="tr-TR" sz="2800" b="1" i="1" dirty="0" err="1"/>
              <a:t>Thaumatococcus</a:t>
            </a:r>
            <a:r>
              <a:rPr lang="tr-TR" sz="2800" b="1" i="1" dirty="0"/>
              <a:t> </a:t>
            </a:r>
            <a:r>
              <a:rPr lang="tr-TR" sz="2800" b="1" i="1" dirty="0" err="1"/>
              <a:t>daniellii</a:t>
            </a:r>
            <a:r>
              <a:rPr lang="tr-TR" sz="2800" b="1" i="1" dirty="0"/>
              <a:t> </a:t>
            </a:r>
            <a:r>
              <a:rPr lang="tr-TR" sz="2800" b="1" dirty="0"/>
              <a:t>bitkisi verilebilmektedir.  1878 yılında </a:t>
            </a:r>
            <a:r>
              <a:rPr lang="tr-TR" sz="2800" b="1" dirty="0" err="1"/>
              <a:t>sakkarinin</a:t>
            </a:r>
            <a:r>
              <a:rPr lang="tr-TR" sz="2800" b="1" dirty="0"/>
              <a:t> keşfi ile kuvvetli tatlandırma özelliği bulunan yapay tatlandırıcıların kullanımı başlamıştır.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71480"/>
            <a:ext cx="7498080" cy="5676920"/>
          </a:xfrm>
        </p:spPr>
        <p:txBody>
          <a:bodyPr/>
          <a:lstStyle/>
          <a:p>
            <a:pPr>
              <a:buNone/>
            </a:pPr>
            <a:r>
              <a:rPr lang="tr-TR" dirty="0"/>
              <a:t>		</a:t>
            </a:r>
          </a:p>
          <a:p>
            <a:pPr>
              <a:buNone/>
            </a:pPr>
            <a:r>
              <a:rPr lang="tr-TR" sz="2800" b="1" dirty="0"/>
              <a:t>		Geçen süre içerisinde toplumun tatlandırıcılara bakışında değişmeler kaydedilmiştir.  Yüksek oranlarda karbonhidrat, özellikle şeker tüketiminin insanlarda </a:t>
            </a:r>
            <a:r>
              <a:rPr lang="tr-TR" sz="2800" b="1" dirty="0" err="1"/>
              <a:t>kardiyovasküler</a:t>
            </a:r>
            <a:r>
              <a:rPr lang="tr-TR" sz="2800" b="1" dirty="0"/>
              <a:t> hastalıklar, </a:t>
            </a:r>
            <a:r>
              <a:rPr lang="tr-TR" sz="2800" b="1" dirty="0" err="1"/>
              <a:t>obesite</a:t>
            </a:r>
            <a:r>
              <a:rPr lang="tr-TR" sz="2800" b="1" dirty="0"/>
              <a:t>, </a:t>
            </a:r>
            <a:r>
              <a:rPr lang="tr-TR" sz="2800" b="1" dirty="0" err="1"/>
              <a:t>diyabetus</a:t>
            </a:r>
            <a:r>
              <a:rPr lang="tr-TR" sz="2800" b="1" dirty="0"/>
              <a:t> </a:t>
            </a:r>
            <a:r>
              <a:rPr lang="tr-TR" sz="2800" b="1" dirty="0" err="1"/>
              <a:t>mellitus</a:t>
            </a:r>
            <a:r>
              <a:rPr lang="tr-TR" sz="2800" b="1" dirty="0"/>
              <a:t> ve diğer </a:t>
            </a:r>
            <a:r>
              <a:rPr lang="tr-TR" sz="2800" b="1" dirty="0" err="1"/>
              <a:t>metabolik</a:t>
            </a:r>
            <a:r>
              <a:rPr lang="tr-TR" sz="2800" b="1" dirty="0"/>
              <a:t> bozukluklara neden olduklarının belirlenmesi ve </a:t>
            </a:r>
            <a:r>
              <a:rPr lang="tr-TR" sz="2800" b="1" dirty="0" err="1"/>
              <a:t>sukrozun</a:t>
            </a:r>
            <a:r>
              <a:rPr lang="tr-TR" sz="2800" b="1" dirty="0"/>
              <a:t> diş çürüklerine neden olması gibi nedenlerle,  şekerler dışındaki tatlandırıcılara ilgi giderek artmıştır.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71480"/>
            <a:ext cx="7498080" cy="5676920"/>
          </a:xfrm>
        </p:spPr>
        <p:txBody>
          <a:bodyPr/>
          <a:lstStyle/>
          <a:p>
            <a:pPr>
              <a:buNone/>
            </a:pPr>
            <a:r>
              <a:rPr lang="tr-TR" dirty="0"/>
              <a:t>	</a:t>
            </a:r>
            <a:r>
              <a:rPr lang="tr-TR" sz="2800" b="1" dirty="0"/>
              <a:t>Endüstriyel ölçekte</a:t>
            </a:r>
          </a:p>
          <a:p>
            <a:pPr>
              <a:buNone/>
            </a:pPr>
            <a:r>
              <a:rPr lang="tr-TR" sz="2800" b="1" dirty="0"/>
              <a:t>gıda üretiminin </a:t>
            </a:r>
          </a:p>
          <a:p>
            <a:pPr>
              <a:buNone/>
            </a:pPr>
            <a:r>
              <a:rPr lang="tr-TR" sz="2800" b="1" dirty="0"/>
              <a:t>artması, sistemli</a:t>
            </a:r>
          </a:p>
          <a:p>
            <a:pPr>
              <a:buNone/>
            </a:pPr>
            <a:r>
              <a:rPr lang="tr-TR" sz="2800" b="1" dirty="0"/>
              <a:t>diyet reçetelerinin </a:t>
            </a:r>
          </a:p>
          <a:p>
            <a:pPr>
              <a:buNone/>
            </a:pPr>
            <a:r>
              <a:rPr lang="tr-TR" sz="2800" b="1" dirty="0"/>
              <a:t>düzenlenmesine olan</a:t>
            </a:r>
          </a:p>
          <a:p>
            <a:pPr>
              <a:buNone/>
            </a:pPr>
            <a:r>
              <a:rPr lang="tr-TR" sz="2800" b="1" dirty="0"/>
              <a:t>gereksinim ve tatlan-</a:t>
            </a:r>
          </a:p>
          <a:p>
            <a:pPr>
              <a:buNone/>
            </a:pPr>
            <a:r>
              <a:rPr lang="tr-TR" sz="2800" b="1" dirty="0" err="1"/>
              <a:t>dırıcı</a:t>
            </a:r>
            <a:r>
              <a:rPr lang="tr-TR" sz="2800" b="1" dirty="0"/>
              <a:t> katılmış gıdaların</a:t>
            </a:r>
          </a:p>
          <a:p>
            <a:pPr>
              <a:buNone/>
            </a:pPr>
            <a:r>
              <a:rPr lang="tr-TR" sz="2800" b="1" dirty="0"/>
              <a:t>geniş çapta üretimi ile piyasada bu tip</a:t>
            </a:r>
          </a:p>
          <a:p>
            <a:pPr>
              <a:buNone/>
            </a:pPr>
            <a:r>
              <a:rPr lang="tr-TR" sz="2800" b="1" dirty="0"/>
              <a:t>katkı maddelerini içeren düşük kalorili </a:t>
            </a:r>
          </a:p>
          <a:p>
            <a:pPr>
              <a:buNone/>
            </a:pPr>
            <a:r>
              <a:rPr lang="tr-TR" sz="2800" b="1" dirty="0"/>
              <a:t>ve diyetetik amaçlı gıda çeşitlerinde de</a:t>
            </a:r>
          </a:p>
          <a:p>
            <a:pPr>
              <a:buNone/>
            </a:pPr>
            <a:r>
              <a:rPr lang="tr-TR" sz="2800" b="1" dirty="0"/>
              <a:t>büyük oranda artış olduğu </a:t>
            </a:r>
            <a:r>
              <a:rPr lang="tr-TR" sz="2800" b="1" dirty="0" err="1"/>
              <a:t>gözlenmştir</a:t>
            </a:r>
            <a:r>
              <a:rPr lang="tr-TR" sz="2800" b="1" dirty="0"/>
              <a:t>.</a:t>
            </a:r>
            <a:endParaRPr lang="tr-TR" dirty="0"/>
          </a:p>
        </p:txBody>
      </p:sp>
      <p:pic>
        <p:nvPicPr>
          <p:cNvPr id="1026" name="Picture 2" descr="C:\Users\pc\Desktop\sugarsubstitutes-300x244.jpg"/>
          <p:cNvPicPr>
            <a:picLocks noChangeAspect="1" noChangeArrowheads="1"/>
          </p:cNvPicPr>
          <p:nvPr/>
        </p:nvPicPr>
        <p:blipFill>
          <a:blip r:embed="rId2"/>
          <a:srcRect/>
          <a:stretch>
            <a:fillRect/>
          </a:stretch>
        </p:blipFill>
        <p:spPr bwMode="auto">
          <a:xfrm>
            <a:off x="5240707" y="857232"/>
            <a:ext cx="3689011" cy="300039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800" b="1" dirty="0"/>
              <a:t>Bir tatlandırıcının sahip olması gereken özellikler</a:t>
            </a:r>
            <a:br>
              <a:rPr lang="tr-TR" sz="2800" b="1" dirty="0"/>
            </a:br>
            <a:endParaRPr lang="tr-TR" sz="2800" b="1" dirty="0"/>
          </a:p>
        </p:txBody>
      </p:sp>
      <p:sp>
        <p:nvSpPr>
          <p:cNvPr id="3" name="2 İçerik Yer Tutucusu"/>
          <p:cNvSpPr>
            <a:spLocks noGrp="1"/>
          </p:cNvSpPr>
          <p:nvPr>
            <p:ph idx="1"/>
          </p:nvPr>
        </p:nvSpPr>
        <p:spPr/>
        <p:txBody>
          <a:bodyPr>
            <a:normAutofit fontScale="92500" lnSpcReduction="10000"/>
          </a:bodyPr>
          <a:lstStyle/>
          <a:p>
            <a:r>
              <a:rPr lang="tr-TR" sz="2400" dirty="0"/>
              <a:t> </a:t>
            </a:r>
            <a:r>
              <a:rPr lang="tr-TR" sz="2400" b="1" dirty="0" err="1"/>
              <a:t>Sukroza</a:t>
            </a:r>
            <a:r>
              <a:rPr lang="tr-TR" sz="2400" b="1" dirty="0"/>
              <a:t> benzer tat ve fonksiyonel özelliklere sahip olmalıdır.</a:t>
            </a:r>
          </a:p>
          <a:p>
            <a:r>
              <a:rPr lang="tr-TR" sz="2400" b="1" dirty="0"/>
              <a:t> Tatlılık eşdeğeri bazında düşük kalori vermelidir.</a:t>
            </a:r>
          </a:p>
          <a:p>
            <a:r>
              <a:rPr lang="tr-TR" sz="2400" b="1" dirty="0"/>
              <a:t> Diş çürümelerine neden olmamalıdır.</a:t>
            </a:r>
          </a:p>
          <a:p>
            <a:r>
              <a:rPr lang="tr-TR" sz="2400" b="1" dirty="0"/>
              <a:t> Vücutta normal olarak </a:t>
            </a:r>
            <a:r>
              <a:rPr lang="tr-TR" sz="2400" b="1" dirty="0" err="1"/>
              <a:t>metabolize</a:t>
            </a:r>
            <a:r>
              <a:rPr lang="tr-TR" sz="2400" b="1" dirty="0"/>
              <a:t> olmalı veya değişmeden atılmalıdır.</a:t>
            </a:r>
          </a:p>
          <a:p>
            <a:r>
              <a:rPr lang="tr-TR" sz="2400" b="1" dirty="0"/>
              <a:t> Alerjik, </a:t>
            </a:r>
            <a:r>
              <a:rPr lang="tr-TR" sz="2400" b="1" dirty="0" err="1"/>
              <a:t>mutajenik</a:t>
            </a:r>
            <a:r>
              <a:rPr lang="tr-TR" sz="2400" b="1" dirty="0"/>
              <a:t>, </a:t>
            </a:r>
            <a:r>
              <a:rPr lang="tr-TR" sz="2400" b="1" dirty="0" err="1"/>
              <a:t>kanserojenik</a:t>
            </a:r>
            <a:r>
              <a:rPr lang="tr-TR" sz="2400" b="1" dirty="0"/>
              <a:t> veya diğer </a:t>
            </a:r>
            <a:r>
              <a:rPr lang="tr-TR" sz="2400" b="1" dirty="0" err="1"/>
              <a:t>toksik</a:t>
            </a:r>
            <a:r>
              <a:rPr lang="tr-TR" sz="2400" b="1" dirty="0"/>
              <a:t> etkileri bulunmamalıdır.</a:t>
            </a:r>
          </a:p>
          <a:p>
            <a:r>
              <a:rPr lang="tr-TR" sz="2400" b="1" dirty="0"/>
              <a:t>Kimyasal ve termal </a:t>
            </a:r>
            <a:r>
              <a:rPr lang="tr-TR" sz="2400" b="1" dirty="0" err="1"/>
              <a:t>stabilitesi</a:t>
            </a:r>
            <a:r>
              <a:rPr lang="tr-TR" sz="2400" b="1" dirty="0"/>
              <a:t> olmalıdır.</a:t>
            </a:r>
          </a:p>
          <a:p>
            <a:r>
              <a:rPr lang="tr-TR" sz="2400" b="1" dirty="0"/>
              <a:t>Gıdanın diğer </a:t>
            </a:r>
            <a:r>
              <a:rPr lang="tr-TR" sz="2400" b="1" dirty="0" err="1"/>
              <a:t>ingrediyentleri</a:t>
            </a:r>
            <a:r>
              <a:rPr lang="tr-TR" sz="2400" b="1" dirty="0"/>
              <a:t> ile uyum sağlayabilmelidir.</a:t>
            </a:r>
          </a:p>
          <a:p>
            <a:r>
              <a:rPr lang="tr-TR" sz="2400" b="1" dirty="0"/>
              <a:t>Kullanımına izin verilen diğer tatlandırıcılarla ekonomik açıdan rekabet edebilmelidir.</a:t>
            </a:r>
          </a:p>
          <a:p>
            <a:endParaRPr lang="tr-TR" sz="2400" b="1" dirty="0"/>
          </a:p>
          <a:p>
            <a:endParaRPr lang="tr-T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a:t>Duyusal Özellik Olarak Tatlılık</a:t>
            </a:r>
          </a:p>
        </p:txBody>
      </p:sp>
      <p:sp>
        <p:nvSpPr>
          <p:cNvPr id="3" name="2 İçerik Yer Tutucusu"/>
          <p:cNvSpPr>
            <a:spLocks noGrp="1"/>
          </p:cNvSpPr>
          <p:nvPr>
            <p:ph idx="1"/>
          </p:nvPr>
        </p:nvSpPr>
        <p:spPr/>
        <p:txBody>
          <a:bodyPr/>
          <a:lstStyle/>
          <a:p>
            <a:endParaRPr lang="tr-TR" b="1" i="1" dirty="0"/>
          </a:p>
          <a:p>
            <a:r>
              <a:rPr lang="tr-TR" b="1" i="1" dirty="0"/>
              <a:t>Tatlılık Teorisi</a:t>
            </a:r>
          </a:p>
          <a:p>
            <a:pPr>
              <a:buNone/>
            </a:pPr>
            <a:r>
              <a:rPr lang="tr-TR" sz="2800" b="1" dirty="0"/>
              <a:t>		</a:t>
            </a:r>
            <a:r>
              <a:rPr lang="tr-TR" sz="2400" b="1" dirty="0"/>
              <a:t>Maddelerin kimyasal yapısı ve tatlılık arasındaki ilişki konusunda geliştirilen AH-B teorisine göre tatlı tadın oluşması için aralarında 0.3 </a:t>
            </a:r>
            <a:r>
              <a:rPr lang="tr-TR" sz="2400" b="1" dirty="0" err="1"/>
              <a:t>nm</a:t>
            </a:r>
            <a:r>
              <a:rPr lang="tr-TR" sz="2400" b="1" dirty="0"/>
              <a:t> mesafe bulunan proton verici ve proton kabul edici özellikleri olan bir moleküler sisteme gereksinim bulunmaktadır. Bu nedenle tatlı tadı veren tüm bileşikler oksijen veya azot gibi bir elektronegatif atom içermektedir.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71480"/>
            <a:ext cx="7498080" cy="5676920"/>
          </a:xfrm>
        </p:spPr>
        <p:txBody>
          <a:bodyPr>
            <a:normAutofit/>
          </a:bodyPr>
          <a:lstStyle/>
          <a:p>
            <a:r>
              <a:rPr lang="tr-TR" b="1" i="1" dirty="0"/>
              <a:t> Tatlılık şiddeti</a:t>
            </a:r>
          </a:p>
          <a:p>
            <a:pPr>
              <a:buNone/>
            </a:pPr>
            <a:r>
              <a:rPr lang="tr-TR" b="1" i="1" dirty="0"/>
              <a:t>		</a:t>
            </a:r>
            <a:r>
              <a:rPr lang="tr-TR" sz="2400" b="1" i="1" dirty="0"/>
              <a:t>Bir maddenin tatlılık oluşturma derecesini açıklamak için “tatlılık şiddeti faktörü” veya “tatlılık gücü” gibi ifadeler kullanılmaktadır. Bu değeri hesaplamak için 0.1 </a:t>
            </a:r>
            <a:r>
              <a:rPr lang="tr-TR" sz="2400" b="1" i="1" dirty="0" err="1"/>
              <a:t>mol</a:t>
            </a:r>
            <a:r>
              <a:rPr lang="tr-TR" sz="2400" b="1" i="1" dirty="0"/>
              <a:t>/L </a:t>
            </a:r>
            <a:r>
              <a:rPr lang="tr-TR" sz="2400" b="1" i="1" dirty="0" err="1"/>
              <a:t>sukroz</a:t>
            </a:r>
            <a:r>
              <a:rPr lang="tr-TR" sz="2400" b="1" i="1" dirty="0"/>
              <a:t> çözeltisi veya benzer konsantrasyondaki çözeltilerle kıyaslamalar yapılmaktadır. </a:t>
            </a:r>
          </a:p>
          <a:p>
            <a:pPr>
              <a:buNone/>
            </a:pPr>
            <a:r>
              <a:rPr lang="tr-TR" sz="2400" b="1" i="1" dirty="0"/>
              <a:t>		Tatlılık özelliği bulunan tüm maddeler için maksimum bir değer bulunmakta, madde bu değerin üzerindeki konsantrasyonlarda kullanıldığında daha yüksek oranda bir tatlılık göstermemektedir. Söz konusu maddelerin değişik gıdalar içerisindeki etkilerinin ise uygulanacak duyusal değerlendirmelerle irdelenmesi gerekmektedir.</a:t>
            </a:r>
            <a:endParaRPr lang="tr-TR" b="1" i="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261</TotalTime>
  <Words>1018</Words>
  <Application>Microsoft Office PowerPoint</Application>
  <PresentationFormat>Ekran Gösterisi (4:3)</PresentationFormat>
  <Paragraphs>118</Paragraphs>
  <Slides>20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20</vt:i4>
      </vt:variant>
    </vt:vector>
  </HeadingPairs>
  <TitlesOfParts>
    <vt:vector size="24" baseType="lpstr">
      <vt:lpstr>Gill Sans MT</vt:lpstr>
      <vt:lpstr>Verdana</vt:lpstr>
      <vt:lpstr>Wingdings 2</vt:lpstr>
      <vt:lpstr>Gündönümü</vt:lpstr>
      <vt:lpstr>PowerPoint Sunusu</vt:lpstr>
      <vt:lpstr>TATLANDIRICILARIN TARİHİ</vt:lpstr>
      <vt:lpstr>PowerPoint Sunusu</vt:lpstr>
      <vt:lpstr>PowerPoint Sunusu</vt:lpstr>
      <vt:lpstr>PowerPoint Sunusu</vt:lpstr>
      <vt:lpstr>PowerPoint Sunusu</vt:lpstr>
      <vt:lpstr>Bir tatlandırıcının sahip olması gereken özellikler </vt:lpstr>
      <vt:lpstr>Duyusal Özellik Olarak Tatlılık</vt:lpstr>
      <vt:lpstr>PowerPoint Sunusu</vt:lpstr>
      <vt:lpstr>Tat karakteristikleri ve sinerjizm</vt:lpstr>
      <vt:lpstr>Tatlandırıcıların sınıflandırılması</vt:lpstr>
      <vt:lpstr>Hacim verici tatlandırıcılar - Polioller</vt:lpstr>
      <vt:lpstr>PowerPoint Sunusu</vt:lpstr>
      <vt:lpstr>PowerPoint Sunusu</vt:lpstr>
      <vt:lpstr>PowerPoint Sunusu</vt:lpstr>
      <vt:lpstr>PowerPoint Sunusu</vt:lpstr>
      <vt:lpstr>PowerPoint Sunusu</vt:lpstr>
      <vt:lpstr>Yoğun tatlandırıcılar</vt:lpstr>
      <vt:lpstr>Tatlandırıcıların Gıdalarda Kullanım Alanları</vt:lpstr>
      <vt:lpstr>Tatlandırıcılar ile ilgili yasal düzenlemeler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ENDÜSTRİSİNDE GIDA KATKI MADDELERİ</dc:title>
  <dc:creator>pc</dc:creator>
  <cp:lastModifiedBy>Birce Mercanoglu Taban</cp:lastModifiedBy>
  <cp:revision>29</cp:revision>
  <dcterms:created xsi:type="dcterms:W3CDTF">2018-12-31T21:32:11Z</dcterms:created>
  <dcterms:modified xsi:type="dcterms:W3CDTF">2020-12-26T11:28:14Z</dcterms:modified>
</cp:coreProperties>
</file>