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80" r:id="rId18"/>
    <p:sldId id="282" r:id="rId19"/>
    <p:sldId id="283" r:id="rId20"/>
    <p:sldId id="284" r:id="rId21"/>
    <p:sldId id="292" r:id="rId22"/>
    <p:sldId id="295" r:id="rId23"/>
    <p:sldId id="296" r:id="rId24"/>
    <p:sldId id="297" r:id="rId25"/>
    <p:sldId id="298" r:id="rId26"/>
    <p:sldId id="300" r:id="rId27"/>
    <p:sldId id="301" r:id="rId28"/>
    <p:sldId id="302" r:id="rId29"/>
    <p:sldId id="304" r:id="rId30"/>
    <p:sldId id="305" r:id="rId31"/>
    <p:sldId id="306" r:id="rId32"/>
    <p:sldId id="307" r:id="rId33"/>
    <p:sldId id="308" r:id="rId34"/>
    <p:sldId id="309" r:id="rId35"/>
    <p:sldId id="310" r:id="rId36"/>
    <p:sldId id="311" r:id="rId37"/>
    <p:sldId id="312" r:id="rId38"/>
    <p:sldId id="313" r:id="rId39"/>
    <p:sldId id="314" r:id="rId40"/>
    <p:sldId id="315" r:id="rId41"/>
    <p:sldId id="316" r:id="rId42"/>
    <p:sldId id="317" r:id="rId43"/>
    <p:sldId id="318" r:id="rId44"/>
    <p:sldId id="319" r:id="rId45"/>
    <p:sldId id="320" r:id="rId46"/>
    <p:sldId id="321" r:id="rId47"/>
    <p:sldId id="322" r:id="rId48"/>
    <p:sldId id="323" r:id="rId49"/>
    <p:sldId id="328" r:id="rId50"/>
    <p:sldId id="329" r:id="rId51"/>
    <p:sldId id="330" r:id="rId5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4A1230-AB47-4AC9-9E12-5785AE482F8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02D00A-3DF6-4E37-A8E0-54A0FC02A629}">
      <dgm:prSet phldrT="[Metin]" custT="1"/>
      <dgm:spPr/>
      <dgm:t>
        <a:bodyPr/>
        <a:lstStyle/>
        <a:p>
          <a:endParaRPr lang="en-US" sz="1400" dirty="0">
            <a:latin typeface="Maiandra"/>
          </a:endParaRPr>
        </a:p>
      </dgm:t>
    </dgm:pt>
    <dgm:pt modelId="{8AA9F2FF-38CE-45A3-B15A-1BB072B9BABC}" type="parTrans" cxnId="{5472611E-A9FF-4ECC-AA1D-F17EA91E24A4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A7B42E18-5C41-484C-8377-852BAD716A13}" type="sibTrans" cxnId="{5472611E-A9FF-4ECC-AA1D-F17EA91E24A4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7C454A19-5116-4833-AB80-62AF5C09FD37}">
      <dgm:prSet phldrT="[Metin]" custT="1"/>
      <dgm:spPr/>
      <dgm:t>
        <a:bodyPr/>
        <a:lstStyle/>
        <a:p>
          <a:r>
            <a:rPr lang="tr-TR" sz="2800" dirty="0" err="1" smtClean="0">
              <a:latin typeface="Maiandra"/>
            </a:rPr>
            <a:t>Terapötik</a:t>
          </a:r>
          <a:r>
            <a:rPr lang="tr-TR" sz="2800" dirty="0" smtClean="0">
              <a:latin typeface="Maiandra"/>
            </a:rPr>
            <a:t> indeksi dar</a:t>
          </a:r>
          <a:endParaRPr lang="en-US" sz="2000" dirty="0">
            <a:latin typeface="Maiandra"/>
          </a:endParaRPr>
        </a:p>
      </dgm:t>
    </dgm:pt>
    <dgm:pt modelId="{A0396A9E-69B4-4481-9167-C3D1FCE51125}" type="parTrans" cxnId="{3748F92F-15E8-487C-80E1-A92BEA9BBF1D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DA318888-7455-4DFE-8B19-D7A01FC09E73}" type="sibTrans" cxnId="{3748F92F-15E8-487C-80E1-A92BEA9BBF1D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5D0600B5-9A29-4142-BF8C-118BF3F34C33}">
      <dgm:prSet phldrT="[Metin]" custT="1"/>
      <dgm:spPr/>
      <dgm:t>
        <a:bodyPr/>
        <a:lstStyle/>
        <a:p>
          <a:r>
            <a:rPr lang="tr-TR" sz="2800" dirty="0" smtClean="0">
              <a:latin typeface="Maiandra"/>
            </a:rPr>
            <a:t>Doz yanıt eğrisi dik </a:t>
          </a:r>
          <a:endParaRPr lang="en-US" sz="2800" dirty="0">
            <a:latin typeface="Maiandra"/>
          </a:endParaRPr>
        </a:p>
      </dgm:t>
    </dgm:pt>
    <dgm:pt modelId="{F8ED675D-E0C4-4465-A07A-0A6F3BFC5B33}" type="parTrans" cxnId="{D9083C8F-379B-4D73-A2B0-CD91118505EF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9667EECA-AC4E-4156-9F90-3ADEBA11C2B0}" type="sibTrans" cxnId="{D9083C8F-379B-4D73-A2B0-CD91118505EF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D51E54CB-3D76-4579-AC7C-56D3AAEF8733}">
      <dgm:prSet phldrT="[Metin]"/>
      <dgm:spPr/>
      <dgm:t>
        <a:bodyPr/>
        <a:lstStyle/>
        <a:p>
          <a:r>
            <a:rPr lang="tr-TR" dirty="0" err="1" smtClean="0">
              <a:latin typeface="Maiandra"/>
            </a:rPr>
            <a:t>Hepatik</a:t>
          </a:r>
          <a:r>
            <a:rPr lang="tr-TR" dirty="0" smtClean="0">
              <a:latin typeface="Maiandra"/>
            </a:rPr>
            <a:t> metabolizması kolayca doyurulabilen</a:t>
          </a:r>
          <a:endParaRPr lang="en-US" dirty="0">
            <a:latin typeface="Maiandra"/>
          </a:endParaRPr>
        </a:p>
      </dgm:t>
    </dgm:pt>
    <dgm:pt modelId="{3F6C134A-04A9-41EE-94E2-9620180E1006}" type="parTrans" cxnId="{E8248A53-D64E-4B14-9D06-9E8C24C1A9FF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FDE5A57F-88E1-4CE4-BE01-C745E7FCD68C}" type="sibTrans" cxnId="{E8248A53-D64E-4B14-9D06-9E8C24C1A9FF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AC13061B-FBF5-47FE-86B5-46BE406165A8}">
      <dgm:prSet phldrT="[Metin]" custT="1"/>
      <dgm:spPr/>
      <dgm:t>
        <a:bodyPr/>
        <a:lstStyle/>
        <a:p>
          <a:endParaRPr lang="en-US" sz="800" dirty="0">
            <a:latin typeface="Maiandra"/>
          </a:endParaRPr>
        </a:p>
      </dgm:t>
    </dgm:pt>
    <dgm:pt modelId="{3656CC90-751C-4F86-9846-4016CE3F9B11}" type="sibTrans" cxnId="{596E82BB-47D1-4A6A-A4E2-BF3E7729C458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23CEC139-14A4-46AA-9681-4FA8C9AE9230}" type="parTrans" cxnId="{596E82BB-47D1-4A6A-A4E2-BF3E7729C458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82CF29FE-C38E-406A-BCB9-26E31667F392}">
      <dgm:prSet phldrT="[Metin]" custT="1"/>
      <dgm:spPr/>
      <dgm:t>
        <a:bodyPr/>
        <a:lstStyle/>
        <a:p>
          <a:endParaRPr lang="en-US" sz="1400" dirty="0">
            <a:latin typeface="Maiandra"/>
          </a:endParaRPr>
        </a:p>
      </dgm:t>
    </dgm:pt>
    <dgm:pt modelId="{3FCCC84C-2CC0-4940-8833-0D3D63C85A07}" type="sibTrans" cxnId="{5B2FA0AE-F96E-407C-883F-42FC052824AA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5A2A836B-B626-417E-9916-80960DBDFF24}" type="parTrans" cxnId="{5B2FA0AE-F96E-407C-883F-42FC052824AA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093944FB-D942-4FAB-8AA3-8594114F6C90}" type="pres">
      <dgm:prSet presAssocID="{1F4A1230-AB47-4AC9-9E12-5785AE482F8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2E2ADE2-8D53-4F2A-B79B-2E9EDB03A1E2}" type="pres">
      <dgm:prSet presAssocID="{2B02D00A-3DF6-4E37-A8E0-54A0FC02A629}" presName="composite" presStyleCnt="0"/>
      <dgm:spPr/>
    </dgm:pt>
    <dgm:pt modelId="{DD7343CE-9A95-443D-B309-72C801E36347}" type="pres">
      <dgm:prSet presAssocID="{2B02D00A-3DF6-4E37-A8E0-54A0FC02A629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2534BB-414A-445B-AB1F-2E36EB889883}" type="pres">
      <dgm:prSet presAssocID="{2B02D00A-3DF6-4E37-A8E0-54A0FC02A629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3FD179-6E9B-4EEF-A3FE-151949BE87F3}" type="pres">
      <dgm:prSet presAssocID="{A7B42E18-5C41-484C-8377-852BAD716A13}" presName="sp" presStyleCnt="0"/>
      <dgm:spPr/>
    </dgm:pt>
    <dgm:pt modelId="{6FFAFCC8-8AC1-44CF-8DD2-7222F778564D}" type="pres">
      <dgm:prSet presAssocID="{82CF29FE-C38E-406A-BCB9-26E31667F392}" presName="composite" presStyleCnt="0"/>
      <dgm:spPr/>
    </dgm:pt>
    <dgm:pt modelId="{3958AE22-B58F-4352-97DD-FF7F086C1872}" type="pres">
      <dgm:prSet presAssocID="{82CF29FE-C38E-406A-BCB9-26E31667F392}" presName="parentText" presStyleLbl="alignNode1" presStyleIdx="1" presStyleCnt="3" custLinFactNeighborX="4029" custLinFactNeighborY="588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C9689E-66AD-45DD-98B3-59170A97EFBC}" type="pres">
      <dgm:prSet presAssocID="{82CF29FE-C38E-406A-BCB9-26E31667F39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D1C859-28AD-4D03-B65D-DA0A982B4907}" type="pres">
      <dgm:prSet presAssocID="{3FCCC84C-2CC0-4940-8833-0D3D63C85A07}" presName="sp" presStyleCnt="0"/>
      <dgm:spPr/>
    </dgm:pt>
    <dgm:pt modelId="{AF5B340A-ACB2-4F1A-B8D6-7885E4BD5252}" type="pres">
      <dgm:prSet presAssocID="{AC13061B-FBF5-47FE-86B5-46BE406165A8}" presName="composite" presStyleCnt="0"/>
      <dgm:spPr/>
    </dgm:pt>
    <dgm:pt modelId="{6BCB59F6-9194-42BC-A65B-701479DDCCA5}" type="pres">
      <dgm:prSet presAssocID="{AC13061B-FBF5-47FE-86B5-46BE406165A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271EF6-0802-43E1-AAF0-50A21C9734F9}" type="pres">
      <dgm:prSet presAssocID="{AC13061B-FBF5-47FE-86B5-46BE406165A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3D2597A-0E08-4FA6-A28D-21003A4DA236}" type="presOf" srcId="{7C454A19-5116-4833-AB80-62AF5C09FD37}" destId="{C82534BB-414A-445B-AB1F-2E36EB889883}" srcOrd="0" destOrd="0" presId="urn:microsoft.com/office/officeart/2005/8/layout/chevron2"/>
    <dgm:cxn modelId="{E8248A53-D64E-4B14-9D06-9E8C24C1A9FF}" srcId="{AC13061B-FBF5-47FE-86B5-46BE406165A8}" destId="{D51E54CB-3D76-4579-AC7C-56D3AAEF8733}" srcOrd="0" destOrd="0" parTransId="{3F6C134A-04A9-41EE-94E2-9620180E1006}" sibTransId="{FDE5A57F-88E1-4CE4-BE01-C745E7FCD68C}"/>
    <dgm:cxn modelId="{3D29CE0D-42C5-4F95-AC95-6567EB9A68D4}" type="presOf" srcId="{5D0600B5-9A29-4142-BF8C-118BF3F34C33}" destId="{85C9689E-66AD-45DD-98B3-59170A97EFBC}" srcOrd="0" destOrd="0" presId="urn:microsoft.com/office/officeart/2005/8/layout/chevron2"/>
    <dgm:cxn modelId="{F130A9D8-4332-4762-BD2E-430DE95B72F6}" type="presOf" srcId="{1F4A1230-AB47-4AC9-9E12-5785AE482F83}" destId="{093944FB-D942-4FAB-8AA3-8594114F6C90}" srcOrd="0" destOrd="0" presId="urn:microsoft.com/office/officeart/2005/8/layout/chevron2"/>
    <dgm:cxn modelId="{5472611E-A9FF-4ECC-AA1D-F17EA91E24A4}" srcId="{1F4A1230-AB47-4AC9-9E12-5785AE482F83}" destId="{2B02D00A-3DF6-4E37-A8E0-54A0FC02A629}" srcOrd="0" destOrd="0" parTransId="{8AA9F2FF-38CE-45A3-B15A-1BB072B9BABC}" sibTransId="{A7B42E18-5C41-484C-8377-852BAD716A13}"/>
    <dgm:cxn modelId="{9AF00BB9-BC95-491C-A494-AB0FE207C441}" type="presOf" srcId="{2B02D00A-3DF6-4E37-A8E0-54A0FC02A629}" destId="{DD7343CE-9A95-443D-B309-72C801E36347}" srcOrd="0" destOrd="0" presId="urn:microsoft.com/office/officeart/2005/8/layout/chevron2"/>
    <dgm:cxn modelId="{19623176-07C0-43BB-A5D2-41EADB1F9178}" type="presOf" srcId="{82CF29FE-C38E-406A-BCB9-26E31667F392}" destId="{3958AE22-B58F-4352-97DD-FF7F086C1872}" srcOrd="0" destOrd="0" presId="urn:microsoft.com/office/officeart/2005/8/layout/chevron2"/>
    <dgm:cxn modelId="{3748F92F-15E8-487C-80E1-A92BEA9BBF1D}" srcId="{2B02D00A-3DF6-4E37-A8E0-54A0FC02A629}" destId="{7C454A19-5116-4833-AB80-62AF5C09FD37}" srcOrd="0" destOrd="0" parTransId="{A0396A9E-69B4-4481-9167-C3D1FCE51125}" sibTransId="{DA318888-7455-4DFE-8B19-D7A01FC09E73}"/>
    <dgm:cxn modelId="{1D418E66-78BC-425C-A9C4-0CB3126605A1}" type="presOf" srcId="{AC13061B-FBF5-47FE-86B5-46BE406165A8}" destId="{6BCB59F6-9194-42BC-A65B-701479DDCCA5}" srcOrd="0" destOrd="0" presId="urn:microsoft.com/office/officeart/2005/8/layout/chevron2"/>
    <dgm:cxn modelId="{FDFCF571-E36D-4BF0-AB4A-94543D8D165C}" type="presOf" srcId="{D51E54CB-3D76-4579-AC7C-56D3AAEF8733}" destId="{00271EF6-0802-43E1-AAF0-50A21C9734F9}" srcOrd="0" destOrd="0" presId="urn:microsoft.com/office/officeart/2005/8/layout/chevron2"/>
    <dgm:cxn modelId="{596E82BB-47D1-4A6A-A4E2-BF3E7729C458}" srcId="{1F4A1230-AB47-4AC9-9E12-5785AE482F83}" destId="{AC13061B-FBF5-47FE-86B5-46BE406165A8}" srcOrd="2" destOrd="0" parTransId="{23CEC139-14A4-46AA-9681-4FA8C9AE9230}" sibTransId="{3656CC90-751C-4F86-9846-4016CE3F9B11}"/>
    <dgm:cxn modelId="{5B2FA0AE-F96E-407C-883F-42FC052824AA}" srcId="{1F4A1230-AB47-4AC9-9E12-5785AE482F83}" destId="{82CF29FE-C38E-406A-BCB9-26E31667F392}" srcOrd="1" destOrd="0" parTransId="{5A2A836B-B626-417E-9916-80960DBDFF24}" sibTransId="{3FCCC84C-2CC0-4940-8833-0D3D63C85A07}"/>
    <dgm:cxn modelId="{D9083C8F-379B-4D73-A2B0-CD91118505EF}" srcId="{82CF29FE-C38E-406A-BCB9-26E31667F392}" destId="{5D0600B5-9A29-4142-BF8C-118BF3F34C33}" srcOrd="0" destOrd="0" parTransId="{F8ED675D-E0C4-4465-A07A-0A6F3BFC5B33}" sibTransId="{9667EECA-AC4E-4156-9F90-3ADEBA11C2B0}"/>
    <dgm:cxn modelId="{3546ED15-3855-4187-BF92-B18997A58938}" type="presParOf" srcId="{093944FB-D942-4FAB-8AA3-8594114F6C90}" destId="{42E2ADE2-8D53-4F2A-B79B-2E9EDB03A1E2}" srcOrd="0" destOrd="0" presId="urn:microsoft.com/office/officeart/2005/8/layout/chevron2"/>
    <dgm:cxn modelId="{0E95A3A6-5567-4F16-8D5F-9062AC96B305}" type="presParOf" srcId="{42E2ADE2-8D53-4F2A-B79B-2E9EDB03A1E2}" destId="{DD7343CE-9A95-443D-B309-72C801E36347}" srcOrd="0" destOrd="0" presId="urn:microsoft.com/office/officeart/2005/8/layout/chevron2"/>
    <dgm:cxn modelId="{D21261C5-8F4C-4AC5-9E8F-8C22640E87D3}" type="presParOf" srcId="{42E2ADE2-8D53-4F2A-B79B-2E9EDB03A1E2}" destId="{C82534BB-414A-445B-AB1F-2E36EB889883}" srcOrd="1" destOrd="0" presId="urn:microsoft.com/office/officeart/2005/8/layout/chevron2"/>
    <dgm:cxn modelId="{B096EE7E-333F-4FB4-B756-0A59BD5C4159}" type="presParOf" srcId="{093944FB-D942-4FAB-8AA3-8594114F6C90}" destId="{3D3FD179-6E9B-4EEF-A3FE-151949BE87F3}" srcOrd="1" destOrd="0" presId="urn:microsoft.com/office/officeart/2005/8/layout/chevron2"/>
    <dgm:cxn modelId="{4183243F-AF8A-483E-BB88-B3E0CE11D501}" type="presParOf" srcId="{093944FB-D942-4FAB-8AA3-8594114F6C90}" destId="{6FFAFCC8-8AC1-44CF-8DD2-7222F778564D}" srcOrd="2" destOrd="0" presId="urn:microsoft.com/office/officeart/2005/8/layout/chevron2"/>
    <dgm:cxn modelId="{FCA2525F-442A-480D-83E6-10496AB79C80}" type="presParOf" srcId="{6FFAFCC8-8AC1-44CF-8DD2-7222F778564D}" destId="{3958AE22-B58F-4352-97DD-FF7F086C1872}" srcOrd="0" destOrd="0" presId="urn:microsoft.com/office/officeart/2005/8/layout/chevron2"/>
    <dgm:cxn modelId="{AAD65A5E-60AF-4680-BFF1-D088EB403D4C}" type="presParOf" srcId="{6FFAFCC8-8AC1-44CF-8DD2-7222F778564D}" destId="{85C9689E-66AD-45DD-98B3-59170A97EFBC}" srcOrd="1" destOrd="0" presId="urn:microsoft.com/office/officeart/2005/8/layout/chevron2"/>
    <dgm:cxn modelId="{BD25462B-0B56-4764-AC87-05B79A00EE98}" type="presParOf" srcId="{093944FB-D942-4FAB-8AA3-8594114F6C90}" destId="{53D1C859-28AD-4D03-B65D-DA0A982B4907}" srcOrd="3" destOrd="0" presId="urn:microsoft.com/office/officeart/2005/8/layout/chevron2"/>
    <dgm:cxn modelId="{DB7DEB7C-5A97-4C7C-BBC5-91D8FB57CF78}" type="presParOf" srcId="{093944FB-D942-4FAB-8AA3-8594114F6C90}" destId="{AF5B340A-ACB2-4F1A-B8D6-7885E4BD5252}" srcOrd="4" destOrd="0" presId="urn:microsoft.com/office/officeart/2005/8/layout/chevron2"/>
    <dgm:cxn modelId="{C3C619CE-1CF6-42B3-8AEE-2657E4339C20}" type="presParOf" srcId="{AF5B340A-ACB2-4F1A-B8D6-7885E4BD5252}" destId="{6BCB59F6-9194-42BC-A65B-701479DDCCA5}" srcOrd="0" destOrd="0" presId="urn:microsoft.com/office/officeart/2005/8/layout/chevron2"/>
    <dgm:cxn modelId="{03B96ABD-C6F9-4586-8C1F-FC5945520563}" type="presParOf" srcId="{AF5B340A-ACB2-4F1A-B8D6-7885E4BD5252}" destId="{00271EF6-0802-43E1-AAF0-50A21C9734F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4A1230-AB47-4AC9-9E12-5785AE482F8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02D00A-3DF6-4E37-A8E0-54A0FC02A629}">
      <dgm:prSet phldrT="[Metin]" custT="1"/>
      <dgm:spPr/>
      <dgm:t>
        <a:bodyPr/>
        <a:lstStyle/>
        <a:p>
          <a:endParaRPr lang="en-US" sz="1400" dirty="0">
            <a:latin typeface="Maiandra"/>
          </a:endParaRPr>
        </a:p>
      </dgm:t>
    </dgm:pt>
    <dgm:pt modelId="{8AA9F2FF-38CE-45A3-B15A-1BB072B9BABC}" type="parTrans" cxnId="{5472611E-A9FF-4ECC-AA1D-F17EA91E24A4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A7B42E18-5C41-484C-8377-852BAD716A13}" type="sibTrans" cxnId="{5472611E-A9FF-4ECC-AA1D-F17EA91E24A4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7C454A19-5116-4833-AB80-62AF5C09FD37}">
      <dgm:prSet phldrT="[Metin]" custT="1"/>
      <dgm:spPr/>
      <dgm:t>
        <a:bodyPr/>
        <a:lstStyle/>
        <a:p>
          <a:r>
            <a:rPr lang="tr-TR" sz="2800" dirty="0" smtClean="0">
              <a:latin typeface="Maiandra"/>
            </a:rPr>
            <a:t>Ağır böbrek ve karaciğer hastalıklarında</a:t>
          </a:r>
          <a:endParaRPr lang="en-US" sz="2000" dirty="0">
            <a:latin typeface="Maiandra"/>
          </a:endParaRPr>
        </a:p>
      </dgm:t>
    </dgm:pt>
    <dgm:pt modelId="{A0396A9E-69B4-4481-9167-C3D1FCE51125}" type="parTrans" cxnId="{3748F92F-15E8-487C-80E1-A92BEA9BBF1D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DA318888-7455-4DFE-8B19-D7A01FC09E73}" type="sibTrans" cxnId="{3748F92F-15E8-487C-80E1-A92BEA9BBF1D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5D0600B5-9A29-4142-BF8C-118BF3F34C33}">
      <dgm:prSet phldrT="[Metin]" custT="1"/>
      <dgm:spPr/>
      <dgm:t>
        <a:bodyPr/>
        <a:lstStyle/>
        <a:p>
          <a:r>
            <a:rPr lang="tr-TR" sz="2800" dirty="0" smtClean="0">
              <a:latin typeface="Maiandra"/>
            </a:rPr>
            <a:t>Yaşlı hastalarda </a:t>
          </a:r>
          <a:endParaRPr lang="en-US" sz="2800" dirty="0">
            <a:latin typeface="Maiandra"/>
          </a:endParaRPr>
        </a:p>
      </dgm:t>
    </dgm:pt>
    <dgm:pt modelId="{F8ED675D-E0C4-4465-A07A-0A6F3BFC5B33}" type="parTrans" cxnId="{D9083C8F-379B-4D73-A2B0-CD91118505EF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9667EECA-AC4E-4156-9F90-3ADEBA11C2B0}" type="sibTrans" cxnId="{D9083C8F-379B-4D73-A2B0-CD91118505EF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D51E54CB-3D76-4579-AC7C-56D3AAEF8733}">
      <dgm:prSet phldrT="[Metin]"/>
      <dgm:spPr/>
      <dgm:t>
        <a:bodyPr/>
        <a:lstStyle/>
        <a:p>
          <a:r>
            <a:rPr lang="tr-TR" dirty="0" smtClean="0">
              <a:latin typeface="Maiandra"/>
            </a:rPr>
            <a:t>Ağır hastalık halleri (KY, anemi, </a:t>
          </a:r>
          <a:r>
            <a:rPr lang="tr-TR" dirty="0" err="1" smtClean="0">
              <a:latin typeface="Maiandra"/>
            </a:rPr>
            <a:t>pnömoni</a:t>
          </a:r>
          <a:r>
            <a:rPr lang="tr-TR" dirty="0" smtClean="0">
              <a:latin typeface="Maiandra"/>
            </a:rPr>
            <a:t>…)</a:t>
          </a:r>
          <a:endParaRPr lang="en-US" dirty="0">
            <a:latin typeface="Maiandra"/>
          </a:endParaRPr>
        </a:p>
      </dgm:t>
    </dgm:pt>
    <dgm:pt modelId="{3F6C134A-04A9-41EE-94E2-9620180E1006}" type="parTrans" cxnId="{E8248A53-D64E-4B14-9D06-9E8C24C1A9FF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FDE5A57F-88E1-4CE4-BE01-C745E7FCD68C}" type="sibTrans" cxnId="{E8248A53-D64E-4B14-9D06-9E8C24C1A9FF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AC13061B-FBF5-47FE-86B5-46BE406165A8}">
      <dgm:prSet phldrT="[Metin]" custT="1"/>
      <dgm:spPr/>
      <dgm:t>
        <a:bodyPr/>
        <a:lstStyle/>
        <a:p>
          <a:endParaRPr lang="en-US" sz="800" dirty="0">
            <a:latin typeface="Maiandra"/>
          </a:endParaRPr>
        </a:p>
      </dgm:t>
    </dgm:pt>
    <dgm:pt modelId="{3656CC90-751C-4F86-9846-4016CE3F9B11}" type="sibTrans" cxnId="{596E82BB-47D1-4A6A-A4E2-BF3E7729C458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23CEC139-14A4-46AA-9681-4FA8C9AE9230}" type="parTrans" cxnId="{596E82BB-47D1-4A6A-A4E2-BF3E7729C458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82CF29FE-C38E-406A-BCB9-26E31667F392}">
      <dgm:prSet phldrT="[Metin]" custT="1"/>
      <dgm:spPr/>
      <dgm:t>
        <a:bodyPr/>
        <a:lstStyle/>
        <a:p>
          <a:endParaRPr lang="en-US" sz="1400" dirty="0">
            <a:latin typeface="Maiandra"/>
          </a:endParaRPr>
        </a:p>
      </dgm:t>
    </dgm:pt>
    <dgm:pt modelId="{3FCCC84C-2CC0-4940-8833-0D3D63C85A07}" type="sibTrans" cxnId="{5B2FA0AE-F96E-407C-883F-42FC052824AA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5A2A836B-B626-417E-9916-80960DBDFF24}" type="parTrans" cxnId="{5B2FA0AE-F96E-407C-883F-42FC052824AA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093944FB-D942-4FAB-8AA3-8594114F6C90}" type="pres">
      <dgm:prSet presAssocID="{1F4A1230-AB47-4AC9-9E12-5785AE482F8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2E2ADE2-8D53-4F2A-B79B-2E9EDB03A1E2}" type="pres">
      <dgm:prSet presAssocID="{2B02D00A-3DF6-4E37-A8E0-54A0FC02A629}" presName="composite" presStyleCnt="0"/>
      <dgm:spPr/>
    </dgm:pt>
    <dgm:pt modelId="{DD7343CE-9A95-443D-B309-72C801E36347}" type="pres">
      <dgm:prSet presAssocID="{2B02D00A-3DF6-4E37-A8E0-54A0FC02A629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2534BB-414A-445B-AB1F-2E36EB889883}" type="pres">
      <dgm:prSet presAssocID="{2B02D00A-3DF6-4E37-A8E0-54A0FC02A629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3FD179-6E9B-4EEF-A3FE-151949BE87F3}" type="pres">
      <dgm:prSet presAssocID="{A7B42E18-5C41-484C-8377-852BAD716A13}" presName="sp" presStyleCnt="0"/>
      <dgm:spPr/>
    </dgm:pt>
    <dgm:pt modelId="{6FFAFCC8-8AC1-44CF-8DD2-7222F778564D}" type="pres">
      <dgm:prSet presAssocID="{82CF29FE-C38E-406A-BCB9-26E31667F392}" presName="composite" presStyleCnt="0"/>
      <dgm:spPr/>
    </dgm:pt>
    <dgm:pt modelId="{3958AE22-B58F-4352-97DD-FF7F086C1872}" type="pres">
      <dgm:prSet presAssocID="{82CF29FE-C38E-406A-BCB9-26E31667F392}" presName="parentText" presStyleLbl="alignNode1" presStyleIdx="1" presStyleCnt="3" custLinFactNeighborX="4029" custLinFactNeighborY="588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C9689E-66AD-45DD-98B3-59170A97EFBC}" type="pres">
      <dgm:prSet presAssocID="{82CF29FE-C38E-406A-BCB9-26E31667F39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D1C859-28AD-4D03-B65D-DA0A982B4907}" type="pres">
      <dgm:prSet presAssocID="{3FCCC84C-2CC0-4940-8833-0D3D63C85A07}" presName="sp" presStyleCnt="0"/>
      <dgm:spPr/>
    </dgm:pt>
    <dgm:pt modelId="{AF5B340A-ACB2-4F1A-B8D6-7885E4BD5252}" type="pres">
      <dgm:prSet presAssocID="{AC13061B-FBF5-47FE-86B5-46BE406165A8}" presName="composite" presStyleCnt="0"/>
      <dgm:spPr/>
    </dgm:pt>
    <dgm:pt modelId="{6BCB59F6-9194-42BC-A65B-701479DDCCA5}" type="pres">
      <dgm:prSet presAssocID="{AC13061B-FBF5-47FE-86B5-46BE406165A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271EF6-0802-43E1-AAF0-50A21C9734F9}" type="pres">
      <dgm:prSet presAssocID="{AC13061B-FBF5-47FE-86B5-46BE406165A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8248A53-D64E-4B14-9D06-9E8C24C1A9FF}" srcId="{AC13061B-FBF5-47FE-86B5-46BE406165A8}" destId="{D51E54CB-3D76-4579-AC7C-56D3AAEF8733}" srcOrd="0" destOrd="0" parTransId="{3F6C134A-04A9-41EE-94E2-9620180E1006}" sibTransId="{FDE5A57F-88E1-4CE4-BE01-C745E7FCD68C}"/>
    <dgm:cxn modelId="{4F4D4E0F-33AB-49E9-B588-0D0CC89BD520}" type="presOf" srcId="{82CF29FE-C38E-406A-BCB9-26E31667F392}" destId="{3958AE22-B58F-4352-97DD-FF7F086C1872}" srcOrd="0" destOrd="0" presId="urn:microsoft.com/office/officeart/2005/8/layout/chevron2"/>
    <dgm:cxn modelId="{5472611E-A9FF-4ECC-AA1D-F17EA91E24A4}" srcId="{1F4A1230-AB47-4AC9-9E12-5785AE482F83}" destId="{2B02D00A-3DF6-4E37-A8E0-54A0FC02A629}" srcOrd="0" destOrd="0" parTransId="{8AA9F2FF-38CE-45A3-B15A-1BB072B9BABC}" sibTransId="{A7B42E18-5C41-484C-8377-852BAD716A13}"/>
    <dgm:cxn modelId="{596E82BB-47D1-4A6A-A4E2-BF3E7729C458}" srcId="{1F4A1230-AB47-4AC9-9E12-5785AE482F83}" destId="{AC13061B-FBF5-47FE-86B5-46BE406165A8}" srcOrd="2" destOrd="0" parTransId="{23CEC139-14A4-46AA-9681-4FA8C9AE9230}" sibTransId="{3656CC90-751C-4F86-9846-4016CE3F9B11}"/>
    <dgm:cxn modelId="{D9083C8F-379B-4D73-A2B0-CD91118505EF}" srcId="{82CF29FE-C38E-406A-BCB9-26E31667F392}" destId="{5D0600B5-9A29-4142-BF8C-118BF3F34C33}" srcOrd="0" destOrd="0" parTransId="{F8ED675D-E0C4-4465-A07A-0A6F3BFC5B33}" sibTransId="{9667EECA-AC4E-4156-9F90-3ADEBA11C2B0}"/>
    <dgm:cxn modelId="{5B2FA0AE-F96E-407C-883F-42FC052824AA}" srcId="{1F4A1230-AB47-4AC9-9E12-5785AE482F83}" destId="{82CF29FE-C38E-406A-BCB9-26E31667F392}" srcOrd="1" destOrd="0" parTransId="{5A2A836B-B626-417E-9916-80960DBDFF24}" sibTransId="{3FCCC84C-2CC0-4940-8833-0D3D63C85A07}"/>
    <dgm:cxn modelId="{A7D4FADA-26FC-4ED7-8F6B-ABFE34DD8DB9}" type="presOf" srcId="{2B02D00A-3DF6-4E37-A8E0-54A0FC02A629}" destId="{DD7343CE-9A95-443D-B309-72C801E36347}" srcOrd="0" destOrd="0" presId="urn:microsoft.com/office/officeart/2005/8/layout/chevron2"/>
    <dgm:cxn modelId="{045B3869-0588-4B07-A9CC-010197B34BD5}" type="presOf" srcId="{5D0600B5-9A29-4142-BF8C-118BF3F34C33}" destId="{85C9689E-66AD-45DD-98B3-59170A97EFBC}" srcOrd="0" destOrd="0" presId="urn:microsoft.com/office/officeart/2005/8/layout/chevron2"/>
    <dgm:cxn modelId="{B88A3230-3575-4EBB-B8D3-D8AE9B0E2EA2}" type="presOf" srcId="{1F4A1230-AB47-4AC9-9E12-5785AE482F83}" destId="{093944FB-D942-4FAB-8AA3-8594114F6C90}" srcOrd="0" destOrd="0" presId="urn:microsoft.com/office/officeart/2005/8/layout/chevron2"/>
    <dgm:cxn modelId="{DE77B78A-2187-4405-8218-75EF47879526}" type="presOf" srcId="{D51E54CB-3D76-4579-AC7C-56D3AAEF8733}" destId="{00271EF6-0802-43E1-AAF0-50A21C9734F9}" srcOrd="0" destOrd="0" presId="urn:microsoft.com/office/officeart/2005/8/layout/chevron2"/>
    <dgm:cxn modelId="{3748F92F-15E8-487C-80E1-A92BEA9BBF1D}" srcId="{2B02D00A-3DF6-4E37-A8E0-54A0FC02A629}" destId="{7C454A19-5116-4833-AB80-62AF5C09FD37}" srcOrd="0" destOrd="0" parTransId="{A0396A9E-69B4-4481-9167-C3D1FCE51125}" sibTransId="{DA318888-7455-4DFE-8B19-D7A01FC09E73}"/>
    <dgm:cxn modelId="{C8190AB8-4967-4F14-AB3B-2558CE929809}" type="presOf" srcId="{AC13061B-FBF5-47FE-86B5-46BE406165A8}" destId="{6BCB59F6-9194-42BC-A65B-701479DDCCA5}" srcOrd="0" destOrd="0" presId="urn:microsoft.com/office/officeart/2005/8/layout/chevron2"/>
    <dgm:cxn modelId="{B2C7598D-7478-4434-AFAD-6689A6259D6B}" type="presOf" srcId="{7C454A19-5116-4833-AB80-62AF5C09FD37}" destId="{C82534BB-414A-445B-AB1F-2E36EB889883}" srcOrd="0" destOrd="0" presId="urn:microsoft.com/office/officeart/2005/8/layout/chevron2"/>
    <dgm:cxn modelId="{1C34CA2E-5365-4DFA-BF1D-26FC380F2F4E}" type="presParOf" srcId="{093944FB-D942-4FAB-8AA3-8594114F6C90}" destId="{42E2ADE2-8D53-4F2A-B79B-2E9EDB03A1E2}" srcOrd="0" destOrd="0" presId="urn:microsoft.com/office/officeart/2005/8/layout/chevron2"/>
    <dgm:cxn modelId="{8B207A45-ABEE-4310-A314-9DE56A48FE1E}" type="presParOf" srcId="{42E2ADE2-8D53-4F2A-B79B-2E9EDB03A1E2}" destId="{DD7343CE-9A95-443D-B309-72C801E36347}" srcOrd="0" destOrd="0" presId="urn:microsoft.com/office/officeart/2005/8/layout/chevron2"/>
    <dgm:cxn modelId="{4DED7A5D-608A-439F-9E0F-0A6A444AB954}" type="presParOf" srcId="{42E2ADE2-8D53-4F2A-B79B-2E9EDB03A1E2}" destId="{C82534BB-414A-445B-AB1F-2E36EB889883}" srcOrd="1" destOrd="0" presId="urn:microsoft.com/office/officeart/2005/8/layout/chevron2"/>
    <dgm:cxn modelId="{E8B4574B-843A-43A4-A5E2-BE17788465D3}" type="presParOf" srcId="{093944FB-D942-4FAB-8AA3-8594114F6C90}" destId="{3D3FD179-6E9B-4EEF-A3FE-151949BE87F3}" srcOrd="1" destOrd="0" presId="urn:microsoft.com/office/officeart/2005/8/layout/chevron2"/>
    <dgm:cxn modelId="{F6370F60-2F42-4C8D-BA52-9DEF59914200}" type="presParOf" srcId="{093944FB-D942-4FAB-8AA3-8594114F6C90}" destId="{6FFAFCC8-8AC1-44CF-8DD2-7222F778564D}" srcOrd="2" destOrd="0" presId="urn:microsoft.com/office/officeart/2005/8/layout/chevron2"/>
    <dgm:cxn modelId="{75EEE622-B958-4631-92C2-67E81C57A40F}" type="presParOf" srcId="{6FFAFCC8-8AC1-44CF-8DD2-7222F778564D}" destId="{3958AE22-B58F-4352-97DD-FF7F086C1872}" srcOrd="0" destOrd="0" presId="urn:microsoft.com/office/officeart/2005/8/layout/chevron2"/>
    <dgm:cxn modelId="{D9D87A9B-E250-4BFF-BEF0-EDFDACEB973A}" type="presParOf" srcId="{6FFAFCC8-8AC1-44CF-8DD2-7222F778564D}" destId="{85C9689E-66AD-45DD-98B3-59170A97EFBC}" srcOrd="1" destOrd="0" presId="urn:microsoft.com/office/officeart/2005/8/layout/chevron2"/>
    <dgm:cxn modelId="{7C5A903E-2672-4227-93D7-1D56EB348BE4}" type="presParOf" srcId="{093944FB-D942-4FAB-8AA3-8594114F6C90}" destId="{53D1C859-28AD-4D03-B65D-DA0A982B4907}" srcOrd="3" destOrd="0" presId="urn:microsoft.com/office/officeart/2005/8/layout/chevron2"/>
    <dgm:cxn modelId="{7A5D219C-B7E9-4210-ACC6-D8F760C46E21}" type="presParOf" srcId="{093944FB-D942-4FAB-8AA3-8594114F6C90}" destId="{AF5B340A-ACB2-4F1A-B8D6-7885E4BD5252}" srcOrd="4" destOrd="0" presId="urn:microsoft.com/office/officeart/2005/8/layout/chevron2"/>
    <dgm:cxn modelId="{40594616-D3C6-4FF6-9BEB-5076701221A2}" type="presParOf" srcId="{AF5B340A-ACB2-4F1A-B8D6-7885E4BD5252}" destId="{6BCB59F6-9194-42BC-A65B-701479DDCCA5}" srcOrd="0" destOrd="0" presId="urn:microsoft.com/office/officeart/2005/8/layout/chevron2"/>
    <dgm:cxn modelId="{EA8FA933-701D-443E-A8EB-3770C3965240}" type="presParOf" srcId="{AF5B340A-ACB2-4F1A-B8D6-7885E4BD5252}" destId="{00271EF6-0802-43E1-AAF0-50A21C9734F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272E97B-D9D0-4628-8901-B37A9BD45A4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2321540-29BD-42CB-BB76-ECF0DEEF4454}">
      <dgm:prSet phldrT="[Metin]" phldr="1"/>
      <dgm:spPr/>
      <dgm:t>
        <a:bodyPr/>
        <a:lstStyle/>
        <a:p>
          <a:endParaRPr lang="en-US" dirty="0">
            <a:latin typeface="Maiandra"/>
          </a:endParaRPr>
        </a:p>
      </dgm:t>
    </dgm:pt>
    <dgm:pt modelId="{79D2B43A-8182-4173-8E8A-E898E9C6DD72}" type="parTrans" cxnId="{893EF6D1-549F-4D4D-9BF5-08AFBEADE25A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96D29FB3-7F90-4E72-B342-DAF8D1944354}" type="sibTrans" cxnId="{893EF6D1-549F-4D4D-9BF5-08AFBEADE25A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E22D7693-211A-4E9E-B19E-AA415A43D09D}">
      <dgm:prSet phldrT="[Metin]"/>
      <dgm:spPr/>
      <dgm:t>
        <a:bodyPr/>
        <a:lstStyle/>
        <a:p>
          <a:r>
            <a:rPr lang="tr-TR" dirty="0" smtClean="0">
              <a:latin typeface="Maiandra"/>
            </a:rPr>
            <a:t>ENZİM İNDÜKSİYONU</a:t>
          </a:r>
          <a:endParaRPr lang="en-US" dirty="0">
            <a:latin typeface="Maiandra"/>
          </a:endParaRPr>
        </a:p>
      </dgm:t>
    </dgm:pt>
    <dgm:pt modelId="{D6BE768A-E3F7-41D7-9ADA-9FEA58817421}" type="parTrans" cxnId="{D26DF0F2-76BF-4CAB-99DA-B0D86E283D76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C100F803-EB25-4B80-A32B-EA2F7FE99D94}" type="sibTrans" cxnId="{D26DF0F2-76BF-4CAB-99DA-B0D86E283D76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F3565D9A-CEF8-4F71-A550-9DB0B0F560AB}">
      <dgm:prSet phldrT="[Metin]"/>
      <dgm:spPr/>
      <dgm:t>
        <a:bodyPr/>
        <a:lstStyle/>
        <a:p>
          <a:r>
            <a:rPr lang="tr-TR" dirty="0" smtClean="0">
              <a:latin typeface="Maiandra"/>
            </a:rPr>
            <a:t>ENZİM İNHİBİSYONU</a:t>
          </a:r>
          <a:endParaRPr lang="en-US" dirty="0">
            <a:latin typeface="Maiandra"/>
          </a:endParaRPr>
        </a:p>
      </dgm:t>
    </dgm:pt>
    <dgm:pt modelId="{130B7E25-34B3-43A2-B16D-34A9AB7B3DA2}" type="parTrans" cxnId="{AA99D432-403D-4037-9E8A-152125F2E3DF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84982E2B-6E4C-4A03-A107-D496C9A93E1B}" type="sibTrans" cxnId="{AA99D432-403D-4037-9E8A-152125F2E3DF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AB2DFEA3-3C20-49CF-AAC7-9FC13C6E1187}">
      <dgm:prSet phldrT="[Metin]" phldr="1"/>
      <dgm:spPr/>
      <dgm:t>
        <a:bodyPr/>
        <a:lstStyle/>
        <a:p>
          <a:endParaRPr lang="en-US" dirty="0">
            <a:latin typeface="Maiandra"/>
          </a:endParaRPr>
        </a:p>
      </dgm:t>
    </dgm:pt>
    <dgm:pt modelId="{926FA27A-DDF9-4451-8A05-AB343E759652}" type="sibTrans" cxnId="{72B40FD8-7A6E-4955-8FE3-1A7CDE0B478D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A5F64D07-F20E-4919-B4C3-3EF21D94CC44}" type="parTrans" cxnId="{72B40FD8-7A6E-4955-8FE3-1A7CDE0B478D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E87697A0-BC04-453A-9DF6-388643F6AB93}" type="pres">
      <dgm:prSet presAssocID="{E272E97B-D9D0-4628-8901-B37A9BD45A4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17A66A9-E3B4-4A5D-9067-D423AC944A5B}" type="pres">
      <dgm:prSet presAssocID="{A2321540-29BD-42CB-BB76-ECF0DEEF4454}" presName="composite" presStyleCnt="0"/>
      <dgm:spPr/>
    </dgm:pt>
    <dgm:pt modelId="{31D77A84-5124-4A55-81ED-7512CC894C14}" type="pres">
      <dgm:prSet presAssocID="{A2321540-29BD-42CB-BB76-ECF0DEEF4454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5DFEDB-B252-4CFD-9D31-3427272A6336}" type="pres">
      <dgm:prSet presAssocID="{A2321540-29BD-42CB-BB76-ECF0DEEF4454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4F1B32-50E0-442A-AE34-C6249DA7AC5B}" type="pres">
      <dgm:prSet presAssocID="{96D29FB3-7F90-4E72-B342-DAF8D1944354}" presName="sp" presStyleCnt="0"/>
      <dgm:spPr/>
    </dgm:pt>
    <dgm:pt modelId="{CDEE54CE-308A-4BEC-90B2-BB8340E6CE2E}" type="pres">
      <dgm:prSet presAssocID="{AB2DFEA3-3C20-49CF-AAC7-9FC13C6E1187}" presName="composite" presStyleCnt="0"/>
      <dgm:spPr/>
    </dgm:pt>
    <dgm:pt modelId="{409B1658-89D3-4686-8E33-9447FB8AC1F7}" type="pres">
      <dgm:prSet presAssocID="{AB2DFEA3-3C20-49CF-AAC7-9FC13C6E1187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2CB5B9-2E79-4F1C-98EE-450702B207A3}" type="pres">
      <dgm:prSet presAssocID="{AB2DFEA3-3C20-49CF-AAC7-9FC13C6E1187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26DF0F2-76BF-4CAB-99DA-B0D86E283D76}" srcId="{A2321540-29BD-42CB-BB76-ECF0DEEF4454}" destId="{E22D7693-211A-4E9E-B19E-AA415A43D09D}" srcOrd="0" destOrd="0" parTransId="{D6BE768A-E3F7-41D7-9ADA-9FEA58817421}" sibTransId="{C100F803-EB25-4B80-A32B-EA2F7FE99D94}"/>
    <dgm:cxn modelId="{59140899-9A9B-4941-87D4-79C7BCCC74D6}" type="presOf" srcId="{E272E97B-D9D0-4628-8901-B37A9BD45A4A}" destId="{E87697A0-BC04-453A-9DF6-388643F6AB93}" srcOrd="0" destOrd="0" presId="urn:microsoft.com/office/officeart/2005/8/layout/chevron2"/>
    <dgm:cxn modelId="{DB3C3AFB-BBCE-49D1-9DE1-310B92FEA116}" type="presOf" srcId="{A2321540-29BD-42CB-BB76-ECF0DEEF4454}" destId="{31D77A84-5124-4A55-81ED-7512CC894C14}" srcOrd="0" destOrd="0" presId="urn:microsoft.com/office/officeart/2005/8/layout/chevron2"/>
    <dgm:cxn modelId="{697E1ECA-DD4B-4E45-8CFD-A4A888421DAB}" type="presOf" srcId="{AB2DFEA3-3C20-49CF-AAC7-9FC13C6E1187}" destId="{409B1658-89D3-4686-8E33-9447FB8AC1F7}" srcOrd="0" destOrd="0" presId="urn:microsoft.com/office/officeart/2005/8/layout/chevron2"/>
    <dgm:cxn modelId="{893EF6D1-549F-4D4D-9BF5-08AFBEADE25A}" srcId="{E272E97B-D9D0-4628-8901-B37A9BD45A4A}" destId="{A2321540-29BD-42CB-BB76-ECF0DEEF4454}" srcOrd="0" destOrd="0" parTransId="{79D2B43A-8182-4173-8E8A-E898E9C6DD72}" sibTransId="{96D29FB3-7F90-4E72-B342-DAF8D1944354}"/>
    <dgm:cxn modelId="{AA99D432-403D-4037-9E8A-152125F2E3DF}" srcId="{AB2DFEA3-3C20-49CF-AAC7-9FC13C6E1187}" destId="{F3565D9A-CEF8-4F71-A550-9DB0B0F560AB}" srcOrd="0" destOrd="0" parTransId="{130B7E25-34B3-43A2-B16D-34A9AB7B3DA2}" sibTransId="{84982E2B-6E4C-4A03-A107-D496C9A93E1B}"/>
    <dgm:cxn modelId="{72B40FD8-7A6E-4955-8FE3-1A7CDE0B478D}" srcId="{E272E97B-D9D0-4628-8901-B37A9BD45A4A}" destId="{AB2DFEA3-3C20-49CF-AAC7-9FC13C6E1187}" srcOrd="1" destOrd="0" parTransId="{A5F64D07-F20E-4919-B4C3-3EF21D94CC44}" sibTransId="{926FA27A-DDF9-4451-8A05-AB343E759652}"/>
    <dgm:cxn modelId="{3C9D3EE2-A650-4370-A3CC-1D0C545E04B3}" type="presOf" srcId="{E22D7693-211A-4E9E-B19E-AA415A43D09D}" destId="{8F5DFEDB-B252-4CFD-9D31-3427272A6336}" srcOrd="0" destOrd="0" presId="urn:microsoft.com/office/officeart/2005/8/layout/chevron2"/>
    <dgm:cxn modelId="{993371DB-8BEC-4BA8-82CA-24FD00F34FC1}" type="presOf" srcId="{F3565D9A-CEF8-4F71-A550-9DB0B0F560AB}" destId="{362CB5B9-2E79-4F1C-98EE-450702B207A3}" srcOrd="0" destOrd="0" presId="urn:microsoft.com/office/officeart/2005/8/layout/chevron2"/>
    <dgm:cxn modelId="{6EAA4B7D-4F8B-4417-BE89-A7E8928B4A89}" type="presParOf" srcId="{E87697A0-BC04-453A-9DF6-388643F6AB93}" destId="{B17A66A9-E3B4-4A5D-9067-D423AC944A5B}" srcOrd="0" destOrd="0" presId="urn:microsoft.com/office/officeart/2005/8/layout/chevron2"/>
    <dgm:cxn modelId="{9FD586F7-492F-4557-AEC0-2452FEFE2AAA}" type="presParOf" srcId="{B17A66A9-E3B4-4A5D-9067-D423AC944A5B}" destId="{31D77A84-5124-4A55-81ED-7512CC894C14}" srcOrd="0" destOrd="0" presId="urn:microsoft.com/office/officeart/2005/8/layout/chevron2"/>
    <dgm:cxn modelId="{F5C94D43-FA80-4C3E-AF14-C0C3AF6FB6EF}" type="presParOf" srcId="{B17A66A9-E3B4-4A5D-9067-D423AC944A5B}" destId="{8F5DFEDB-B252-4CFD-9D31-3427272A6336}" srcOrd="1" destOrd="0" presId="urn:microsoft.com/office/officeart/2005/8/layout/chevron2"/>
    <dgm:cxn modelId="{1765F2DA-DECA-4478-92C8-53F2594CCD38}" type="presParOf" srcId="{E87697A0-BC04-453A-9DF6-388643F6AB93}" destId="{7F4F1B32-50E0-442A-AE34-C6249DA7AC5B}" srcOrd="1" destOrd="0" presId="urn:microsoft.com/office/officeart/2005/8/layout/chevron2"/>
    <dgm:cxn modelId="{1B0DFF11-E5C1-4B85-B4FE-3869862A13CC}" type="presParOf" srcId="{E87697A0-BC04-453A-9DF6-388643F6AB93}" destId="{CDEE54CE-308A-4BEC-90B2-BB8340E6CE2E}" srcOrd="2" destOrd="0" presId="urn:microsoft.com/office/officeart/2005/8/layout/chevron2"/>
    <dgm:cxn modelId="{8D9387E3-5461-4D26-B792-F526F6832074}" type="presParOf" srcId="{CDEE54CE-308A-4BEC-90B2-BB8340E6CE2E}" destId="{409B1658-89D3-4686-8E33-9447FB8AC1F7}" srcOrd="0" destOrd="0" presId="urn:microsoft.com/office/officeart/2005/8/layout/chevron2"/>
    <dgm:cxn modelId="{B0D651F8-CF58-4614-A163-5D641C43E220}" type="presParOf" srcId="{CDEE54CE-308A-4BEC-90B2-BB8340E6CE2E}" destId="{362CB5B9-2E79-4F1C-98EE-450702B207A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272E97B-D9D0-4628-8901-B37A9BD45A4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2321540-29BD-42CB-BB76-ECF0DEEF4454}">
      <dgm:prSet phldrT="[Metin]" phldr="1"/>
      <dgm:spPr/>
      <dgm:t>
        <a:bodyPr/>
        <a:lstStyle/>
        <a:p>
          <a:endParaRPr lang="en-US" dirty="0">
            <a:latin typeface="Maiandra"/>
          </a:endParaRPr>
        </a:p>
      </dgm:t>
    </dgm:pt>
    <dgm:pt modelId="{79D2B43A-8182-4173-8E8A-E898E9C6DD72}" type="parTrans" cxnId="{893EF6D1-549F-4D4D-9BF5-08AFBEADE25A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96D29FB3-7F90-4E72-B342-DAF8D1944354}" type="sibTrans" cxnId="{893EF6D1-549F-4D4D-9BF5-08AFBEADE25A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E22D7693-211A-4E9E-B19E-AA415A43D09D}">
      <dgm:prSet phldrT="[Metin]"/>
      <dgm:spPr/>
      <dgm:t>
        <a:bodyPr/>
        <a:lstStyle/>
        <a:p>
          <a:r>
            <a:rPr lang="tr-TR" dirty="0" smtClean="0">
              <a:latin typeface="Maiandra"/>
            </a:rPr>
            <a:t>ENZİM İNDÜKSİYONU</a:t>
          </a:r>
          <a:endParaRPr lang="en-US" dirty="0">
            <a:latin typeface="Maiandra"/>
          </a:endParaRPr>
        </a:p>
      </dgm:t>
    </dgm:pt>
    <dgm:pt modelId="{D6BE768A-E3F7-41D7-9ADA-9FEA58817421}" type="parTrans" cxnId="{D26DF0F2-76BF-4CAB-99DA-B0D86E283D76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C100F803-EB25-4B80-A32B-EA2F7FE99D94}" type="sibTrans" cxnId="{D26DF0F2-76BF-4CAB-99DA-B0D86E283D76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E87697A0-BC04-453A-9DF6-388643F6AB93}" type="pres">
      <dgm:prSet presAssocID="{E272E97B-D9D0-4628-8901-B37A9BD45A4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17A66A9-E3B4-4A5D-9067-D423AC944A5B}" type="pres">
      <dgm:prSet presAssocID="{A2321540-29BD-42CB-BB76-ECF0DEEF4454}" presName="composite" presStyleCnt="0"/>
      <dgm:spPr/>
    </dgm:pt>
    <dgm:pt modelId="{31D77A84-5124-4A55-81ED-7512CC894C14}" type="pres">
      <dgm:prSet presAssocID="{A2321540-29BD-42CB-BB76-ECF0DEEF4454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5DFEDB-B252-4CFD-9D31-3427272A6336}" type="pres">
      <dgm:prSet presAssocID="{A2321540-29BD-42CB-BB76-ECF0DEEF4454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26DF0F2-76BF-4CAB-99DA-B0D86E283D76}" srcId="{A2321540-29BD-42CB-BB76-ECF0DEEF4454}" destId="{E22D7693-211A-4E9E-B19E-AA415A43D09D}" srcOrd="0" destOrd="0" parTransId="{D6BE768A-E3F7-41D7-9ADA-9FEA58817421}" sibTransId="{C100F803-EB25-4B80-A32B-EA2F7FE99D94}"/>
    <dgm:cxn modelId="{893EF6D1-549F-4D4D-9BF5-08AFBEADE25A}" srcId="{E272E97B-D9D0-4628-8901-B37A9BD45A4A}" destId="{A2321540-29BD-42CB-BB76-ECF0DEEF4454}" srcOrd="0" destOrd="0" parTransId="{79D2B43A-8182-4173-8E8A-E898E9C6DD72}" sibTransId="{96D29FB3-7F90-4E72-B342-DAF8D1944354}"/>
    <dgm:cxn modelId="{A3F4432E-0673-4DF3-94CB-2EBDBA26775C}" type="presOf" srcId="{E272E97B-D9D0-4628-8901-B37A9BD45A4A}" destId="{E87697A0-BC04-453A-9DF6-388643F6AB93}" srcOrd="0" destOrd="0" presId="urn:microsoft.com/office/officeart/2005/8/layout/chevron2"/>
    <dgm:cxn modelId="{0BDCE0C2-3451-4817-AE60-63CD3571F35F}" type="presOf" srcId="{A2321540-29BD-42CB-BB76-ECF0DEEF4454}" destId="{31D77A84-5124-4A55-81ED-7512CC894C14}" srcOrd="0" destOrd="0" presId="urn:microsoft.com/office/officeart/2005/8/layout/chevron2"/>
    <dgm:cxn modelId="{B178CF15-723A-4F22-83E7-B465FDAC3537}" type="presOf" srcId="{E22D7693-211A-4E9E-B19E-AA415A43D09D}" destId="{8F5DFEDB-B252-4CFD-9D31-3427272A6336}" srcOrd="0" destOrd="0" presId="urn:microsoft.com/office/officeart/2005/8/layout/chevron2"/>
    <dgm:cxn modelId="{7A39CCF2-94E0-40E3-B0A6-04F4138336D7}" type="presParOf" srcId="{E87697A0-BC04-453A-9DF6-388643F6AB93}" destId="{B17A66A9-E3B4-4A5D-9067-D423AC944A5B}" srcOrd="0" destOrd="0" presId="urn:microsoft.com/office/officeart/2005/8/layout/chevron2"/>
    <dgm:cxn modelId="{C345425F-2905-4BA9-8A21-A3921C3D18DA}" type="presParOf" srcId="{B17A66A9-E3B4-4A5D-9067-D423AC944A5B}" destId="{31D77A84-5124-4A55-81ED-7512CC894C14}" srcOrd="0" destOrd="0" presId="urn:microsoft.com/office/officeart/2005/8/layout/chevron2"/>
    <dgm:cxn modelId="{03DEA0EE-F11B-463A-A2B2-F7603F4F4A77}" type="presParOf" srcId="{B17A66A9-E3B4-4A5D-9067-D423AC944A5B}" destId="{8F5DFEDB-B252-4CFD-9D31-3427272A633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272E97B-D9D0-4628-8901-B37A9BD45A4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2321540-29BD-42CB-BB76-ECF0DEEF4454}">
      <dgm:prSet phldrT="[Metin]" phldr="1"/>
      <dgm:spPr/>
      <dgm:t>
        <a:bodyPr/>
        <a:lstStyle/>
        <a:p>
          <a:endParaRPr lang="en-US" dirty="0">
            <a:latin typeface="Maiandra"/>
          </a:endParaRPr>
        </a:p>
      </dgm:t>
    </dgm:pt>
    <dgm:pt modelId="{79D2B43A-8182-4173-8E8A-E898E9C6DD72}" type="parTrans" cxnId="{893EF6D1-549F-4D4D-9BF5-08AFBEADE25A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96D29FB3-7F90-4E72-B342-DAF8D1944354}" type="sibTrans" cxnId="{893EF6D1-549F-4D4D-9BF5-08AFBEADE25A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E22D7693-211A-4E9E-B19E-AA415A43D09D}">
      <dgm:prSet phldrT="[Metin]"/>
      <dgm:spPr/>
      <dgm:t>
        <a:bodyPr/>
        <a:lstStyle/>
        <a:p>
          <a:r>
            <a:rPr lang="tr-TR" dirty="0" smtClean="0">
              <a:latin typeface="Maiandra"/>
            </a:rPr>
            <a:t>ENZİM İNHİBİSYONU</a:t>
          </a:r>
          <a:endParaRPr lang="en-US" dirty="0">
            <a:latin typeface="Maiandra"/>
          </a:endParaRPr>
        </a:p>
      </dgm:t>
    </dgm:pt>
    <dgm:pt modelId="{D6BE768A-E3F7-41D7-9ADA-9FEA58817421}" type="parTrans" cxnId="{D26DF0F2-76BF-4CAB-99DA-B0D86E283D76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C100F803-EB25-4B80-A32B-EA2F7FE99D94}" type="sibTrans" cxnId="{D26DF0F2-76BF-4CAB-99DA-B0D86E283D76}">
      <dgm:prSet/>
      <dgm:spPr/>
      <dgm:t>
        <a:bodyPr/>
        <a:lstStyle/>
        <a:p>
          <a:endParaRPr lang="en-US">
            <a:latin typeface="Maiandra"/>
          </a:endParaRPr>
        </a:p>
      </dgm:t>
    </dgm:pt>
    <dgm:pt modelId="{E87697A0-BC04-453A-9DF6-388643F6AB93}" type="pres">
      <dgm:prSet presAssocID="{E272E97B-D9D0-4628-8901-B37A9BD45A4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17A66A9-E3B4-4A5D-9067-D423AC944A5B}" type="pres">
      <dgm:prSet presAssocID="{A2321540-29BD-42CB-BB76-ECF0DEEF4454}" presName="composite" presStyleCnt="0"/>
      <dgm:spPr/>
    </dgm:pt>
    <dgm:pt modelId="{31D77A84-5124-4A55-81ED-7512CC894C14}" type="pres">
      <dgm:prSet presAssocID="{A2321540-29BD-42CB-BB76-ECF0DEEF4454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5DFEDB-B252-4CFD-9D31-3427272A6336}" type="pres">
      <dgm:prSet presAssocID="{A2321540-29BD-42CB-BB76-ECF0DEEF4454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4117FD0-7ABD-4DB9-91F2-3C41BECE6171}" type="presOf" srcId="{E22D7693-211A-4E9E-B19E-AA415A43D09D}" destId="{8F5DFEDB-B252-4CFD-9D31-3427272A6336}" srcOrd="0" destOrd="0" presId="urn:microsoft.com/office/officeart/2005/8/layout/chevron2"/>
    <dgm:cxn modelId="{3DA4E52B-5A10-4B3A-8C57-B5CA620FA8B2}" type="presOf" srcId="{E272E97B-D9D0-4628-8901-B37A9BD45A4A}" destId="{E87697A0-BC04-453A-9DF6-388643F6AB93}" srcOrd="0" destOrd="0" presId="urn:microsoft.com/office/officeart/2005/8/layout/chevron2"/>
    <dgm:cxn modelId="{893EF6D1-549F-4D4D-9BF5-08AFBEADE25A}" srcId="{E272E97B-D9D0-4628-8901-B37A9BD45A4A}" destId="{A2321540-29BD-42CB-BB76-ECF0DEEF4454}" srcOrd="0" destOrd="0" parTransId="{79D2B43A-8182-4173-8E8A-E898E9C6DD72}" sibTransId="{96D29FB3-7F90-4E72-B342-DAF8D1944354}"/>
    <dgm:cxn modelId="{D26DF0F2-76BF-4CAB-99DA-B0D86E283D76}" srcId="{A2321540-29BD-42CB-BB76-ECF0DEEF4454}" destId="{E22D7693-211A-4E9E-B19E-AA415A43D09D}" srcOrd="0" destOrd="0" parTransId="{D6BE768A-E3F7-41D7-9ADA-9FEA58817421}" sibTransId="{C100F803-EB25-4B80-A32B-EA2F7FE99D94}"/>
    <dgm:cxn modelId="{94B4C7DD-DA30-478B-B4CB-6414BAC9F4FD}" type="presOf" srcId="{A2321540-29BD-42CB-BB76-ECF0DEEF4454}" destId="{31D77A84-5124-4A55-81ED-7512CC894C14}" srcOrd="0" destOrd="0" presId="urn:microsoft.com/office/officeart/2005/8/layout/chevron2"/>
    <dgm:cxn modelId="{BF3C8AC6-ACE7-4E3A-8F55-047CBD63FE2D}" type="presParOf" srcId="{E87697A0-BC04-453A-9DF6-388643F6AB93}" destId="{B17A66A9-E3B4-4A5D-9067-D423AC944A5B}" srcOrd="0" destOrd="0" presId="urn:microsoft.com/office/officeart/2005/8/layout/chevron2"/>
    <dgm:cxn modelId="{9E947105-B0DA-4346-B0D0-A7FAF1F137C9}" type="presParOf" srcId="{B17A66A9-E3B4-4A5D-9067-D423AC944A5B}" destId="{31D77A84-5124-4A55-81ED-7512CC894C14}" srcOrd="0" destOrd="0" presId="urn:microsoft.com/office/officeart/2005/8/layout/chevron2"/>
    <dgm:cxn modelId="{B44BDA13-733E-401F-844B-3E92C27731DC}" type="presParOf" srcId="{B17A66A9-E3B4-4A5D-9067-D423AC944A5B}" destId="{8F5DFEDB-B252-4CFD-9D31-3427272A633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7EF05A1-AC99-4E0A-BBA4-9F2DC147822D}" type="doc">
      <dgm:prSet loTypeId="urn:microsoft.com/office/officeart/2005/8/layout/vList4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87B67D-4AA4-44FB-BB4B-84BEC3BBF348}">
      <dgm:prSet phldrT="[Metin]"/>
      <dgm:spPr/>
      <dgm:t>
        <a:bodyPr/>
        <a:lstStyle/>
        <a:p>
          <a:r>
            <a:rPr lang="tr-T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Vücut Ağırlığı, dağılım hacmi, ilacın </a:t>
          </a:r>
          <a:r>
            <a:rPr lang="tr-TR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klirensi</a:t>
          </a:r>
          <a:endParaRPr lang="en-US" dirty="0"/>
        </a:p>
      </dgm:t>
    </dgm:pt>
    <dgm:pt modelId="{660E21CD-EBC5-42DC-AAD9-73E5882998F0}" type="parTrans" cxnId="{BF8106E5-008E-467F-959C-96129FEE45FE}">
      <dgm:prSet/>
      <dgm:spPr/>
      <dgm:t>
        <a:bodyPr/>
        <a:lstStyle/>
        <a:p>
          <a:endParaRPr lang="en-US"/>
        </a:p>
      </dgm:t>
    </dgm:pt>
    <dgm:pt modelId="{8A6EAF63-396C-4061-87F2-4B1A3B7D5121}" type="sibTrans" cxnId="{BF8106E5-008E-467F-959C-96129FEE45FE}">
      <dgm:prSet/>
      <dgm:spPr/>
      <dgm:t>
        <a:bodyPr/>
        <a:lstStyle/>
        <a:p>
          <a:endParaRPr lang="en-US"/>
        </a:p>
      </dgm:t>
    </dgm:pt>
    <dgm:pt modelId="{5FBBF99B-F956-4276-852F-6F261BB5CE89}" type="pres">
      <dgm:prSet presAssocID="{E7EF05A1-AC99-4E0A-BBA4-9F2DC147822D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A7EE9D-1AE8-4CBC-B3A5-9A01A24688D9}" type="pres">
      <dgm:prSet presAssocID="{A187B67D-4AA4-44FB-BB4B-84BEC3BBF348}" presName="comp" presStyleCnt="0"/>
      <dgm:spPr/>
    </dgm:pt>
    <dgm:pt modelId="{C42CF57F-A8F9-4D36-ACAB-C3D63ACB1600}" type="pres">
      <dgm:prSet presAssocID="{A187B67D-4AA4-44FB-BB4B-84BEC3BBF348}" presName="box" presStyleLbl="node1" presStyleIdx="0" presStyleCnt="1" custLinFactNeighborX="-1974" custLinFactNeighborY="388"/>
      <dgm:spPr/>
      <dgm:t>
        <a:bodyPr/>
        <a:lstStyle/>
        <a:p>
          <a:endParaRPr lang="en-US"/>
        </a:p>
      </dgm:t>
    </dgm:pt>
    <dgm:pt modelId="{B8BD1F59-B4ED-4F0E-ABAE-CA5C60239432}" type="pres">
      <dgm:prSet presAssocID="{A187B67D-4AA4-44FB-BB4B-84BEC3BBF348}" presName="img" presStyleLbl="fgImgPlace1" presStyleIdx="0" presStyleCn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7BA3EE7B-AC23-4234-8613-641D556BAA90}" type="pres">
      <dgm:prSet presAssocID="{A187B67D-4AA4-44FB-BB4B-84BEC3BBF348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81E9512-F29E-4727-9FC8-9FD593EF09D3}" type="presOf" srcId="{E7EF05A1-AC99-4E0A-BBA4-9F2DC147822D}" destId="{5FBBF99B-F956-4276-852F-6F261BB5CE89}" srcOrd="0" destOrd="0" presId="urn:microsoft.com/office/officeart/2005/8/layout/vList4#1"/>
    <dgm:cxn modelId="{9749EB27-8831-4F98-9F3A-7D7B3AE00AC2}" type="presOf" srcId="{A187B67D-4AA4-44FB-BB4B-84BEC3BBF348}" destId="{7BA3EE7B-AC23-4234-8613-641D556BAA90}" srcOrd="1" destOrd="0" presId="urn:microsoft.com/office/officeart/2005/8/layout/vList4#1"/>
    <dgm:cxn modelId="{1DCC069B-0E1F-4153-BCEF-62A4767FBFF3}" type="presOf" srcId="{A187B67D-4AA4-44FB-BB4B-84BEC3BBF348}" destId="{C42CF57F-A8F9-4D36-ACAB-C3D63ACB1600}" srcOrd="0" destOrd="0" presId="urn:microsoft.com/office/officeart/2005/8/layout/vList4#1"/>
    <dgm:cxn modelId="{BF8106E5-008E-467F-959C-96129FEE45FE}" srcId="{E7EF05A1-AC99-4E0A-BBA4-9F2DC147822D}" destId="{A187B67D-4AA4-44FB-BB4B-84BEC3BBF348}" srcOrd="0" destOrd="0" parTransId="{660E21CD-EBC5-42DC-AAD9-73E5882998F0}" sibTransId="{8A6EAF63-396C-4061-87F2-4B1A3B7D5121}"/>
    <dgm:cxn modelId="{D2159416-800D-4AAD-8F5C-9BF95741A680}" type="presParOf" srcId="{5FBBF99B-F956-4276-852F-6F261BB5CE89}" destId="{6DA7EE9D-1AE8-4CBC-B3A5-9A01A24688D9}" srcOrd="0" destOrd="0" presId="urn:microsoft.com/office/officeart/2005/8/layout/vList4#1"/>
    <dgm:cxn modelId="{CA93A241-6691-4CB0-8963-FF9E4B049DF9}" type="presParOf" srcId="{6DA7EE9D-1AE8-4CBC-B3A5-9A01A24688D9}" destId="{C42CF57F-A8F9-4D36-ACAB-C3D63ACB1600}" srcOrd="0" destOrd="0" presId="urn:microsoft.com/office/officeart/2005/8/layout/vList4#1"/>
    <dgm:cxn modelId="{3FD12C50-875F-4514-A1CE-CEF73B21B4A9}" type="presParOf" srcId="{6DA7EE9D-1AE8-4CBC-B3A5-9A01A24688D9}" destId="{B8BD1F59-B4ED-4F0E-ABAE-CA5C60239432}" srcOrd="1" destOrd="0" presId="urn:microsoft.com/office/officeart/2005/8/layout/vList4#1"/>
    <dgm:cxn modelId="{34B9470C-CE6E-49D8-942A-B628ED51112B}" type="presParOf" srcId="{6DA7EE9D-1AE8-4CBC-B3A5-9A01A24688D9}" destId="{7BA3EE7B-AC23-4234-8613-641D556BAA90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7343CE-9A95-443D-B309-72C801E36347}">
      <dsp:nvSpPr>
        <dsp:cNvPr id="0" name=""/>
        <dsp:cNvSpPr/>
      </dsp:nvSpPr>
      <dsp:spPr>
        <a:xfrm rot="5400000">
          <a:off x="-153769" y="154334"/>
          <a:ext cx="1025129" cy="71759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>
            <a:latin typeface="Maiandra"/>
          </a:endParaRPr>
        </a:p>
      </dsp:txBody>
      <dsp:txXfrm rot="5400000">
        <a:off x="-153769" y="154334"/>
        <a:ext cx="1025129" cy="717590"/>
      </dsp:txXfrm>
    </dsp:sp>
    <dsp:sp modelId="{C82534BB-414A-445B-AB1F-2E36EB889883}">
      <dsp:nvSpPr>
        <dsp:cNvPr id="0" name=""/>
        <dsp:cNvSpPr/>
      </dsp:nvSpPr>
      <dsp:spPr>
        <a:xfrm rot="5400000">
          <a:off x="3073628" y="-2355472"/>
          <a:ext cx="666334" cy="53784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err="1" smtClean="0">
              <a:latin typeface="Maiandra"/>
            </a:rPr>
            <a:t>Terapötik</a:t>
          </a:r>
          <a:r>
            <a:rPr lang="tr-TR" sz="2800" kern="1200" dirty="0" smtClean="0">
              <a:latin typeface="Maiandra"/>
            </a:rPr>
            <a:t> indeksi dar</a:t>
          </a:r>
          <a:endParaRPr lang="en-US" sz="2000" kern="1200" dirty="0">
            <a:latin typeface="Maiandra"/>
          </a:endParaRPr>
        </a:p>
      </dsp:txBody>
      <dsp:txXfrm rot="5400000">
        <a:off x="3073628" y="-2355472"/>
        <a:ext cx="666334" cy="5378409"/>
      </dsp:txXfrm>
    </dsp:sp>
    <dsp:sp modelId="{3958AE22-B58F-4352-97DD-FF7F086C1872}">
      <dsp:nvSpPr>
        <dsp:cNvPr id="0" name=""/>
        <dsp:cNvSpPr/>
      </dsp:nvSpPr>
      <dsp:spPr>
        <a:xfrm rot="5400000">
          <a:off x="-124857" y="1033650"/>
          <a:ext cx="1025129" cy="71759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>
            <a:latin typeface="Maiandra"/>
          </a:endParaRPr>
        </a:p>
      </dsp:txBody>
      <dsp:txXfrm rot="5400000">
        <a:off x="-124857" y="1033650"/>
        <a:ext cx="1025129" cy="717590"/>
      </dsp:txXfrm>
    </dsp:sp>
    <dsp:sp modelId="{85C9689E-66AD-45DD-98B3-59170A97EFBC}">
      <dsp:nvSpPr>
        <dsp:cNvPr id="0" name=""/>
        <dsp:cNvSpPr/>
      </dsp:nvSpPr>
      <dsp:spPr>
        <a:xfrm rot="5400000">
          <a:off x="3073628" y="-1536454"/>
          <a:ext cx="666334" cy="53784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>
              <a:latin typeface="Maiandra"/>
            </a:rPr>
            <a:t>Doz yanıt eğrisi dik </a:t>
          </a:r>
          <a:endParaRPr lang="en-US" sz="2800" kern="1200" dirty="0">
            <a:latin typeface="Maiandra"/>
          </a:endParaRPr>
        </a:p>
      </dsp:txBody>
      <dsp:txXfrm rot="5400000">
        <a:off x="3073628" y="-1536454"/>
        <a:ext cx="666334" cy="5378409"/>
      </dsp:txXfrm>
    </dsp:sp>
    <dsp:sp modelId="{6BCB59F6-9194-42BC-A65B-701479DDCCA5}">
      <dsp:nvSpPr>
        <dsp:cNvPr id="0" name=""/>
        <dsp:cNvSpPr/>
      </dsp:nvSpPr>
      <dsp:spPr>
        <a:xfrm rot="5400000">
          <a:off x="-153769" y="1792370"/>
          <a:ext cx="1025129" cy="71759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>
            <a:latin typeface="Maiandra"/>
          </a:endParaRPr>
        </a:p>
      </dsp:txBody>
      <dsp:txXfrm rot="5400000">
        <a:off x="-153769" y="1792370"/>
        <a:ext cx="1025129" cy="717590"/>
      </dsp:txXfrm>
    </dsp:sp>
    <dsp:sp modelId="{00271EF6-0802-43E1-AAF0-50A21C9734F9}">
      <dsp:nvSpPr>
        <dsp:cNvPr id="0" name=""/>
        <dsp:cNvSpPr/>
      </dsp:nvSpPr>
      <dsp:spPr>
        <a:xfrm rot="5400000">
          <a:off x="3073628" y="-717436"/>
          <a:ext cx="666334" cy="53784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err="1" smtClean="0">
              <a:latin typeface="Maiandra"/>
            </a:rPr>
            <a:t>Hepatik</a:t>
          </a:r>
          <a:r>
            <a:rPr lang="tr-TR" sz="2100" kern="1200" dirty="0" smtClean="0">
              <a:latin typeface="Maiandra"/>
            </a:rPr>
            <a:t> metabolizması kolayca doyurulabilen</a:t>
          </a:r>
          <a:endParaRPr lang="en-US" sz="2100" kern="1200" dirty="0">
            <a:latin typeface="Maiandra"/>
          </a:endParaRPr>
        </a:p>
      </dsp:txBody>
      <dsp:txXfrm rot="5400000">
        <a:off x="3073628" y="-717436"/>
        <a:ext cx="666334" cy="537840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7343CE-9A95-443D-B309-72C801E36347}">
      <dsp:nvSpPr>
        <dsp:cNvPr id="0" name=""/>
        <dsp:cNvSpPr/>
      </dsp:nvSpPr>
      <dsp:spPr>
        <a:xfrm rot="5400000">
          <a:off x="-153619" y="155484"/>
          <a:ext cx="1024128" cy="71688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>
            <a:latin typeface="Maiandra"/>
          </a:endParaRPr>
        </a:p>
      </dsp:txBody>
      <dsp:txXfrm rot="5400000">
        <a:off x="-153619" y="155484"/>
        <a:ext cx="1024128" cy="716889"/>
      </dsp:txXfrm>
    </dsp:sp>
    <dsp:sp modelId="{C82534BB-414A-445B-AB1F-2E36EB889883}">
      <dsp:nvSpPr>
        <dsp:cNvPr id="0" name=""/>
        <dsp:cNvSpPr/>
      </dsp:nvSpPr>
      <dsp:spPr>
        <a:xfrm rot="5400000">
          <a:off x="3073603" y="-2354847"/>
          <a:ext cx="665683" cy="53791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>
              <a:latin typeface="Maiandra"/>
            </a:rPr>
            <a:t>Ağır böbrek ve karaciğer hastalıklarında</a:t>
          </a:r>
          <a:endParaRPr lang="en-US" sz="2000" kern="1200" dirty="0">
            <a:latin typeface="Maiandra"/>
          </a:endParaRPr>
        </a:p>
      </dsp:txBody>
      <dsp:txXfrm rot="5400000">
        <a:off x="3073603" y="-2354847"/>
        <a:ext cx="665683" cy="5379110"/>
      </dsp:txXfrm>
    </dsp:sp>
    <dsp:sp modelId="{3958AE22-B58F-4352-97DD-FF7F086C1872}">
      <dsp:nvSpPr>
        <dsp:cNvPr id="0" name=""/>
        <dsp:cNvSpPr/>
      </dsp:nvSpPr>
      <dsp:spPr>
        <a:xfrm rot="5400000">
          <a:off x="-124735" y="1033942"/>
          <a:ext cx="1024128" cy="71688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>
            <a:latin typeface="Maiandra"/>
          </a:endParaRPr>
        </a:p>
      </dsp:txBody>
      <dsp:txXfrm rot="5400000">
        <a:off x="-124735" y="1033942"/>
        <a:ext cx="1024128" cy="716889"/>
      </dsp:txXfrm>
    </dsp:sp>
    <dsp:sp modelId="{85C9689E-66AD-45DD-98B3-59170A97EFBC}">
      <dsp:nvSpPr>
        <dsp:cNvPr id="0" name=""/>
        <dsp:cNvSpPr/>
      </dsp:nvSpPr>
      <dsp:spPr>
        <a:xfrm rot="5400000">
          <a:off x="3073603" y="-1536629"/>
          <a:ext cx="665683" cy="53791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>
              <a:latin typeface="Maiandra"/>
            </a:rPr>
            <a:t>Yaşlı hastalarda </a:t>
          </a:r>
          <a:endParaRPr lang="en-US" sz="2800" kern="1200" dirty="0">
            <a:latin typeface="Maiandra"/>
          </a:endParaRPr>
        </a:p>
      </dsp:txBody>
      <dsp:txXfrm rot="5400000">
        <a:off x="3073603" y="-1536629"/>
        <a:ext cx="665683" cy="5379110"/>
      </dsp:txXfrm>
    </dsp:sp>
    <dsp:sp modelId="{6BCB59F6-9194-42BC-A65B-701479DDCCA5}">
      <dsp:nvSpPr>
        <dsp:cNvPr id="0" name=""/>
        <dsp:cNvSpPr/>
      </dsp:nvSpPr>
      <dsp:spPr>
        <a:xfrm rot="5400000">
          <a:off x="-153619" y="1791921"/>
          <a:ext cx="1024128" cy="71688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>
            <a:latin typeface="Maiandra"/>
          </a:endParaRPr>
        </a:p>
      </dsp:txBody>
      <dsp:txXfrm rot="5400000">
        <a:off x="-153619" y="1791921"/>
        <a:ext cx="1024128" cy="716889"/>
      </dsp:txXfrm>
    </dsp:sp>
    <dsp:sp modelId="{00271EF6-0802-43E1-AAF0-50A21C9734F9}">
      <dsp:nvSpPr>
        <dsp:cNvPr id="0" name=""/>
        <dsp:cNvSpPr/>
      </dsp:nvSpPr>
      <dsp:spPr>
        <a:xfrm rot="5400000">
          <a:off x="3073603" y="-718411"/>
          <a:ext cx="665683" cy="53791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>
              <a:latin typeface="Maiandra"/>
            </a:rPr>
            <a:t>Ağır hastalık halleri (KY, anemi, </a:t>
          </a:r>
          <a:r>
            <a:rPr lang="tr-TR" sz="2100" kern="1200" dirty="0" err="1" smtClean="0">
              <a:latin typeface="Maiandra"/>
            </a:rPr>
            <a:t>pnömoni</a:t>
          </a:r>
          <a:r>
            <a:rPr lang="tr-TR" sz="2100" kern="1200" dirty="0" smtClean="0">
              <a:latin typeface="Maiandra"/>
            </a:rPr>
            <a:t>…)</a:t>
          </a:r>
          <a:endParaRPr lang="en-US" sz="2100" kern="1200" dirty="0">
            <a:latin typeface="Maiandra"/>
          </a:endParaRPr>
        </a:p>
      </dsp:txBody>
      <dsp:txXfrm rot="5400000">
        <a:off x="3073603" y="-718411"/>
        <a:ext cx="665683" cy="537911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1D77A84-5124-4A55-81ED-7512CC894C14}">
      <dsp:nvSpPr>
        <dsp:cNvPr id="0" name=""/>
        <dsp:cNvSpPr/>
      </dsp:nvSpPr>
      <dsp:spPr>
        <a:xfrm rot="5400000">
          <a:off x="-170255" y="170323"/>
          <a:ext cx="1135034" cy="7945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>
            <a:latin typeface="Maiandra"/>
          </a:endParaRPr>
        </a:p>
      </dsp:txBody>
      <dsp:txXfrm rot="5400000">
        <a:off x="-170255" y="170323"/>
        <a:ext cx="1135034" cy="794524"/>
      </dsp:txXfrm>
    </dsp:sp>
    <dsp:sp modelId="{8F5DFEDB-B252-4CFD-9D31-3427272A6336}">
      <dsp:nvSpPr>
        <dsp:cNvPr id="0" name=""/>
        <dsp:cNvSpPr/>
      </dsp:nvSpPr>
      <dsp:spPr>
        <a:xfrm rot="5400000">
          <a:off x="3076375" y="-2281783"/>
          <a:ext cx="737772" cy="53014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22225" rIns="22225" bIns="2222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500" kern="1200" dirty="0" smtClean="0">
              <a:latin typeface="Maiandra"/>
            </a:rPr>
            <a:t>ENZİM İNDÜKSİYONU</a:t>
          </a:r>
          <a:endParaRPr lang="en-US" sz="3500" kern="1200" dirty="0">
            <a:latin typeface="Maiandra"/>
          </a:endParaRPr>
        </a:p>
      </dsp:txBody>
      <dsp:txXfrm rot="5400000">
        <a:off x="3076375" y="-2281783"/>
        <a:ext cx="737772" cy="5301475"/>
      </dsp:txXfrm>
    </dsp:sp>
    <dsp:sp modelId="{409B1658-89D3-4686-8E33-9447FB8AC1F7}">
      <dsp:nvSpPr>
        <dsp:cNvPr id="0" name=""/>
        <dsp:cNvSpPr/>
      </dsp:nvSpPr>
      <dsp:spPr>
        <a:xfrm rot="5400000">
          <a:off x="-170255" y="995144"/>
          <a:ext cx="1135034" cy="7945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>
            <a:latin typeface="Maiandra"/>
          </a:endParaRPr>
        </a:p>
      </dsp:txBody>
      <dsp:txXfrm rot="5400000">
        <a:off x="-170255" y="995144"/>
        <a:ext cx="1135034" cy="794524"/>
      </dsp:txXfrm>
    </dsp:sp>
    <dsp:sp modelId="{362CB5B9-2E79-4F1C-98EE-450702B207A3}">
      <dsp:nvSpPr>
        <dsp:cNvPr id="0" name=""/>
        <dsp:cNvSpPr/>
      </dsp:nvSpPr>
      <dsp:spPr>
        <a:xfrm rot="5400000">
          <a:off x="3076375" y="-1456962"/>
          <a:ext cx="737772" cy="53014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22225" rIns="22225" bIns="2222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500" kern="1200" dirty="0" smtClean="0">
              <a:latin typeface="Maiandra"/>
            </a:rPr>
            <a:t>ENZİM İNHİBİSYONU</a:t>
          </a:r>
          <a:endParaRPr lang="en-US" sz="3500" kern="1200" dirty="0">
            <a:latin typeface="Maiandra"/>
          </a:endParaRPr>
        </a:p>
      </dsp:txBody>
      <dsp:txXfrm rot="5400000">
        <a:off x="3076375" y="-1456962"/>
        <a:ext cx="737772" cy="530147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1D77A84-5124-4A55-81ED-7512CC894C14}">
      <dsp:nvSpPr>
        <dsp:cNvPr id="0" name=""/>
        <dsp:cNvSpPr/>
      </dsp:nvSpPr>
      <dsp:spPr>
        <a:xfrm rot="5400000">
          <a:off x="-183620" y="183620"/>
          <a:ext cx="1224136" cy="85689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 dirty="0">
            <a:latin typeface="Maiandra"/>
          </a:endParaRPr>
        </a:p>
      </dsp:txBody>
      <dsp:txXfrm rot="5400000">
        <a:off x="-183620" y="183620"/>
        <a:ext cx="1224136" cy="856895"/>
      </dsp:txXfrm>
    </dsp:sp>
    <dsp:sp modelId="{8F5DFEDB-B252-4CFD-9D31-3427272A6336}">
      <dsp:nvSpPr>
        <dsp:cNvPr id="0" name=""/>
        <dsp:cNvSpPr/>
      </dsp:nvSpPr>
      <dsp:spPr>
        <a:xfrm rot="5400000">
          <a:off x="3078603" y="-2221708"/>
          <a:ext cx="795688" cy="523910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22225" rIns="22225" bIns="2222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500" kern="1200" dirty="0" smtClean="0">
              <a:latin typeface="Maiandra"/>
            </a:rPr>
            <a:t>ENZİM İNDÜKSİYONU</a:t>
          </a:r>
          <a:endParaRPr lang="en-US" sz="3500" kern="1200" dirty="0">
            <a:latin typeface="Maiandra"/>
          </a:endParaRPr>
        </a:p>
      </dsp:txBody>
      <dsp:txXfrm rot="5400000">
        <a:off x="3078603" y="-2221708"/>
        <a:ext cx="795688" cy="523910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1D77A84-5124-4A55-81ED-7512CC894C14}">
      <dsp:nvSpPr>
        <dsp:cNvPr id="0" name=""/>
        <dsp:cNvSpPr/>
      </dsp:nvSpPr>
      <dsp:spPr>
        <a:xfrm rot="5400000">
          <a:off x="-183620" y="183620"/>
          <a:ext cx="1224136" cy="85689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 dirty="0">
            <a:latin typeface="Maiandra"/>
          </a:endParaRPr>
        </a:p>
      </dsp:txBody>
      <dsp:txXfrm rot="5400000">
        <a:off x="-183620" y="183620"/>
        <a:ext cx="1224136" cy="856895"/>
      </dsp:txXfrm>
    </dsp:sp>
    <dsp:sp modelId="{8F5DFEDB-B252-4CFD-9D31-3427272A6336}">
      <dsp:nvSpPr>
        <dsp:cNvPr id="0" name=""/>
        <dsp:cNvSpPr/>
      </dsp:nvSpPr>
      <dsp:spPr>
        <a:xfrm rot="5400000">
          <a:off x="3078603" y="-2221708"/>
          <a:ext cx="795688" cy="523910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600" kern="1200" dirty="0" smtClean="0">
              <a:latin typeface="Maiandra"/>
            </a:rPr>
            <a:t>ENZİM İNHİBİSYONU</a:t>
          </a:r>
          <a:endParaRPr lang="en-US" sz="3600" kern="1200" dirty="0">
            <a:latin typeface="Maiandra"/>
          </a:endParaRPr>
        </a:p>
      </dsp:txBody>
      <dsp:txXfrm rot="5400000">
        <a:off x="3078603" y="-2221708"/>
        <a:ext cx="795688" cy="5239104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2CF57F-A8F9-4D36-ACAB-C3D63ACB1600}">
      <dsp:nvSpPr>
        <dsp:cNvPr id="0" name=""/>
        <dsp:cNvSpPr/>
      </dsp:nvSpPr>
      <dsp:spPr>
        <a:xfrm>
          <a:off x="0" y="0"/>
          <a:ext cx="5112568" cy="792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Vücut Ağırlığı, dağılım hacmi, ilacın </a:t>
          </a:r>
          <a:r>
            <a:rPr lang="tr-TR" sz="22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rPr>
            <a:t>klirensi</a:t>
          </a:r>
          <a:endParaRPr lang="en-US" sz="2200" kern="1200" dirty="0"/>
        </a:p>
      </dsp:txBody>
      <dsp:txXfrm>
        <a:off x="1101722" y="0"/>
        <a:ext cx="4010845" cy="792087"/>
      </dsp:txXfrm>
    </dsp:sp>
    <dsp:sp modelId="{B8BD1F59-B4ED-4F0E-ABAE-CA5C60239432}">
      <dsp:nvSpPr>
        <dsp:cNvPr id="0" name=""/>
        <dsp:cNvSpPr/>
      </dsp:nvSpPr>
      <dsp:spPr>
        <a:xfrm>
          <a:off x="79208" y="79208"/>
          <a:ext cx="1022513" cy="63367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59B8F-9708-4596-8FA2-60C2C289408E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9FD3-C64B-4036-B330-CB7C75F3FE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59B8F-9708-4596-8FA2-60C2C289408E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9FD3-C64B-4036-B330-CB7C75F3FE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59B8F-9708-4596-8FA2-60C2C289408E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9FD3-C64B-4036-B330-CB7C75F3FE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59B8F-9708-4596-8FA2-60C2C289408E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9FD3-C64B-4036-B330-CB7C75F3FE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59B8F-9708-4596-8FA2-60C2C289408E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9FD3-C64B-4036-B330-CB7C75F3FE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59B8F-9708-4596-8FA2-60C2C289408E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9FD3-C64B-4036-B330-CB7C75F3FE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59B8F-9708-4596-8FA2-60C2C289408E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9FD3-C64B-4036-B330-CB7C75F3FE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59B8F-9708-4596-8FA2-60C2C289408E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9FD3-C64B-4036-B330-CB7C75F3FE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59B8F-9708-4596-8FA2-60C2C289408E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9FD3-C64B-4036-B330-CB7C75F3FE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59B8F-9708-4596-8FA2-60C2C289408E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9FD3-C64B-4036-B330-CB7C75F3FE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59B8F-9708-4596-8FA2-60C2C289408E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9FD3-C64B-4036-B330-CB7C75F3FE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59B8F-9708-4596-8FA2-60C2C289408E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9FD3-C64B-4036-B330-CB7C75F3FE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Genel Farmakoloji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67744" y="5805264"/>
            <a:ext cx="6400800" cy="550912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Ebru </a:t>
            </a:r>
            <a:r>
              <a:rPr lang="tr-TR" dirty="0" err="1" smtClean="0"/>
              <a:t>Arıoğlu</a:t>
            </a:r>
            <a:r>
              <a:rPr lang="tr-TR" dirty="0" smtClean="0"/>
              <a:t> İnan, </a:t>
            </a:r>
            <a:r>
              <a:rPr lang="tr-TR" dirty="0" err="1" smtClean="0"/>
              <a:t>PhD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187624" y="764704"/>
            <a:ext cx="38634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>
                <a:latin typeface="Maiandra GD" pitchFamily="34" charset="0"/>
              </a:rPr>
              <a:t>Fizyolojik Antagonizma</a:t>
            </a:r>
            <a:endParaRPr lang="en-US" sz="2800" dirty="0">
              <a:latin typeface="Maiandra GD" pitchFamily="34" charset="0"/>
            </a:endParaRPr>
          </a:p>
        </p:txBody>
      </p:sp>
      <p:sp>
        <p:nvSpPr>
          <p:cNvPr id="6" name="5 Dikdörtgen"/>
          <p:cNvSpPr/>
          <p:nvPr/>
        </p:nvSpPr>
        <p:spPr>
          <a:xfrm>
            <a:off x="1187624" y="220486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Örn: </a:t>
            </a:r>
          </a:p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İnsülin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…………………………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glukagon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barbitüratlar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…………………….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kafein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187347" y="764704"/>
            <a:ext cx="43779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>
                <a:latin typeface="Maiandra GD" pitchFamily="34" charset="0"/>
              </a:rPr>
              <a:t>Farmakolojik Antagonizma</a:t>
            </a:r>
            <a:endParaRPr lang="en-US" sz="2800" dirty="0">
              <a:latin typeface="Maiandra GD" pitchFamily="34" charset="0"/>
            </a:endParaRPr>
          </a:p>
        </p:txBody>
      </p:sp>
      <p:sp>
        <p:nvSpPr>
          <p:cNvPr id="6" name="5 Dikdörtgen"/>
          <p:cNvSpPr/>
          <p:nvPr/>
        </p:nvSpPr>
        <p:spPr>
          <a:xfrm>
            <a:off x="899592" y="2060848"/>
            <a:ext cx="73448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Örn: </a:t>
            </a:r>
          </a:p>
          <a:p>
            <a:r>
              <a:rPr lang="fi-FI" b="1" dirty="0" smtClean="0">
                <a:latin typeface="Arial" pitchFamily="34" charset="0"/>
                <a:cs typeface="Arial" pitchFamily="34" charset="0"/>
              </a:rPr>
              <a:t>asetilkolin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……………………….. atropin</a:t>
            </a:r>
            <a:br>
              <a:rPr lang="fi-FI" dirty="0" smtClean="0">
                <a:latin typeface="Arial" pitchFamily="34" charset="0"/>
                <a:cs typeface="Arial" pitchFamily="34" charset="0"/>
              </a:rPr>
            </a:br>
            <a:r>
              <a:rPr lang="fi-FI" b="1" dirty="0" smtClean="0">
                <a:latin typeface="Arial" pitchFamily="34" charset="0"/>
                <a:cs typeface="Arial" pitchFamily="34" charset="0"/>
              </a:rPr>
              <a:t>histamin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………………………….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antihistaminik ilaçlar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r>
              <a:rPr lang="tr-TR" b="1" dirty="0" err="1" smtClean="0">
                <a:latin typeface="Arial" pitchFamily="34" charset="0"/>
                <a:cs typeface="Arial" pitchFamily="34" charset="0"/>
              </a:rPr>
              <a:t>norepinefrin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………………………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fenoksibenzamin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FC27E874-663A-46C3-8F6A-23D6473B5277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uvarlatılmış Dikdörtgen"/>
          <p:cNvSpPr/>
          <p:nvPr/>
        </p:nvSpPr>
        <p:spPr>
          <a:xfrm>
            <a:off x="971600" y="692696"/>
            <a:ext cx="5112568" cy="208823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4 Metin kutusu"/>
          <p:cNvSpPr txBox="1"/>
          <p:nvPr/>
        </p:nvSpPr>
        <p:spPr>
          <a:xfrm>
            <a:off x="1475656" y="908720"/>
            <a:ext cx="496855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tr-TR" sz="4400" dirty="0" err="1" smtClean="0">
                <a:ln>
                  <a:solidFill>
                    <a:schemeClr val="accent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Farmakokinetik</a:t>
            </a:r>
            <a:r>
              <a:rPr lang="tr-TR" sz="4400" dirty="0" smtClean="0">
                <a:ln>
                  <a:solidFill>
                    <a:schemeClr val="accent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Etkileşmeler</a:t>
            </a:r>
          </a:p>
          <a:p>
            <a:pPr marL="342900" indent="-342900"/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yagram"/>
          <p:cNvGraphicFramePr/>
          <p:nvPr/>
        </p:nvGraphicFramePr>
        <p:xfrm>
          <a:off x="395536" y="692696"/>
          <a:ext cx="6096000" cy="2664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Metin kutusu"/>
          <p:cNvSpPr txBox="1"/>
          <p:nvPr/>
        </p:nvSpPr>
        <p:spPr>
          <a:xfrm>
            <a:off x="5436096" y="980728"/>
            <a:ext cx="26277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>
                <a:solidFill>
                  <a:srgbClr val="FF0000"/>
                </a:solidFill>
                <a:latin typeface="Maiandra GD" pitchFamily="34" charset="0"/>
              </a:rPr>
              <a:t>Örn: </a:t>
            </a:r>
            <a:r>
              <a:rPr lang="tr-TR" sz="1400" dirty="0" err="1" smtClean="0">
                <a:solidFill>
                  <a:srgbClr val="FF0000"/>
                </a:solidFill>
                <a:latin typeface="Maiandra GD" pitchFamily="34" charset="0"/>
              </a:rPr>
              <a:t>Digoksin</a:t>
            </a:r>
            <a:r>
              <a:rPr lang="tr-TR" sz="1400" dirty="0" smtClean="0">
                <a:solidFill>
                  <a:srgbClr val="FF0000"/>
                </a:solidFill>
                <a:latin typeface="Maiandra GD" pitchFamily="34" charset="0"/>
              </a:rPr>
              <a:t>, Lityum, </a:t>
            </a:r>
            <a:r>
              <a:rPr lang="tr-TR" sz="1400" dirty="0" err="1" smtClean="0">
                <a:solidFill>
                  <a:srgbClr val="FF0000"/>
                </a:solidFill>
                <a:latin typeface="Maiandra GD" pitchFamily="34" charset="0"/>
              </a:rPr>
              <a:t>Varfarin</a:t>
            </a:r>
            <a:endParaRPr lang="en-US" sz="1400" dirty="0">
              <a:solidFill>
                <a:srgbClr val="FF0000"/>
              </a:solidFill>
              <a:latin typeface="Maiandra GD" pitchFamily="34" charset="0"/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5868144" y="2564904"/>
            <a:ext cx="26277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>
                <a:solidFill>
                  <a:srgbClr val="FF0000"/>
                </a:solidFill>
                <a:latin typeface="Maiandra GD" pitchFamily="34" charset="0"/>
              </a:rPr>
              <a:t>Örn: </a:t>
            </a:r>
            <a:r>
              <a:rPr lang="tr-TR" sz="1400" dirty="0" err="1" smtClean="0">
                <a:solidFill>
                  <a:srgbClr val="FF0000"/>
                </a:solidFill>
                <a:latin typeface="Maiandra GD" pitchFamily="34" charset="0"/>
              </a:rPr>
              <a:t>Teofilin</a:t>
            </a:r>
            <a:r>
              <a:rPr lang="tr-TR" sz="1400" dirty="0" smtClean="0">
                <a:solidFill>
                  <a:srgbClr val="FF0000"/>
                </a:solidFill>
                <a:latin typeface="Maiandra GD" pitchFamily="34" charset="0"/>
              </a:rPr>
              <a:t>, </a:t>
            </a:r>
            <a:r>
              <a:rPr lang="tr-TR" sz="1400" dirty="0" err="1" smtClean="0">
                <a:solidFill>
                  <a:srgbClr val="FF0000"/>
                </a:solidFill>
                <a:latin typeface="Maiandra GD" pitchFamily="34" charset="0"/>
              </a:rPr>
              <a:t>Fenitoin</a:t>
            </a:r>
            <a:r>
              <a:rPr lang="tr-TR" sz="1400" dirty="0" smtClean="0">
                <a:solidFill>
                  <a:srgbClr val="FF0000"/>
                </a:solidFill>
                <a:latin typeface="Maiandra GD" pitchFamily="34" charset="0"/>
              </a:rPr>
              <a:t> </a:t>
            </a:r>
            <a:endParaRPr lang="en-US" sz="1400" dirty="0">
              <a:solidFill>
                <a:srgbClr val="FF0000"/>
              </a:solidFill>
              <a:latin typeface="Maiandra GD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yagram"/>
          <p:cNvGraphicFramePr/>
          <p:nvPr/>
        </p:nvGraphicFramePr>
        <p:xfrm>
          <a:off x="1043608" y="1772816"/>
          <a:ext cx="6096000" cy="2664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FC27E874-663A-46C3-8F6A-23D6473B527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827584" y="1340768"/>
            <a:ext cx="7484368" cy="28083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33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Bazı durumlarda ilacın plazma konsantrasyonunun sabit tutulması önem kazanabilir;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3300" b="1" noProof="0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33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33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3300" b="1" noProof="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Addison</a:t>
            </a:r>
            <a:r>
              <a:rPr lang="tr-TR" sz="3300" b="1" noProof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hastalığı →</a:t>
            </a:r>
            <a:r>
              <a:rPr kumimoji="0" lang="tr-TR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Immun</a:t>
            </a:r>
            <a:r>
              <a:rPr kumimoji="0" lang="tr-TR" sz="3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reaksiyon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3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Kontraseptif</a:t>
            </a:r>
            <a:r>
              <a:rPr kumimoji="0" lang="tr-TR" sz="3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kullanımı → İstenmeyen</a:t>
            </a:r>
            <a:r>
              <a:rPr kumimoji="0" lang="tr-TR" sz="33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gebelik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259632" y="476672"/>
            <a:ext cx="4826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Maiandra GD" pitchFamily="34" charset="0"/>
              </a:rPr>
              <a:t>ABSORBSİYON DÜZEYİNDEKİ ETKİLEŞMELER</a:t>
            </a:r>
            <a:endParaRPr lang="en-US" dirty="0">
              <a:latin typeface="Maiandra GD" pitchFamily="34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6084168" y="3573016"/>
            <a:ext cx="3059832" cy="10156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1200" b="1" dirty="0">
                <a:latin typeface="Arial" pitchFamily="34" charset="0"/>
                <a:cs typeface="Arial" pitchFamily="34" charset="0"/>
              </a:rPr>
              <a:t>Decrease</a:t>
            </a:r>
            <a:r>
              <a:rPr lang="en-US" altLang="en-US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1200" b="1" dirty="0">
                <a:latin typeface="Arial" pitchFamily="34" charset="0"/>
                <a:cs typeface="Arial" pitchFamily="34" charset="0"/>
              </a:rPr>
              <a:t>the tablet dissolution </a:t>
            </a:r>
          </a:p>
          <a:p>
            <a:pPr algn="just"/>
            <a:r>
              <a:rPr lang="en-US" altLang="en-US" sz="1200" b="1" dirty="0">
                <a:latin typeface="Arial" pitchFamily="34" charset="0"/>
                <a:cs typeface="Arial" pitchFamily="34" charset="0"/>
              </a:rPr>
              <a:t>of </a:t>
            </a:r>
            <a:r>
              <a:rPr lang="en-US" altLang="en-US" sz="1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Ketoconazole</a:t>
            </a:r>
            <a:r>
              <a:rPr lang="en-US" altLang="en-US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altLang="en-US" sz="1200" b="1" dirty="0" smtClean="0">
                <a:latin typeface="Arial" pitchFamily="34" charset="0"/>
                <a:cs typeface="Arial" pitchFamily="34" charset="0"/>
              </a:rPr>
              <a:t>(alkaline)</a:t>
            </a:r>
          </a:p>
          <a:p>
            <a:pPr algn="just"/>
            <a:r>
              <a:rPr lang="tr-TR" altLang="en-US" sz="1200" b="1" dirty="0" err="1" smtClean="0">
                <a:latin typeface="Arial" pitchFamily="34" charset="0"/>
                <a:cs typeface="Arial" pitchFamily="34" charset="0"/>
              </a:rPr>
              <a:t>Increase</a:t>
            </a:r>
            <a:r>
              <a:rPr lang="tr-TR" altLang="en-US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1200" b="1" dirty="0" smtClean="0">
                <a:latin typeface="Arial" pitchFamily="34" charset="0"/>
                <a:cs typeface="Arial" pitchFamily="34" charset="0"/>
              </a:rPr>
              <a:t>the tablet dissolution </a:t>
            </a:r>
          </a:p>
          <a:p>
            <a:pPr algn="just"/>
            <a:r>
              <a:rPr lang="en-US" altLang="en-US" sz="1200" b="1" dirty="0" smtClean="0">
                <a:latin typeface="Arial" pitchFamily="34" charset="0"/>
                <a:cs typeface="Arial" pitchFamily="34" charset="0"/>
              </a:rPr>
              <a:t>of </a:t>
            </a:r>
            <a:r>
              <a:rPr lang="tr-TR" altLang="en-US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aspirin </a:t>
            </a:r>
            <a:r>
              <a:rPr lang="tr-TR" altLang="en-US" sz="12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tr-TR" altLang="en-US" sz="1200" b="1" dirty="0" err="1" smtClean="0">
                <a:latin typeface="Arial" pitchFamily="34" charset="0"/>
                <a:cs typeface="Arial" pitchFamily="34" charset="0"/>
              </a:rPr>
              <a:t>asidic</a:t>
            </a:r>
            <a:r>
              <a:rPr lang="tr-TR" altLang="en-US" sz="1200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en-US" sz="12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alt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6228184" y="4653136"/>
            <a:ext cx="23990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1200" b="1" dirty="0" smtClean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Tetracycline</a:t>
            </a:r>
            <a:r>
              <a:rPr lang="en-US" altLang="en-US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1200" b="1" dirty="0">
                <a:latin typeface="Arial" pitchFamily="34" charset="0"/>
                <a:cs typeface="Arial" pitchFamily="34" charset="0"/>
              </a:rPr>
              <a:t>interacts with </a:t>
            </a:r>
            <a:r>
              <a:rPr lang="en-US" altLang="en-US" sz="12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iron</a:t>
            </a:r>
            <a:r>
              <a:rPr lang="en-US" altLang="en-US" sz="1200" b="1" dirty="0">
                <a:latin typeface="Arial" pitchFamily="34" charset="0"/>
                <a:cs typeface="Arial" pitchFamily="34" charset="0"/>
              </a:rPr>
              <a:t> preparations 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6156176" y="5229200"/>
            <a:ext cx="313184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Antibiotics</a:t>
            </a:r>
            <a:r>
              <a:rPr lang="en-US" altLang="en-US" sz="1200" b="1" dirty="0">
                <a:latin typeface="Arial" pitchFamily="34" charset="0"/>
                <a:cs typeface="Arial" pitchFamily="34" charset="0"/>
              </a:rPr>
              <a:t> kill a large number of the normal </a:t>
            </a:r>
            <a:r>
              <a:rPr lang="tr-TR" altLang="en-US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1200" b="1" dirty="0" smtClean="0">
                <a:latin typeface="Arial" pitchFamily="34" charset="0"/>
                <a:cs typeface="Arial" pitchFamily="34" charset="0"/>
              </a:rPr>
              <a:t>flora of the intestine</a:t>
            </a:r>
            <a:r>
              <a:rPr lang="tr-TR" altLang="en-US" sz="1200" b="1" dirty="0" smtClean="0">
                <a:latin typeface="Arial" pitchFamily="34" charset="0"/>
                <a:cs typeface="Arial" pitchFamily="34" charset="0"/>
              </a:rPr>
              <a:t> →</a:t>
            </a:r>
            <a:r>
              <a:rPr lang="en-US" sz="12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Increase </a:t>
            </a:r>
            <a:r>
              <a:rPr lang="en-US" sz="1200" b="1" dirty="0" err="1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digoxin</a:t>
            </a:r>
            <a:r>
              <a:rPr lang="en-US" sz="12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 conc. and increase its toxicity</a:t>
            </a:r>
          </a:p>
          <a:p>
            <a:endParaRPr lang="en-US" alt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6372200" y="6021288"/>
            <a:ext cx="23990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altLang="en-US" sz="1200" b="1" dirty="0" smtClean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Neomisin </a:t>
            </a:r>
            <a:r>
              <a:rPr lang="en-US" altLang="en-US" sz="1200" b="1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tr-TR" altLang="en-US" sz="1200" b="1" dirty="0" err="1" smtClean="0">
                <a:latin typeface="Arial" pitchFamily="34" charset="0"/>
                <a:cs typeface="Arial" pitchFamily="34" charset="0"/>
              </a:rPr>
              <a:t>nhibits</a:t>
            </a:r>
            <a:r>
              <a:rPr lang="tr-TR" altLang="en-US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altLang="en-US" sz="1200" b="1" dirty="0" err="1" smtClean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digoxin</a:t>
            </a:r>
            <a:r>
              <a:rPr lang="tr-TR" altLang="en-US" sz="1200" b="1" dirty="0" smtClean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altLang="en-US" sz="1200" b="1" dirty="0" err="1" smtClean="0">
                <a:latin typeface="Arial" pitchFamily="34" charset="0"/>
                <a:cs typeface="Arial" pitchFamily="34" charset="0"/>
              </a:rPr>
              <a:t>absorption</a:t>
            </a:r>
            <a:endParaRPr lang="en-US" alt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10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FC27E874-663A-46C3-8F6A-23D6473B5277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16" name="15 Tablo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31673592"/>
              </p:ext>
            </p:extLst>
          </p:nvPr>
        </p:nvGraphicFramePr>
        <p:xfrm>
          <a:off x="251520" y="1556792"/>
          <a:ext cx="584448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2240"/>
                <a:gridCol w="292224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Maiandra"/>
                        </a:rPr>
                        <a:t>Mekanizma</a:t>
                      </a:r>
                      <a:endParaRPr lang="en-US" sz="2000" dirty="0">
                        <a:latin typeface="Maiand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Maiandra"/>
                        </a:rPr>
                        <a:t>Örnek</a:t>
                      </a:r>
                      <a:endParaRPr lang="en-US" sz="2000" dirty="0">
                        <a:latin typeface="Maiandr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Maiandra"/>
                        </a:rPr>
                        <a:t>Mide boşalma hızı</a:t>
                      </a:r>
                      <a:r>
                        <a:rPr lang="tr-TR" sz="2000" baseline="0" dirty="0" smtClean="0">
                          <a:latin typeface="Maiandra"/>
                        </a:rPr>
                        <a:t> ve barsak geçiş süresini etkileyen ilaçlar</a:t>
                      </a:r>
                      <a:endParaRPr lang="en-US" sz="2000" dirty="0">
                        <a:latin typeface="Maiand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Maiandra"/>
                        </a:rPr>
                        <a:t>Antikolinerjikler</a:t>
                      </a:r>
                      <a:r>
                        <a:rPr lang="tr-TR" sz="2000" dirty="0" smtClean="0">
                          <a:latin typeface="Maiandra"/>
                        </a:rPr>
                        <a:t>, </a:t>
                      </a:r>
                      <a:r>
                        <a:rPr lang="tr-TR" sz="2000" dirty="0" err="1" smtClean="0">
                          <a:latin typeface="Maiandra"/>
                        </a:rPr>
                        <a:t>opioid</a:t>
                      </a:r>
                      <a:r>
                        <a:rPr lang="tr-TR" sz="2000" baseline="0" dirty="0" smtClean="0">
                          <a:latin typeface="Maiandra"/>
                        </a:rPr>
                        <a:t> analjezikler</a:t>
                      </a:r>
                    </a:p>
                    <a:p>
                      <a:r>
                        <a:rPr lang="tr-TR" sz="2000" baseline="0" dirty="0" err="1" smtClean="0">
                          <a:latin typeface="Maiandra"/>
                        </a:rPr>
                        <a:t>Metoklopramid</a:t>
                      </a:r>
                      <a:r>
                        <a:rPr lang="tr-TR" sz="2000" baseline="0" dirty="0" smtClean="0">
                          <a:latin typeface="Maiandra"/>
                        </a:rPr>
                        <a:t>, </a:t>
                      </a:r>
                      <a:r>
                        <a:rPr lang="tr-TR" sz="2000" baseline="0" dirty="0" err="1" smtClean="0">
                          <a:latin typeface="Maiandra"/>
                        </a:rPr>
                        <a:t>domperidon</a:t>
                      </a:r>
                      <a:r>
                        <a:rPr lang="tr-TR" sz="2000" baseline="0" dirty="0" smtClean="0">
                          <a:latin typeface="Maiandra"/>
                        </a:rPr>
                        <a:t> gibi </a:t>
                      </a:r>
                      <a:r>
                        <a:rPr lang="tr-TR" sz="2000" baseline="0" dirty="0" err="1" smtClean="0">
                          <a:latin typeface="Maiandra"/>
                        </a:rPr>
                        <a:t>prokinetikler</a:t>
                      </a:r>
                      <a:r>
                        <a:rPr lang="tr-TR" sz="2000" baseline="0" dirty="0" smtClean="0">
                          <a:latin typeface="Maiandra"/>
                        </a:rPr>
                        <a:t> </a:t>
                      </a:r>
                      <a:endParaRPr lang="en-US" sz="2000" dirty="0">
                        <a:latin typeface="Maiandr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Maiandra"/>
                        </a:rPr>
                        <a:t>Mide </a:t>
                      </a:r>
                      <a:r>
                        <a:rPr lang="tr-TR" sz="2000" dirty="0" err="1" smtClean="0">
                          <a:latin typeface="Maiandra"/>
                        </a:rPr>
                        <a:t>pH’sını</a:t>
                      </a:r>
                      <a:r>
                        <a:rPr lang="tr-TR" sz="2000" dirty="0" smtClean="0">
                          <a:latin typeface="Maiandra"/>
                        </a:rPr>
                        <a:t> değiştiren</a:t>
                      </a:r>
                      <a:r>
                        <a:rPr lang="tr-TR" sz="2000" baseline="0" dirty="0" smtClean="0">
                          <a:latin typeface="Maiandra"/>
                        </a:rPr>
                        <a:t> ilaçlar</a:t>
                      </a:r>
                      <a:endParaRPr lang="en-US" sz="2000" dirty="0">
                        <a:latin typeface="Maiand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Maiandra"/>
                        </a:rPr>
                        <a:t>Antiasidler</a:t>
                      </a:r>
                      <a:r>
                        <a:rPr lang="tr-TR" sz="2000" dirty="0" smtClean="0">
                          <a:latin typeface="Maiandra"/>
                        </a:rPr>
                        <a:t>, H</a:t>
                      </a:r>
                      <a:r>
                        <a:rPr lang="tr-TR" sz="2000" baseline="-25000" dirty="0" smtClean="0">
                          <a:latin typeface="Maiandra"/>
                        </a:rPr>
                        <a:t>2</a:t>
                      </a:r>
                      <a:r>
                        <a:rPr lang="tr-TR" sz="2000" dirty="0" smtClean="0">
                          <a:latin typeface="Maiandra"/>
                        </a:rPr>
                        <a:t> reseptör antagonistleri, proton pompası inhibitörleri </a:t>
                      </a:r>
                      <a:endParaRPr lang="en-US" sz="2000" dirty="0">
                        <a:latin typeface="Maiandr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Maiandra"/>
                        </a:rPr>
                        <a:t>Kompleks oluşturma</a:t>
                      </a:r>
                      <a:endParaRPr lang="en-US" sz="2000" dirty="0">
                        <a:latin typeface="Maiand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Maiandra"/>
                        </a:rPr>
                        <a:t>Al/Mg içeren </a:t>
                      </a:r>
                      <a:r>
                        <a:rPr lang="tr-TR" sz="2000" dirty="0" err="1" smtClean="0">
                          <a:latin typeface="Maiandra"/>
                        </a:rPr>
                        <a:t>antiasidler</a:t>
                      </a:r>
                      <a:r>
                        <a:rPr lang="tr-TR" sz="2000" dirty="0" smtClean="0">
                          <a:latin typeface="Maiandra"/>
                        </a:rPr>
                        <a:t>, </a:t>
                      </a:r>
                      <a:r>
                        <a:rPr lang="tr-TR" sz="2000" dirty="0" err="1" smtClean="0">
                          <a:latin typeface="Maiandra"/>
                        </a:rPr>
                        <a:t>Fe</a:t>
                      </a:r>
                      <a:r>
                        <a:rPr lang="tr-TR" sz="2000" dirty="0" smtClean="0">
                          <a:latin typeface="Maiandra"/>
                        </a:rPr>
                        <a:t>/</a:t>
                      </a:r>
                      <a:r>
                        <a:rPr lang="tr-TR" sz="2000" dirty="0" err="1" smtClean="0">
                          <a:latin typeface="Maiandra"/>
                        </a:rPr>
                        <a:t>Ca</a:t>
                      </a:r>
                      <a:r>
                        <a:rPr lang="tr-TR" sz="2000" dirty="0" smtClean="0">
                          <a:latin typeface="Maiandra"/>
                        </a:rPr>
                        <a:t>/</a:t>
                      </a:r>
                      <a:r>
                        <a:rPr lang="tr-TR" sz="2000" dirty="0" err="1" smtClean="0">
                          <a:latin typeface="Maiandra"/>
                        </a:rPr>
                        <a:t>Zn</a:t>
                      </a:r>
                      <a:r>
                        <a:rPr lang="tr-TR" sz="2000" baseline="0" dirty="0" smtClean="0">
                          <a:latin typeface="Maiandra"/>
                        </a:rPr>
                        <a:t> içeren ürünler</a:t>
                      </a:r>
                      <a:endParaRPr lang="en-US" sz="2000" dirty="0">
                        <a:latin typeface="Maiandr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Maiandra"/>
                        </a:rPr>
                        <a:t>GI</a:t>
                      </a:r>
                      <a:r>
                        <a:rPr lang="tr-TR" sz="2000" baseline="0" dirty="0" smtClean="0">
                          <a:latin typeface="Maiandra"/>
                        </a:rPr>
                        <a:t> floranın bozulması</a:t>
                      </a:r>
                      <a:endParaRPr lang="en-US" sz="2000" dirty="0">
                        <a:latin typeface="Maiand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Maiandra"/>
                        </a:rPr>
                        <a:t>Geniş spektrumlu antibiyotikler</a:t>
                      </a:r>
                      <a:endParaRPr lang="en-US" sz="2000" dirty="0">
                        <a:latin typeface="Maiandr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Maiandra"/>
                        </a:rPr>
                        <a:t>Epitel</a:t>
                      </a:r>
                      <a:r>
                        <a:rPr lang="tr-TR" sz="2000" baseline="0" dirty="0" smtClean="0">
                          <a:latin typeface="Maiandra"/>
                        </a:rPr>
                        <a:t> yapısının bozulması</a:t>
                      </a:r>
                      <a:endParaRPr lang="en-US" sz="2000" dirty="0">
                        <a:latin typeface="Maiand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Maiandra"/>
                        </a:rPr>
                        <a:t>Aminoglikozidler</a:t>
                      </a:r>
                      <a:endParaRPr lang="en-US" sz="2000" dirty="0">
                        <a:latin typeface="Maiandr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  <p:bldP spid="6" grpId="1"/>
      <p:bldP spid="7" grpId="0"/>
      <p:bldP spid="7" grpId="1"/>
      <p:bldP spid="8" grpId="0"/>
      <p:bldP spid="8" grpId="1"/>
      <p:bldP spid="8" grpId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331640" y="332656"/>
            <a:ext cx="4254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Maiandra GD" pitchFamily="34" charset="0"/>
              </a:rPr>
              <a:t>DAĞILIM DÜZEYİNDEKİ ETKİLEŞMELER</a:t>
            </a:r>
            <a:endParaRPr lang="en-US" dirty="0">
              <a:latin typeface="Maiandra GD" pitchFamily="34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323528" y="980728"/>
          <a:ext cx="8568952" cy="18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/>
                <a:gridCol w="4284476"/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2200" dirty="0" smtClean="0">
                          <a:latin typeface="Maiandra"/>
                        </a:rPr>
                        <a:t>Mekanizma</a:t>
                      </a:r>
                      <a:endParaRPr lang="en-US" sz="2200" dirty="0">
                        <a:latin typeface="Maiand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200" dirty="0" smtClean="0">
                          <a:latin typeface="Maiandra"/>
                        </a:rPr>
                        <a:t>Örnek</a:t>
                      </a:r>
                      <a:endParaRPr lang="en-US" sz="2200" dirty="0">
                        <a:latin typeface="Maiandr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2200" dirty="0" smtClean="0">
                          <a:latin typeface="Maiandra"/>
                        </a:rPr>
                        <a:t>Plazma proteinlerine</a:t>
                      </a:r>
                      <a:r>
                        <a:rPr lang="tr-TR" sz="2200" baseline="0" dirty="0" smtClean="0">
                          <a:latin typeface="Maiandra"/>
                        </a:rPr>
                        <a:t> bağlanma için yarışma</a:t>
                      </a:r>
                      <a:endParaRPr lang="en-US" sz="2200" dirty="0">
                        <a:latin typeface="Maiand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200" dirty="0" err="1" smtClean="0">
                          <a:latin typeface="Maiandra"/>
                        </a:rPr>
                        <a:t>Varfarin</a:t>
                      </a:r>
                      <a:r>
                        <a:rPr lang="tr-TR" sz="2200" dirty="0" smtClean="0">
                          <a:latin typeface="Maiandra"/>
                        </a:rPr>
                        <a:t>-aspirin</a:t>
                      </a:r>
                    </a:p>
                    <a:p>
                      <a:r>
                        <a:rPr lang="tr-TR" sz="2200" dirty="0" err="1" smtClean="0">
                          <a:latin typeface="Maiandra"/>
                        </a:rPr>
                        <a:t>Klorpropamid</a:t>
                      </a:r>
                      <a:r>
                        <a:rPr lang="tr-TR" sz="2200" dirty="0" smtClean="0">
                          <a:latin typeface="Maiandra"/>
                        </a:rPr>
                        <a:t>-</a:t>
                      </a:r>
                      <a:r>
                        <a:rPr lang="tr-TR" sz="2200" dirty="0" err="1" smtClean="0">
                          <a:latin typeface="Maiandra"/>
                        </a:rPr>
                        <a:t>fenilbutazon</a:t>
                      </a:r>
                      <a:endParaRPr lang="tr-TR" sz="2200" dirty="0" smtClean="0">
                        <a:latin typeface="Maiandra"/>
                      </a:endParaRPr>
                    </a:p>
                    <a:p>
                      <a:r>
                        <a:rPr lang="tr-TR" sz="2200" dirty="0" err="1" smtClean="0">
                          <a:latin typeface="Maiandra"/>
                        </a:rPr>
                        <a:t>Yenidoğanlarda</a:t>
                      </a:r>
                      <a:r>
                        <a:rPr lang="tr-TR" sz="2200" dirty="0" smtClean="0">
                          <a:latin typeface="Maiandra"/>
                        </a:rPr>
                        <a:t> </a:t>
                      </a:r>
                      <a:r>
                        <a:rPr lang="tr-TR" sz="2200" dirty="0" err="1" smtClean="0">
                          <a:latin typeface="Maiandra"/>
                        </a:rPr>
                        <a:t>bilirubin</a:t>
                      </a:r>
                      <a:r>
                        <a:rPr lang="tr-TR" sz="2200" dirty="0" smtClean="0">
                          <a:latin typeface="Maiandra"/>
                        </a:rPr>
                        <a:t>-</a:t>
                      </a:r>
                      <a:r>
                        <a:rPr lang="tr-TR" sz="2200" dirty="0" err="1" smtClean="0">
                          <a:latin typeface="Maiandra"/>
                        </a:rPr>
                        <a:t>sulfonamid</a:t>
                      </a:r>
                      <a:r>
                        <a:rPr lang="tr-TR" sz="2200" baseline="0" dirty="0" smtClean="0">
                          <a:latin typeface="Maiandra"/>
                        </a:rPr>
                        <a:t> vb. asidik bir ilaç</a:t>
                      </a:r>
                      <a:endParaRPr lang="en-US" sz="2200" dirty="0">
                        <a:latin typeface="Maiandr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331640" y="332656"/>
            <a:ext cx="4917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Maiandra GD" pitchFamily="34" charset="0"/>
              </a:rPr>
              <a:t>METABOLİZMA DÜZEYİNDEKİ ETKİLEŞMELER</a:t>
            </a:r>
            <a:endParaRPr lang="en-US" dirty="0">
              <a:latin typeface="Maiandra GD" pitchFamily="34" charset="0"/>
            </a:endParaRPr>
          </a:p>
        </p:txBody>
      </p:sp>
      <p:graphicFrame>
        <p:nvGraphicFramePr>
          <p:cNvPr id="5" name="4 Diyagram"/>
          <p:cNvGraphicFramePr/>
          <p:nvPr/>
        </p:nvGraphicFramePr>
        <p:xfrm>
          <a:off x="1331640" y="980728"/>
          <a:ext cx="6096000" cy="1959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yagram"/>
          <p:cNvGraphicFramePr/>
          <p:nvPr/>
        </p:nvGraphicFramePr>
        <p:xfrm>
          <a:off x="1259632" y="908720"/>
          <a:ext cx="6096000" cy="1224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İlaçların etki mekanizmaları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57224" y="1500174"/>
            <a:ext cx="7772400" cy="4572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1.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Nöromediyatör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endojen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etkin maddelerle:</a:t>
            </a:r>
          </a:p>
          <a:p>
            <a:pPr>
              <a:buNone/>
            </a:pPr>
            <a:r>
              <a:rPr lang="tr-TR" dirty="0" err="1" smtClean="0">
                <a:latin typeface="Arial" pitchFamily="34" charset="0"/>
                <a:cs typeface="Arial" pitchFamily="34" charset="0"/>
              </a:rPr>
              <a:t>cAMP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fosfolipaz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C, iyon kanalı</a:t>
            </a:r>
          </a:p>
          <a:p>
            <a:pPr>
              <a:buNone/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2.İlacın fiziksel ya da kimyasal özelliğine bağlı olabilir:</a:t>
            </a:r>
          </a:p>
          <a:p>
            <a:pPr>
              <a:buNone/>
            </a:pPr>
            <a:r>
              <a:rPr lang="tr-TR" dirty="0" err="1" smtClean="0">
                <a:latin typeface="Arial" pitchFamily="34" charset="0"/>
                <a:cs typeface="Arial" pitchFamily="34" charset="0"/>
              </a:rPr>
              <a:t>Antiasid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3. Fizyolojik rolü olan enzimleri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inh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akt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edebilir</a:t>
            </a:r>
          </a:p>
          <a:p>
            <a:pPr>
              <a:buNone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ACE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inh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.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yagram"/>
          <p:cNvGraphicFramePr/>
          <p:nvPr/>
        </p:nvGraphicFramePr>
        <p:xfrm>
          <a:off x="1259632" y="908720"/>
          <a:ext cx="6096000" cy="1224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17008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İLAÇLARIN ETKİSİNİ DEĞİŞTİREN FAKTÖRLER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yagram"/>
          <p:cNvGraphicFramePr/>
          <p:nvPr/>
        </p:nvGraphicFramePr>
        <p:xfrm>
          <a:off x="1259632" y="764704"/>
          <a:ext cx="5112568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404664"/>
            <a:ext cx="7488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 err="1" smtClean="0">
                <a:latin typeface="Maiandra"/>
                <a:cs typeface="Maiandra"/>
              </a:rPr>
              <a:t>Tek</a:t>
            </a:r>
            <a:r>
              <a:rPr lang="en-US" sz="2000" dirty="0" smtClean="0">
                <a:latin typeface="Maiandra"/>
                <a:cs typeface="Maiandra"/>
              </a:rPr>
              <a:t> </a:t>
            </a:r>
            <a:r>
              <a:rPr lang="en-US" sz="2000" dirty="0" err="1" smtClean="0">
                <a:latin typeface="Maiandra"/>
                <a:cs typeface="Maiandra"/>
              </a:rPr>
              <a:t>doz</a:t>
            </a:r>
            <a:r>
              <a:rPr lang="en-US" sz="2000" dirty="0" smtClean="0">
                <a:latin typeface="Maiandra"/>
                <a:cs typeface="Maiandra"/>
              </a:rPr>
              <a:t>/</a:t>
            </a:r>
            <a:r>
              <a:rPr lang="en-US" sz="2000" dirty="0" err="1" smtClean="0">
                <a:latin typeface="Maiandra"/>
                <a:cs typeface="Maiandra"/>
              </a:rPr>
              <a:t>kısa</a:t>
            </a:r>
            <a:r>
              <a:rPr lang="en-US" sz="2000" dirty="0" smtClean="0">
                <a:latin typeface="Maiandra"/>
                <a:cs typeface="Maiandra"/>
              </a:rPr>
              <a:t> </a:t>
            </a:r>
            <a:r>
              <a:rPr lang="en-US" sz="2000" dirty="0" err="1" smtClean="0">
                <a:latin typeface="Maiandra"/>
                <a:cs typeface="Maiandra"/>
              </a:rPr>
              <a:t>süreli</a:t>
            </a:r>
            <a:r>
              <a:rPr lang="en-US" sz="2000" dirty="0" smtClean="0">
                <a:latin typeface="Maiandra"/>
                <a:cs typeface="Maiandra"/>
              </a:rPr>
              <a:t> </a:t>
            </a:r>
            <a:r>
              <a:rPr lang="en-US" sz="2000" dirty="0" err="1" smtClean="0">
                <a:latin typeface="Maiandra"/>
                <a:cs typeface="Maiandra"/>
              </a:rPr>
              <a:t>birkaç</a:t>
            </a:r>
            <a:r>
              <a:rPr lang="en-US" sz="2000" dirty="0" smtClean="0">
                <a:latin typeface="Maiandra"/>
                <a:cs typeface="Maiandra"/>
              </a:rPr>
              <a:t> </a:t>
            </a:r>
            <a:r>
              <a:rPr lang="en-US" sz="2000" dirty="0" err="1" smtClean="0">
                <a:latin typeface="Maiandra"/>
                <a:cs typeface="Maiandra"/>
              </a:rPr>
              <a:t>doz</a:t>
            </a:r>
            <a:r>
              <a:rPr lang="en-US" sz="2000" dirty="0" smtClean="0">
                <a:latin typeface="Maiandra"/>
                <a:cs typeface="Maiandra"/>
              </a:rPr>
              <a:t> </a:t>
            </a:r>
            <a:r>
              <a:rPr lang="en-US" sz="2000" dirty="0" err="1" smtClean="0">
                <a:latin typeface="Maiandra"/>
                <a:cs typeface="Maiandra"/>
              </a:rPr>
              <a:t>veya</a:t>
            </a:r>
            <a:r>
              <a:rPr lang="en-US" sz="2000" dirty="0" smtClean="0">
                <a:latin typeface="Maiandra"/>
                <a:cs typeface="Maiandra"/>
              </a:rPr>
              <a:t> </a:t>
            </a:r>
            <a:r>
              <a:rPr lang="en-US" sz="2000" dirty="0" err="1" smtClean="0">
                <a:latin typeface="Maiandra"/>
                <a:cs typeface="Maiandra"/>
              </a:rPr>
              <a:t>suda</a:t>
            </a:r>
            <a:r>
              <a:rPr lang="en-US" sz="2000" dirty="0" smtClean="0">
                <a:latin typeface="Maiandra"/>
                <a:cs typeface="Maiandra"/>
              </a:rPr>
              <a:t> </a:t>
            </a:r>
            <a:r>
              <a:rPr lang="en-US" sz="2000" dirty="0" err="1" smtClean="0">
                <a:latin typeface="Maiandra"/>
                <a:cs typeface="Maiandra"/>
              </a:rPr>
              <a:t>çözünen</a:t>
            </a:r>
            <a:r>
              <a:rPr lang="en-US" sz="2000" dirty="0" smtClean="0">
                <a:latin typeface="Maiandra"/>
                <a:cs typeface="Maiandra"/>
              </a:rPr>
              <a:t> </a:t>
            </a:r>
            <a:r>
              <a:rPr lang="en-US" sz="2000" dirty="0" err="1" smtClean="0">
                <a:latin typeface="Maiandra"/>
                <a:cs typeface="Maiandra"/>
              </a:rPr>
              <a:t>ilaçlar</a:t>
            </a:r>
            <a:r>
              <a:rPr lang="en-US" sz="2000" dirty="0" smtClean="0">
                <a:latin typeface="Maiandra"/>
                <a:cs typeface="Maiandra"/>
              </a:rPr>
              <a:t> </a:t>
            </a:r>
            <a:r>
              <a:rPr lang="en-US" sz="2000" dirty="0" err="1" smtClean="0">
                <a:latin typeface="Maiandra"/>
                <a:cs typeface="Maiandra"/>
              </a:rPr>
              <a:t>için</a:t>
            </a:r>
            <a:r>
              <a:rPr lang="en-US" sz="2000" dirty="0" smtClean="0">
                <a:latin typeface="Maiandra"/>
                <a:cs typeface="Maiandra"/>
              </a:rPr>
              <a:t> </a:t>
            </a:r>
            <a:r>
              <a:rPr lang="en-US" sz="2000" dirty="0" err="1" smtClean="0">
                <a:latin typeface="Maiandra"/>
                <a:cs typeface="Maiandra"/>
              </a:rPr>
              <a:t>yağsız</a:t>
            </a:r>
            <a:r>
              <a:rPr lang="en-US" sz="2000" dirty="0" smtClean="0">
                <a:latin typeface="Maiandra"/>
                <a:cs typeface="Maiandra"/>
              </a:rPr>
              <a:t> </a:t>
            </a:r>
            <a:r>
              <a:rPr lang="en-US" sz="2000" dirty="0" err="1" smtClean="0">
                <a:latin typeface="Maiandra"/>
                <a:cs typeface="Maiandra"/>
              </a:rPr>
              <a:t>ağırlık</a:t>
            </a:r>
            <a:r>
              <a:rPr lang="en-US" sz="2000" dirty="0" smtClean="0">
                <a:latin typeface="Maiandra"/>
                <a:cs typeface="Maiandra"/>
              </a:rPr>
              <a:t> </a:t>
            </a:r>
            <a:r>
              <a:rPr lang="en-US" sz="2000" dirty="0" err="1" smtClean="0">
                <a:latin typeface="Maiandra"/>
                <a:cs typeface="Maiandra"/>
              </a:rPr>
              <a:t>esas</a:t>
            </a:r>
            <a:r>
              <a:rPr lang="en-US" sz="2000" dirty="0" smtClean="0">
                <a:latin typeface="Maiandra"/>
                <a:cs typeface="Maiandra"/>
              </a:rPr>
              <a:t> </a:t>
            </a:r>
            <a:r>
              <a:rPr lang="en-US" sz="2000" dirty="0" err="1" smtClean="0">
                <a:latin typeface="Maiandra"/>
                <a:cs typeface="Maiandra"/>
              </a:rPr>
              <a:t>alınmalı</a:t>
            </a:r>
            <a:r>
              <a:rPr lang="en-US" sz="2000" dirty="0" smtClean="0">
                <a:latin typeface="Maiandra"/>
                <a:cs typeface="Maiandra"/>
              </a:rPr>
              <a:t>. </a:t>
            </a:r>
            <a:endParaRPr lang="en-US" sz="2000" dirty="0">
              <a:latin typeface="Maiandra"/>
              <a:cs typeface="Maiandra"/>
            </a:endParaRPr>
          </a:p>
        </p:txBody>
      </p:sp>
      <p:sp>
        <p:nvSpPr>
          <p:cNvPr id="5" name="6 Metin kutusu"/>
          <p:cNvSpPr txBox="1"/>
          <p:nvPr/>
        </p:nvSpPr>
        <p:spPr>
          <a:xfrm>
            <a:off x="1547664" y="1700808"/>
            <a:ext cx="5976664" cy="882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>
                <a:latin typeface="Arial" pitchFamily="34" charset="0"/>
                <a:cs typeface="Arial" pitchFamily="34" charset="0"/>
              </a:rPr>
              <a:t>Yağsız Vücut Ağırlığı= (1-yağ fraksiyonu) x Vücut ağırlığı</a:t>
            </a:r>
          </a:p>
          <a:p>
            <a:endParaRPr lang="tr-TR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1400" dirty="0" smtClean="0">
                <a:latin typeface="Arial" pitchFamily="34" charset="0"/>
                <a:cs typeface="Arial" pitchFamily="34" charset="0"/>
              </a:rPr>
              <a:t>Yağ Fraksiyonu= </a:t>
            </a:r>
            <a:r>
              <a:rPr lang="tr-TR" sz="1400" baseline="30000" dirty="0" smtClean="0">
                <a:latin typeface="Arial" pitchFamily="34" charset="0"/>
                <a:cs typeface="Arial" pitchFamily="34" charset="0"/>
              </a:rPr>
              <a:t>90-0.8(boy,cm-bel</a:t>
            </a:r>
            <a:r>
              <a:rPr lang="tr-T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400" baseline="30000" dirty="0" smtClean="0">
                <a:latin typeface="Arial" pitchFamily="34" charset="0"/>
                <a:cs typeface="Arial" pitchFamily="34" charset="0"/>
              </a:rPr>
              <a:t>çevresi,cm)</a:t>
            </a:r>
          </a:p>
          <a:p>
            <a:r>
              <a:rPr lang="tr-TR" sz="1400" baseline="30000" dirty="0" smtClean="0">
                <a:latin typeface="Arial" pitchFamily="34" charset="0"/>
                <a:cs typeface="Arial" pitchFamily="34" charset="0"/>
              </a:rPr>
              <a:t>                                                                 100</a:t>
            </a:r>
            <a:endParaRPr lang="en-US" sz="1400" baseline="30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8 Düz Bağlayıcı"/>
          <p:cNvCxnSpPr/>
          <p:nvPr/>
        </p:nvCxnSpPr>
        <p:spPr>
          <a:xfrm>
            <a:off x="3203848" y="2104980"/>
            <a:ext cx="19442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7"/>
          <p:cNvSpPr/>
          <p:nvPr/>
        </p:nvSpPr>
        <p:spPr>
          <a:xfrm>
            <a:off x="1547664" y="1556792"/>
            <a:ext cx="5400600" cy="1152128"/>
          </a:xfrm>
          <a:prstGeom prst="rect">
            <a:avLst/>
          </a:prstGeom>
          <a:noFill/>
          <a:ln w="28575" cmpd="sng">
            <a:solidFill>
              <a:srgbClr val="4F81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2"/>
          <p:cNvSpPr txBox="1"/>
          <p:nvPr/>
        </p:nvSpPr>
        <p:spPr>
          <a:xfrm>
            <a:off x="755576" y="2780928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 err="1" smtClean="0">
                <a:latin typeface="Maiandra"/>
              </a:rPr>
              <a:t>Tedavi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uzarsa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veya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ilaç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yağda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çözünürse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şişmanlarda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ilacı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gerçek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kilosuna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uyan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dozda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vermek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gerekir</a:t>
            </a:r>
            <a:r>
              <a:rPr lang="en-US" sz="2000" dirty="0" smtClean="0">
                <a:latin typeface="Maiandra"/>
              </a:rPr>
              <a:t>. </a:t>
            </a:r>
          </a:p>
        </p:txBody>
      </p:sp>
      <p:sp>
        <p:nvSpPr>
          <p:cNvPr id="9" name="8 Dikdörtgen"/>
          <p:cNvSpPr/>
          <p:nvPr/>
        </p:nvSpPr>
        <p:spPr>
          <a:xfrm>
            <a:off x="812991" y="4005064"/>
            <a:ext cx="18838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 smtClean="0">
                <a:latin typeface="Maiandra"/>
              </a:rPr>
              <a:t>Ideal kilo - &gt; 70 kg</a:t>
            </a:r>
            <a:endParaRPr lang="en-US" sz="2000" dirty="0">
              <a:latin typeface="Maiandra"/>
            </a:endParaRPr>
          </a:p>
        </p:txBody>
      </p:sp>
      <p:sp>
        <p:nvSpPr>
          <p:cNvPr id="10" name="6 Metin kutusu"/>
          <p:cNvSpPr txBox="1"/>
          <p:nvPr/>
        </p:nvSpPr>
        <p:spPr>
          <a:xfrm>
            <a:off x="1547664" y="5157192"/>
            <a:ext cx="22428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Arial" pitchFamily="34" charset="0"/>
                <a:cs typeface="Arial" pitchFamily="34" charset="0"/>
              </a:rPr>
              <a:t>KL= </a:t>
            </a:r>
            <a:r>
              <a:rPr lang="tr-TR" sz="1600" dirty="0" err="1" smtClean="0">
                <a:latin typeface="Arial" pitchFamily="34" charset="0"/>
                <a:cs typeface="Arial" pitchFamily="34" charset="0"/>
              </a:rPr>
              <a:t>KL</a:t>
            </a:r>
            <a:r>
              <a:rPr lang="tr-TR" sz="1600" baseline="-25000" dirty="0" err="1" smtClean="0">
                <a:latin typeface="Arial" pitchFamily="34" charset="0"/>
                <a:cs typeface="Arial" pitchFamily="34" charset="0"/>
              </a:rPr>
              <a:t>std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.(VA/</a:t>
            </a:r>
            <a:r>
              <a:rPr lang="tr-TR" sz="16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tr-TR" sz="1600" baseline="-25000" dirty="0" err="1" smtClean="0">
                <a:latin typeface="Arial" pitchFamily="34" charset="0"/>
                <a:cs typeface="Arial" pitchFamily="34" charset="0"/>
              </a:rPr>
              <a:t>std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tr-TR" sz="1600" baseline="30000" dirty="0" smtClean="0">
                <a:latin typeface="Arial" pitchFamily="34" charset="0"/>
                <a:cs typeface="Arial" pitchFamily="34" charset="0"/>
              </a:rPr>
              <a:t>2/3</a:t>
            </a:r>
          </a:p>
        </p:txBody>
      </p:sp>
      <p:sp>
        <p:nvSpPr>
          <p:cNvPr id="11" name="Rectangle 7"/>
          <p:cNvSpPr/>
          <p:nvPr/>
        </p:nvSpPr>
        <p:spPr>
          <a:xfrm>
            <a:off x="1475656" y="4941168"/>
            <a:ext cx="2304256" cy="720080"/>
          </a:xfrm>
          <a:prstGeom prst="rect">
            <a:avLst/>
          </a:prstGeom>
          <a:noFill/>
          <a:ln w="28575" cmpd="sng">
            <a:solidFill>
              <a:srgbClr val="4F81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9" descr="crowded ile ilgili görsel sonucu"/>
          <p:cNvSpPr>
            <a:spLocks noChangeAspect="1" noChangeArrowheads="1"/>
          </p:cNvSpPr>
          <p:nvPr/>
        </p:nvSpPr>
        <p:spPr bwMode="auto">
          <a:xfrm>
            <a:off x="3995936" y="4653136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4 Metin kutusu"/>
          <p:cNvSpPr txBox="1"/>
          <p:nvPr/>
        </p:nvSpPr>
        <p:spPr>
          <a:xfrm>
            <a:off x="5436096" y="5877272"/>
            <a:ext cx="3050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smtClean="0">
                <a:latin typeface="Maiandra GD" pitchFamily="34" charset="0"/>
              </a:rPr>
              <a:t>Tıbbi Farmakoloji, Oğuz </a:t>
            </a:r>
            <a:r>
              <a:rPr lang="tr-TR" sz="1200" dirty="0" err="1" smtClean="0">
                <a:latin typeface="Maiandra GD" pitchFamily="34" charset="0"/>
              </a:rPr>
              <a:t>Kayaalp</a:t>
            </a:r>
            <a:r>
              <a:rPr lang="tr-TR" sz="1200" dirty="0" smtClean="0">
                <a:latin typeface="Maiandra GD" pitchFamily="34" charset="0"/>
              </a:rPr>
              <a:t>, 12. Baskı</a:t>
            </a:r>
            <a:endParaRPr lang="en-US" sz="1200" dirty="0">
              <a:latin typeface="Maiandra GD" pitchFamily="34" charset="0"/>
            </a:endParaRPr>
          </a:p>
        </p:txBody>
      </p:sp>
      <p:sp>
        <p:nvSpPr>
          <p:cNvPr id="7" name="TextBox 1"/>
          <p:cNvSpPr txBox="1"/>
          <p:nvPr/>
        </p:nvSpPr>
        <p:spPr>
          <a:xfrm>
            <a:off x="179512" y="332656"/>
            <a:ext cx="80648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err="1">
                <a:latin typeface="Maiandra"/>
              </a:rPr>
              <a:t>Doz</a:t>
            </a:r>
            <a:r>
              <a:rPr lang="en-US" sz="2400" dirty="0">
                <a:latin typeface="Maiandra"/>
              </a:rPr>
              <a:t> </a:t>
            </a:r>
            <a:r>
              <a:rPr lang="en-US" sz="2400" dirty="0" err="1">
                <a:latin typeface="Maiandra"/>
              </a:rPr>
              <a:t>öyle</a:t>
            </a:r>
            <a:r>
              <a:rPr lang="en-US" sz="2400" dirty="0">
                <a:latin typeface="Maiandra"/>
              </a:rPr>
              <a:t> </a:t>
            </a:r>
            <a:r>
              <a:rPr lang="en-US" sz="2400" dirty="0" err="1">
                <a:latin typeface="Maiandra"/>
              </a:rPr>
              <a:t>ayarlanmalı</a:t>
            </a:r>
            <a:r>
              <a:rPr lang="en-US" sz="2400" dirty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ki</a:t>
            </a:r>
            <a:r>
              <a:rPr lang="tr-TR" sz="2400" dirty="0" smtClean="0">
                <a:latin typeface="Maiandra"/>
              </a:rPr>
              <a:t>,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>
                <a:latin typeface="Maiandra"/>
              </a:rPr>
              <a:t>plazma</a:t>
            </a:r>
            <a:r>
              <a:rPr lang="en-US" sz="2400" dirty="0">
                <a:latin typeface="Maiandra"/>
              </a:rPr>
              <a:t> </a:t>
            </a:r>
            <a:r>
              <a:rPr lang="en-US" sz="2400" dirty="0" err="1">
                <a:latin typeface="Maiandra"/>
              </a:rPr>
              <a:t>konsantrasyonları</a:t>
            </a:r>
            <a:r>
              <a:rPr lang="en-US" sz="2400" dirty="0">
                <a:latin typeface="Maiandra"/>
              </a:rPr>
              <a:t> </a:t>
            </a:r>
            <a:r>
              <a:rPr lang="en-US" sz="2400" dirty="0" err="1">
                <a:latin typeface="Maiandra"/>
              </a:rPr>
              <a:t>bireyler</a:t>
            </a:r>
            <a:r>
              <a:rPr lang="en-US" sz="2400" dirty="0">
                <a:latin typeface="Maiandra"/>
              </a:rPr>
              <a:t> </a:t>
            </a:r>
            <a:r>
              <a:rPr lang="en-US" sz="2400" dirty="0" err="1">
                <a:latin typeface="Maiandra"/>
              </a:rPr>
              <a:t>arasında</a:t>
            </a:r>
            <a:r>
              <a:rPr lang="en-US" sz="2400" dirty="0">
                <a:latin typeface="Maiandra"/>
              </a:rPr>
              <a:t> </a:t>
            </a:r>
            <a:r>
              <a:rPr lang="en-US" sz="2400" dirty="0" err="1">
                <a:latin typeface="Maiandra"/>
              </a:rPr>
              <a:t>farklılık</a:t>
            </a:r>
            <a:r>
              <a:rPr lang="en-US" sz="2400" dirty="0">
                <a:latin typeface="Maiandra"/>
              </a:rPr>
              <a:t> </a:t>
            </a:r>
            <a:r>
              <a:rPr lang="en-US" sz="2400" dirty="0" err="1">
                <a:latin typeface="Maiandra"/>
              </a:rPr>
              <a:t>göstermesin</a:t>
            </a:r>
            <a:r>
              <a:rPr lang="en-US" sz="2400" dirty="0">
                <a:latin typeface="Maiandra"/>
              </a:rPr>
              <a:t>.</a:t>
            </a:r>
          </a:p>
          <a:p>
            <a:endParaRPr lang="en-US" sz="2400" dirty="0">
              <a:latin typeface="Maiandr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2.Yaş</a:t>
            </a:r>
            <a:endParaRPr lang="tr-TR" dirty="0"/>
          </a:p>
        </p:txBody>
      </p:sp>
      <p:sp>
        <p:nvSpPr>
          <p:cNvPr id="5" name="TextBox 1"/>
          <p:cNvSpPr txBox="1"/>
          <p:nvPr/>
        </p:nvSpPr>
        <p:spPr>
          <a:xfrm>
            <a:off x="611560" y="2420888"/>
            <a:ext cx="26949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Maiandra"/>
              </a:rPr>
              <a:t>İlk 4 </a:t>
            </a:r>
            <a:r>
              <a:rPr lang="en-US" sz="2400" dirty="0" err="1" smtClean="0">
                <a:latin typeface="Maiandra"/>
              </a:rPr>
              <a:t>hafta</a:t>
            </a:r>
            <a:r>
              <a:rPr lang="en-US" sz="2400" dirty="0" smtClean="0">
                <a:latin typeface="Maiandra"/>
              </a:rPr>
              <a:t> -&gt; </a:t>
            </a:r>
            <a:r>
              <a:rPr lang="en-US" sz="2400" dirty="0" err="1" smtClean="0">
                <a:latin typeface="Maiandra"/>
              </a:rPr>
              <a:t>Yenidoğan</a:t>
            </a:r>
            <a:endParaRPr lang="en-US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Maiandra"/>
              </a:rPr>
              <a:t>5.-52. </a:t>
            </a:r>
            <a:r>
              <a:rPr lang="en-US" sz="2400" dirty="0" err="1" smtClean="0">
                <a:latin typeface="Maiandra"/>
              </a:rPr>
              <a:t>hafta</a:t>
            </a:r>
            <a:r>
              <a:rPr lang="en-US" sz="2400" dirty="0" smtClean="0">
                <a:latin typeface="Maiandra"/>
              </a:rPr>
              <a:t> -&gt; </a:t>
            </a:r>
            <a:r>
              <a:rPr lang="en-US" sz="2400" dirty="0" err="1" smtClean="0">
                <a:latin typeface="Maiandra"/>
              </a:rPr>
              <a:t>Bebek</a:t>
            </a:r>
            <a:endParaRPr lang="en-US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Maiandra"/>
              </a:rPr>
              <a:t>1.-16. </a:t>
            </a:r>
            <a:r>
              <a:rPr lang="en-US" sz="2400" dirty="0" err="1" smtClean="0">
                <a:latin typeface="Maiandra"/>
              </a:rPr>
              <a:t>yaş</a:t>
            </a:r>
            <a:r>
              <a:rPr lang="en-US" sz="2400" dirty="0" smtClean="0">
                <a:latin typeface="Maiandra"/>
              </a:rPr>
              <a:t> -&gt; </a:t>
            </a:r>
            <a:r>
              <a:rPr lang="en-US" sz="2400" dirty="0" err="1" smtClean="0">
                <a:latin typeface="Maiandra"/>
              </a:rPr>
              <a:t>Çocuk</a:t>
            </a:r>
            <a:endParaRPr lang="en-US" sz="2400" dirty="0">
              <a:latin typeface="Maiandr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4525963"/>
          </a:xfrm>
        </p:spPr>
        <p:txBody>
          <a:bodyPr/>
          <a:lstStyle/>
          <a:p>
            <a:r>
              <a:rPr lang="en-US" dirty="0" err="1" smtClean="0">
                <a:latin typeface="Maiandra"/>
              </a:rPr>
              <a:t>Mide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boşalma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süresi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uzamış</a:t>
            </a:r>
            <a:r>
              <a:rPr lang="tr-TR" dirty="0" smtClean="0">
                <a:latin typeface="Maiandra"/>
              </a:rPr>
              <a:t> (1 s vs  8-10 s)</a:t>
            </a:r>
            <a:endParaRPr lang="en-US" dirty="0" smtClean="0">
              <a:latin typeface="Maiandra"/>
            </a:endParaRPr>
          </a:p>
          <a:p>
            <a:r>
              <a:rPr lang="en-US" dirty="0" err="1" smtClean="0">
                <a:latin typeface="Maiandra"/>
              </a:rPr>
              <a:t>Barsak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peristaltizmi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yavaş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ve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düzensiz</a:t>
            </a:r>
            <a:endParaRPr lang="en-US" dirty="0" smtClean="0">
              <a:latin typeface="Maiandra"/>
            </a:endParaRPr>
          </a:p>
          <a:p>
            <a:r>
              <a:rPr lang="en-US" dirty="0" err="1" smtClean="0">
                <a:latin typeface="Maiandra"/>
              </a:rPr>
              <a:t>Mide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asid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salgısı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yetersiz</a:t>
            </a:r>
            <a:r>
              <a:rPr lang="en-US" dirty="0" smtClean="0">
                <a:latin typeface="Maiandra"/>
              </a:rPr>
              <a:t>, </a:t>
            </a:r>
            <a:r>
              <a:rPr lang="en-US" dirty="0" err="1" smtClean="0">
                <a:latin typeface="Maiandra"/>
              </a:rPr>
              <a:t>mide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suyu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nötral</a:t>
            </a:r>
            <a:r>
              <a:rPr lang="tr-TR" dirty="0" smtClean="0">
                <a:latin typeface="Maiandra"/>
              </a:rPr>
              <a:t> </a:t>
            </a:r>
            <a:endParaRPr lang="en-US" dirty="0" smtClean="0">
              <a:latin typeface="Maiandra"/>
            </a:endParaRPr>
          </a:p>
          <a:p>
            <a:r>
              <a:rPr lang="en-US" dirty="0" err="1" smtClean="0">
                <a:latin typeface="Maiandra"/>
              </a:rPr>
              <a:t>Cild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inceliği</a:t>
            </a:r>
            <a:endParaRPr lang="en-US" dirty="0">
              <a:latin typeface="Maiandr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23528" y="0"/>
            <a:ext cx="8229600" cy="4525963"/>
          </a:xfrm>
        </p:spPr>
        <p:txBody>
          <a:bodyPr>
            <a:normAutofit/>
          </a:bodyPr>
          <a:lstStyle/>
          <a:p>
            <a:endParaRPr lang="en-US" sz="2800" dirty="0" smtClean="0">
              <a:latin typeface="Maiandra"/>
            </a:endParaRPr>
          </a:p>
          <a:p>
            <a:r>
              <a:rPr lang="en-US" sz="2800" dirty="0" smtClean="0">
                <a:latin typeface="Maiandra"/>
              </a:rPr>
              <a:t>Total </a:t>
            </a:r>
            <a:r>
              <a:rPr lang="en-US" sz="2800" dirty="0" err="1" smtClean="0">
                <a:latin typeface="Maiandra"/>
              </a:rPr>
              <a:t>vücut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sıvıları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erişkinlerden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fazla</a:t>
            </a:r>
            <a:endParaRPr lang="en-US" sz="2800" dirty="0" smtClean="0">
              <a:latin typeface="Maiandra"/>
            </a:endParaRPr>
          </a:p>
          <a:p>
            <a:r>
              <a:rPr lang="en-US" sz="2800" dirty="0" err="1" smtClean="0">
                <a:latin typeface="Maiandra"/>
              </a:rPr>
              <a:t>Cilt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altı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yağ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dokusu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ve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iskelet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kası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gibi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dokuların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kitlesi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düşük</a:t>
            </a:r>
            <a:endParaRPr lang="en-US" sz="2800" dirty="0" smtClean="0">
              <a:latin typeface="Maiandra"/>
            </a:endParaRPr>
          </a:p>
          <a:p>
            <a:r>
              <a:rPr lang="en-US" sz="2800" dirty="0" err="1" smtClean="0">
                <a:latin typeface="Maiandra"/>
              </a:rPr>
              <a:t>Plazma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proteinlerine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bağlanma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oranı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düşük</a:t>
            </a:r>
            <a:endParaRPr lang="en-US" sz="2800" dirty="0" smtClean="0">
              <a:latin typeface="Maiandra"/>
            </a:endParaRPr>
          </a:p>
          <a:p>
            <a:r>
              <a:rPr lang="en-US" sz="2800" dirty="0" err="1" smtClean="0">
                <a:latin typeface="Maiandra"/>
              </a:rPr>
              <a:t>Kalp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debisi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ve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kan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akım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hızı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yüksek</a:t>
            </a:r>
            <a:endParaRPr lang="en-US" sz="2800" dirty="0" smtClean="0">
              <a:latin typeface="Maiandra"/>
            </a:endParaRPr>
          </a:p>
          <a:p>
            <a:r>
              <a:rPr lang="en-US" sz="2800" dirty="0" err="1" smtClean="0">
                <a:latin typeface="Maiandra"/>
              </a:rPr>
              <a:t>Kan-beyin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engeli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henüz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olgunlaşmamış</a:t>
            </a:r>
            <a:endParaRPr lang="en-US" sz="2800" dirty="0">
              <a:latin typeface="Maiandr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>
                <a:latin typeface="Maiandra"/>
              </a:rPr>
              <a:t>Karaciğerin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birim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kitlesi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başına</a:t>
            </a:r>
            <a:r>
              <a:rPr lang="en-US" dirty="0" smtClean="0">
                <a:latin typeface="Maiandra"/>
              </a:rPr>
              <a:t> metabolize </a:t>
            </a:r>
            <a:r>
              <a:rPr lang="en-US" dirty="0" err="1" smtClean="0">
                <a:latin typeface="Maiandra"/>
              </a:rPr>
              <a:t>etme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kapasitesi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düşük</a:t>
            </a:r>
            <a:endParaRPr lang="en-US" dirty="0" smtClean="0">
              <a:latin typeface="Maiandra"/>
            </a:endParaRPr>
          </a:p>
          <a:p>
            <a:r>
              <a:rPr lang="en-US" dirty="0" err="1">
                <a:latin typeface="Maiandra"/>
              </a:rPr>
              <a:t>E</a:t>
            </a:r>
            <a:r>
              <a:rPr lang="en-US" dirty="0" err="1" smtClean="0">
                <a:latin typeface="Maiandra"/>
              </a:rPr>
              <a:t>nzimler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henüz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yeterli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miktarda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oluşmamış</a:t>
            </a:r>
            <a:endParaRPr lang="en-US" dirty="0">
              <a:latin typeface="Maiandra"/>
            </a:endParaRPr>
          </a:p>
          <a:p>
            <a:pPr>
              <a:buNone/>
            </a:pPr>
            <a:r>
              <a:rPr lang="tr-TR" sz="2800" dirty="0" smtClean="0">
                <a:latin typeface="Maiandra"/>
              </a:rPr>
              <a:t> (örn: </a:t>
            </a:r>
            <a:r>
              <a:rPr lang="tr-TR" sz="2800" dirty="0" err="1" smtClean="0">
                <a:latin typeface="Maiandra"/>
              </a:rPr>
              <a:t>kloramfenikol</a:t>
            </a:r>
            <a:r>
              <a:rPr lang="tr-TR" sz="2800" dirty="0" smtClean="0">
                <a:latin typeface="Maiandra"/>
              </a:rPr>
              <a:t>; solunum güçlüğü, </a:t>
            </a:r>
            <a:r>
              <a:rPr lang="tr-TR" sz="2800" dirty="0" err="1" smtClean="0">
                <a:latin typeface="Maiandra"/>
              </a:rPr>
              <a:t>kolaps</a:t>
            </a:r>
            <a:r>
              <a:rPr lang="tr-TR" sz="2800" dirty="0" smtClean="0">
                <a:latin typeface="Maiandra"/>
              </a:rPr>
              <a:t>)</a:t>
            </a:r>
          </a:p>
          <a:p>
            <a:pPr>
              <a:buNone/>
            </a:pPr>
            <a:r>
              <a:rPr lang="tr-TR" sz="2800" dirty="0" smtClean="0">
                <a:latin typeface="Maiandra"/>
              </a:rPr>
              <a:t>(örn: </a:t>
            </a:r>
            <a:r>
              <a:rPr lang="tr-TR" sz="2800" dirty="0" err="1" smtClean="0">
                <a:latin typeface="Maiandra"/>
              </a:rPr>
              <a:t>teofilin</a:t>
            </a:r>
            <a:r>
              <a:rPr lang="tr-TR" sz="2800" dirty="0" smtClean="0">
                <a:latin typeface="Maiandra"/>
              </a:rPr>
              <a:t> t</a:t>
            </a:r>
            <a:r>
              <a:rPr lang="tr-TR" sz="2800" baseline="-25000" dirty="0" smtClean="0">
                <a:latin typeface="Maiandra"/>
              </a:rPr>
              <a:t>1/2</a:t>
            </a:r>
            <a:r>
              <a:rPr lang="tr-TR" sz="2800" dirty="0" smtClean="0">
                <a:latin typeface="Maiandra"/>
              </a:rPr>
              <a:t>=20 s vs. 3.5 s)</a:t>
            </a:r>
            <a:endParaRPr lang="en-US" sz="2800" dirty="0" smtClean="0">
              <a:latin typeface="Maiandra"/>
            </a:endParaRPr>
          </a:p>
          <a:p>
            <a:pPr marL="0" indent="0">
              <a:buNone/>
            </a:pPr>
            <a:endParaRPr lang="en-US" dirty="0" smtClean="0">
              <a:latin typeface="Maiandra"/>
            </a:endParaRPr>
          </a:p>
          <a:p>
            <a:r>
              <a:rPr lang="en-US" dirty="0" err="1">
                <a:latin typeface="Maiandra"/>
              </a:rPr>
              <a:t>Glomerüler</a:t>
            </a:r>
            <a:r>
              <a:rPr lang="en-US" dirty="0">
                <a:latin typeface="Maiandra"/>
              </a:rPr>
              <a:t> </a:t>
            </a:r>
            <a:r>
              <a:rPr lang="en-US" dirty="0" err="1">
                <a:latin typeface="Maiandra"/>
              </a:rPr>
              <a:t>filtrasyon</a:t>
            </a:r>
            <a:r>
              <a:rPr lang="en-US" dirty="0">
                <a:latin typeface="Maiandra"/>
              </a:rPr>
              <a:t> </a:t>
            </a:r>
            <a:r>
              <a:rPr lang="en-US" dirty="0" err="1">
                <a:latin typeface="Maiandra"/>
              </a:rPr>
              <a:t>ve</a:t>
            </a:r>
            <a:r>
              <a:rPr lang="en-US" dirty="0">
                <a:latin typeface="Maiandra"/>
              </a:rPr>
              <a:t> </a:t>
            </a:r>
            <a:r>
              <a:rPr lang="en-US" dirty="0" err="1">
                <a:latin typeface="Maiandra"/>
              </a:rPr>
              <a:t>tübüler</a:t>
            </a:r>
            <a:r>
              <a:rPr lang="en-US" dirty="0">
                <a:latin typeface="Maiandra"/>
              </a:rPr>
              <a:t> </a:t>
            </a:r>
            <a:r>
              <a:rPr lang="en-US" dirty="0" err="1">
                <a:latin typeface="Maiandra"/>
              </a:rPr>
              <a:t>salgılama</a:t>
            </a:r>
            <a:r>
              <a:rPr lang="en-US" dirty="0">
                <a:latin typeface="Maiandra"/>
              </a:rPr>
              <a:t> </a:t>
            </a:r>
            <a:r>
              <a:rPr lang="en-US" dirty="0" err="1">
                <a:latin typeface="Maiandra"/>
              </a:rPr>
              <a:t>fonksiyonları</a:t>
            </a:r>
            <a:r>
              <a:rPr lang="en-US" dirty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yetersiz</a:t>
            </a:r>
            <a:endParaRPr lang="tr-TR" dirty="0" smtClean="0">
              <a:latin typeface="Maiandra"/>
            </a:endParaRPr>
          </a:p>
          <a:p>
            <a:pPr>
              <a:buNone/>
            </a:pPr>
            <a:r>
              <a:rPr lang="tr-TR" sz="2800" dirty="0" smtClean="0">
                <a:latin typeface="Maiandra"/>
              </a:rPr>
              <a:t>(örn: penisilin, </a:t>
            </a:r>
            <a:r>
              <a:rPr lang="tr-TR" sz="2800" dirty="0" err="1" smtClean="0">
                <a:latin typeface="Maiandra"/>
              </a:rPr>
              <a:t>aminoglikozidlerin</a:t>
            </a:r>
            <a:r>
              <a:rPr lang="tr-TR" sz="2800" dirty="0" smtClean="0">
                <a:latin typeface="Maiandra"/>
              </a:rPr>
              <a:t> t</a:t>
            </a:r>
            <a:r>
              <a:rPr lang="tr-TR" sz="2800" baseline="-25000" dirty="0" smtClean="0">
                <a:latin typeface="Maiandra"/>
              </a:rPr>
              <a:t>1/2</a:t>
            </a:r>
            <a:r>
              <a:rPr lang="tr-TR" sz="2800" dirty="0" smtClean="0">
                <a:latin typeface="Maiandra"/>
              </a:rPr>
              <a:t> ‘</a:t>
            </a:r>
            <a:r>
              <a:rPr lang="tr-TR" sz="2800" dirty="0" err="1" smtClean="0">
                <a:latin typeface="Maiandra"/>
              </a:rPr>
              <a:t>leri</a:t>
            </a:r>
            <a:r>
              <a:rPr lang="tr-TR" sz="2800" dirty="0" smtClean="0">
                <a:latin typeface="Maiandra"/>
              </a:rPr>
              <a:t> uzamış.) </a:t>
            </a:r>
            <a:endParaRPr lang="en-US" sz="2800" dirty="0">
              <a:latin typeface="Maiandra"/>
            </a:endParaRPr>
          </a:p>
          <a:p>
            <a:pPr marL="0" indent="0">
              <a:buNone/>
            </a:pPr>
            <a:endParaRPr lang="en-US" dirty="0" smtClean="0">
              <a:latin typeface="Maiandr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/>
          <p:nvPr/>
        </p:nvSpPr>
        <p:spPr>
          <a:xfrm>
            <a:off x="683568" y="4077072"/>
            <a:ext cx="567014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err="1" smtClean="0">
                <a:latin typeface="Maiandra"/>
              </a:rPr>
              <a:t>Uyuncun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azalması</a:t>
            </a:r>
            <a:endParaRPr lang="en-US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err="1" smtClean="0">
                <a:latin typeface="Maiandra"/>
              </a:rPr>
              <a:t>Fazla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sayıda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ilaç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kullanımından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doğan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ilaç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etkileşmeleri</a:t>
            </a:r>
            <a:endParaRPr lang="en-US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err="1" smtClean="0">
                <a:latin typeface="Maiandra"/>
              </a:rPr>
              <a:t>Eliminasyon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organlarının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hastalık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insidansının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artması</a:t>
            </a:r>
            <a:endParaRPr lang="en-US" sz="2400" dirty="0" smtClean="0">
              <a:latin typeface="Maiandra"/>
            </a:endParaRPr>
          </a:p>
          <a:p>
            <a:endParaRPr lang="en-US" sz="2400" dirty="0">
              <a:latin typeface="Maiandr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14348" y="1000108"/>
            <a:ext cx="7772400" cy="457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Antimetabolit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olabilir</a:t>
            </a:r>
          </a:p>
          <a:p>
            <a:pPr>
              <a:buNone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K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vit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antimetaboliti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warfarin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5. Aktif transport sistemini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akt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inh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edebilir</a:t>
            </a:r>
          </a:p>
          <a:p>
            <a:pPr>
              <a:buNone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Dijital,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-K-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ATPaz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inh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6. İyon kanalı açar/kapar</a:t>
            </a:r>
          </a:p>
          <a:p>
            <a:pPr>
              <a:buNone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Lokal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anestezik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kan kapatır</a:t>
            </a:r>
          </a:p>
          <a:p>
            <a:pPr>
              <a:buNone/>
            </a:pP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/>
          <p:nvPr/>
        </p:nvSpPr>
        <p:spPr>
          <a:xfrm>
            <a:off x="467544" y="692696"/>
            <a:ext cx="82089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err="1" smtClean="0">
                <a:latin typeface="Maiandra"/>
              </a:rPr>
              <a:t>Mide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asid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salgısı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azalır</a:t>
            </a:r>
            <a:endParaRPr lang="en-US" sz="2400" dirty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err="1" smtClean="0">
                <a:latin typeface="Maiandra"/>
              </a:rPr>
              <a:t>Mide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boşalma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süresi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uzar</a:t>
            </a:r>
            <a:endParaRPr lang="en-US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err="1" smtClean="0">
                <a:latin typeface="Maiandra"/>
              </a:rPr>
              <a:t>Peristaltik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hareketler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yavaşlar</a:t>
            </a:r>
            <a:endParaRPr lang="en-US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err="1" smtClean="0">
                <a:latin typeface="Maiandra"/>
              </a:rPr>
              <a:t>İnce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barsakta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villusların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atrofiye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uğraması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nedeniyle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absorbsiyon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yüzeyi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azalır</a:t>
            </a:r>
            <a:endParaRPr lang="en-US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err="1" smtClean="0">
                <a:latin typeface="Maiandra"/>
              </a:rPr>
              <a:t>Mide-barsak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kan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akımı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azalır</a:t>
            </a:r>
            <a:endParaRPr lang="tr-TR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endParaRPr lang="tr-TR" sz="2400" dirty="0" smtClean="0">
              <a:latin typeface="Maiandra"/>
            </a:endParaRPr>
          </a:p>
          <a:p>
            <a:pPr marL="285750" indent="-285750"/>
            <a:r>
              <a:rPr lang="tr-TR" sz="2400" dirty="0" smtClean="0">
                <a:latin typeface="Maiandra"/>
              </a:rPr>
              <a:t>Örn: demir, kalsiyum, B </a:t>
            </a:r>
            <a:r>
              <a:rPr lang="tr-TR" sz="2400" dirty="0" err="1" smtClean="0">
                <a:latin typeface="Maiandra"/>
              </a:rPr>
              <a:t>vit</a:t>
            </a:r>
            <a:r>
              <a:rPr lang="tr-TR" sz="2400" dirty="0" smtClean="0">
                <a:latin typeface="Maiandra"/>
              </a:rPr>
              <a:t>. </a:t>
            </a:r>
            <a:r>
              <a:rPr lang="tr-TR" sz="2400" dirty="0" err="1" smtClean="0">
                <a:latin typeface="Maiandra"/>
              </a:rPr>
              <a:t>Absorbsiyonları</a:t>
            </a:r>
            <a:r>
              <a:rPr lang="tr-TR" sz="2400" dirty="0" smtClean="0">
                <a:latin typeface="Maiandra"/>
              </a:rPr>
              <a:t> azalmış. </a:t>
            </a:r>
          </a:p>
          <a:p>
            <a:pPr marL="285750" indent="-285750"/>
            <a:endParaRPr lang="tr-TR" sz="2400" dirty="0" smtClean="0">
              <a:latin typeface="Maiandr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323528" y="332656"/>
            <a:ext cx="38884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err="1" smtClean="0">
                <a:latin typeface="Maiandra"/>
              </a:rPr>
              <a:t>Çizgili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kas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kitlesi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azalır</a:t>
            </a:r>
            <a:endParaRPr lang="en-US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err="1" smtClean="0">
                <a:latin typeface="Maiandra"/>
              </a:rPr>
              <a:t>Yağ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kitlesi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artar</a:t>
            </a:r>
            <a:endParaRPr lang="en-US" sz="2400" dirty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err="1" smtClean="0">
                <a:latin typeface="Maiandra"/>
              </a:rPr>
              <a:t>Plazma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albümini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azalır</a:t>
            </a:r>
            <a:endParaRPr lang="en-US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err="1" smtClean="0">
                <a:latin typeface="Maiandra"/>
              </a:rPr>
              <a:t>Doku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kan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akımı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azalır</a:t>
            </a:r>
            <a:endParaRPr lang="en-US" sz="2400" dirty="0" smtClean="0">
              <a:latin typeface="Maiandra"/>
            </a:endParaRPr>
          </a:p>
          <a:p>
            <a:endParaRPr lang="en-US" sz="2400" dirty="0">
              <a:latin typeface="Maiandra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1763688" y="1916832"/>
            <a:ext cx="640844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Maiandra"/>
              </a:rPr>
              <a:t>Örn:</a:t>
            </a:r>
          </a:p>
          <a:p>
            <a:pPr>
              <a:buFont typeface="Arial" pitchFamily="34" charset="0"/>
              <a:buChar char="•"/>
            </a:pPr>
            <a:r>
              <a:rPr lang="tr-TR" dirty="0" err="1" smtClean="0">
                <a:latin typeface="Maiandra"/>
              </a:rPr>
              <a:t>Digoksin</a:t>
            </a:r>
            <a:r>
              <a:rPr lang="tr-TR" dirty="0" smtClean="0">
                <a:latin typeface="Maiandra"/>
              </a:rPr>
              <a:t>, </a:t>
            </a:r>
            <a:r>
              <a:rPr lang="tr-TR" dirty="0" err="1" smtClean="0">
                <a:latin typeface="Maiandra"/>
              </a:rPr>
              <a:t>asetaminofen</a:t>
            </a:r>
            <a:r>
              <a:rPr lang="tr-TR" dirty="0" smtClean="0">
                <a:latin typeface="Maiandra"/>
              </a:rPr>
              <a:t>, alkol gibi </a:t>
            </a:r>
            <a:r>
              <a:rPr lang="tr-TR" dirty="0" err="1" smtClean="0">
                <a:latin typeface="Maiandra"/>
              </a:rPr>
              <a:t>lipidde</a:t>
            </a:r>
            <a:r>
              <a:rPr lang="tr-TR" dirty="0" smtClean="0">
                <a:latin typeface="Maiandra"/>
              </a:rPr>
              <a:t> çözünürlüğü düşük</a:t>
            </a:r>
          </a:p>
          <a:p>
            <a:pPr>
              <a:buFont typeface="Arial" pitchFamily="34" charset="0"/>
              <a:buChar char="•"/>
            </a:pPr>
            <a:r>
              <a:rPr lang="tr-TR" dirty="0" err="1" smtClean="0">
                <a:latin typeface="Maiandra"/>
              </a:rPr>
              <a:t>Diazepam</a:t>
            </a:r>
            <a:r>
              <a:rPr lang="tr-TR" dirty="0" smtClean="0">
                <a:latin typeface="Maiandra"/>
              </a:rPr>
              <a:t>, </a:t>
            </a:r>
            <a:r>
              <a:rPr lang="tr-TR" dirty="0" err="1" smtClean="0">
                <a:latin typeface="Maiandra"/>
              </a:rPr>
              <a:t>lidokain</a:t>
            </a:r>
            <a:r>
              <a:rPr lang="tr-TR" dirty="0" smtClean="0">
                <a:latin typeface="Maiandra"/>
              </a:rPr>
              <a:t> gibi </a:t>
            </a:r>
            <a:r>
              <a:rPr lang="tr-TR" dirty="0" err="1" smtClean="0">
                <a:latin typeface="Maiandra"/>
              </a:rPr>
              <a:t>lipidde</a:t>
            </a:r>
            <a:r>
              <a:rPr lang="tr-TR" dirty="0" smtClean="0">
                <a:latin typeface="Maiandra"/>
              </a:rPr>
              <a:t> çözünürlüğü yüksek</a:t>
            </a:r>
          </a:p>
          <a:p>
            <a:pPr>
              <a:buFont typeface="Arial" pitchFamily="34" charset="0"/>
              <a:buChar char="•"/>
            </a:pPr>
            <a:r>
              <a:rPr lang="tr-TR" dirty="0" err="1" smtClean="0">
                <a:latin typeface="Maiandra"/>
              </a:rPr>
              <a:t>Varfarin</a:t>
            </a:r>
            <a:r>
              <a:rPr lang="tr-TR" dirty="0" smtClean="0">
                <a:latin typeface="Maiandra"/>
              </a:rPr>
              <a:t>, oral </a:t>
            </a:r>
            <a:r>
              <a:rPr lang="tr-TR" dirty="0" err="1" smtClean="0">
                <a:latin typeface="Maiandra"/>
              </a:rPr>
              <a:t>antikoagülanlar</a:t>
            </a:r>
            <a:r>
              <a:rPr lang="tr-TR" dirty="0" smtClean="0">
                <a:latin typeface="Maiandra"/>
              </a:rPr>
              <a:t> gibi </a:t>
            </a:r>
            <a:r>
              <a:rPr lang="tr-TR" dirty="0" err="1" smtClean="0">
                <a:latin typeface="Maiandra"/>
              </a:rPr>
              <a:t>albumine</a:t>
            </a:r>
            <a:r>
              <a:rPr lang="tr-TR" dirty="0" smtClean="0">
                <a:latin typeface="Maiandra"/>
              </a:rPr>
              <a:t> yüksek oranda bağlanan</a:t>
            </a:r>
          </a:p>
          <a:p>
            <a:pPr>
              <a:buFont typeface="Arial" pitchFamily="34" charset="0"/>
              <a:buChar char="•"/>
            </a:pPr>
            <a:endParaRPr lang="en-US" dirty="0">
              <a:latin typeface="Maiandr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33826" y="908720"/>
            <a:ext cx="893066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err="1" smtClean="0">
                <a:latin typeface="Maiandra"/>
              </a:rPr>
              <a:t>Karaciğerin</a:t>
            </a:r>
            <a:r>
              <a:rPr lang="en-US" sz="2400" dirty="0" smtClean="0">
                <a:latin typeface="Maiandra"/>
              </a:rPr>
              <a:t> metabolize </a:t>
            </a:r>
            <a:r>
              <a:rPr lang="en-US" sz="2400" dirty="0" err="1" smtClean="0">
                <a:latin typeface="Maiandra"/>
              </a:rPr>
              <a:t>etme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oranı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düşüktür</a:t>
            </a:r>
            <a:r>
              <a:rPr lang="en-US" sz="2400" dirty="0" smtClean="0">
                <a:latin typeface="Maiandra"/>
              </a:rPr>
              <a:t>.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latin typeface="Maiandra"/>
              </a:rPr>
              <a:t>İlk </a:t>
            </a:r>
            <a:r>
              <a:rPr lang="en-US" sz="2400" dirty="0" err="1" smtClean="0">
                <a:latin typeface="Maiandra"/>
              </a:rPr>
              <a:t>geçiş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eliminasyon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hızları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ve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oranları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azalır</a:t>
            </a:r>
            <a:r>
              <a:rPr lang="en-US" sz="2400" dirty="0" smtClean="0">
                <a:latin typeface="Maiandra"/>
              </a:rPr>
              <a:t>. </a:t>
            </a:r>
            <a:endParaRPr lang="tr-TR" sz="2400" dirty="0" smtClean="0">
              <a:latin typeface="Maiandra"/>
            </a:endParaRPr>
          </a:p>
          <a:p>
            <a:pPr marL="342900" indent="-342900"/>
            <a:r>
              <a:rPr lang="tr-TR" sz="2400" dirty="0" smtClean="0">
                <a:latin typeface="Maiandra"/>
              </a:rPr>
              <a:t>(örn: </a:t>
            </a:r>
            <a:r>
              <a:rPr lang="tr-TR" sz="2400" dirty="0" err="1" smtClean="0">
                <a:latin typeface="Maiandra"/>
              </a:rPr>
              <a:t>propranolol</a:t>
            </a:r>
            <a:r>
              <a:rPr lang="tr-TR" sz="2400" dirty="0" smtClean="0">
                <a:latin typeface="Maiandra"/>
              </a:rPr>
              <a:t> eliminasyonu yavaş)</a:t>
            </a:r>
            <a:endParaRPr lang="en-US" sz="2400" dirty="0" smtClean="0">
              <a:latin typeface="Maiandra"/>
            </a:endParaRPr>
          </a:p>
          <a:p>
            <a:endParaRPr lang="en-US" sz="2400" dirty="0" smtClean="0">
              <a:latin typeface="Maiandra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err="1" smtClean="0">
                <a:latin typeface="Maiandra"/>
              </a:rPr>
              <a:t>Glomerüler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filtrasyon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ve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tübüler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salgılanma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fonksiyonları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azalmıştır</a:t>
            </a:r>
            <a:r>
              <a:rPr lang="en-US" sz="2400" dirty="0" smtClean="0">
                <a:latin typeface="Maiandra"/>
              </a:rPr>
              <a:t>. </a:t>
            </a:r>
            <a:endParaRPr lang="tr-TR" sz="2400" dirty="0" smtClean="0">
              <a:latin typeface="Maiandra"/>
            </a:endParaRPr>
          </a:p>
          <a:p>
            <a:pPr marL="285750" indent="-285750"/>
            <a:r>
              <a:rPr lang="tr-TR" sz="2400" dirty="0" smtClean="0">
                <a:latin typeface="Maiandra"/>
              </a:rPr>
              <a:t>(örn: </a:t>
            </a:r>
            <a:r>
              <a:rPr lang="tr-TR" sz="2400" dirty="0" err="1" smtClean="0">
                <a:latin typeface="Maiandra"/>
              </a:rPr>
              <a:t>digoksin</a:t>
            </a:r>
            <a:r>
              <a:rPr lang="tr-TR" sz="2400" dirty="0" smtClean="0">
                <a:latin typeface="Maiandra"/>
              </a:rPr>
              <a:t>, </a:t>
            </a:r>
            <a:r>
              <a:rPr lang="tr-TR" sz="2400" dirty="0" err="1" smtClean="0">
                <a:latin typeface="Maiandra"/>
              </a:rPr>
              <a:t>heparin</a:t>
            </a:r>
            <a:r>
              <a:rPr lang="tr-TR" sz="2400" dirty="0" smtClean="0">
                <a:latin typeface="Maiandra"/>
              </a:rPr>
              <a:t> eliminasyon ömürleri artar)</a:t>
            </a:r>
            <a:endParaRPr lang="en-US" sz="2400" dirty="0" smtClean="0">
              <a:latin typeface="Maiandra"/>
            </a:endParaRPr>
          </a:p>
          <a:p>
            <a:endParaRPr lang="en-US" sz="2400" dirty="0">
              <a:latin typeface="Maiandra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188640"/>
            <a:ext cx="8534400" cy="1656184"/>
          </a:xfrm>
        </p:spPr>
        <p:txBody>
          <a:bodyPr>
            <a:normAutofit fontScale="90000"/>
          </a:bodyPr>
          <a:lstStyle/>
          <a:p>
            <a:pPr lvl="0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3.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Absorbsiyon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azalması ve eliminasyon organlarının hastalıkları</a:t>
            </a:r>
            <a:r>
              <a:rPr lang="en-US" dirty="0" smtClean="0"/>
              <a:t/>
            </a:r>
            <a:br>
              <a:rPr lang="en-US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sz="2800" dirty="0" err="1" smtClean="0">
                <a:latin typeface="Maiandra"/>
              </a:rPr>
              <a:t>Şok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ve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kalp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yetmezliği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gibi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kan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akımının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azaldığı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durumlar</a:t>
            </a:r>
            <a:endParaRPr lang="en-US" sz="2800" dirty="0" smtClean="0">
              <a:latin typeface="Maiandra"/>
            </a:endParaRPr>
          </a:p>
          <a:p>
            <a:pPr marL="342900" indent="-342900">
              <a:buFont typeface="Arial"/>
              <a:buChar char="•"/>
            </a:pPr>
            <a:r>
              <a:rPr lang="en-US" sz="2800" dirty="0" err="1" smtClean="0">
                <a:latin typeface="Maiandra"/>
              </a:rPr>
              <a:t>Gastroenterit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gibi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barsak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pasajıının</a:t>
            </a:r>
            <a:r>
              <a:rPr lang="en-US" sz="2800" dirty="0" smtClean="0">
                <a:latin typeface="Maiandra"/>
              </a:rPr>
              <a:t> </a:t>
            </a:r>
            <a:r>
              <a:rPr lang="tr-TR" sz="2800" dirty="0" smtClean="0">
                <a:latin typeface="Maiandra"/>
              </a:rPr>
              <a:t>arttığı </a:t>
            </a:r>
            <a:r>
              <a:rPr lang="en-US" sz="2800" dirty="0" err="1" smtClean="0">
                <a:latin typeface="Maiandra"/>
              </a:rPr>
              <a:t>durumlar</a:t>
            </a:r>
            <a:endParaRPr lang="en-US" sz="2800" dirty="0" smtClean="0">
              <a:latin typeface="Maiandra"/>
            </a:endParaRPr>
          </a:p>
          <a:p>
            <a:pPr marL="342900" indent="-342900">
              <a:buFont typeface="Arial"/>
              <a:buChar char="•"/>
            </a:pPr>
            <a:r>
              <a:rPr lang="en-US" sz="2800" dirty="0" err="1" smtClean="0">
                <a:latin typeface="Maiandra"/>
              </a:rPr>
              <a:t>Böbrek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hastalıkları</a:t>
            </a:r>
            <a:endParaRPr lang="en-US" sz="2800" dirty="0" smtClean="0">
              <a:latin typeface="Maiandra"/>
            </a:endParaRPr>
          </a:p>
          <a:p>
            <a:pPr marL="342900" indent="-342900">
              <a:buFont typeface="Arial"/>
              <a:buChar char="•"/>
            </a:pPr>
            <a:r>
              <a:rPr lang="en-US" sz="2800" dirty="0" err="1" smtClean="0">
                <a:latin typeface="Maiandra"/>
              </a:rPr>
              <a:t>Karaciğer</a:t>
            </a:r>
            <a:r>
              <a:rPr lang="en-US" sz="2800" dirty="0" smtClean="0">
                <a:latin typeface="Maiandra"/>
              </a:rPr>
              <a:t> </a:t>
            </a:r>
            <a:r>
              <a:rPr lang="en-US" sz="2800" dirty="0" err="1" smtClean="0">
                <a:latin typeface="Maiandra"/>
              </a:rPr>
              <a:t>hastalıkları</a:t>
            </a:r>
            <a:endParaRPr lang="en-US" sz="2800" dirty="0" smtClean="0">
              <a:latin typeface="Maiandr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3 Grup"/>
          <p:cNvGrpSpPr/>
          <p:nvPr/>
        </p:nvGrpSpPr>
        <p:grpSpPr>
          <a:xfrm>
            <a:off x="1691680" y="332656"/>
            <a:ext cx="5112568" cy="792087"/>
            <a:chOff x="0" y="0"/>
            <a:chExt cx="5112568" cy="792087"/>
          </a:xfrm>
        </p:grpSpPr>
        <p:sp>
          <p:nvSpPr>
            <p:cNvPr id="5" name="4 Yuvarlatılmış Dikdörtgen"/>
            <p:cNvSpPr/>
            <p:nvPr/>
          </p:nvSpPr>
          <p:spPr>
            <a:xfrm>
              <a:off x="0" y="0"/>
              <a:ext cx="5112568" cy="79208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Yuvarlatılmış Dikdörtgen 4"/>
            <p:cNvSpPr/>
            <p:nvPr/>
          </p:nvSpPr>
          <p:spPr>
            <a:xfrm>
              <a:off x="1101722" y="0"/>
              <a:ext cx="4010845" cy="7920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3600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aiandra GD" pitchFamily="34" charset="0"/>
                </a:rPr>
                <a:t>4.Cinsiyet</a:t>
              </a:r>
              <a:endParaRPr lang="en-US" sz="3600" kern="1200" dirty="0"/>
            </a:p>
          </p:txBody>
        </p:sp>
      </p:grpSp>
      <p:sp>
        <p:nvSpPr>
          <p:cNvPr id="7" name="TextBox 1"/>
          <p:cNvSpPr txBox="1"/>
          <p:nvPr/>
        </p:nvSpPr>
        <p:spPr>
          <a:xfrm>
            <a:off x="611561" y="1556792"/>
            <a:ext cx="8064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Maiandra"/>
              </a:rPr>
              <a:t>Örn</a:t>
            </a:r>
            <a:r>
              <a:rPr lang="en-US" sz="2400" dirty="0" smtClean="0">
                <a:latin typeface="Maiandra"/>
              </a:rPr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err="1" smtClean="0">
                <a:latin typeface="Maiandra"/>
              </a:rPr>
              <a:t>Erkekler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süksinilkolin</a:t>
            </a:r>
            <a:r>
              <a:rPr lang="en-US" sz="2400" dirty="0" smtClean="0">
                <a:latin typeface="Maiandra"/>
              </a:rPr>
              <a:t>, </a:t>
            </a:r>
            <a:r>
              <a:rPr lang="en-US" sz="2400" dirty="0" err="1" smtClean="0">
                <a:latin typeface="Maiandra"/>
              </a:rPr>
              <a:t>asetilkolin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vb</a:t>
            </a:r>
            <a:r>
              <a:rPr lang="en-US" sz="2400" dirty="0" smtClean="0">
                <a:latin typeface="Maiandra"/>
              </a:rPr>
              <a:t>  </a:t>
            </a:r>
            <a:r>
              <a:rPr lang="en-US" sz="2400" dirty="0" err="1" smtClean="0">
                <a:latin typeface="Maiandra"/>
              </a:rPr>
              <a:t>ile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prokaini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daha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hızlı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inaktive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ederler</a:t>
            </a:r>
            <a:r>
              <a:rPr lang="en-US" sz="2400" dirty="0" smtClean="0">
                <a:latin typeface="Maiandra"/>
              </a:rPr>
              <a:t>.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err="1" smtClean="0">
                <a:latin typeface="Maiandra"/>
              </a:rPr>
              <a:t>Kadınlar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trisiklik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antidepresanlara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karşı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daha</a:t>
            </a:r>
            <a:r>
              <a:rPr lang="en-US" sz="2400" dirty="0" smtClean="0">
                <a:latin typeface="Maiandra"/>
              </a:rPr>
              <a:t> </a:t>
            </a:r>
            <a:r>
              <a:rPr lang="en-US" sz="2400" dirty="0" err="1" smtClean="0">
                <a:latin typeface="Maiandra"/>
              </a:rPr>
              <a:t>duyarlıdır</a:t>
            </a:r>
            <a:r>
              <a:rPr lang="en-US" sz="2400" dirty="0" smtClean="0">
                <a:latin typeface="Maiandra"/>
              </a:rPr>
              <a:t>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512" y="980728"/>
            <a:ext cx="8534400" cy="504056"/>
          </a:xfrm>
        </p:spPr>
        <p:txBody>
          <a:bodyPr>
            <a:normAutofit fontScale="90000"/>
          </a:bodyPr>
          <a:lstStyle/>
          <a:p>
            <a:pPr lvl="0"/>
            <a:r>
              <a:rPr lang="tr-TR" dirty="0" smtClean="0">
                <a:latin typeface="Arial" pitchFamily="34" charset="0"/>
                <a:cs typeface="Arial" pitchFamily="34" charset="0"/>
              </a:rPr>
              <a:t>5.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Veriliş Yolu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endParaRPr lang="tr-T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1"/>
          <p:cNvSpPr txBox="1">
            <a:spLocks noGrp="1"/>
          </p:cNvSpPr>
          <p:nvPr>
            <p:ph idx="1"/>
          </p:nvPr>
        </p:nvSpPr>
        <p:spPr>
          <a:xfrm>
            <a:off x="683568" y="2204864"/>
            <a:ext cx="403244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 smtClean="0">
                <a:latin typeface="Maiandra"/>
              </a:rPr>
              <a:t>Oral </a:t>
            </a:r>
            <a:r>
              <a:rPr lang="en-US" sz="2000" dirty="0" err="1" smtClean="0">
                <a:latin typeface="Maiandra"/>
              </a:rPr>
              <a:t>vs</a:t>
            </a:r>
            <a:r>
              <a:rPr lang="en-US" sz="2000" dirty="0" smtClean="0">
                <a:latin typeface="Maiandra"/>
              </a:rPr>
              <a:t> parenteral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 smtClean="0">
                <a:latin typeface="Maiandra"/>
              </a:rPr>
              <a:t>Oral </a:t>
            </a:r>
            <a:r>
              <a:rPr lang="en-US" sz="2000" dirty="0" err="1" smtClean="0">
                <a:latin typeface="Maiandra"/>
              </a:rPr>
              <a:t>doz</a:t>
            </a:r>
            <a:r>
              <a:rPr lang="en-US" sz="2000" dirty="0" smtClean="0">
                <a:latin typeface="Maiandra"/>
              </a:rPr>
              <a:t> &gt; parenteral </a:t>
            </a:r>
            <a:r>
              <a:rPr lang="en-US" sz="2000" dirty="0" err="1" smtClean="0">
                <a:latin typeface="Maiandra"/>
              </a:rPr>
              <a:t>doz</a:t>
            </a:r>
            <a:r>
              <a:rPr lang="en-US" sz="2000" dirty="0" smtClean="0">
                <a:latin typeface="Maiandra"/>
              </a:rPr>
              <a:t> ; </a:t>
            </a:r>
            <a:r>
              <a:rPr lang="en-US" sz="2000" dirty="0" err="1" smtClean="0">
                <a:latin typeface="Maiandra"/>
              </a:rPr>
              <a:t>absorbsiyon</a:t>
            </a:r>
            <a:r>
              <a:rPr lang="en-US" sz="2000" dirty="0" smtClean="0">
                <a:latin typeface="Maiandra"/>
              </a:rPr>
              <a:t> tam </a:t>
            </a:r>
            <a:r>
              <a:rPr lang="en-US" sz="2000" dirty="0" err="1" smtClean="0">
                <a:latin typeface="Maiandra"/>
              </a:rPr>
              <a:t>olmayabilir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ve</a:t>
            </a:r>
            <a:r>
              <a:rPr lang="en-US" sz="2000" dirty="0" smtClean="0">
                <a:latin typeface="Maiandra"/>
              </a:rPr>
              <a:t> ilk </a:t>
            </a:r>
            <a:r>
              <a:rPr lang="en-US" sz="2000" dirty="0" err="1" smtClean="0">
                <a:latin typeface="Maiandra"/>
              </a:rPr>
              <a:t>geçiş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eliminasyonu</a:t>
            </a:r>
            <a:r>
              <a:rPr lang="en-US" sz="2000" dirty="0" smtClean="0">
                <a:latin typeface="Maiandra"/>
              </a:rPr>
              <a:t> 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 smtClean="0">
                <a:latin typeface="Maiandra"/>
              </a:rPr>
              <a:t>Parenteral </a:t>
            </a:r>
            <a:r>
              <a:rPr lang="en-US" sz="2000" dirty="0" err="1" smtClean="0">
                <a:latin typeface="Maiandra"/>
              </a:rPr>
              <a:t>etki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hemen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ve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güçlü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fakat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kısa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olabilir</a:t>
            </a:r>
            <a:r>
              <a:rPr lang="en-US" sz="2000" dirty="0" smtClean="0">
                <a:latin typeface="Maiandra"/>
              </a:rPr>
              <a:t>, </a:t>
            </a:r>
            <a:r>
              <a:rPr lang="en-US" sz="2000" dirty="0" err="1" smtClean="0">
                <a:latin typeface="Maiandra"/>
              </a:rPr>
              <a:t>yan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etkiler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daha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belirgin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olabilir</a:t>
            </a:r>
            <a:endParaRPr lang="en-US" sz="2000" dirty="0" smtClean="0">
              <a:latin typeface="Maiandra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tr-TR" dirty="0" smtClean="0">
                <a:latin typeface="Arial" pitchFamily="34" charset="0"/>
                <a:cs typeface="Arial" pitchFamily="34" charset="0"/>
              </a:rPr>
              <a:t>6.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Veriliş Zamanı, gün-içi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ritm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ve diğer biyoritmler</a:t>
            </a: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611560" y="188640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Maiandra"/>
              </a:rPr>
              <a:t>ACTH </a:t>
            </a:r>
            <a:r>
              <a:rPr lang="en-US" dirty="0" err="1" smtClean="0">
                <a:latin typeface="Maiandra"/>
              </a:rPr>
              <a:t>salgılanması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sabah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erken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saatlerinde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maksimum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sonra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azalır</a:t>
            </a:r>
            <a:r>
              <a:rPr lang="en-US" dirty="0" smtClean="0">
                <a:latin typeface="Maiandra"/>
              </a:rPr>
              <a:t>. </a:t>
            </a:r>
            <a:r>
              <a:rPr lang="en-US" dirty="0" err="1" smtClean="0">
                <a:latin typeface="Maiandra"/>
              </a:rPr>
              <a:t>Glukokortikoidler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azalmaya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başladığında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verilmelidir</a:t>
            </a:r>
            <a:r>
              <a:rPr lang="en-US" dirty="0" smtClean="0">
                <a:latin typeface="Maiandra"/>
              </a:rPr>
              <a:t>. </a:t>
            </a:r>
            <a:endParaRPr lang="en-US" dirty="0">
              <a:latin typeface="Maiandra"/>
            </a:endParaRPr>
          </a:p>
        </p:txBody>
      </p:sp>
      <p:sp>
        <p:nvSpPr>
          <p:cNvPr id="6" name="TextBox 1"/>
          <p:cNvSpPr txBox="1"/>
          <p:nvPr/>
        </p:nvSpPr>
        <p:spPr>
          <a:xfrm>
            <a:off x="179512" y="4797152"/>
            <a:ext cx="86409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 err="1" smtClean="0">
                <a:latin typeface="Maiandra"/>
              </a:rPr>
              <a:t>Salisilatlar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sabah</a:t>
            </a:r>
            <a:r>
              <a:rPr lang="en-US" sz="2000" dirty="0" smtClean="0">
                <a:latin typeface="Maiandra"/>
              </a:rPr>
              <a:t> 6’da </a:t>
            </a:r>
            <a:r>
              <a:rPr lang="en-US" sz="2000" dirty="0" err="1" smtClean="0">
                <a:latin typeface="Maiandra"/>
              </a:rPr>
              <a:t>verilmesi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halinde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eliminasyon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ömürleri</a:t>
            </a:r>
            <a:r>
              <a:rPr lang="en-US" sz="2000" dirty="0" smtClean="0">
                <a:latin typeface="Maiandra"/>
              </a:rPr>
              <a:t> %20 </a:t>
            </a:r>
            <a:r>
              <a:rPr lang="en-US" sz="2000" dirty="0" err="1" smtClean="0">
                <a:latin typeface="Maiandra"/>
              </a:rPr>
              <a:t>kadar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artmıştır</a:t>
            </a:r>
            <a:r>
              <a:rPr lang="en-US" sz="2000" dirty="0" smtClean="0">
                <a:latin typeface="Maiandra"/>
              </a:rPr>
              <a:t>. 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err="1" smtClean="0">
                <a:latin typeface="Maiandra"/>
              </a:rPr>
              <a:t>Uyku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ilaçları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ve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alkol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sabah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saatlerinde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sakinleştirici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etkinlik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gösterirken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gece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kişiyi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uyutabilir</a:t>
            </a:r>
            <a:r>
              <a:rPr lang="en-US" sz="2000" dirty="0" smtClean="0">
                <a:latin typeface="Maiandra"/>
              </a:rPr>
              <a:t>.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7.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Çevresel faktörler ve diyet</a:t>
            </a:r>
            <a:endParaRPr lang="tr-TR" dirty="0"/>
          </a:p>
        </p:txBody>
      </p:sp>
      <p:sp>
        <p:nvSpPr>
          <p:cNvPr id="4" name="TextBox 8"/>
          <p:cNvSpPr txBox="1"/>
          <p:nvPr/>
        </p:nvSpPr>
        <p:spPr>
          <a:xfrm>
            <a:off x="251520" y="1484784"/>
            <a:ext cx="4717958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Maiandra"/>
              </a:rPr>
              <a:t>Organik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klorlu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insektisidler</a:t>
            </a:r>
            <a:endParaRPr lang="en-US" sz="2000" dirty="0" smtClean="0">
              <a:latin typeface="Maiandra"/>
            </a:endParaRPr>
          </a:p>
          <a:p>
            <a:r>
              <a:rPr lang="en-US" sz="2000" dirty="0" err="1" smtClean="0">
                <a:latin typeface="Maiandra"/>
              </a:rPr>
              <a:t>Kömür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vb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yanması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sonucu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havaya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karışan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hidrokarbonlar</a:t>
            </a:r>
            <a:endParaRPr lang="en-US" sz="2000" dirty="0" smtClean="0">
              <a:latin typeface="Maiandra"/>
            </a:endParaRPr>
          </a:p>
          <a:p>
            <a:r>
              <a:rPr lang="en-US" sz="2000" dirty="0" err="1" smtClean="0">
                <a:latin typeface="Maiandra"/>
              </a:rPr>
              <a:t>Sigara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dumanı</a:t>
            </a:r>
            <a:endParaRPr lang="en-US" sz="2000" dirty="0" smtClean="0">
              <a:latin typeface="Maiandra"/>
            </a:endParaRPr>
          </a:p>
          <a:p>
            <a:r>
              <a:rPr lang="en-US" sz="2000" dirty="0" err="1" smtClean="0">
                <a:latin typeface="Maiandra"/>
              </a:rPr>
              <a:t>Karbon</a:t>
            </a:r>
            <a:r>
              <a:rPr lang="en-US" sz="2000" dirty="0" smtClean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monoksid</a:t>
            </a:r>
            <a:endParaRPr lang="en-US" sz="2000" dirty="0" smtClean="0">
              <a:latin typeface="Maiandra"/>
            </a:endParaRPr>
          </a:p>
          <a:p>
            <a:r>
              <a:rPr lang="en-US" sz="2000" dirty="0" err="1" smtClean="0">
                <a:latin typeface="Maiandra"/>
              </a:rPr>
              <a:t>Kurşun</a:t>
            </a:r>
            <a:endParaRPr lang="en-US" sz="2000" dirty="0" smtClean="0">
              <a:latin typeface="Maiandra"/>
            </a:endParaRPr>
          </a:p>
          <a:p>
            <a:endParaRPr lang="en-US" sz="2000" dirty="0" smtClean="0">
              <a:latin typeface="Maiandra"/>
            </a:endParaRPr>
          </a:p>
          <a:p>
            <a:endParaRPr lang="en-US" sz="2000" dirty="0">
              <a:latin typeface="Maiandra"/>
            </a:endParaRPr>
          </a:p>
        </p:txBody>
      </p:sp>
      <p:sp>
        <p:nvSpPr>
          <p:cNvPr id="6" name="Rectangle 11"/>
          <p:cNvSpPr/>
          <p:nvPr/>
        </p:nvSpPr>
        <p:spPr>
          <a:xfrm>
            <a:off x="3347864" y="4509120"/>
            <a:ext cx="4572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err="1">
                <a:latin typeface="Maiandra"/>
              </a:rPr>
              <a:t>Katkı</a:t>
            </a:r>
            <a:r>
              <a:rPr lang="en-US" sz="2000" dirty="0">
                <a:latin typeface="Maiandra"/>
              </a:rPr>
              <a:t> </a:t>
            </a:r>
            <a:r>
              <a:rPr lang="en-US" sz="2000" dirty="0" err="1">
                <a:latin typeface="Maiandra"/>
              </a:rPr>
              <a:t>maddeleri</a:t>
            </a:r>
            <a:endParaRPr lang="en-US" sz="2000" dirty="0">
              <a:latin typeface="Maiandra"/>
            </a:endParaRPr>
          </a:p>
          <a:p>
            <a:r>
              <a:rPr lang="en-US" sz="2000" dirty="0" err="1">
                <a:latin typeface="Maiandra"/>
              </a:rPr>
              <a:t>Alkol</a:t>
            </a:r>
            <a:r>
              <a:rPr lang="en-US" sz="2000" dirty="0">
                <a:latin typeface="Maiandra"/>
              </a:rPr>
              <a:t>, </a:t>
            </a:r>
            <a:r>
              <a:rPr lang="en-US" sz="2000" dirty="0" err="1">
                <a:latin typeface="Maiandra"/>
              </a:rPr>
              <a:t>kahve</a:t>
            </a:r>
            <a:endParaRPr lang="en-US" sz="2000" dirty="0">
              <a:latin typeface="Maiandra"/>
            </a:endParaRPr>
          </a:p>
          <a:p>
            <a:r>
              <a:rPr lang="en-US" sz="2000" dirty="0" err="1">
                <a:latin typeface="Maiandra"/>
              </a:rPr>
              <a:t>Beslenme</a:t>
            </a:r>
            <a:r>
              <a:rPr lang="en-US" sz="2000" dirty="0">
                <a:latin typeface="Maiandra"/>
              </a:rPr>
              <a:t> </a:t>
            </a:r>
            <a:r>
              <a:rPr lang="en-US" sz="2000" dirty="0" err="1" smtClean="0">
                <a:latin typeface="Maiandra"/>
              </a:rPr>
              <a:t>yetersizliği</a:t>
            </a:r>
            <a:endParaRPr lang="tr-TR" sz="2000" dirty="0" smtClean="0">
              <a:latin typeface="Maiandra"/>
            </a:endParaRPr>
          </a:p>
          <a:p>
            <a:r>
              <a:rPr lang="tr-TR" sz="2000" dirty="0" smtClean="0">
                <a:latin typeface="Maiandra"/>
              </a:rPr>
              <a:t>Lahana, karnabahar, </a:t>
            </a:r>
            <a:r>
              <a:rPr lang="tr-TR" sz="2000" dirty="0" err="1" smtClean="0">
                <a:latin typeface="Maiandra"/>
              </a:rPr>
              <a:t>brüksel</a:t>
            </a:r>
            <a:r>
              <a:rPr lang="tr-TR" sz="2000" dirty="0" smtClean="0">
                <a:latin typeface="Maiandra"/>
              </a:rPr>
              <a:t> lahanası</a:t>
            </a:r>
            <a:endParaRPr lang="en-US" sz="2000" dirty="0">
              <a:latin typeface="Maiandra"/>
            </a:endParaRPr>
          </a:p>
          <a:p>
            <a:r>
              <a:rPr lang="en-US" sz="2000" dirty="0" err="1">
                <a:latin typeface="Maiandra"/>
              </a:rPr>
              <a:t>Greyfurt</a:t>
            </a:r>
            <a:r>
              <a:rPr lang="en-US" sz="2000" dirty="0">
                <a:latin typeface="Maiandra"/>
              </a:rPr>
              <a:t> </a:t>
            </a:r>
            <a:r>
              <a:rPr lang="en-US" sz="2000" dirty="0" err="1">
                <a:latin typeface="Maiandra"/>
              </a:rPr>
              <a:t>suyu</a:t>
            </a:r>
            <a:r>
              <a:rPr lang="is-IS" sz="2000" dirty="0">
                <a:latin typeface="Maiandra"/>
              </a:rPr>
              <a:t>…...</a:t>
            </a:r>
            <a:endParaRPr lang="en-US" sz="2000" dirty="0">
              <a:latin typeface="Maiandra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8.Genetik faktörler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14348" y="785794"/>
            <a:ext cx="7772400" cy="45720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7. Eksik olan maddeyi yerine koyabilir</a:t>
            </a:r>
          </a:p>
          <a:p>
            <a:pPr>
              <a:buNone/>
            </a:pPr>
            <a:r>
              <a:rPr lang="tr-TR" dirty="0" err="1" smtClean="0">
                <a:latin typeface="Arial" pitchFamily="34" charset="0"/>
                <a:cs typeface="Arial" pitchFamily="34" charset="0"/>
              </a:rPr>
              <a:t>Vit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, hormon</a:t>
            </a:r>
          </a:p>
          <a:p>
            <a:pPr>
              <a:buNone/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8.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İnaktif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maddeyi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akt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edebilir/açığa çıkarabilir</a:t>
            </a:r>
          </a:p>
          <a:p>
            <a:pPr>
              <a:buNone/>
            </a:pPr>
            <a:r>
              <a:rPr lang="tr-TR" dirty="0" err="1" smtClean="0">
                <a:latin typeface="Arial" pitchFamily="34" charset="0"/>
                <a:cs typeface="Arial" pitchFamily="34" charset="0"/>
              </a:rPr>
              <a:t>Efedrin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, NA salınması</a:t>
            </a:r>
          </a:p>
          <a:p>
            <a:pPr>
              <a:buNone/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9.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Şelasyon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yapabilir</a:t>
            </a:r>
          </a:p>
          <a:p>
            <a:pPr>
              <a:buNone/>
            </a:pPr>
            <a:r>
              <a:rPr lang="tr-TR" dirty="0" err="1" smtClean="0">
                <a:latin typeface="Arial" pitchFamily="34" charset="0"/>
                <a:cs typeface="Arial" pitchFamily="34" charset="0"/>
              </a:rPr>
              <a:t>Dimerkaprol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, metal zehirlenmesi antidotu</a:t>
            </a:r>
          </a:p>
          <a:p>
            <a:pPr>
              <a:buNone/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10. Gen transkripsiyonunu değiştirebilir</a:t>
            </a:r>
          </a:p>
          <a:p>
            <a:pPr>
              <a:buNone/>
            </a:pPr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404664"/>
            <a:ext cx="8534400" cy="758952"/>
          </a:xfrm>
        </p:spPr>
        <p:txBody>
          <a:bodyPr>
            <a:normAutofit fontScale="90000"/>
          </a:bodyPr>
          <a:lstStyle/>
          <a:p>
            <a:pPr lvl="0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9. Önceden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varolan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hastalık hali veya özel durumlar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1403648" y="2132856"/>
            <a:ext cx="6408712" cy="2215991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r>
              <a:rPr lang="tr-TR" sz="2300" dirty="0" smtClean="0">
                <a:solidFill>
                  <a:srgbClr val="FF0000"/>
                </a:solidFill>
                <a:latin typeface="Maiandra"/>
              </a:rPr>
              <a:t>Örn:</a:t>
            </a:r>
          </a:p>
          <a:p>
            <a:pPr>
              <a:buFont typeface="Arial" pitchFamily="34" charset="0"/>
              <a:buChar char="•"/>
            </a:pPr>
            <a:r>
              <a:rPr lang="tr-TR" sz="2300" dirty="0" smtClean="0">
                <a:solidFill>
                  <a:srgbClr val="FF0000"/>
                </a:solidFill>
                <a:latin typeface="Maiandra"/>
              </a:rPr>
              <a:t>Depresyon</a:t>
            </a:r>
          </a:p>
          <a:p>
            <a:pPr>
              <a:buFont typeface="Arial" pitchFamily="34" charset="0"/>
              <a:buChar char="•"/>
            </a:pPr>
            <a:r>
              <a:rPr lang="tr-TR" sz="2300" dirty="0" err="1" smtClean="0">
                <a:solidFill>
                  <a:srgbClr val="FF0000"/>
                </a:solidFill>
                <a:latin typeface="Maiandra"/>
              </a:rPr>
              <a:t>Myastenia</a:t>
            </a:r>
            <a:r>
              <a:rPr lang="tr-TR" sz="2300" dirty="0" smtClean="0">
                <a:solidFill>
                  <a:srgbClr val="FF0000"/>
                </a:solidFill>
                <a:latin typeface="Maiandra"/>
              </a:rPr>
              <a:t> </a:t>
            </a:r>
            <a:r>
              <a:rPr lang="tr-TR" sz="2300" dirty="0" err="1" smtClean="0">
                <a:solidFill>
                  <a:srgbClr val="FF0000"/>
                </a:solidFill>
                <a:latin typeface="Maiandra"/>
              </a:rPr>
              <a:t>gravis</a:t>
            </a:r>
            <a:endParaRPr lang="tr-TR" sz="2300" dirty="0" smtClean="0">
              <a:solidFill>
                <a:srgbClr val="FF0000"/>
              </a:solidFill>
              <a:latin typeface="Maiandra"/>
            </a:endParaRPr>
          </a:p>
          <a:p>
            <a:pPr>
              <a:buFont typeface="Arial" pitchFamily="34" charset="0"/>
              <a:buChar char="•"/>
            </a:pPr>
            <a:r>
              <a:rPr lang="tr-TR" sz="2300" dirty="0" err="1" smtClean="0">
                <a:solidFill>
                  <a:srgbClr val="FF0000"/>
                </a:solidFill>
                <a:latin typeface="Maiandra"/>
              </a:rPr>
              <a:t>Konjestif</a:t>
            </a:r>
            <a:r>
              <a:rPr lang="tr-TR" sz="2300" dirty="0" smtClean="0">
                <a:solidFill>
                  <a:srgbClr val="FF0000"/>
                </a:solidFill>
                <a:latin typeface="Maiandra"/>
              </a:rPr>
              <a:t> Kalp Yetmezliği</a:t>
            </a:r>
          </a:p>
          <a:p>
            <a:pPr>
              <a:buFont typeface="Arial" pitchFamily="34" charset="0"/>
              <a:buChar char="•"/>
            </a:pPr>
            <a:endParaRPr lang="tr-TR" sz="2300" dirty="0" smtClean="0">
              <a:solidFill>
                <a:srgbClr val="FF0000"/>
              </a:solidFill>
              <a:latin typeface="Maiandra"/>
            </a:endParaRPr>
          </a:p>
          <a:p>
            <a:pPr>
              <a:buFont typeface="Arial" pitchFamily="34" charset="0"/>
              <a:buChar char="•"/>
            </a:pPr>
            <a:r>
              <a:rPr lang="tr-TR" sz="2300" dirty="0" smtClean="0">
                <a:solidFill>
                  <a:srgbClr val="FF0000"/>
                </a:solidFill>
                <a:latin typeface="Maiandra"/>
              </a:rPr>
              <a:t>Astım</a:t>
            </a:r>
          </a:p>
          <a:p>
            <a:pPr>
              <a:buFont typeface="Arial" pitchFamily="34" charset="0"/>
              <a:buChar char="•"/>
            </a:pPr>
            <a:r>
              <a:rPr lang="tr-TR" sz="2300" dirty="0" err="1" smtClean="0">
                <a:solidFill>
                  <a:srgbClr val="FF0000"/>
                </a:solidFill>
                <a:latin typeface="Maiandra"/>
              </a:rPr>
              <a:t>Glukoz</a:t>
            </a:r>
            <a:r>
              <a:rPr lang="tr-TR" sz="2300" dirty="0" smtClean="0">
                <a:solidFill>
                  <a:srgbClr val="FF0000"/>
                </a:solidFill>
                <a:latin typeface="Maiandra"/>
              </a:rPr>
              <a:t> 6 Fosfat    </a:t>
            </a:r>
            <a:r>
              <a:rPr lang="tr-TR" sz="2300" dirty="0" err="1" smtClean="0">
                <a:solidFill>
                  <a:srgbClr val="FF0000"/>
                </a:solidFill>
                <a:latin typeface="Maiandra"/>
              </a:rPr>
              <a:t>dehidrogenaz</a:t>
            </a:r>
            <a:r>
              <a:rPr lang="tr-TR" sz="2300" dirty="0" smtClean="0">
                <a:solidFill>
                  <a:srgbClr val="FF0000"/>
                </a:solidFill>
                <a:latin typeface="Maiandra"/>
              </a:rPr>
              <a:t> eksikliği</a:t>
            </a:r>
          </a:p>
          <a:p>
            <a:pPr>
              <a:buFont typeface="Arial" pitchFamily="34" charset="0"/>
              <a:buChar char="•"/>
            </a:pPr>
            <a:endParaRPr lang="tr-TR" sz="2300" dirty="0" smtClean="0">
              <a:solidFill>
                <a:srgbClr val="FF0000"/>
              </a:solidFill>
              <a:latin typeface="Maiandra"/>
            </a:endParaRPr>
          </a:p>
          <a:p>
            <a:pPr>
              <a:buFont typeface="Arial" pitchFamily="34" charset="0"/>
              <a:buChar char="•"/>
            </a:pPr>
            <a:endParaRPr lang="tr-TR" sz="2300" dirty="0" smtClean="0">
              <a:solidFill>
                <a:srgbClr val="FF0000"/>
              </a:solidFill>
              <a:latin typeface="Maiandra"/>
            </a:endParaRPr>
          </a:p>
          <a:p>
            <a:pPr>
              <a:buFont typeface="Arial" pitchFamily="34" charset="0"/>
              <a:buChar char="•"/>
            </a:pPr>
            <a:r>
              <a:rPr lang="tr-TR" sz="2300" dirty="0" err="1" smtClean="0">
                <a:solidFill>
                  <a:srgbClr val="FF0000"/>
                </a:solidFill>
                <a:latin typeface="Maiandra"/>
              </a:rPr>
              <a:t>Atopi</a:t>
            </a:r>
            <a:r>
              <a:rPr lang="tr-TR" sz="2300" dirty="0" smtClean="0">
                <a:solidFill>
                  <a:srgbClr val="FF0000"/>
                </a:solidFill>
                <a:latin typeface="Maiandra"/>
              </a:rPr>
              <a:t> (</a:t>
            </a:r>
            <a:r>
              <a:rPr lang="tr-TR" sz="2300" dirty="0" err="1" smtClean="0">
                <a:solidFill>
                  <a:srgbClr val="FF0000"/>
                </a:solidFill>
                <a:latin typeface="Maiandra"/>
              </a:rPr>
              <a:t>Ig</a:t>
            </a:r>
            <a:r>
              <a:rPr lang="tr-TR" sz="2300" dirty="0" smtClean="0">
                <a:solidFill>
                  <a:srgbClr val="FF0000"/>
                </a:solidFill>
                <a:latin typeface="Maiandra"/>
              </a:rPr>
              <a:t> E antikor)</a:t>
            </a:r>
          </a:p>
          <a:p>
            <a:pPr>
              <a:buFont typeface="Arial" pitchFamily="34" charset="0"/>
              <a:buChar char="•"/>
            </a:pPr>
            <a:r>
              <a:rPr lang="tr-TR" sz="2300" dirty="0" smtClean="0">
                <a:solidFill>
                  <a:srgbClr val="FF0000"/>
                </a:solidFill>
                <a:latin typeface="Maiandra"/>
              </a:rPr>
              <a:t>Gebelik</a:t>
            </a:r>
            <a:endParaRPr lang="en-US" sz="2300" dirty="0">
              <a:solidFill>
                <a:srgbClr val="FF0000"/>
              </a:solidFill>
              <a:latin typeface="Maiandra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tr-TR" dirty="0" smtClean="0"/>
              <a:t>10.</a:t>
            </a: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İlaç etkisini tamponlayan ikincil olaylar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Maiandra"/>
              </a:rPr>
              <a:t>Örn: </a:t>
            </a:r>
            <a:r>
              <a:rPr lang="tr-TR" dirty="0" err="1" smtClean="0">
                <a:latin typeface="Maiandra"/>
              </a:rPr>
              <a:t>antihipertansifler</a:t>
            </a:r>
            <a:r>
              <a:rPr lang="tr-TR" dirty="0" smtClean="0">
                <a:latin typeface="Maiandra"/>
              </a:rPr>
              <a:t> → kan basıncı düşürür → böbrek kan akımını azaltır → su ve tuz tutulumu artar → kan basıncı düşürücü etkiyi azaltır </a:t>
            </a:r>
            <a:endParaRPr lang="en-US" dirty="0" smtClean="0">
              <a:latin typeface="Maiandra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11.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Biyolojik değişkenlik</a:t>
            </a:r>
            <a:endParaRPr lang="tr-T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12. </a:t>
            </a:r>
            <a:r>
              <a:rPr lang="tr-T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Kiralite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188640"/>
            <a:ext cx="8534400" cy="758952"/>
          </a:xfrm>
        </p:spPr>
        <p:txBody>
          <a:bodyPr>
            <a:normAutofit fontScale="90000"/>
          </a:bodyPr>
          <a:lstStyle/>
          <a:p>
            <a:pPr lvl="0"/>
            <a:r>
              <a:rPr lang="tr-TR" dirty="0" smtClean="0"/>
              <a:t>13.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Tolerans,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taşifilaksi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 ve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desensitizasyon</a:t>
            </a:r>
            <a:endParaRPr lang="tr-TR" dirty="0"/>
          </a:p>
        </p:txBody>
      </p:sp>
      <p:sp>
        <p:nvSpPr>
          <p:cNvPr id="4" name="TextBox 2"/>
          <p:cNvSpPr txBox="1">
            <a:spLocks noGrp="1"/>
          </p:cNvSpPr>
          <p:nvPr>
            <p:ph idx="1"/>
          </p:nvPr>
        </p:nvSpPr>
        <p:spPr>
          <a:xfrm>
            <a:off x="301752" y="1527048"/>
            <a:ext cx="8503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Tolerans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Bazı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ilaçlar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u="sng" dirty="0" err="1" smtClean="0">
                <a:latin typeface="Arial" pitchFamily="34" charset="0"/>
                <a:cs typeface="Arial" pitchFamily="34" charset="0"/>
              </a:rPr>
              <a:t>uzun</a:t>
            </a:r>
            <a:r>
              <a:rPr lang="en-US" sz="18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u="sng" dirty="0" err="1" smtClean="0">
                <a:latin typeface="Arial" pitchFamily="34" charset="0"/>
                <a:cs typeface="Arial" pitchFamily="34" charset="0"/>
              </a:rPr>
              <a:t>süre</a:t>
            </a:r>
            <a:r>
              <a:rPr lang="en-US" sz="18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u="sng" dirty="0" err="1" smtClean="0">
                <a:latin typeface="Arial" pitchFamily="34" charset="0"/>
                <a:cs typeface="Arial" pitchFamily="34" charset="0"/>
              </a:rPr>
              <a:t>devamlı</a:t>
            </a:r>
            <a:r>
              <a:rPr lang="en-US" sz="18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u="sng" dirty="0" err="1" smtClean="0">
                <a:latin typeface="Arial" pitchFamily="34" charset="0"/>
                <a:cs typeface="Arial" pitchFamily="34" charset="0"/>
              </a:rPr>
              <a:t>kullanıldıkları</a:t>
            </a:r>
            <a:r>
              <a:rPr lang="en-US" sz="18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zaman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başlangıçtaki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dozun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etki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şiddetinin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giderek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azaldığı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ve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etki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süresinin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kısaldığı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görülür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Aynı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etkiyi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devam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ettirebilmek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için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dozu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gittikçe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arttırmak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gerekir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5380672"/>
            <a:ext cx="8064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Çapraz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tolerans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Aynı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gruptan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olan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ilaçlardan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birine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tolerans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kazanan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bir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kimse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diğerine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karşı</a:t>
            </a:r>
            <a:r>
              <a:rPr lang="en-US" dirty="0">
                <a:latin typeface="Arial" pitchFamily="34" charset="0"/>
                <a:cs typeface="Arial" pitchFamily="34" charset="0"/>
              </a:rPr>
              <a:t> da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tolerans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kazanmıştır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tr-TR" dirty="0" smtClean="0">
                <a:latin typeface="Arial" pitchFamily="34" charset="0"/>
                <a:cs typeface="Arial" pitchFamily="34" charset="0"/>
              </a:rPr>
              <a:t>Örn: alkoliklerin uyku ilaçları, genel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anesteziklere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tolerans göstermeleri</a:t>
            </a:r>
          </a:p>
          <a:p>
            <a:endParaRPr lang="en-US" b="1" dirty="0" smtClean="0">
              <a:latin typeface="Maiandra"/>
            </a:endParaRPr>
          </a:p>
          <a:p>
            <a:endParaRPr lang="en-US" b="1" dirty="0">
              <a:latin typeface="Maiandra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>
                <a:latin typeface="Maiandra GD" pitchFamily="34" charset="0"/>
              </a:rPr>
              <a:t>TOLERANS</a:t>
            </a: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251520" y="191683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tr-TR" dirty="0" err="1" smtClean="0">
                <a:solidFill>
                  <a:srgbClr val="FF0000"/>
                </a:solidFill>
                <a:latin typeface="Maiandra"/>
              </a:rPr>
              <a:t>Farmakokinetik</a:t>
            </a:r>
            <a:endParaRPr lang="tr-TR" dirty="0" smtClean="0">
              <a:solidFill>
                <a:srgbClr val="FF0000"/>
              </a:solidFill>
              <a:latin typeface="Maiandra"/>
            </a:endParaRPr>
          </a:p>
          <a:p>
            <a:pPr lvl="0"/>
            <a:r>
              <a:rPr lang="tr-TR" dirty="0" smtClean="0">
                <a:solidFill>
                  <a:srgbClr val="FF0000"/>
                </a:solidFill>
                <a:latin typeface="Maiandra"/>
              </a:rPr>
              <a:t>          (Biyokimyasal)</a:t>
            </a:r>
            <a:r>
              <a:rPr lang="tr-TR" dirty="0" smtClean="0">
                <a:latin typeface="Maiandra"/>
              </a:rPr>
              <a:t>	</a:t>
            </a:r>
            <a:endParaRPr lang="en-US" dirty="0">
              <a:latin typeface="Maiandra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251520" y="450912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tr-TR" dirty="0" smtClean="0">
                <a:solidFill>
                  <a:srgbClr val="FF0000"/>
                </a:solidFill>
                <a:latin typeface="Maiandra"/>
              </a:rPr>
              <a:t>Farmakodinamik</a:t>
            </a:r>
          </a:p>
          <a:p>
            <a:pPr lvl="0"/>
            <a:r>
              <a:rPr lang="tr-TR" dirty="0" smtClean="0">
                <a:solidFill>
                  <a:srgbClr val="FF0000"/>
                </a:solidFill>
                <a:latin typeface="Maiandra"/>
              </a:rPr>
              <a:t>(Hücresel)</a:t>
            </a:r>
            <a:endParaRPr lang="en-US" dirty="0">
              <a:solidFill>
                <a:srgbClr val="FF0000"/>
              </a:solidFill>
              <a:latin typeface="Maiandra"/>
            </a:endParaRPr>
          </a:p>
        </p:txBody>
      </p:sp>
      <p:sp>
        <p:nvSpPr>
          <p:cNvPr id="6" name="5 Dikdörtgen"/>
          <p:cNvSpPr/>
          <p:nvPr/>
        </p:nvSpPr>
        <p:spPr>
          <a:xfrm>
            <a:off x="3851920" y="191683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tr-TR" dirty="0" smtClean="0">
                <a:latin typeface="Maiandra"/>
              </a:rPr>
              <a:t>İlaç kendini </a:t>
            </a:r>
            <a:r>
              <a:rPr lang="tr-TR" dirty="0" err="1" smtClean="0">
                <a:latin typeface="Maiandra"/>
              </a:rPr>
              <a:t>inaktive</a:t>
            </a:r>
            <a:r>
              <a:rPr lang="tr-TR" dirty="0" smtClean="0">
                <a:latin typeface="Maiandra"/>
              </a:rPr>
              <a:t> eden sistemi indükler (</a:t>
            </a:r>
            <a:r>
              <a:rPr lang="tr-TR" dirty="0" err="1" smtClean="0">
                <a:latin typeface="Maiandra"/>
              </a:rPr>
              <a:t>otoindüksiyon</a:t>
            </a:r>
            <a:r>
              <a:rPr lang="tr-TR" dirty="0" smtClean="0">
                <a:latin typeface="Maiandra"/>
              </a:rPr>
              <a:t>) örn: organik nitratlar</a:t>
            </a:r>
            <a:endParaRPr lang="en-US" dirty="0">
              <a:latin typeface="Maiandra"/>
            </a:endParaRPr>
          </a:p>
        </p:txBody>
      </p:sp>
      <p:sp>
        <p:nvSpPr>
          <p:cNvPr id="9" name="Aynı Yanın Köşesi Yuvarlatılmış Dikdörtgen 4"/>
          <p:cNvSpPr/>
          <p:nvPr/>
        </p:nvSpPr>
        <p:spPr>
          <a:xfrm>
            <a:off x="2051720" y="2924944"/>
            <a:ext cx="6120680" cy="11521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7650" tIns="123825" rIns="247650" bIns="123825" numCol="1" spcCol="1270" anchor="ctr" anchorCtr="0">
            <a:noAutofit/>
          </a:bodyPr>
          <a:lstStyle/>
          <a:p>
            <a:pPr marL="285750" lvl="1" indent="-285750" algn="l" defTabSz="1244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tr-TR" sz="2800" kern="1200" dirty="0" smtClean="0">
                <a:latin typeface="Maiandra"/>
              </a:rPr>
              <a:t>İlaca devamlı maruz kalan hücrede o ilaca adaptasyon gelişir.</a:t>
            </a:r>
            <a:endParaRPr lang="en-US" sz="2800" kern="1200" dirty="0">
              <a:latin typeface="Maiandra"/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3779912" y="436510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>
                <a:latin typeface="Maiandra"/>
              </a:rPr>
              <a:t>Down-</a:t>
            </a:r>
            <a:r>
              <a:rPr lang="en-US" b="1" dirty="0" err="1" smtClean="0">
                <a:latin typeface="Maiandra"/>
              </a:rPr>
              <a:t>regülasyon</a:t>
            </a:r>
            <a:r>
              <a:rPr lang="en-US" b="1" dirty="0" smtClean="0">
                <a:latin typeface="Maiandra"/>
              </a:rPr>
              <a:t>: </a:t>
            </a:r>
            <a:r>
              <a:rPr lang="en-US" dirty="0" smtClean="0">
                <a:latin typeface="Maiandra"/>
              </a:rPr>
              <a:t>Agonist </a:t>
            </a:r>
            <a:r>
              <a:rPr lang="en-US" dirty="0" err="1" smtClean="0">
                <a:latin typeface="Maiandra"/>
              </a:rPr>
              <a:t>bir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ilaç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uzun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süre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uygulandığında</a:t>
            </a:r>
            <a:r>
              <a:rPr lang="en-US" dirty="0" smtClean="0">
                <a:latin typeface="Maiandra"/>
              </a:rPr>
              <a:t>, </a:t>
            </a:r>
            <a:r>
              <a:rPr lang="en-US" dirty="0" err="1" smtClean="0">
                <a:latin typeface="Maiandra"/>
              </a:rPr>
              <a:t>etkilediği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hücrelerde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reseptör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sıklığı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giderek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azalmaktadır</a:t>
            </a:r>
            <a:r>
              <a:rPr lang="en-US" dirty="0" smtClean="0">
                <a:latin typeface="Maiandra"/>
              </a:rPr>
              <a:t>. </a:t>
            </a:r>
          </a:p>
          <a:p>
            <a:endParaRPr lang="en-US" b="1" dirty="0" smtClean="0">
              <a:latin typeface="Maiandra"/>
            </a:endParaRPr>
          </a:p>
          <a:p>
            <a:r>
              <a:rPr lang="en-US" b="1" dirty="0" smtClean="0">
                <a:latin typeface="Maiandra"/>
              </a:rPr>
              <a:t>Up-</a:t>
            </a:r>
            <a:r>
              <a:rPr lang="en-US" b="1" dirty="0" err="1" smtClean="0">
                <a:latin typeface="Maiandra"/>
              </a:rPr>
              <a:t>regülasyon</a:t>
            </a:r>
            <a:r>
              <a:rPr lang="en-US" b="1" dirty="0" smtClean="0">
                <a:latin typeface="Maiandra"/>
              </a:rPr>
              <a:t>: </a:t>
            </a:r>
            <a:r>
              <a:rPr lang="en-US" dirty="0" smtClean="0">
                <a:latin typeface="Maiandra"/>
              </a:rPr>
              <a:t>Antagonist </a:t>
            </a:r>
            <a:r>
              <a:rPr lang="en-US" dirty="0" err="1" smtClean="0">
                <a:latin typeface="Maiandra"/>
              </a:rPr>
              <a:t>bir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ilaç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uzun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süre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uygulandığında</a:t>
            </a:r>
            <a:r>
              <a:rPr lang="en-US" dirty="0" smtClean="0">
                <a:latin typeface="Maiandra"/>
              </a:rPr>
              <a:t>, </a:t>
            </a:r>
            <a:endParaRPr lang="tr-T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latin typeface="Maiandra"/>
              </a:rPr>
              <a:t>Rezistans</a:t>
            </a:r>
            <a:r>
              <a:rPr lang="en-US" dirty="0" smtClean="0">
                <a:latin typeface="Maiandra"/>
              </a:rPr>
              <a:t>: </a:t>
            </a:r>
            <a:r>
              <a:rPr lang="en-US" dirty="0" err="1" smtClean="0">
                <a:latin typeface="Maiandra"/>
              </a:rPr>
              <a:t>Antibiyotik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ve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diğer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kemoterapötik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ilaçlar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bir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süre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uygulandıktan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sonra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bakterilerde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veya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diğer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enfeksiyon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etkenlerinde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çoğalmayı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durdurucu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ve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öldürücü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etkisine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karşı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tolerans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oluşur</a:t>
            </a:r>
            <a:r>
              <a:rPr lang="en-US" dirty="0" smtClean="0">
                <a:latin typeface="Maiandra"/>
              </a:rPr>
              <a:t>. 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611560" y="6021288"/>
            <a:ext cx="28953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latin typeface="Maiandra"/>
              </a:rPr>
              <a:t>Ö</a:t>
            </a:r>
            <a:r>
              <a:rPr lang="en-US" dirty="0" err="1" smtClean="0">
                <a:latin typeface="Maiandra"/>
              </a:rPr>
              <a:t>rn</a:t>
            </a:r>
            <a:r>
              <a:rPr lang="en-US" dirty="0" smtClean="0">
                <a:latin typeface="Maiandra"/>
              </a:rPr>
              <a:t>: </a:t>
            </a:r>
            <a:r>
              <a:rPr lang="en-US" dirty="0" err="1" smtClean="0">
                <a:latin typeface="Maiandra"/>
              </a:rPr>
              <a:t>efedrin</a:t>
            </a:r>
            <a:r>
              <a:rPr lang="en-US" dirty="0" smtClean="0">
                <a:latin typeface="Maiandra"/>
              </a:rPr>
              <a:t>,  </a:t>
            </a:r>
            <a:r>
              <a:rPr lang="en-US" dirty="0" err="1" smtClean="0">
                <a:latin typeface="Maiandra"/>
              </a:rPr>
              <a:t>histamin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salıverici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ilaçlar</a:t>
            </a:r>
            <a:endParaRPr lang="en-US" dirty="0">
              <a:latin typeface="Maiandra"/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395536" y="26064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 smtClean="0">
                <a:latin typeface="Maiandra"/>
              </a:rPr>
              <a:t>Taşifilaksi</a:t>
            </a:r>
            <a:r>
              <a:rPr lang="en-US" dirty="0" smtClean="0">
                <a:latin typeface="Maiandra"/>
              </a:rPr>
              <a:t>: </a:t>
            </a:r>
            <a:r>
              <a:rPr lang="en-US" dirty="0" err="1" smtClean="0">
                <a:latin typeface="Maiandra"/>
              </a:rPr>
              <a:t>Toleransın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çok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çabuk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gelişen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şekline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denir</a:t>
            </a:r>
            <a:r>
              <a:rPr lang="en-US" dirty="0" smtClean="0">
                <a:latin typeface="Maiandra"/>
              </a:rPr>
              <a:t>. </a:t>
            </a:r>
            <a:r>
              <a:rPr lang="en-US" dirty="0" err="1" smtClean="0">
                <a:latin typeface="Maiandra"/>
              </a:rPr>
              <a:t>Toleranstan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farkı</a:t>
            </a:r>
            <a:r>
              <a:rPr lang="en-US" dirty="0" smtClean="0">
                <a:latin typeface="Maiandra"/>
              </a:rPr>
              <a:t>; </a:t>
            </a:r>
            <a:r>
              <a:rPr lang="en-US" dirty="0" err="1" smtClean="0">
                <a:latin typeface="Maiandra"/>
              </a:rPr>
              <a:t>ilacın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dozu</a:t>
            </a:r>
            <a:r>
              <a:rPr lang="en-US" dirty="0" smtClean="0">
                <a:latin typeface="Maiandra"/>
              </a:rPr>
              <a:t> ne </a:t>
            </a:r>
            <a:r>
              <a:rPr lang="en-US" dirty="0" err="1" smtClean="0">
                <a:latin typeface="Maiandra"/>
              </a:rPr>
              <a:t>kadar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arttırılırsa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arttırılsın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etkisinin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değişmemesidir</a:t>
            </a:r>
            <a:r>
              <a:rPr lang="en-US" dirty="0" smtClean="0">
                <a:latin typeface="Maiandra"/>
              </a:rPr>
              <a:t>. </a:t>
            </a:r>
            <a:endParaRPr lang="en-US" dirty="0">
              <a:latin typeface="Maiandr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683568" y="260648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Maiandra"/>
              </a:rPr>
              <a:t>Desensitizasyon</a:t>
            </a:r>
            <a:r>
              <a:rPr lang="en-US" b="1" dirty="0" smtClean="0">
                <a:latin typeface="Maiandra"/>
              </a:rPr>
              <a:t> (</a:t>
            </a:r>
            <a:r>
              <a:rPr lang="en-US" b="1" dirty="0" err="1" smtClean="0">
                <a:latin typeface="Maiandra"/>
              </a:rPr>
              <a:t>duyarsızlaşma</a:t>
            </a:r>
            <a:r>
              <a:rPr lang="en-US" b="1" dirty="0">
                <a:latin typeface="Maiandra"/>
              </a:rPr>
              <a:t>)</a:t>
            </a:r>
            <a:r>
              <a:rPr lang="en-US" dirty="0" smtClean="0">
                <a:latin typeface="Maiandra"/>
              </a:rPr>
              <a:t>: </a:t>
            </a:r>
            <a:r>
              <a:rPr lang="en-US" dirty="0" err="1" smtClean="0">
                <a:latin typeface="Maiandra"/>
              </a:rPr>
              <a:t>Agonistin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sürekli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ortamda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bulunduğu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durumlarda</a:t>
            </a:r>
            <a:r>
              <a:rPr lang="en-US" dirty="0" smtClean="0">
                <a:latin typeface="Maiandra"/>
              </a:rPr>
              <a:t>, </a:t>
            </a:r>
            <a:r>
              <a:rPr lang="en-US" dirty="0" err="1">
                <a:latin typeface="Maiandra"/>
              </a:rPr>
              <a:t>h</a:t>
            </a:r>
            <a:r>
              <a:rPr lang="en-US" dirty="0" err="1" smtClean="0">
                <a:latin typeface="Maiandra"/>
              </a:rPr>
              <a:t>edef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hücrelerin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cevap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verirliğinde</a:t>
            </a:r>
            <a:r>
              <a:rPr lang="en-US" dirty="0" smtClean="0">
                <a:latin typeface="Maiandra"/>
              </a:rPr>
              <a:t> </a:t>
            </a:r>
            <a:r>
              <a:rPr lang="en-US" dirty="0" err="1" smtClean="0">
                <a:latin typeface="Maiandra"/>
              </a:rPr>
              <a:t>azalmadır</a:t>
            </a:r>
            <a:r>
              <a:rPr lang="en-US" dirty="0" smtClean="0">
                <a:latin typeface="Maiandra"/>
              </a:rPr>
              <a:t>.</a:t>
            </a:r>
            <a:r>
              <a:rPr lang="tr-TR" dirty="0" smtClean="0">
                <a:latin typeface="Maiandra"/>
              </a:rPr>
              <a:t> Genellikle in </a:t>
            </a:r>
            <a:r>
              <a:rPr lang="tr-TR" dirty="0" err="1" smtClean="0">
                <a:latin typeface="Maiandra"/>
              </a:rPr>
              <a:t>vitro</a:t>
            </a:r>
            <a:r>
              <a:rPr lang="tr-TR" dirty="0" smtClean="0">
                <a:latin typeface="Maiandra"/>
              </a:rPr>
              <a:t> </a:t>
            </a:r>
            <a:r>
              <a:rPr lang="tr-TR" dirty="0" err="1" smtClean="0">
                <a:latin typeface="Maiandra"/>
              </a:rPr>
              <a:t>agonist</a:t>
            </a:r>
            <a:r>
              <a:rPr lang="tr-TR" dirty="0" smtClean="0">
                <a:latin typeface="Maiandra"/>
              </a:rPr>
              <a:t> uygulaması sonucu çok kısa bir süre içinde gelişir. </a:t>
            </a:r>
            <a:endParaRPr lang="en-US" dirty="0">
              <a:latin typeface="Maiandra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14.Sosyal çevre ve ruhsal durum</a:t>
            </a:r>
            <a:b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</a:b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15.Diğer ilaçların vücutta bulunması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İLAÇ </a:t>
            </a:r>
            <a:r>
              <a:rPr lang="tr-TR" dirty="0" smtClean="0"/>
              <a:t>ETKİLEŞİMLERİ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1187624" y="2564904"/>
            <a:ext cx="69847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800" dirty="0" err="1" smtClean="0"/>
              <a:t>Farmasötik</a:t>
            </a:r>
            <a:r>
              <a:rPr lang="tr-TR" sz="2800" dirty="0" smtClean="0"/>
              <a:t> etkileşmeler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smtClean="0"/>
              <a:t>Farmakodinamik Etkileşmeler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err="1" smtClean="0"/>
              <a:t>Farmakokinetik</a:t>
            </a:r>
            <a:r>
              <a:rPr lang="tr-TR" sz="2800" dirty="0" smtClean="0"/>
              <a:t> Etkileşmeler</a:t>
            </a:r>
            <a:endParaRPr lang="tr-TR" sz="28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16.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Plasebo</a:t>
            </a:r>
            <a:endParaRPr lang="tr-TR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etin kutusu"/>
          <p:cNvSpPr txBox="1">
            <a:spLocks noGrp="1"/>
          </p:cNvSpPr>
          <p:nvPr>
            <p:ph type="title"/>
          </p:nvPr>
        </p:nvSpPr>
        <p:spPr>
          <a:xfrm>
            <a:off x="1763688" y="476672"/>
            <a:ext cx="169309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UYUNÇ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Maiandra GD" pitchFamily="34" charset="0"/>
              </a:rPr>
              <a:t>Hastanın</a:t>
            </a:r>
            <a:r>
              <a:rPr lang="en-US" dirty="0" smtClean="0">
                <a:latin typeface="Maiandra GD" pitchFamily="34" charset="0"/>
              </a:rPr>
              <a:t> </a:t>
            </a:r>
            <a:r>
              <a:rPr lang="en-US" dirty="0" err="1" smtClean="0">
                <a:latin typeface="Maiandra GD" pitchFamily="34" charset="0"/>
              </a:rPr>
              <a:t>reçetede</a:t>
            </a:r>
            <a:r>
              <a:rPr lang="en-US" dirty="0" smtClean="0">
                <a:latin typeface="Maiandra GD" pitchFamily="34" charset="0"/>
              </a:rPr>
              <a:t> </a:t>
            </a:r>
            <a:r>
              <a:rPr lang="en-US" dirty="0" err="1" smtClean="0">
                <a:latin typeface="Maiandra GD" pitchFamily="34" charset="0"/>
              </a:rPr>
              <a:t>yazılan</a:t>
            </a:r>
            <a:r>
              <a:rPr lang="en-US" dirty="0" smtClean="0">
                <a:latin typeface="Maiandra GD" pitchFamily="34" charset="0"/>
              </a:rPr>
              <a:t> </a:t>
            </a:r>
            <a:r>
              <a:rPr lang="en-US" dirty="0" err="1" smtClean="0">
                <a:latin typeface="Maiandra GD" pitchFamily="34" charset="0"/>
              </a:rPr>
              <a:t>ilaçlar</a:t>
            </a:r>
            <a:r>
              <a:rPr lang="en-US" dirty="0" smtClean="0">
                <a:latin typeface="Maiandra GD" pitchFamily="34" charset="0"/>
              </a:rPr>
              <a:t> </a:t>
            </a:r>
            <a:r>
              <a:rPr lang="en-US" dirty="0" err="1" smtClean="0">
                <a:latin typeface="Maiandra GD" pitchFamily="34" charset="0"/>
              </a:rPr>
              <a:t>hakkında</a:t>
            </a:r>
            <a:r>
              <a:rPr lang="en-US" dirty="0" smtClean="0">
                <a:latin typeface="Maiandra GD" pitchFamily="34" charset="0"/>
              </a:rPr>
              <a:t> </a:t>
            </a:r>
            <a:r>
              <a:rPr lang="en-US" dirty="0" err="1" smtClean="0">
                <a:latin typeface="Maiandra GD" pitchFamily="34" charset="0"/>
              </a:rPr>
              <a:t>hekim</a:t>
            </a:r>
            <a:r>
              <a:rPr lang="en-US" dirty="0" smtClean="0">
                <a:latin typeface="Maiandra GD" pitchFamily="34" charset="0"/>
              </a:rPr>
              <a:t> </a:t>
            </a:r>
            <a:r>
              <a:rPr lang="en-US" dirty="0" err="1" smtClean="0">
                <a:latin typeface="Maiandra GD" pitchFamily="34" charset="0"/>
              </a:rPr>
              <a:t>tarafından</a:t>
            </a:r>
            <a:r>
              <a:rPr lang="en-US" dirty="0" smtClean="0">
                <a:latin typeface="Maiandra GD" pitchFamily="34" charset="0"/>
              </a:rPr>
              <a:t> </a:t>
            </a:r>
            <a:r>
              <a:rPr lang="en-US" dirty="0" err="1" smtClean="0">
                <a:latin typeface="Maiandra GD" pitchFamily="34" charset="0"/>
              </a:rPr>
              <a:t>kendisine</a:t>
            </a:r>
            <a:r>
              <a:rPr lang="en-US" dirty="0" smtClean="0">
                <a:latin typeface="Maiandra GD" pitchFamily="34" charset="0"/>
              </a:rPr>
              <a:t> </a:t>
            </a:r>
            <a:r>
              <a:rPr lang="en-US" dirty="0" err="1" smtClean="0">
                <a:latin typeface="Maiandra GD" pitchFamily="34" charset="0"/>
              </a:rPr>
              <a:t>yapılan</a:t>
            </a:r>
            <a:r>
              <a:rPr lang="en-US" dirty="0" smtClean="0">
                <a:latin typeface="Maiandra GD" pitchFamily="34" charset="0"/>
              </a:rPr>
              <a:t> </a:t>
            </a:r>
            <a:r>
              <a:rPr lang="en-US" dirty="0" err="1" smtClean="0">
                <a:latin typeface="Maiandra GD" pitchFamily="34" charset="0"/>
              </a:rPr>
              <a:t>tavsiyelere</a:t>
            </a:r>
            <a:r>
              <a:rPr lang="en-US" dirty="0" smtClean="0">
                <a:latin typeface="Maiandra GD" pitchFamily="34" charset="0"/>
              </a:rPr>
              <a:t> </a:t>
            </a:r>
            <a:r>
              <a:rPr lang="en-US" dirty="0" err="1" smtClean="0">
                <a:latin typeface="Maiandra GD" pitchFamily="34" charset="0"/>
              </a:rPr>
              <a:t>uyma</a:t>
            </a:r>
            <a:r>
              <a:rPr lang="en-US" dirty="0" smtClean="0">
                <a:latin typeface="Maiandra GD" pitchFamily="34" charset="0"/>
              </a:rPr>
              <a:t> </a:t>
            </a:r>
            <a:r>
              <a:rPr lang="en-US" dirty="0" err="1" smtClean="0">
                <a:latin typeface="Maiandra GD" pitchFamily="34" charset="0"/>
              </a:rPr>
              <a:t>isteği</a:t>
            </a:r>
            <a:r>
              <a:rPr lang="en-US" dirty="0" smtClean="0">
                <a:latin typeface="Maiandra GD" pitchFamily="34" charset="0"/>
              </a:rPr>
              <a:t> </a:t>
            </a:r>
            <a:r>
              <a:rPr lang="en-US" dirty="0" err="1" smtClean="0">
                <a:latin typeface="Maiandra GD" pitchFamily="34" charset="0"/>
              </a:rPr>
              <a:t>ve</a:t>
            </a:r>
            <a:r>
              <a:rPr lang="en-US" dirty="0" smtClean="0">
                <a:latin typeface="Maiandra GD" pitchFamily="34" charset="0"/>
              </a:rPr>
              <a:t> </a:t>
            </a:r>
            <a:r>
              <a:rPr lang="en-US" dirty="0" err="1" smtClean="0">
                <a:latin typeface="Maiandra GD" pitchFamily="34" charset="0"/>
              </a:rPr>
              <a:t>derecesidir</a:t>
            </a:r>
            <a:r>
              <a:rPr lang="en-US" dirty="0" smtClean="0">
                <a:latin typeface="Maiandra GD" pitchFamily="34" charset="0"/>
              </a:rPr>
              <a:t>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uvarlatılmış Dikdörtgen"/>
          <p:cNvSpPr/>
          <p:nvPr/>
        </p:nvSpPr>
        <p:spPr>
          <a:xfrm>
            <a:off x="467544" y="260648"/>
            <a:ext cx="3168352" cy="57606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1 Metin kutusu"/>
          <p:cNvSpPr txBox="1"/>
          <p:nvPr/>
        </p:nvSpPr>
        <p:spPr>
          <a:xfrm>
            <a:off x="395536" y="260648"/>
            <a:ext cx="3211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tr-TR" dirty="0" smtClean="0">
                <a:ln>
                  <a:solidFill>
                    <a:schemeClr val="accent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Farmakodinamik Etkileşmeler</a:t>
            </a:r>
          </a:p>
          <a:p>
            <a:pPr marL="342900" indent="-342900"/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  <p:sp>
        <p:nvSpPr>
          <p:cNvPr id="6" name="5 Dikdörtgen"/>
          <p:cNvSpPr/>
          <p:nvPr/>
        </p:nvSpPr>
        <p:spPr>
          <a:xfrm>
            <a:off x="323528" y="1772816"/>
            <a:ext cx="83164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ilacın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diğerinin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etkisini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azaltması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arttırmasına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göre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Antagonizma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inerjizma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etin kutusu"/>
          <p:cNvSpPr txBox="1"/>
          <p:nvPr/>
        </p:nvSpPr>
        <p:spPr>
          <a:xfrm>
            <a:off x="1115616" y="1772816"/>
            <a:ext cx="1923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Maiandra"/>
              </a:rPr>
              <a:t>örn: aspirin-</a:t>
            </a:r>
            <a:r>
              <a:rPr lang="tr-TR" dirty="0" err="1" smtClean="0">
                <a:latin typeface="Maiandra"/>
              </a:rPr>
              <a:t>parasetamol</a:t>
            </a:r>
            <a:endParaRPr lang="en-US" dirty="0">
              <a:latin typeface="Maiandra"/>
            </a:endParaRPr>
          </a:p>
        </p:txBody>
      </p:sp>
      <p:sp>
        <p:nvSpPr>
          <p:cNvPr id="4" name="3 Metin kutusu"/>
          <p:cNvSpPr txBox="1"/>
          <p:nvPr/>
        </p:nvSpPr>
        <p:spPr>
          <a:xfrm flipH="1">
            <a:off x="1089327" y="1052736"/>
            <a:ext cx="5210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err="1" smtClean="0"/>
              <a:t>Aditif</a:t>
            </a:r>
            <a:r>
              <a:rPr lang="tr-TR" sz="2800" dirty="0" smtClean="0"/>
              <a:t> Etkileşmeler</a:t>
            </a:r>
            <a:endParaRPr lang="tr-TR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etin kutusu"/>
          <p:cNvSpPr txBox="1"/>
          <p:nvPr/>
        </p:nvSpPr>
        <p:spPr>
          <a:xfrm>
            <a:off x="467544" y="476672"/>
            <a:ext cx="34765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Sinerjistik</a:t>
            </a:r>
            <a:r>
              <a:rPr lang="tr-TR" dirty="0" smtClean="0"/>
              <a:t>/</a:t>
            </a:r>
            <a:r>
              <a:rPr lang="tr-TR" dirty="0" err="1" smtClean="0"/>
              <a:t>Potansiyatif</a:t>
            </a:r>
            <a:r>
              <a:rPr lang="tr-TR" dirty="0" smtClean="0"/>
              <a:t> Etkileşmeler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Uyku İlaçları ve alkol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691680" y="1268760"/>
            <a:ext cx="37465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>
                <a:latin typeface="Maiandra GD" pitchFamily="34" charset="0"/>
              </a:rPr>
              <a:t>Kimyasal Antagonizma</a:t>
            </a:r>
            <a:endParaRPr lang="en-US" sz="2800" dirty="0">
              <a:latin typeface="Maiandra GD" pitchFamily="34" charset="0"/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1115616" y="2852936"/>
            <a:ext cx="64807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latin typeface="Arial" pitchFamily="34" charset="0"/>
                <a:cs typeface="Arial" pitchFamily="34" charset="0"/>
              </a:rPr>
              <a:t>Örn: 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heparin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…………………………..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Protamin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sülfat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b="1" dirty="0" err="1" smtClean="0">
                <a:latin typeface="Arial" pitchFamily="34" charset="0"/>
                <a:cs typeface="Arial" pitchFamily="34" charset="0"/>
              </a:rPr>
              <a:t>dimerkaprol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…………………….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civa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altın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bizmut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arsenik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pralidoksim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……………………..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organik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fosfat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1188</Words>
  <Application>Microsoft Office PowerPoint</Application>
  <PresentationFormat>Ekran Gösterisi (4:3)</PresentationFormat>
  <Paragraphs>227</Paragraphs>
  <Slides>51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51</vt:i4>
      </vt:variant>
    </vt:vector>
  </HeadingPairs>
  <TitlesOfParts>
    <vt:vector size="52" baseType="lpstr">
      <vt:lpstr>Ofis Teması</vt:lpstr>
      <vt:lpstr>Genel Farmakoloji</vt:lpstr>
      <vt:lpstr>İlaçların etki mekanizmaları</vt:lpstr>
      <vt:lpstr>Slayt 3</vt:lpstr>
      <vt:lpstr>Slayt 4</vt:lpstr>
      <vt:lpstr>İLAÇ ETKİLEŞİMLERİ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İLAÇLARIN ETKİSİNİ DEĞİŞTİREN FAKTÖRLER</vt:lpstr>
      <vt:lpstr>Slayt 22</vt:lpstr>
      <vt:lpstr>Slayt 23</vt:lpstr>
      <vt:lpstr>Slayt 24</vt:lpstr>
      <vt:lpstr>2.Yaş</vt:lpstr>
      <vt:lpstr>Slayt 26</vt:lpstr>
      <vt:lpstr>Slayt 27</vt:lpstr>
      <vt:lpstr>Slayt 28</vt:lpstr>
      <vt:lpstr>Slayt 29</vt:lpstr>
      <vt:lpstr>Slayt 30</vt:lpstr>
      <vt:lpstr>Slayt 31</vt:lpstr>
      <vt:lpstr>Slayt 32</vt:lpstr>
      <vt:lpstr>3.Absorbsiyon azalması ve eliminasyon organlarının hastalıkları </vt:lpstr>
      <vt:lpstr>Slayt 34</vt:lpstr>
      <vt:lpstr>5. Veriliş Yolu </vt:lpstr>
      <vt:lpstr>6. Veriliş Zamanı, gün-içi ritm ve diğer biyoritmler</vt:lpstr>
      <vt:lpstr>Slayt 37</vt:lpstr>
      <vt:lpstr>7. Çevresel faktörler ve diyet</vt:lpstr>
      <vt:lpstr>8.Genetik faktörler</vt:lpstr>
      <vt:lpstr>9. Önceden varolan hastalık hali veya özel durumlar</vt:lpstr>
      <vt:lpstr>10. İlaç etkisini tamponlayan ikincil olaylar</vt:lpstr>
      <vt:lpstr>11. Biyolojik değişkenlik</vt:lpstr>
      <vt:lpstr>12. Kiralite</vt:lpstr>
      <vt:lpstr>13. Tolerans, taşifilaksi ve desensitizasyon</vt:lpstr>
      <vt:lpstr>TOLERANS</vt:lpstr>
      <vt:lpstr>Slayt 46</vt:lpstr>
      <vt:lpstr>Slayt 47</vt:lpstr>
      <vt:lpstr>Slayt 48</vt:lpstr>
      <vt:lpstr>14.Sosyal çevre ve ruhsal durum 15.Diğer ilaçların vücutta bulunması</vt:lpstr>
      <vt:lpstr>16.Plasebo</vt:lpstr>
      <vt:lpstr>UYUNÇ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ebru</dc:creator>
  <cp:lastModifiedBy>ebru</cp:lastModifiedBy>
  <cp:revision>2</cp:revision>
  <dcterms:created xsi:type="dcterms:W3CDTF">2018-10-22T09:10:45Z</dcterms:created>
  <dcterms:modified xsi:type="dcterms:W3CDTF">2018-10-22T09:31:45Z</dcterms:modified>
</cp:coreProperties>
</file>