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4" r:id="rId3"/>
    <p:sldId id="275" r:id="rId4"/>
    <p:sldId id="276" r:id="rId5"/>
    <p:sldId id="277" r:id="rId6"/>
    <p:sldId id="278" r:id="rId7"/>
    <p:sldId id="279" r:id="rId8"/>
    <p:sldId id="280" r:id="rId9"/>
    <p:sldId id="281" r:id="rId10"/>
    <p:sldId id="282"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6"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392198B-5655-402D-B5CA-D30F66876B9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2783134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92198B-5655-402D-B5CA-D30F66876B9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1084308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92198B-5655-402D-B5CA-D30F66876B9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20583774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547913" y="1299507"/>
            <a:ext cx="105156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547913" y="370118"/>
            <a:ext cx="105156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22454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887621950"/>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09" y="381000"/>
            <a:ext cx="9832360"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idx="1"/>
          </p:nvPr>
        </p:nvSpPr>
        <p:spPr>
          <a:xfrm>
            <a:off x="1522809" y="1981204"/>
            <a:ext cx="9832360" cy="4187825"/>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Veri Yer Tutucusu 3"/>
          <p:cNvSpPr>
            <a:spLocks noGrp="1"/>
          </p:cNvSpPr>
          <p:nvPr>
            <p:ph type="dt" sz="half" idx="10"/>
          </p:nvPr>
        </p:nvSpPr>
        <p:spPr>
          <a:xfrm>
            <a:off x="8230157" y="6400800"/>
            <a:ext cx="1549063" cy="276228"/>
          </a:xfrm>
          <a:prstGeom prst="rect">
            <a:avLst/>
          </a:prstGeom>
        </p:spPr>
        <p:txBody>
          <a:bodyPr/>
          <a:lstStyle/>
          <a:p>
            <a:fld id="{D7305B69-F4B6-46CD-AF62-FD4ECA08B47D}" type="datetime1">
              <a:rPr lang="tr-TR">
                <a:solidFill>
                  <a:prstClr val="black"/>
                </a:solidFill>
              </a:rPr>
              <a:pPr/>
              <a:t>29.02.2020</a:t>
            </a:fld>
            <a:endParaRPr lang="tr-TR" dirty="0">
              <a:solidFill>
                <a:prstClr val="black"/>
              </a:solidFill>
            </a:endParaRPr>
          </a:p>
        </p:txBody>
      </p:sp>
      <p:sp>
        <p:nvSpPr>
          <p:cNvPr id="5" name="Altbilgi Yer Tutucusu 4"/>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6" name="Slayt Numarası Yer Tutucusu 5"/>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7" name="Düz Bağlayıcı 6"/>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15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a:xfrm>
            <a:off x="8230157" y="6400800"/>
            <a:ext cx="1549063" cy="276228"/>
          </a:xfrm>
          <a:prstGeom prst="rect">
            <a:avLst/>
          </a:prstGeom>
        </p:spPr>
        <p:txBody>
          <a:bodyPr/>
          <a:lstStyle/>
          <a:p>
            <a:fld id="{7040B08B-C352-47BE-9B06-0A188FAADA31}" type="datetime1">
              <a:rPr lang="tr-TR">
                <a:solidFill>
                  <a:prstClr val="black"/>
                </a:solidFill>
              </a:rPr>
              <a:pPr/>
              <a:t>29.02.2020</a:t>
            </a:fld>
            <a:endParaRPr lang="tr-TR" dirty="0">
              <a:solidFill>
                <a:prstClr val="black"/>
              </a:solidFill>
            </a:endParaRPr>
          </a:p>
        </p:txBody>
      </p:sp>
      <p:sp>
        <p:nvSpPr>
          <p:cNvPr id="3" name="Altbilgi Yer Tutucusu 2"/>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4" name="Slayt Numarası Yer Tutucusu 3"/>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39267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522811" y="381000"/>
            <a:ext cx="9832359" cy="1219200"/>
          </a:xfrm>
          <a:prstGeom prst="rect">
            <a:avLst/>
          </a:prstGeom>
        </p:spPr>
        <p:txBody>
          <a:bodyPr/>
          <a:lstStyle/>
          <a:p>
            <a:r>
              <a:rPr lang="tr-TR"/>
              <a:t>Asıl başlık stili için tıklayın</a:t>
            </a:r>
            <a:endParaRPr lang="tr-TR" dirty="0"/>
          </a:p>
        </p:txBody>
      </p:sp>
      <p:sp>
        <p:nvSpPr>
          <p:cNvPr id="3" name="İçerik Yer Tutucusu 2"/>
          <p:cNvSpPr>
            <a:spLocks noGrp="1"/>
          </p:cNvSpPr>
          <p:nvPr>
            <p:ph sz="half" idx="1"/>
          </p:nvPr>
        </p:nvSpPr>
        <p:spPr>
          <a:xfrm>
            <a:off x="1488556" y="1984248"/>
            <a:ext cx="4801851"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İçerik Yer Tutucusu 3"/>
          <p:cNvSpPr>
            <a:spLocks noGrp="1"/>
          </p:cNvSpPr>
          <p:nvPr>
            <p:ph sz="half" idx="2"/>
          </p:nvPr>
        </p:nvSpPr>
        <p:spPr>
          <a:xfrm>
            <a:off x="6553319" y="1984248"/>
            <a:ext cx="4801852" cy="4187952"/>
          </a:xfrm>
          <a:prstGeom prst="rect">
            <a:avLst/>
          </a:prstGeom>
        </p:spPr>
        <p:txBody>
          <a:bodyPr>
            <a:normAutofit/>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5" name="Veri Yer Tutucusu 4"/>
          <p:cNvSpPr>
            <a:spLocks noGrp="1"/>
          </p:cNvSpPr>
          <p:nvPr>
            <p:ph type="dt" sz="half" idx="10"/>
          </p:nvPr>
        </p:nvSpPr>
        <p:spPr>
          <a:xfrm>
            <a:off x="8230157" y="6400800"/>
            <a:ext cx="1549063" cy="276228"/>
          </a:xfrm>
          <a:prstGeom prst="rect">
            <a:avLst/>
          </a:prstGeom>
        </p:spPr>
        <p:txBody>
          <a:bodyPr/>
          <a:lstStyle/>
          <a:p>
            <a:fld id="{20538472-C768-438E-A504-E09C6DD853BD}" type="datetime1">
              <a:rPr lang="tr-TR">
                <a:solidFill>
                  <a:prstClr val="black"/>
                </a:solidFill>
              </a:rPr>
              <a:pPr/>
              <a:t>29.02.2020</a:t>
            </a:fld>
            <a:endParaRPr lang="tr-TR" dirty="0">
              <a:solidFill>
                <a:prstClr val="black"/>
              </a:solidFill>
            </a:endParaRPr>
          </a:p>
        </p:txBody>
      </p:sp>
      <p:sp>
        <p:nvSpPr>
          <p:cNvPr id="6" name="Altbilgi Yer Tutucusu 5"/>
          <p:cNvSpPr>
            <a:spLocks noGrp="1"/>
          </p:cNvSpPr>
          <p:nvPr>
            <p:ph type="ftr" sz="quarter" idx="11"/>
          </p:nvPr>
        </p:nvSpPr>
        <p:spPr>
          <a:xfrm>
            <a:off x="1522812" y="6400800"/>
            <a:ext cx="5956385" cy="276228"/>
          </a:xfrm>
          <a:prstGeom prst="rect">
            <a:avLst/>
          </a:prstGeom>
        </p:spPr>
        <p:txBody>
          <a:bodyPr/>
          <a:lstStyle/>
          <a:p>
            <a:endParaRPr lang="tr-TR" dirty="0">
              <a:solidFill>
                <a:prstClr val="black"/>
              </a:solidFill>
            </a:endParaRPr>
          </a:p>
        </p:txBody>
      </p:sp>
      <p:sp>
        <p:nvSpPr>
          <p:cNvPr id="7" name="Slayt Numarası Yer Tutucusu 6"/>
          <p:cNvSpPr>
            <a:spLocks noGrp="1"/>
          </p:cNvSpPr>
          <p:nvPr>
            <p:ph type="sldNum" sz="quarter" idx="12"/>
          </p:nvPr>
        </p:nvSpPr>
        <p:spPr>
          <a:xfrm>
            <a:off x="10288091" y="6400800"/>
            <a:ext cx="1067080" cy="276228"/>
          </a:xfrm>
          <a:prstGeom prst="rect">
            <a:avLst/>
          </a:prstGeom>
        </p:spPr>
        <p:txBody>
          <a:bodyPr/>
          <a:lstStyle/>
          <a:p>
            <a:fld id="{2A013F82-EE5E-44EE-A61D-E31C6657F26F}" type="slidenum">
              <a:rPr lang="tr-TR">
                <a:solidFill>
                  <a:prstClr val="black"/>
                </a:solidFill>
              </a:rPr>
              <a:pPr/>
              <a:t>‹#›</a:t>
            </a:fld>
            <a:endParaRPr lang="tr-TR" dirty="0">
              <a:solidFill>
                <a:prstClr val="black"/>
              </a:solidFill>
            </a:endParaRPr>
          </a:p>
        </p:txBody>
      </p:sp>
      <p:cxnSp>
        <p:nvCxnSpPr>
          <p:cNvPr id="8" name="Düz Bağlayıcı 7"/>
          <p:cNvCxnSpPr/>
          <p:nvPr/>
        </p:nvCxnSpPr>
        <p:spPr>
          <a:xfrm>
            <a:off x="1659368" y="1709058"/>
            <a:ext cx="9619581" cy="0"/>
          </a:xfrm>
          <a:prstGeom prst="line">
            <a:avLst/>
          </a:prstGeom>
          <a:ln w="12700">
            <a:solidFill>
              <a:schemeClr val="accent1"/>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627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392198B-5655-402D-B5CA-D30F66876B9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1987998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392198B-5655-402D-B5CA-D30F66876B98}" type="datetimeFigureOut">
              <a:rPr lang="tr-TR" smtClean="0"/>
              <a:t>29.02.2020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4075098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392198B-5655-402D-B5CA-D30F66876B9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405604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392198B-5655-402D-B5CA-D30F66876B98}" type="datetimeFigureOut">
              <a:rPr lang="tr-TR" smtClean="0"/>
              <a:t>29.02.2020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383097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92198B-5655-402D-B5CA-D30F66876B98}" type="datetimeFigureOut">
              <a:rPr lang="tr-TR" smtClean="0"/>
              <a:t>29.02.2020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353750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392198B-5655-402D-B5CA-D30F66876B98}" type="datetimeFigureOut">
              <a:rPr lang="tr-TR" smtClean="0"/>
              <a:t>29.02.2020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926913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392198B-5655-402D-B5CA-D30F66876B9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2517498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392198B-5655-402D-B5CA-D30F66876B98}" type="datetimeFigureOut">
              <a:rPr lang="tr-TR" smtClean="0"/>
              <a:t>29.02.2020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44BBED-CBDE-436D-A8F1-472347143C89}" type="slidenum">
              <a:rPr lang="tr-TR" smtClean="0"/>
              <a:t>‹#›</a:t>
            </a:fld>
            <a:endParaRPr lang="tr-TR"/>
          </a:p>
        </p:txBody>
      </p:sp>
    </p:spTree>
    <p:extLst>
      <p:ext uri="{BB962C8B-B14F-4D97-AF65-F5344CB8AC3E}">
        <p14:creationId xmlns:p14="http://schemas.microsoft.com/office/powerpoint/2010/main" val="2917325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92198B-5655-402D-B5CA-D30F66876B98}" type="datetimeFigureOut">
              <a:rPr lang="tr-TR" smtClean="0"/>
              <a:t>29.02.2020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44BBED-CBDE-436D-A8F1-472347143C89}" type="slidenum">
              <a:rPr lang="tr-TR" smtClean="0"/>
              <a:t>‹#›</a:t>
            </a:fld>
            <a:endParaRPr lang="tr-TR"/>
          </a:p>
        </p:txBody>
      </p:sp>
    </p:spTree>
    <p:extLst>
      <p:ext uri="{BB962C8B-B14F-4D97-AF65-F5344CB8AC3E}">
        <p14:creationId xmlns:p14="http://schemas.microsoft.com/office/powerpoint/2010/main" val="1581076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3"/>
            <a:ext cx="12192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5792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Basit Usulde Vergilendirilecek Mükellefler</a:t>
            </a:r>
          </a:p>
        </p:txBody>
      </p:sp>
      <p:sp>
        <p:nvSpPr>
          <p:cNvPr id="3" name="İçerik Yer Tutucusu 2"/>
          <p:cNvSpPr>
            <a:spLocks noGrp="1"/>
          </p:cNvSpPr>
          <p:nvPr>
            <p:ph idx="1"/>
          </p:nvPr>
        </p:nvSpPr>
        <p:spPr>
          <a:xfrm>
            <a:off x="1718631" y="1839817"/>
            <a:ext cx="9636540" cy="3216925"/>
          </a:xfrm>
        </p:spPr>
        <p:txBody>
          <a:bodyPr>
            <a:normAutofit/>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Defter tutmazlar,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Vergi </a:t>
            </a:r>
            <a:r>
              <a:rPr lang="tr-TR" sz="2000" dirty="0" err="1">
                <a:latin typeface="Times New Roman" panose="02020603050405020304" pitchFamily="18" charset="0"/>
                <a:cs typeface="Times New Roman" panose="02020603050405020304" pitchFamily="18" charset="0"/>
              </a:rPr>
              <a:t>tevkifatı</a:t>
            </a:r>
            <a:r>
              <a:rPr lang="tr-TR" sz="2000" dirty="0">
                <a:latin typeface="Times New Roman" panose="02020603050405020304" pitchFamily="18" charset="0"/>
                <a:cs typeface="Times New Roman" panose="02020603050405020304" pitchFamily="18" charset="0"/>
              </a:rPr>
              <a:t> yapılmaz ve muhtasar beyanname vermezler,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Geçici vergi ödemezler, buna ilişkin beyanname vermez ve bildirimde bulunmazlar,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Mükelleflerin teslim ve hizmetleri katma değer vergisinden istisnadır,</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Ticari kazancın tespitinde amortismana tabi iktisadi kıymet alışları ve satışları dikkate alınmaz,</a:t>
            </a: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 Alınan ve verilen belgelerin kayıtları mükelleflerin bağlı oldukları meslek odalarındaki bürolarda tutulmaktadır.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1</a:t>
            </a:fld>
            <a:endParaRPr lang="tr-TR" dirty="0">
              <a:solidFill>
                <a:prstClr val="black"/>
              </a:solidFill>
            </a:endParaRPr>
          </a:p>
        </p:txBody>
      </p:sp>
    </p:spTree>
    <p:extLst>
      <p:ext uri="{BB962C8B-B14F-4D97-AF65-F5344CB8AC3E}">
        <p14:creationId xmlns:p14="http://schemas.microsoft.com/office/powerpoint/2010/main" val="2787230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404664"/>
            <a:ext cx="7374270" cy="504056"/>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Basit Usule Tabi Olmanın Genel Şartları</a:t>
            </a:r>
          </a:p>
        </p:txBody>
      </p:sp>
      <p:sp>
        <p:nvSpPr>
          <p:cNvPr id="3" name="İçerik Yer Tutucusu 2"/>
          <p:cNvSpPr>
            <a:spLocks noGrp="1"/>
          </p:cNvSpPr>
          <p:nvPr>
            <p:ph idx="1"/>
          </p:nvPr>
        </p:nvSpPr>
        <p:spPr>
          <a:xfrm>
            <a:off x="1696598" y="1962573"/>
            <a:ext cx="9658573" cy="3384375"/>
          </a:xfrm>
        </p:spPr>
        <p:txBody>
          <a:bodyPr>
            <a:normAutofit/>
          </a:bodyPr>
          <a:lstStyle/>
          <a:p>
            <a:pPr marL="0" indent="0" algn="just">
              <a:buNone/>
            </a:pPr>
            <a:endParaRPr lang="tr-TR" sz="2000" b="1" dirty="0">
              <a:latin typeface="Arial" panose="020B0604020202020204" pitchFamily="34" charset="0"/>
              <a:cs typeface="Arial" panose="020B0604020202020204" pitchFamily="34" charset="0"/>
            </a:endParaRPr>
          </a:p>
          <a:p>
            <a:pPr marL="0" indent="0" algn="just">
              <a:lnSpc>
                <a:spcPct val="110000"/>
              </a:lnSpc>
              <a:spcBef>
                <a:spcPts val="0"/>
              </a:spcBef>
              <a:buNone/>
            </a:pPr>
            <a:r>
              <a:rPr lang="tr-TR" sz="1600" b="1" dirty="0">
                <a:latin typeface="Times New Roman" panose="02020603050405020304" pitchFamily="18" charset="0"/>
                <a:cs typeface="Times New Roman" panose="02020603050405020304" pitchFamily="18" charset="0"/>
              </a:rPr>
              <a:t>1.</a:t>
            </a:r>
            <a:r>
              <a:rPr lang="tr-TR" sz="1600" dirty="0">
                <a:latin typeface="Times New Roman" panose="02020603050405020304" pitchFamily="18" charset="0"/>
                <a:cs typeface="Times New Roman" panose="02020603050405020304" pitchFamily="18" charset="0"/>
              </a:rPr>
              <a:t> Kendi işinde bilfiil çalışmak veya bulunmak,</a:t>
            </a:r>
          </a:p>
          <a:p>
            <a:pPr marL="0" indent="0" algn="just">
              <a:lnSpc>
                <a:spcPct val="110000"/>
              </a:lnSpc>
              <a:spcBef>
                <a:spcPts val="0"/>
              </a:spcBef>
              <a:buNone/>
            </a:pPr>
            <a:r>
              <a:rPr lang="tr-TR" sz="1600" b="1"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İşyeri mülkiyetinin iş sahibine ait olması halinde </a:t>
            </a:r>
            <a:r>
              <a:rPr lang="tr-TR" sz="1600" b="1" u="sng" dirty="0">
                <a:latin typeface="Times New Roman" panose="02020603050405020304" pitchFamily="18" charset="0"/>
                <a:cs typeface="Times New Roman" panose="02020603050405020304" pitchFamily="18" charset="0"/>
              </a:rPr>
              <a:t>emsal kira bedeli</a:t>
            </a:r>
            <a:r>
              <a:rPr lang="tr-TR" sz="1600" dirty="0">
                <a:latin typeface="Times New Roman" panose="02020603050405020304" pitchFamily="18" charset="0"/>
                <a:cs typeface="Times New Roman" panose="02020603050405020304" pitchFamily="18" charset="0"/>
              </a:rPr>
              <a:t>, kiralanmış olması halinde </a:t>
            </a:r>
            <a:r>
              <a:rPr lang="tr-TR" sz="1600" b="1" u="sng" dirty="0">
                <a:latin typeface="Times New Roman" panose="02020603050405020304" pitchFamily="18" charset="0"/>
                <a:cs typeface="Times New Roman" panose="02020603050405020304" pitchFamily="18" charset="0"/>
              </a:rPr>
              <a:t>yıllık kira bedelinin </a:t>
            </a:r>
            <a:r>
              <a:rPr lang="tr-TR" sz="1600" dirty="0">
                <a:latin typeface="Times New Roman" panose="02020603050405020304" pitchFamily="18" charset="0"/>
                <a:cs typeface="Times New Roman" panose="02020603050405020304" pitchFamily="18" charset="0"/>
              </a:rPr>
              <a:t>toplamının; </a:t>
            </a:r>
          </a:p>
          <a:p>
            <a:pPr marL="0" indent="0" algn="just">
              <a:lnSpc>
                <a:spcPct val="110000"/>
              </a:lnSpc>
              <a:spcBef>
                <a:spcPts val="0"/>
              </a:spcBef>
              <a:buNone/>
            </a:pPr>
            <a:r>
              <a:rPr lang="tr-TR" sz="1600" u="sng" dirty="0">
                <a:latin typeface="Times New Roman" panose="02020603050405020304" pitchFamily="18" charset="0"/>
                <a:cs typeface="Times New Roman" panose="02020603050405020304" pitchFamily="18" charset="0"/>
              </a:rPr>
              <a:t>2019 takvim yılı için </a:t>
            </a:r>
          </a:p>
          <a:p>
            <a:pPr marL="0" indent="0" algn="just">
              <a:lnSpc>
                <a:spcPct val="110000"/>
              </a:lnSpc>
              <a:spcBef>
                <a:spcPts val="0"/>
              </a:spcBef>
              <a:buNone/>
            </a:pPr>
            <a:r>
              <a:rPr lang="tr-TR" sz="1600" dirty="0">
                <a:latin typeface="Times New Roman" panose="02020603050405020304" pitchFamily="18" charset="0"/>
                <a:cs typeface="Times New Roman" panose="02020603050405020304" pitchFamily="18" charset="0"/>
              </a:rPr>
              <a:t>	- Büyükşehir belediye sınırları içinde; 	</a:t>
            </a:r>
            <a:r>
              <a:rPr lang="tr-TR" sz="1600" b="1" dirty="0">
                <a:latin typeface="Times New Roman" panose="02020603050405020304" pitchFamily="18" charset="0"/>
                <a:cs typeface="Times New Roman" panose="02020603050405020304" pitchFamily="18" charset="0"/>
              </a:rPr>
              <a:t>9.000.-TL</a:t>
            </a:r>
          </a:p>
          <a:p>
            <a:pPr marL="0" indent="0" algn="just">
              <a:lnSpc>
                <a:spcPct val="110000"/>
              </a:lnSpc>
              <a:spcBef>
                <a:spcPts val="0"/>
              </a:spcBef>
              <a:buNone/>
            </a:pPr>
            <a:r>
              <a:rPr lang="tr-TR" sz="1600" dirty="0">
                <a:latin typeface="Times New Roman" panose="02020603050405020304" pitchFamily="18" charset="0"/>
                <a:cs typeface="Times New Roman" panose="02020603050405020304" pitchFamily="18" charset="0"/>
              </a:rPr>
              <a:t>	- Diğer yerlerde;				</a:t>
            </a:r>
            <a:r>
              <a:rPr lang="tr-TR" sz="1600" b="1" dirty="0">
                <a:latin typeface="Times New Roman" panose="02020603050405020304" pitchFamily="18" charset="0"/>
                <a:cs typeface="Times New Roman" panose="02020603050405020304" pitchFamily="18" charset="0"/>
              </a:rPr>
              <a:t>6.000.-TL</a:t>
            </a:r>
            <a:r>
              <a:rPr lang="tr-TR" sz="1600" dirty="0">
                <a:latin typeface="Times New Roman" panose="02020603050405020304" pitchFamily="18" charset="0"/>
                <a:cs typeface="Times New Roman" panose="02020603050405020304" pitchFamily="18" charset="0"/>
              </a:rPr>
              <a:t>’yi aşmaması.</a:t>
            </a:r>
          </a:p>
          <a:p>
            <a:pPr marL="0" indent="0" algn="just">
              <a:lnSpc>
                <a:spcPct val="110000"/>
              </a:lnSpc>
              <a:spcBef>
                <a:spcPts val="0"/>
              </a:spcBef>
              <a:buNone/>
            </a:pPr>
            <a:r>
              <a:rPr lang="tr-TR" sz="1600" b="1"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Ticari, zirai veya mesleki faaliyetler dolayısıyla gerçek usulde gelir vergisine tabi olmamak.</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2</a:t>
            </a:fld>
            <a:endParaRPr lang="tr-TR" dirty="0">
              <a:solidFill>
                <a:prstClr val="black"/>
              </a:solidFill>
            </a:endParaRPr>
          </a:p>
        </p:txBody>
      </p:sp>
    </p:spTree>
    <p:extLst>
      <p:ext uri="{BB962C8B-B14F-4D97-AF65-F5344CB8AC3E}">
        <p14:creationId xmlns:p14="http://schemas.microsoft.com/office/powerpoint/2010/main" val="3679758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Basit Usule Tabi Olmanın Özel Şartları</a:t>
            </a:r>
          </a:p>
        </p:txBody>
      </p:sp>
      <p:sp>
        <p:nvSpPr>
          <p:cNvPr id="3" name="İçerik Yer Tutucusu 2"/>
          <p:cNvSpPr>
            <a:spLocks noGrp="1"/>
          </p:cNvSpPr>
          <p:nvPr>
            <p:ph idx="1"/>
          </p:nvPr>
        </p:nvSpPr>
        <p:spPr>
          <a:xfrm>
            <a:off x="1608463" y="1844824"/>
            <a:ext cx="9661791" cy="4608512"/>
          </a:xfrm>
        </p:spPr>
        <p:txBody>
          <a:bodyPr>
            <a:normAutofit/>
          </a:bodyPr>
          <a:lstStyle/>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1.</a:t>
            </a:r>
            <a:r>
              <a:rPr lang="tr-TR" sz="1600" dirty="0">
                <a:latin typeface="Times New Roman" panose="02020603050405020304" pitchFamily="18" charset="0"/>
                <a:cs typeface="Times New Roman" panose="02020603050405020304" pitchFamily="18" charset="0"/>
              </a:rPr>
              <a:t> Satın aldıkları malları olduğu gibi veya işledikten sonra satanların</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ctr">
              <a:lnSpc>
                <a:spcPct val="100000"/>
              </a:lnSpc>
              <a:spcBef>
                <a:spcPts val="0"/>
              </a:spcBef>
              <a:buNone/>
            </a:pPr>
            <a:r>
              <a:rPr lang="tr-TR" sz="1600" u="sng" dirty="0">
                <a:latin typeface="Times New Roman" panose="02020603050405020304" pitchFamily="18" charset="0"/>
                <a:cs typeface="Times New Roman" panose="02020603050405020304" pitchFamily="18" charset="0"/>
              </a:rPr>
              <a:t>2019 takvim yılı için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-Yıllık alımları tutarının; 				</a:t>
            </a:r>
            <a:r>
              <a:rPr lang="tr-TR" sz="1600" b="1" dirty="0">
                <a:latin typeface="Times New Roman" panose="02020603050405020304" pitchFamily="18" charset="0"/>
                <a:cs typeface="Times New Roman" panose="02020603050405020304" pitchFamily="18" charset="0"/>
              </a:rPr>
              <a:t>120.000.-TL</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-Yıllık satışları tutarının 				</a:t>
            </a:r>
            <a:r>
              <a:rPr lang="tr-TR" sz="1600" b="1" dirty="0">
                <a:latin typeface="Times New Roman" panose="02020603050405020304" pitchFamily="18" charset="0"/>
                <a:cs typeface="Times New Roman" panose="02020603050405020304" pitchFamily="18" charset="0"/>
              </a:rPr>
              <a:t>180.000.-TL</a:t>
            </a:r>
            <a:r>
              <a:rPr lang="tr-TR" sz="1600" dirty="0">
                <a:latin typeface="Times New Roman" panose="02020603050405020304" pitchFamily="18" charset="0"/>
                <a:cs typeface="Times New Roman" panose="02020603050405020304" pitchFamily="18" charset="0"/>
              </a:rPr>
              <a:t>’yi aşmaması</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(1) numaralı bentte yazılı olanların dışındaki işlerle uğraşanların bir yıl içinde elde ettikleri </a:t>
            </a:r>
            <a:r>
              <a:rPr lang="tr-TR" sz="1600" u="sng" dirty="0">
                <a:latin typeface="Times New Roman" panose="02020603050405020304" pitchFamily="18" charset="0"/>
                <a:cs typeface="Times New Roman" panose="02020603050405020304" pitchFamily="18" charset="0"/>
              </a:rPr>
              <a:t>gayri safi iş hâsılatının</a:t>
            </a:r>
            <a:r>
              <a:rPr lang="tr-TR" sz="1600" dirty="0">
                <a:latin typeface="Times New Roman" panose="02020603050405020304" pitchFamily="18" charset="0"/>
                <a:cs typeface="Times New Roman" panose="02020603050405020304" pitchFamily="18" charset="0"/>
              </a:rPr>
              <a:t>;          </a:t>
            </a:r>
            <a:r>
              <a:rPr lang="tr-TR" sz="1600" b="1" dirty="0">
                <a:latin typeface="Times New Roman" panose="02020603050405020304" pitchFamily="18" charset="0"/>
                <a:cs typeface="Times New Roman" panose="02020603050405020304" pitchFamily="18" charset="0"/>
              </a:rPr>
              <a:t>60.000.-TL</a:t>
            </a:r>
            <a:r>
              <a:rPr lang="tr-TR" sz="1600" dirty="0">
                <a:latin typeface="Times New Roman" panose="02020603050405020304" pitchFamily="18" charset="0"/>
                <a:cs typeface="Times New Roman" panose="02020603050405020304" pitchFamily="18" charset="0"/>
              </a:rPr>
              <a:t>’yi aşmaması.</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(1) ve (2) numaralı bentlerde yazılı </a:t>
            </a:r>
            <a:r>
              <a:rPr lang="tr-TR" sz="1600" u="sng" dirty="0">
                <a:latin typeface="Times New Roman" panose="02020603050405020304" pitchFamily="18" charset="0"/>
                <a:cs typeface="Times New Roman" panose="02020603050405020304" pitchFamily="18" charset="0"/>
              </a:rPr>
              <a:t>işlerin birlikte yapılması halinde</a:t>
            </a:r>
            <a:r>
              <a:rPr lang="tr-TR" sz="1600" dirty="0">
                <a:latin typeface="Times New Roman" panose="02020603050405020304" pitchFamily="18" charset="0"/>
                <a:cs typeface="Times New Roman" panose="02020603050405020304" pitchFamily="18" charset="0"/>
              </a:rPr>
              <a:t>, yıllık satış tutarı ile iş hasılatı toplamının; 		 </a:t>
            </a:r>
            <a:r>
              <a:rPr lang="tr-TR" sz="1600" b="1" dirty="0">
                <a:latin typeface="Times New Roman" panose="02020603050405020304" pitchFamily="18" charset="0"/>
                <a:cs typeface="Times New Roman" panose="02020603050405020304" pitchFamily="18" charset="0"/>
              </a:rPr>
              <a:t>120.000.-TL</a:t>
            </a:r>
            <a:r>
              <a:rPr lang="tr-TR" sz="1600" dirty="0">
                <a:latin typeface="Times New Roman" panose="02020603050405020304" pitchFamily="18" charset="0"/>
                <a:cs typeface="Times New Roman" panose="02020603050405020304" pitchFamily="18" charset="0"/>
              </a:rPr>
              <a:t>’yi aşmaması.</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3</a:t>
            </a:fld>
            <a:endParaRPr lang="tr-TR" dirty="0">
              <a:solidFill>
                <a:prstClr val="black"/>
              </a:solidFill>
            </a:endParaRPr>
          </a:p>
        </p:txBody>
      </p:sp>
    </p:spTree>
    <p:extLst>
      <p:ext uri="{BB962C8B-B14F-4D97-AF65-F5344CB8AC3E}">
        <p14:creationId xmlns:p14="http://schemas.microsoft.com/office/powerpoint/2010/main" val="2516781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Basit Usulden Yararlanamayacak Olanlar</a:t>
            </a:r>
          </a:p>
        </p:txBody>
      </p:sp>
      <p:sp>
        <p:nvSpPr>
          <p:cNvPr id="3" name="İçerik Yer Tutucusu 2"/>
          <p:cNvSpPr>
            <a:spLocks noGrp="1"/>
          </p:cNvSpPr>
          <p:nvPr>
            <p:ph idx="1"/>
          </p:nvPr>
        </p:nvSpPr>
        <p:spPr>
          <a:xfrm>
            <a:off x="1520327" y="1700808"/>
            <a:ext cx="9834843" cy="3466103"/>
          </a:xfrm>
        </p:spPr>
        <p:txBody>
          <a:bodyPr>
            <a:noAutofit/>
          </a:bodyPr>
          <a:lstStyle/>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1.</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Kollektif</a:t>
            </a:r>
            <a:r>
              <a:rPr lang="tr-TR" sz="1400" dirty="0">
                <a:latin typeface="Times New Roman" panose="02020603050405020304" pitchFamily="18" charset="0"/>
                <a:cs typeface="Times New Roman" panose="02020603050405020304" pitchFamily="18" charset="0"/>
              </a:rPr>
              <a:t> şirket ortakları ile komandit şirketlerin komandite ortakları,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2.</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İkrazat</a:t>
            </a:r>
            <a:r>
              <a:rPr lang="tr-TR" sz="1400" dirty="0">
                <a:latin typeface="Times New Roman" panose="02020603050405020304" pitchFamily="18" charset="0"/>
                <a:cs typeface="Times New Roman" panose="02020603050405020304" pitchFamily="18" charset="0"/>
              </a:rPr>
              <a:t> (ödünç para verme) işleriyle uğraşanlar,</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3.</a:t>
            </a:r>
            <a:r>
              <a:rPr lang="tr-TR" sz="1400" dirty="0">
                <a:latin typeface="Times New Roman" panose="02020603050405020304" pitchFamily="18" charset="0"/>
                <a:cs typeface="Times New Roman" panose="02020603050405020304" pitchFamily="18" charset="0"/>
              </a:rPr>
              <a:t> Sarraflar ile kıymetli maden ve mücevherat alım satımı ile uğraşanlar,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4.</a:t>
            </a:r>
            <a:r>
              <a:rPr lang="tr-TR" sz="1400" dirty="0">
                <a:latin typeface="Times New Roman" panose="02020603050405020304" pitchFamily="18" charset="0"/>
                <a:cs typeface="Times New Roman" panose="02020603050405020304" pitchFamily="18" charset="0"/>
              </a:rPr>
              <a:t> Gelir Vergisi Kanununun 94 üncü maddesinin birinci fıkrasında sayılan kişi ve kurumlara </a:t>
            </a:r>
            <a:r>
              <a:rPr lang="tr-TR" sz="1400" i="1" dirty="0">
                <a:latin typeface="Times New Roman" panose="02020603050405020304" pitchFamily="18" charset="0"/>
                <a:cs typeface="Times New Roman" panose="02020603050405020304" pitchFamily="18" charset="0"/>
              </a:rPr>
              <a:t>(Kamu idare ve müesseseleri, iktisadî kamu müesseseleri, sair kurumlar, ticaret şirketleri, iş ortaklıkları, dernekler, vakıflar, dernek ve vakıfların iktisadî işletmeleri, kooperatifler, yatırım fonu yönetenler, gerçek gelirlerini beyan etmeye mecbur olan ticaret ve serbest meslek erbabı, zirai kazançlarını bilanço veya ziraî işletme hesabı esasına göre tespit eden çiftçiler) </a:t>
            </a:r>
            <a:r>
              <a:rPr lang="tr-TR" sz="1400" dirty="0">
                <a:latin typeface="Times New Roman" panose="02020603050405020304" pitchFamily="18" charset="0"/>
                <a:cs typeface="Times New Roman" panose="02020603050405020304" pitchFamily="18" charset="0"/>
              </a:rPr>
              <a:t>karşı </a:t>
            </a:r>
            <a:r>
              <a:rPr lang="tr-TR" sz="1400" u="sng" dirty="0">
                <a:latin typeface="Times New Roman" panose="02020603050405020304" pitchFamily="18" charset="0"/>
                <a:cs typeface="Times New Roman" panose="02020603050405020304" pitchFamily="18" charset="0"/>
              </a:rPr>
              <a:t>inşaat ve onarma işini taahhüt edenler </a:t>
            </a:r>
            <a:r>
              <a:rPr lang="tr-TR" sz="1400" dirty="0">
                <a:latin typeface="Times New Roman" panose="02020603050405020304" pitchFamily="18" charset="0"/>
                <a:cs typeface="Times New Roman" panose="02020603050405020304" pitchFamily="18" charset="0"/>
              </a:rPr>
              <a:t>ile bu mükelleflere karşı derece </a:t>
            </a:r>
            <a:r>
              <a:rPr lang="tr-TR" sz="1400" dirty="0" err="1">
                <a:latin typeface="Times New Roman" panose="02020603050405020304" pitchFamily="18" charset="0"/>
                <a:cs typeface="Times New Roman" panose="02020603050405020304" pitchFamily="18" charset="0"/>
              </a:rPr>
              <a:t>derece</a:t>
            </a:r>
            <a:r>
              <a:rPr lang="tr-TR" sz="1400" dirty="0">
                <a:latin typeface="Times New Roman" panose="02020603050405020304" pitchFamily="18" charset="0"/>
                <a:cs typeface="Times New Roman" panose="02020603050405020304" pitchFamily="18" charset="0"/>
              </a:rPr>
              <a:t> taahhütte bulunanlar,</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5.</a:t>
            </a:r>
            <a:r>
              <a:rPr lang="tr-TR" sz="1400" dirty="0">
                <a:latin typeface="Times New Roman" panose="02020603050405020304" pitchFamily="18" charset="0"/>
                <a:cs typeface="Times New Roman" panose="02020603050405020304" pitchFamily="18" charset="0"/>
              </a:rPr>
              <a:t> Sigorta prodüktörleri,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6.</a:t>
            </a:r>
            <a:r>
              <a:rPr lang="tr-TR" sz="1400" dirty="0">
                <a:latin typeface="Times New Roman" panose="02020603050405020304" pitchFamily="18" charset="0"/>
                <a:cs typeface="Times New Roman" panose="02020603050405020304" pitchFamily="18" charset="0"/>
              </a:rPr>
              <a:t> Her türlü ilan ve reklam işleriyle uğraşanlar,</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7. </a:t>
            </a:r>
            <a:r>
              <a:rPr lang="tr-TR" sz="1400" u="sng" dirty="0">
                <a:latin typeface="Times New Roman" panose="02020603050405020304" pitchFamily="18" charset="0"/>
                <a:cs typeface="Times New Roman" panose="02020603050405020304" pitchFamily="18" charset="0"/>
              </a:rPr>
              <a:t>Gayrimenkul </a:t>
            </a:r>
            <a:r>
              <a:rPr lang="tr-TR" sz="1400" dirty="0">
                <a:latin typeface="Times New Roman" panose="02020603050405020304" pitchFamily="18" charset="0"/>
                <a:cs typeface="Times New Roman" panose="02020603050405020304" pitchFamily="18" charset="0"/>
              </a:rPr>
              <a:t>ve gemi alım satımı ile uğraşanlar,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8.</a:t>
            </a:r>
            <a:r>
              <a:rPr lang="tr-TR" sz="1400" dirty="0">
                <a:latin typeface="Times New Roman" panose="02020603050405020304" pitchFamily="18" charset="0"/>
                <a:cs typeface="Times New Roman" panose="02020603050405020304" pitchFamily="18" charset="0"/>
              </a:rPr>
              <a:t> Tavassut (aracılık) işi yapanlar,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9.</a:t>
            </a:r>
            <a:r>
              <a:rPr lang="tr-TR" sz="1400" dirty="0">
                <a:latin typeface="Times New Roman" panose="02020603050405020304" pitchFamily="18" charset="0"/>
                <a:cs typeface="Times New Roman" panose="02020603050405020304" pitchFamily="18" charset="0"/>
              </a:rPr>
              <a:t> Maden işletmeleri, taş ve kireç ocakları, kum ve çakıl istihsal yerleri, tuğla ve kiremit harmanları işletenler. </a:t>
            </a: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10. </a:t>
            </a:r>
            <a:r>
              <a:rPr lang="tr-TR" sz="1400" dirty="0">
                <a:latin typeface="Times New Roman" panose="02020603050405020304" pitchFamily="18" charset="0"/>
                <a:cs typeface="Times New Roman" panose="02020603050405020304" pitchFamily="18" charset="0"/>
              </a:rPr>
              <a:t>Şehirlerarası yük ve yolcu taşımacılığı yapanlar ile treyler, çekici ve benzerlerinin sahip veya işleticileri. </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4</a:t>
            </a:fld>
            <a:endParaRPr lang="tr-TR" dirty="0">
              <a:solidFill>
                <a:prstClr val="black"/>
              </a:solidFill>
            </a:endParaRPr>
          </a:p>
        </p:txBody>
      </p:sp>
    </p:spTree>
    <p:extLst>
      <p:ext uri="{BB962C8B-B14F-4D97-AF65-F5344CB8AC3E}">
        <p14:creationId xmlns:p14="http://schemas.microsoft.com/office/powerpoint/2010/main" val="1894822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63236" y="646945"/>
            <a:ext cx="7374270" cy="1080120"/>
          </a:xfrm>
        </p:spPr>
        <p:txBody>
          <a:bodyPr>
            <a:normAutofit/>
          </a:bodyPr>
          <a:lstStyle/>
          <a:p>
            <a:pPr algn="just"/>
            <a:r>
              <a:rPr lang="tr-TR" sz="1200" dirty="0">
                <a:solidFill>
                  <a:schemeClr val="tx1"/>
                </a:solidFill>
                <a:latin typeface="Times New Roman" panose="02020603050405020304" pitchFamily="18" charset="0"/>
                <a:cs typeface="Times New Roman" panose="02020603050405020304" pitchFamily="18" charset="0"/>
              </a:rPr>
              <a:t>Büyükşehir belediye sınırları içinde aşağıda belirtilen faaliyetleri yapan mükellefler, gerçek usulde vergilendirilme kapsamına alınmıştır.</a:t>
            </a:r>
          </a:p>
        </p:txBody>
      </p:sp>
      <p:sp>
        <p:nvSpPr>
          <p:cNvPr id="3" name="İçerik Yer Tutucusu 2"/>
          <p:cNvSpPr>
            <a:spLocks noGrp="1"/>
          </p:cNvSpPr>
          <p:nvPr>
            <p:ph idx="1"/>
          </p:nvPr>
        </p:nvSpPr>
        <p:spPr>
          <a:xfrm>
            <a:off x="1608463" y="1940829"/>
            <a:ext cx="9746708" cy="3545572"/>
          </a:xfrm>
        </p:spPr>
        <p:txBody>
          <a:bodyPr>
            <a:normAutofit/>
          </a:bodyPr>
          <a:lstStyle/>
          <a:p>
            <a:pPr marL="0" indent="0" algn="just">
              <a:buNone/>
            </a:pPr>
            <a:r>
              <a:rPr lang="tr-TR" sz="1600" b="1" dirty="0">
                <a:latin typeface="Times New Roman" panose="02020603050405020304" pitchFamily="18" charset="0"/>
                <a:cs typeface="Times New Roman" panose="02020603050405020304" pitchFamily="18" charset="0"/>
              </a:rPr>
              <a:t>1.</a:t>
            </a:r>
            <a:r>
              <a:rPr lang="tr-TR" sz="1600" dirty="0">
                <a:latin typeface="Times New Roman" panose="02020603050405020304" pitchFamily="18" charset="0"/>
                <a:cs typeface="Times New Roman" panose="02020603050405020304" pitchFamily="18" charset="0"/>
              </a:rPr>
              <a:t> Her türlü </a:t>
            </a:r>
            <a:r>
              <a:rPr lang="tr-TR" sz="1600" u="sng" dirty="0">
                <a:latin typeface="Times New Roman" panose="02020603050405020304" pitchFamily="18" charset="0"/>
                <a:cs typeface="Times New Roman" panose="02020603050405020304" pitchFamily="18" charset="0"/>
              </a:rPr>
              <a:t>emtia imalatı </a:t>
            </a:r>
            <a:r>
              <a:rPr lang="tr-TR" sz="1600" dirty="0">
                <a:latin typeface="Times New Roman" panose="02020603050405020304" pitchFamily="18" charset="0"/>
                <a:cs typeface="Times New Roman" panose="02020603050405020304" pitchFamily="18" charset="0"/>
              </a:rPr>
              <a:t>ile uğraşanlar,</a:t>
            </a:r>
          </a:p>
          <a:p>
            <a:pPr marL="0" indent="0" algn="just">
              <a:buNone/>
            </a:pPr>
            <a:r>
              <a:rPr lang="tr-TR" sz="1600" b="1" dirty="0">
                <a:latin typeface="Times New Roman" panose="02020603050405020304" pitchFamily="18" charset="0"/>
                <a:cs typeface="Times New Roman" panose="02020603050405020304" pitchFamily="18" charset="0"/>
              </a:rPr>
              <a:t>2.</a:t>
            </a:r>
            <a:r>
              <a:rPr lang="tr-TR" sz="1600" dirty="0">
                <a:latin typeface="Times New Roman" panose="02020603050405020304" pitchFamily="18" charset="0"/>
                <a:cs typeface="Times New Roman" panose="02020603050405020304" pitchFamily="18" charset="0"/>
              </a:rPr>
              <a:t> Her türlü </a:t>
            </a:r>
            <a:r>
              <a:rPr lang="tr-TR" sz="1600" u="sng" dirty="0">
                <a:latin typeface="Times New Roman" panose="02020603050405020304" pitchFamily="18" charset="0"/>
                <a:cs typeface="Times New Roman" panose="02020603050405020304" pitchFamily="18" charset="0"/>
              </a:rPr>
              <a:t>emtia alım-satımı </a:t>
            </a:r>
            <a:r>
              <a:rPr lang="tr-TR" sz="1600" dirty="0">
                <a:latin typeface="Times New Roman" panose="02020603050405020304" pitchFamily="18" charset="0"/>
                <a:cs typeface="Times New Roman" panose="02020603050405020304" pitchFamily="18" charset="0"/>
              </a:rPr>
              <a:t>ile uğraşanlar, </a:t>
            </a:r>
          </a:p>
          <a:p>
            <a:pPr marL="0" indent="0" algn="just">
              <a:buNone/>
            </a:pPr>
            <a:r>
              <a:rPr lang="tr-TR" sz="1600" b="1" dirty="0">
                <a:latin typeface="Times New Roman" panose="02020603050405020304" pitchFamily="18" charset="0"/>
                <a:cs typeface="Times New Roman" panose="02020603050405020304" pitchFamily="18" charset="0"/>
              </a:rPr>
              <a:t>3.</a:t>
            </a:r>
            <a:r>
              <a:rPr lang="tr-TR" sz="1600" dirty="0">
                <a:latin typeface="Times New Roman" panose="02020603050405020304" pitchFamily="18" charset="0"/>
                <a:cs typeface="Times New Roman" panose="02020603050405020304" pitchFamily="18" charset="0"/>
              </a:rPr>
              <a:t> </a:t>
            </a:r>
            <a:r>
              <a:rPr lang="tr-TR" sz="1600" u="sng" dirty="0">
                <a:latin typeface="Times New Roman" panose="02020603050405020304" pitchFamily="18" charset="0"/>
                <a:cs typeface="Times New Roman" panose="02020603050405020304" pitchFamily="18" charset="0"/>
              </a:rPr>
              <a:t>İnşaat</a:t>
            </a:r>
            <a:r>
              <a:rPr lang="tr-TR" sz="1600" dirty="0">
                <a:latin typeface="Times New Roman" panose="02020603050405020304" pitchFamily="18" charset="0"/>
                <a:cs typeface="Times New Roman" panose="02020603050405020304" pitchFamily="18" charset="0"/>
              </a:rPr>
              <a:t> ile ilgili her türlü işlerle uğraşanlar, </a:t>
            </a:r>
          </a:p>
          <a:p>
            <a:pPr marL="0" indent="0" algn="just">
              <a:buNone/>
            </a:pPr>
            <a:r>
              <a:rPr lang="tr-TR" sz="1600" b="1" dirty="0">
                <a:latin typeface="Times New Roman" panose="02020603050405020304" pitchFamily="18" charset="0"/>
                <a:cs typeface="Times New Roman" panose="02020603050405020304" pitchFamily="18" charset="0"/>
              </a:rPr>
              <a:t>4.</a:t>
            </a:r>
            <a:r>
              <a:rPr lang="tr-TR" sz="1600" dirty="0">
                <a:latin typeface="Times New Roman" panose="02020603050405020304" pitchFamily="18" charset="0"/>
                <a:cs typeface="Times New Roman" panose="02020603050405020304" pitchFamily="18" charset="0"/>
              </a:rPr>
              <a:t> </a:t>
            </a:r>
            <a:r>
              <a:rPr lang="tr-TR" sz="1600" u="sng" dirty="0">
                <a:latin typeface="Times New Roman" panose="02020603050405020304" pitchFamily="18" charset="0"/>
                <a:cs typeface="Times New Roman" panose="02020603050405020304" pitchFamily="18" charset="0"/>
              </a:rPr>
              <a:t>Motorlu taşıtların her türlü bakım-onarım </a:t>
            </a:r>
            <a:r>
              <a:rPr lang="tr-TR" sz="1600" dirty="0">
                <a:latin typeface="Times New Roman" panose="02020603050405020304" pitchFamily="18" charset="0"/>
                <a:cs typeface="Times New Roman" panose="02020603050405020304" pitchFamily="18" charset="0"/>
              </a:rPr>
              <a:t>işleriyle uğraşanlar, </a:t>
            </a:r>
          </a:p>
          <a:p>
            <a:pPr marL="0" indent="0" algn="just">
              <a:buNone/>
            </a:pPr>
            <a:r>
              <a:rPr lang="tr-TR" sz="1600" b="1" dirty="0">
                <a:latin typeface="Times New Roman" panose="02020603050405020304" pitchFamily="18" charset="0"/>
                <a:cs typeface="Times New Roman" panose="02020603050405020304" pitchFamily="18" charset="0"/>
              </a:rPr>
              <a:t>5. </a:t>
            </a:r>
            <a:r>
              <a:rPr lang="tr-TR" sz="1600" u="sng" dirty="0">
                <a:latin typeface="Times New Roman" panose="02020603050405020304" pitchFamily="18" charset="0"/>
                <a:cs typeface="Times New Roman" panose="02020603050405020304" pitchFamily="18" charset="0"/>
              </a:rPr>
              <a:t>Lokanta</a:t>
            </a:r>
            <a:r>
              <a:rPr lang="tr-TR" sz="1600" dirty="0">
                <a:latin typeface="Times New Roman" panose="02020603050405020304" pitchFamily="18" charset="0"/>
                <a:cs typeface="Times New Roman" panose="02020603050405020304" pitchFamily="18" charset="0"/>
              </a:rPr>
              <a:t> ve benzeri hizmet işletmelerini işletenler, </a:t>
            </a:r>
          </a:p>
          <a:p>
            <a:pPr marL="0" indent="0" algn="just">
              <a:buNone/>
            </a:pPr>
            <a:r>
              <a:rPr lang="tr-TR" sz="1600" b="1" dirty="0">
                <a:latin typeface="Times New Roman" panose="02020603050405020304" pitchFamily="18" charset="0"/>
                <a:cs typeface="Times New Roman" panose="02020603050405020304" pitchFamily="18" charset="0"/>
              </a:rPr>
              <a:t>6.</a:t>
            </a:r>
            <a:r>
              <a:rPr lang="tr-TR" sz="1600" dirty="0">
                <a:latin typeface="Times New Roman" panose="02020603050405020304" pitchFamily="18" charset="0"/>
                <a:cs typeface="Times New Roman" panose="02020603050405020304" pitchFamily="18" charset="0"/>
              </a:rPr>
              <a:t> </a:t>
            </a:r>
            <a:r>
              <a:rPr lang="tr-TR" sz="1600" u="sng" dirty="0">
                <a:latin typeface="Times New Roman" panose="02020603050405020304" pitchFamily="18" charset="0"/>
                <a:cs typeface="Times New Roman" panose="02020603050405020304" pitchFamily="18" charset="0"/>
              </a:rPr>
              <a:t>Eğlence </a:t>
            </a:r>
            <a:r>
              <a:rPr lang="tr-TR" sz="1600" dirty="0">
                <a:latin typeface="Times New Roman" panose="02020603050405020304" pitchFamily="18" charset="0"/>
                <a:cs typeface="Times New Roman" panose="02020603050405020304" pitchFamily="18" charset="0"/>
              </a:rPr>
              <a:t>ve istirahat yerlerini işletenler. </a:t>
            </a:r>
          </a:p>
          <a:p>
            <a:pPr marL="0" indent="0" algn="just">
              <a:buNone/>
            </a:pPr>
            <a:endParaRPr lang="tr-TR" sz="1600" dirty="0">
              <a:latin typeface="Times New Roman" panose="02020603050405020304" pitchFamily="18" charset="0"/>
              <a:cs typeface="Times New Roman" panose="02020603050405020304" pitchFamily="18" charset="0"/>
            </a:endParaRPr>
          </a:p>
          <a:p>
            <a:pPr marL="0" indent="0" algn="just">
              <a:buNone/>
            </a:pPr>
            <a:r>
              <a:rPr lang="tr-TR" sz="1600" dirty="0">
                <a:latin typeface="Times New Roman" panose="02020603050405020304" pitchFamily="18" charset="0"/>
                <a:cs typeface="Times New Roman" panose="02020603050405020304" pitchFamily="18" charset="0"/>
              </a:rPr>
              <a:t>Bu mükellefler, basit usulden yararlanmaya ilişkin genel ve özel şartları taşıyıp taşımadıklarına bakılmaksızın gerçek usulde vergilendirileceklerdir.</a:t>
            </a:r>
          </a:p>
          <a:p>
            <a:pPr marL="0" indent="0" algn="just">
              <a:buNone/>
            </a:pPr>
            <a:endParaRPr lang="tr-TR" sz="1600" dirty="0">
              <a:latin typeface="Times New Roman" panose="02020603050405020304" pitchFamily="18" charset="0"/>
              <a:cs typeface="Times New Roman" panose="02020603050405020304" pitchFamily="18" charset="0"/>
            </a:endParaRP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5</a:t>
            </a:fld>
            <a:endParaRPr lang="tr-TR" dirty="0">
              <a:solidFill>
                <a:prstClr val="black"/>
              </a:solidFill>
            </a:endParaRPr>
          </a:p>
        </p:txBody>
      </p:sp>
    </p:spTree>
    <p:extLst>
      <p:ext uri="{BB962C8B-B14F-4D97-AF65-F5344CB8AC3E}">
        <p14:creationId xmlns:p14="http://schemas.microsoft.com/office/powerpoint/2010/main" val="639162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Basit usulde vergilemeye ilişkin örnek</a:t>
            </a:r>
          </a:p>
        </p:txBody>
      </p:sp>
      <p:sp>
        <p:nvSpPr>
          <p:cNvPr id="3" name="İçerik Yer Tutucusu 2"/>
          <p:cNvSpPr>
            <a:spLocks noGrp="1"/>
          </p:cNvSpPr>
          <p:nvPr>
            <p:ph idx="1"/>
          </p:nvPr>
        </p:nvSpPr>
        <p:spPr>
          <a:xfrm>
            <a:off x="1597447" y="1829494"/>
            <a:ext cx="9680606" cy="4320481"/>
          </a:xfrm>
        </p:spPr>
        <p:txBody>
          <a:bodyPr>
            <a:normAutofit/>
          </a:bodyPr>
          <a:lstStyle/>
          <a:p>
            <a:pPr marL="0" indent="0" algn="just">
              <a:lnSpc>
                <a:spcPct val="100000"/>
              </a:lnSpc>
              <a:spcBef>
                <a:spcPts val="0"/>
              </a:spcBef>
              <a:buNone/>
            </a:pPr>
            <a:r>
              <a:rPr lang="tr-TR" sz="1600" b="1" dirty="0">
                <a:latin typeface="Times New Roman" panose="02020603050405020304" pitchFamily="18" charset="0"/>
                <a:cs typeface="Times New Roman" panose="02020603050405020304" pitchFamily="18" charset="0"/>
              </a:rPr>
              <a:t>Örnek:</a:t>
            </a:r>
            <a:r>
              <a:rPr lang="tr-TR" sz="1600" dirty="0">
                <a:latin typeface="Times New Roman" panose="02020603050405020304" pitchFamily="18" charset="0"/>
                <a:cs typeface="Times New Roman" panose="02020603050405020304" pitchFamily="18" charset="0"/>
              </a:rPr>
              <a:t> 2019 yılında Bakkallık faaliyetinde bulunan ve basit usulde vergilendirilen Bay </a:t>
            </a:r>
            <a:r>
              <a:rPr lang="tr-TR" sz="1600" dirty="0" err="1">
                <a:latin typeface="Times New Roman" panose="02020603050405020304" pitchFamily="18" charset="0"/>
                <a:cs typeface="Times New Roman" panose="02020603050405020304" pitchFamily="18" charset="0"/>
              </a:rPr>
              <a:t>ABC’nin</a:t>
            </a:r>
            <a:r>
              <a:rPr lang="tr-TR" sz="1600" dirty="0">
                <a:latin typeface="Times New Roman" panose="02020603050405020304" pitchFamily="18" charset="0"/>
                <a:cs typeface="Times New Roman" panose="02020603050405020304" pitchFamily="18" charset="0"/>
              </a:rPr>
              <a:t> işletme hesabı özeti aşağıdaki gibidir:</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-Dönem başı mal mevcudu 		18.000.-TL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-Dönem içi alışlar 				28.000.-TL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-Giderler 					16.000.-TL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-Dönem hasılatı 				72.000.-TL </a:t>
            </a: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-Dönem sonu mal mevcudu 		15.000.-TL</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(Dönem hasılatı + Dönem sonu mal mevcudu) – (Dönem başı mal mevcudu + Dönem içi alışlar + Giderler) = Kar / Zarar </a:t>
            </a:r>
          </a:p>
          <a:p>
            <a:pPr marL="0" indent="0" algn="just">
              <a:lnSpc>
                <a:spcPct val="100000"/>
              </a:lnSpc>
              <a:spcBef>
                <a:spcPts val="0"/>
              </a:spcBef>
              <a:buNone/>
            </a:pPr>
            <a:endParaRPr lang="tr-TR" sz="16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600" dirty="0">
                <a:latin typeface="Times New Roman" panose="02020603050405020304" pitchFamily="18" charset="0"/>
                <a:cs typeface="Times New Roman" panose="02020603050405020304" pitchFamily="18" charset="0"/>
              </a:rPr>
              <a:t>(72.000 + 15.000) – (18.000 + 28.000 + 16.000) = </a:t>
            </a:r>
            <a:r>
              <a:rPr lang="tr-TR" sz="1600" b="1" dirty="0">
                <a:latin typeface="Times New Roman" panose="02020603050405020304" pitchFamily="18" charset="0"/>
                <a:cs typeface="Times New Roman" panose="02020603050405020304" pitchFamily="18" charset="0"/>
              </a:rPr>
              <a:t>25.000.-TL Kar</a:t>
            </a:r>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6</a:t>
            </a:fld>
            <a:endParaRPr lang="tr-TR" dirty="0">
              <a:solidFill>
                <a:prstClr val="black"/>
              </a:solidFill>
            </a:endParaRPr>
          </a:p>
        </p:txBody>
      </p:sp>
    </p:spTree>
    <p:extLst>
      <p:ext uri="{BB962C8B-B14F-4D97-AF65-F5344CB8AC3E}">
        <p14:creationId xmlns:p14="http://schemas.microsoft.com/office/powerpoint/2010/main" val="81910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945983" y="404664"/>
            <a:ext cx="7374270" cy="599728"/>
          </a:xfrm>
        </p:spPr>
        <p:txBody>
          <a:bodyPr/>
          <a:lstStyle/>
          <a:p>
            <a:pPr algn="ctr"/>
            <a:r>
              <a:rPr lang="tr-TR" sz="2400" dirty="0" smtClean="0">
                <a:solidFill>
                  <a:schemeClr val="tx1"/>
                </a:solidFill>
                <a:latin typeface="Times New Roman" panose="02020603050405020304" pitchFamily="18" charset="0"/>
                <a:cs typeface="Times New Roman" panose="02020603050405020304" pitchFamily="18" charset="0"/>
              </a:rPr>
              <a:t>KAYNAKLAR</a:t>
            </a:r>
            <a:endParaRPr lang="tr-TR" sz="1800" dirty="0">
              <a:solidFill>
                <a:schemeClr val="tx1"/>
              </a:solidFill>
            </a:endParaRPr>
          </a:p>
        </p:txBody>
      </p:sp>
      <p:sp>
        <p:nvSpPr>
          <p:cNvPr id="3" name="İçerik Yer Tutucusu 2"/>
          <p:cNvSpPr>
            <a:spLocks noGrp="1"/>
          </p:cNvSpPr>
          <p:nvPr>
            <p:ph idx="1"/>
          </p:nvPr>
        </p:nvSpPr>
        <p:spPr>
          <a:xfrm>
            <a:off x="1652530" y="1764804"/>
            <a:ext cx="9702641" cy="3604124"/>
          </a:xfrm>
        </p:spPr>
        <p:txBody>
          <a:bodyPr>
            <a:normAutofit/>
          </a:bodyPr>
          <a:lstStyle/>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Bauman, Z. </a:t>
            </a:r>
            <a:r>
              <a:rPr lang="en-US" sz="1800" dirty="0">
                <a:latin typeface="Times New Roman" panose="02020603050405020304" pitchFamily="18" charset="0"/>
                <a:cs typeface="Times New Roman" panose="02020603050405020304" pitchFamily="18" charset="0"/>
              </a:rPr>
              <a:t>1991. Modernity and the Holocaust, Cornell University Press,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Lippman</a:t>
            </a:r>
            <a:r>
              <a:rPr lang="en-US" sz="1800" b="1" dirty="0">
                <a:latin typeface="Times New Roman" panose="02020603050405020304" pitchFamily="18" charset="0"/>
                <a:cs typeface="Times New Roman" panose="02020603050405020304" pitchFamily="18" charset="0"/>
              </a:rPr>
              <a:t>, E. J.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P. A. Wilson. </a:t>
            </a:r>
            <a:r>
              <a:rPr lang="en-US" sz="1800" dirty="0">
                <a:latin typeface="Times New Roman" panose="02020603050405020304" pitchFamily="18" charset="0"/>
                <a:cs typeface="Times New Roman" panose="02020603050405020304" pitchFamily="18" charset="0"/>
              </a:rPr>
              <a:t>2007. “The Culpability of Accounting in Perpetuating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Holocaust”, Accounting History, 12(3), 283-303.</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err="1">
                <a:latin typeface="Times New Roman" panose="02020603050405020304" pitchFamily="18" charset="0"/>
                <a:cs typeface="Times New Roman" panose="02020603050405020304" pitchFamily="18" charset="0"/>
              </a:rPr>
              <a:t>Kogon</a:t>
            </a:r>
            <a:r>
              <a:rPr lang="en-US" sz="1800" b="1" dirty="0">
                <a:latin typeface="Times New Roman" panose="02020603050405020304" pitchFamily="18" charset="0"/>
                <a:cs typeface="Times New Roman" panose="02020603050405020304" pitchFamily="18" charset="0"/>
              </a:rPr>
              <a:t>, E. </a:t>
            </a:r>
            <a:r>
              <a:rPr lang="en-US" sz="1800" dirty="0">
                <a:latin typeface="Times New Roman" panose="02020603050405020304" pitchFamily="18" charset="0"/>
                <a:cs typeface="Times New Roman" panose="02020603050405020304" pitchFamily="18" charset="0"/>
              </a:rPr>
              <a:t>1998. The Theory and Practice of Hell: The German Concentration Camps and the</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System Behind Them, Berkley Books, New York.</a:t>
            </a:r>
            <a:endParaRPr lang="tr-TR" sz="1800" dirty="0">
              <a:latin typeface="Times New Roman" panose="02020603050405020304" pitchFamily="18" charset="0"/>
              <a:cs typeface="Times New Roman" panose="02020603050405020304" pitchFamily="18" charset="0"/>
            </a:endParaRPr>
          </a:p>
          <a:p>
            <a:pPr algn="just">
              <a:lnSpc>
                <a:spcPct val="100000"/>
              </a:lnSpc>
              <a:spcBef>
                <a:spcPts val="0"/>
              </a:spcBef>
              <a:buFont typeface="Wingdings" panose="05000000000000000000" pitchFamily="2" charset="2"/>
              <a:buChar char="ü"/>
            </a:pPr>
            <a:r>
              <a:rPr lang="en-US" sz="1800" b="1" dirty="0">
                <a:latin typeface="Times New Roman" panose="02020603050405020304" pitchFamily="18" charset="0"/>
                <a:cs typeface="Times New Roman" panose="02020603050405020304" pitchFamily="18" charset="0"/>
              </a:rPr>
              <a:t>Arad, Y., Y. </a:t>
            </a:r>
            <a:r>
              <a:rPr lang="en-US" sz="1800" b="1" dirty="0" err="1">
                <a:latin typeface="Times New Roman" panose="02020603050405020304" pitchFamily="18" charset="0"/>
                <a:cs typeface="Times New Roman" panose="02020603050405020304" pitchFamily="18" charset="0"/>
              </a:rPr>
              <a:t>Gutman</a:t>
            </a:r>
            <a:r>
              <a:rPr lang="en-US" sz="1800" b="1" dirty="0">
                <a:latin typeface="Times New Roman" panose="02020603050405020304" pitchFamily="18" charset="0"/>
                <a:cs typeface="Times New Roman" panose="02020603050405020304" pitchFamily="18" charset="0"/>
              </a:rPr>
              <a:t> </a:t>
            </a:r>
            <a:r>
              <a:rPr lang="en-US" sz="1800" b="1" dirty="0" err="1">
                <a:latin typeface="Times New Roman" panose="02020603050405020304" pitchFamily="18" charset="0"/>
                <a:cs typeface="Times New Roman" panose="02020603050405020304" pitchFamily="18" charset="0"/>
              </a:rPr>
              <a:t>ve</a:t>
            </a:r>
            <a:r>
              <a:rPr lang="en-US" sz="1800" b="1" dirty="0">
                <a:latin typeface="Times New Roman" panose="02020603050405020304" pitchFamily="18" charset="0"/>
                <a:cs typeface="Times New Roman" panose="02020603050405020304" pitchFamily="18" charset="0"/>
              </a:rPr>
              <a:t> A. </a:t>
            </a:r>
            <a:r>
              <a:rPr lang="en-US" sz="1800" b="1" dirty="0" err="1">
                <a:latin typeface="Times New Roman" panose="02020603050405020304" pitchFamily="18" charset="0"/>
                <a:cs typeface="Times New Roman" panose="02020603050405020304" pitchFamily="18" charset="0"/>
              </a:rPr>
              <a:t>Margaliot</a:t>
            </a:r>
            <a:r>
              <a:rPr lang="en-US" sz="1800" b="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1996. Documents on the Holocaust: Selected Sources</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on the Destruction of the Jews of Germany and Austria, Poland, and the Soviet Union, </a:t>
            </a:r>
            <a:r>
              <a:rPr lang="en-US" sz="1800" dirty="0" err="1">
                <a:latin typeface="Times New Roman" panose="02020603050405020304" pitchFamily="18" charset="0"/>
                <a:cs typeface="Times New Roman" panose="02020603050405020304" pitchFamily="18" charset="0"/>
              </a:rPr>
              <a:t>Yad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Vashem</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Jerusalem</a:t>
            </a:r>
            <a:r>
              <a:rPr lang="tr-TR" sz="1800" dirty="0">
                <a:latin typeface="Times New Roman" panose="02020603050405020304" pitchFamily="18" charset="0"/>
                <a:cs typeface="Times New Roman" panose="02020603050405020304" pitchFamily="18" charset="0"/>
              </a:rPr>
              <a:t>.</a:t>
            </a:r>
          </a:p>
          <a:p>
            <a:endParaRPr lang="tr-TR" sz="1800" dirty="0"/>
          </a:p>
          <a:p>
            <a:pPr marL="0" indent="0" algn="just">
              <a:lnSpc>
                <a:spcPct val="100000"/>
              </a:lnSpc>
              <a:spcBef>
                <a:spcPts val="0"/>
              </a:spcBef>
              <a:buNone/>
            </a:pPr>
            <a:endParaRPr lang="tr-TR" sz="1800" dirty="0">
              <a:solidFill>
                <a:schemeClr val="tx2"/>
              </a:solidFill>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7</a:t>
            </a:fld>
            <a:endParaRPr lang="tr-TR" dirty="0">
              <a:solidFill>
                <a:prstClr val="black"/>
              </a:solidFill>
            </a:endParaRPr>
          </a:p>
        </p:txBody>
      </p:sp>
    </p:spTree>
    <p:extLst>
      <p:ext uri="{BB962C8B-B14F-4D97-AF65-F5344CB8AC3E}">
        <p14:creationId xmlns:p14="http://schemas.microsoft.com/office/powerpoint/2010/main" val="2148358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455712"/>
          </a:xfrm>
        </p:spPr>
        <p:txBody>
          <a:bodyPr>
            <a:noAutofit/>
          </a:bodyPr>
          <a:lstStyle/>
          <a:p>
            <a:r>
              <a:rPr lang="tr-TR" sz="2800" dirty="0">
                <a:solidFill>
                  <a:schemeClr val="tx1"/>
                </a:solidFill>
                <a:latin typeface="Times New Roman" panose="02020603050405020304" pitchFamily="18" charset="0"/>
                <a:cs typeface="Times New Roman" panose="02020603050405020304" pitchFamily="18" charset="0"/>
              </a:rPr>
              <a:t>Gider Pusulası Örneği Hesabı</a:t>
            </a:r>
          </a:p>
        </p:txBody>
      </p:sp>
      <p:sp>
        <p:nvSpPr>
          <p:cNvPr id="3" name="İçerik Yer Tutucusu 2"/>
          <p:cNvSpPr>
            <a:spLocks noGrp="1"/>
          </p:cNvSpPr>
          <p:nvPr>
            <p:ph idx="1"/>
          </p:nvPr>
        </p:nvSpPr>
        <p:spPr>
          <a:xfrm>
            <a:off x="1630497" y="1844824"/>
            <a:ext cx="9724674" cy="3619542"/>
          </a:xfrm>
        </p:spPr>
        <p:txBody>
          <a:bodyPr>
            <a:normAutofit/>
          </a:bodyPr>
          <a:lstStyle/>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Örnek: </a:t>
            </a:r>
            <a:r>
              <a:rPr lang="tr-TR" sz="1400" dirty="0">
                <a:latin typeface="Times New Roman" panose="02020603050405020304" pitchFamily="18" charset="0"/>
                <a:cs typeface="Times New Roman" panose="02020603050405020304" pitchFamily="18" charset="0"/>
              </a:rPr>
              <a:t>ABC</a:t>
            </a:r>
            <a:r>
              <a:rPr lang="tr-TR" sz="1400" b="1" dirty="0">
                <a:latin typeface="Times New Roman" panose="02020603050405020304" pitchFamily="18" charset="0"/>
                <a:cs typeface="Times New Roman" panose="02020603050405020304" pitchFamily="18" charset="0"/>
              </a:rPr>
              <a:t> </a:t>
            </a:r>
            <a:r>
              <a:rPr lang="tr-TR" sz="1400" dirty="0">
                <a:latin typeface="Times New Roman" panose="02020603050405020304" pitchFamily="18" charset="0"/>
                <a:cs typeface="Times New Roman" panose="02020603050405020304" pitchFamily="18" charset="0"/>
              </a:rPr>
              <a:t>Tic. Ltd. Şirketinin faaliyetini sürdürdüğü bina, gerçek kişi </a:t>
            </a:r>
            <a:r>
              <a:rPr lang="tr-TR" sz="1400" dirty="0" err="1">
                <a:latin typeface="Times New Roman" panose="02020603050405020304" pitchFamily="18" charset="0"/>
                <a:cs typeface="Times New Roman" panose="02020603050405020304" pitchFamily="18" charset="0"/>
              </a:rPr>
              <a:t>Ruknettin</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ALDIKAÇTI’dan</a:t>
            </a:r>
            <a:r>
              <a:rPr lang="tr-TR" sz="1400" dirty="0">
                <a:latin typeface="Times New Roman" panose="02020603050405020304" pitchFamily="18" charset="0"/>
                <a:cs typeface="Times New Roman" panose="02020603050405020304" pitchFamily="18" charset="0"/>
              </a:rPr>
              <a:t> kiralanmıştır. Brüt Kira bedeli ise 1.750.- TL’dir.</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Buna göre;</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1-</a:t>
            </a:r>
            <a:r>
              <a:rPr lang="tr-TR" sz="1400" dirty="0">
                <a:latin typeface="Times New Roman" panose="02020603050405020304" pitchFamily="18" charset="0"/>
                <a:cs typeface="Times New Roman" panose="02020603050405020304" pitchFamily="18" charset="0"/>
              </a:rPr>
              <a:t> ABC Ltd. Şti. Gider pusulası düzenleyerek % 20 tutarında stopajı </a:t>
            </a:r>
            <a:r>
              <a:rPr lang="tr-TR" sz="1400" dirty="0" err="1">
                <a:latin typeface="Times New Roman" panose="02020603050405020304" pitchFamily="18" charset="0"/>
                <a:cs typeface="Times New Roman" panose="02020603050405020304" pitchFamily="18" charset="0"/>
              </a:rPr>
              <a:t>Ruknettin</a:t>
            </a: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Aldıkaçtı’dan</a:t>
            </a:r>
            <a:r>
              <a:rPr lang="tr-TR" sz="1400" dirty="0">
                <a:latin typeface="Times New Roman" panose="02020603050405020304" pitchFamily="18" charset="0"/>
                <a:cs typeface="Times New Roman" panose="02020603050405020304" pitchFamily="18" charset="0"/>
              </a:rPr>
              <a:t> kesecek, kalan tutarı ise kendisine ödeyecektir. </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b="1" dirty="0">
                <a:latin typeface="Times New Roman" panose="02020603050405020304" pitchFamily="18" charset="0"/>
                <a:cs typeface="Times New Roman" panose="02020603050405020304" pitchFamily="18" charset="0"/>
              </a:rPr>
              <a:t>2-</a:t>
            </a:r>
            <a:r>
              <a:rPr lang="tr-TR" sz="1400" dirty="0">
                <a:latin typeface="Times New Roman" panose="02020603050405020304" pitchFamily="18" charset="0"/>
                <a:cs typeface="Times New Roman" panose="02020603050405020304" pitchFamily="18" charset="0"/>
              </a:rPr>
              <a:t> Kesmiş olduğu Gelir Vergisi tutarını ise ertesi ayın </a:t>
            </a:r>
            <a:r>
              <a:rPr lang="tr-TR" sz="1400" b="1" dirty="0">
                <a:latin typeface="Times New Roman" panose="02020603050405020304" pitchFamily="18" charset="0"/>
                <a:cs typeface="Times New Roman" panose="02020603050405020304" pitchFamily="18" charset="0"/>
              </a:rPr>
              <a:t>23.</a:t>
            </a:r>
            <a:r>
              <a:rPr lang="tr-TR" sz="1400" dirty="0">
                <a:latin typeface="Times New Roman" panose="02020603050405020304" pitchFamily="18" charset="0"/>
                <a:cs typeface="Times New Roman" panose="02020603050405020304" pitchFamily="18" charset="0"/>
              </a:rPr>
              <a:t> günü akşamına kadar vergi dairesine </a:t>
            </a:r>
            <a:r>
              <a:rPr lang="tr-TR" sz="1400" u="sng" dirty="0">
                <a:latin typeface="Times New Roman" panose="02020603050405020304" pitchFamily="18" charset="0"/>
                <a:cs typeface="Times New Roman" panose="02020603050405020304" pitchFamily="18" charset="0"/>
              </a:rPr>
              <a:t>Muhtasar Beyanname</a:t>
            </a:r>
            <a:r>
              <a:rPr lang="tr-TR" sz="1400" dirty="0">
                <a:latin typeface="Times New Roman" panose="02020603050405020304" pitchFamily="18" charset="0"/>
                <a:cs typeface="Times New Roman" panose="02020603050405020304" pitchFamily="18" charset="0"/>
              </a:rPr>
              <a:t> ile beyan edecek ve en geç </a:t>
            </a:r>
            <a:r>
              <a:rPr lang="tr-TR" sz="1400" b="1" dirty="0">
                <a:latin typeface="Times New Roman" panose="02020603050405020304" pitchFamily="18" charset="0"/>
                <a:cs typeface="Times New Roman" panose="02020603050405020304" pitchFamily="18" charset="0"/>
              </a:rPr>
              <a:t>26</a:t>
            </a:r>
            <a:r>
              <a:rPr lang="tr-TR" sz="1400" dirty="0">
                <a:latin typeface="Times New Roman" panose="02020603050405020304" pitchFamily="18" charset="0"/>
                <a:cs typeface="Times New Roman" panose="02020603050405020304" pitchFamily="18" charset="0"/>
              </a:rPr>
              <a:t> sına kadar da ödeyecektir.</a:t>
            </a:r>
          </a:p>
          <a:p>
            <a:pPr marL="0" indent="0" algn="just">
              <a:lnSpc>
                <a:spcPct val="100000"/>
              </a:lnSpc>
              <a:spcBef>
                <a:spcPts val="0"/>
              </a:spcBef>
              <a:buNone/>
            </a:pPr>
            <a:endParaRPr lang="tr-TR" sz="14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Ekim 2018 Ayı kira bedeli			1.750.-TL</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 20 Gelir Vergisi				   350.-TL</a:t>
            </a:r>
          </a:p>
          <a:p>
            <a:pPr marL="0" indent="0" algn="just">
              <a:lnSpc>
                <a:spcPct val="100000"/>
              </a:lnSpc>
              <a:spcBef>
                <a:spcPts val="0"/>
              </a:spcBef>
              <a:buNone/>
            </a:pPr>
            <a:r>
              <a:rPr lang="tr-TR" sz="1400" dirty="0">
                <a:latin typeface="Times New Roman" panose="02020603050405020304" pitchFamily="18" charset="0"/>
                <a:cs typeface="Times New Roman" panose="02020603050405020304" pitchFamily="18" charset="0"/>
              </a:rPr>
              <a:t>Ödenecek net tutar				1.400.-TL</a:t>
            </a:r>
          </a:p>
          <a:p>
            <a:pPr marL="0" indent="0" algn="just">
              <a:buNone/>
            </a:pPr>
            <a:endParaRPr lang="tr-TR" sz="1400" dirty="0">
              <a:latin typeface="Arial" panose="020B0604020202020204" pitchFamily="34" charset="0"/>
              <a:cs typeface="Arial" panose="020B0604020202020204" pitchFamily="34" charset="0"/>
            </a:endParaRPr>
          </a:p>
          <a:p>
            <a:endParaRPr lang="tr-TR" sz="1400" dirty="0"/>
          </a:p>
        </p:txBody>
      </p:sp>
      <p:sp>
        <p:nvSpPr>
          <p:cNvPr id="5" name="Slayt Numarası Yer Tutucusu 4"/>
          <p:cNvSpPr>
            <a:spLocks noGrp="1"/>
          </p:cNvSpPr>
          <p:nvPr>
            <p:ph type="sldNum" sz="quarter" idx="12"/>
          </p:nvPr>
        </p:nvSpPr>
        <p:spPr/>
        <p:txBody>
          <a:bodyPr/>
          <a:lstStyle/>
          <a:p>
            <a:fld id="{2A013F82-EE5E-44EE-A61D-E31C6657F26F}" type="slidenum">
              <a:rPr lang="tr-TR" smtClean="0">
                <a:solidFill>
                  <a:prstClr val="black"/>
                </a:solidFill>
              </a:rPr>
              <a:pPr/>
              <a:t>8</a:t>
            </a:fld>
            <a:endParaRPr lang="tr-TR" dirty="0">
              <a:solidFill>
                <a:prstClr val="black"/>
              </a:solidFill>
            </a:endParaRPr>
          </a:p>
        </p:txBody>
      </p:sp>
    </p:spTree>
    <p:extLst>
      <p:ext uri="{BB962C8B-B14F-4D97-AF65-F5344CB8AC3E}">
        <p14:creationId xmlns:p14="http://schemas.microsoft.com/office/powerpoint/2010/main" val="125599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66107" y="381000"/>
            <a:ext cx="7374270" cy="527720"/>
          </a:xfrm>
        </p:spPr>
        <p:txBody>
          <a:bodyPr>
            <a:normAutofit/>
          </a:bodyPr>
          <a:lstStyle/>
          <a:p>
            <a:r>
              <a:rPr lang="tr-TR" sz="2800" dirty="0">
                <a:solidFill>
                  <a:schemeClr val="tx1"/>
                </a:solidFill>
                <a:latin typeface="Times New Roman" panose="02020603050405020304" pitchFamily="18" charset="0"/>
                <a:cs typeface="Times New Roman" panose="02020603050405020304" pitchFamily="18" charset="0"/>
              </a:rPr>
              <a:t>c.3- Müstahsil Makbuzu (VUK Md.235)</a:t>
            </a:r>
          </a:p>
        </p:txBody>
      </p:sp>
      <p:sp>
        <p:nvSpPr>
          <p:cNvPr id="6" name="İçerik Yer Tutucusu 5"/>
          <p:cNvSpPr>
            <a:spLocks noGrp="1"/>
          </p:cNvSpPr>
          <p:nvPr>
            <p:ph idx="1"/>
          </p:nvPr>
        </p:nvSpPr>
        <p:spPr>
          <a:xfrm>
            <a:off x="1652529" y="1762699"/>
            <a:ext cx="9702641" cy="3569465"/>
          </a:xfrm>
        </p:spPr>
        <p:txBody>
          <a:bodyPr>
            <a:noAutofit/>
          </a:bodyPr>
          <a:lstStyle/>
          <a:p>
            <a:pPr marL="0" indent="0" algn="just">
              <a:lnSpc>
                <a:spcPct val="110000"/>
              </a:lnSpc>
              <a:spcBef>
                <a:spcPts val="0"/>
              </a:spcBef>
              <a:buNone/>
            </a:pPr>
            <a:r>
              <a:rPr lang="tr-TR" sz="1600" dirty="0">
                <a:latin typeface="Times New Roman" panose="02020603050405020304" pitchFamily="18" charset="0"/>
                <a:cs typeface="Times New Roman" panose="02020603050405020304" pitchFamily="18" charset="0"/>
              </a:rPr>
              <a:t>Birinci ve ikinci sınıf tüccarlar ile kazancı basit usulde tespit edilenler ve defter tutmak mecburiyetinde olan </a:t>
            </a:r>
            <a:r>
              <a:rPr lang="tr-TR" sz="1600" b="1" dirty="0">
                <a:latin typeface="Times New Roman" panose="02020603050405020304" pitchFamily="18" charset="0"/>
                <a:cs typeface="Times New Roman" panose="02020603050405020304" pitchFamily="18" charset="0"/>
              </a:rPr>
              <a:t>çiftçiler</a:t>
            </a:r>
            <a:r>
              <a:rPr lang="tr-TR" sz="1600" dirty="0">
                <a:latin typeface="Times New Roman" panose="02020603050405020304" pitchFamily="18" charset="0"/>
                <a:cs typeface="Times New Roman" panose="02020603050405020304" pitchFamily="18" charset="0"/>
              </a:rPr>
              <a:t> gerçek usulde vergiye tabi olmayan </a:t>
            </a:r>
            <a:r>
              <a:rPr lang="tr-TR" sz="1600" b="1" dirty="0">
                <a:latin typeface="Times New Roman" panose="02020603050405020304" pitchFamily="18" charset="0"/>
                <a:cs typeface="Times New Roman" panose="02020603050405020304" pitchFamily="18" charset="0"/>
              </a:rPr>
              <a:t>çiftçilerden satın aldıkları malların </a:t>
            </a:r>
            <a:r>
              <a:rPr lang="tr-TR" sz="1600" dirty="0">
                <a:latin typeface="Times New Roman" panose="02020603050405020304" pitchFamily="18" charset="0"/>
                <a:cs typeface="Times New Roman" panose="02020603050405020304" pitchFamily="18" charset="0"/>
              </a:rPr>
              <a:t>bedelini ödedikleri sırada iki nüsha makbuz tanzim etmeye ve bunlardan birini imzalayarak satıcı çiftçiye vermeye ve diğerini ona imzalatarak almaya mecburdurlar. </a:t>
            </a:r>
          </a:p>
          <a:p>
            <a:pPr marL="0" indent="0" algn="just">
              <a:lnSpc>
                <a:spcPct val="110000"/>
              </a:lnSpc>
              <a:spcBef>
                <a:spcPts val="0"/>
              </a:spcBef>
              <a:buNone/>
            </a:pPr>
            <a:endParaRPr lang="tr-TR" sz="1600" dirty="0">
              <a:latin typeface="Times New Roman" panose="02020603050405020304" pitchFamily="18" charset="0"/>
              <a:cs typeface="Times New Roman" panose="02020603050405020304" pitchFamily="18" charset="0"/>
            </a:endParaRPr>
          </a:p>
          <a:p>
            <a:pPr algn="just">
              <a:lnSpc>
                <a:spcPct val="11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Mal tüccar veya çiftçi adına bir adamı veya mutavassıt (aracı) tarafından alındığı takdirde makbuz bunlar tarafından tanzim ve imza olunur.</a:t>
            </a:r>
          </a:p>
          <a:p>
            <a:pPr algn="just">
              <a:lnSpc>
                <a:spcPct val="110000"/>
              </a:lnSpc>
              <a:spcBef>
                <a:spcPts val="0"/>
              </a:spcBef>
              <a:buFont typeface="Wingdings" panose="05000000000000000000" pitchFamily="2" charset="2"/>
              <a:buChar char="v"/>
            </a:pPr>
            <a:endParaRPr lang="tr-TR" sz="1600" dirty="0">
              <a:latin typeface="Times New Roman" panose="02020603050405020304" pitchFamily="18" charset="0"/>
              <a:cs typeface="Times New Roman" panose="02020603050405020304" pitchFamily="18" charset="0"/>
            </a:endParaRPr>
          </a:p>
          <a:p>
            <a:pPr algn="just">
              <a:lnSpc>
                <a:spcPct val="11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Çiftçiden avans üzerine yapılan mubayaalarda makbuz, malın teslimi sırasında verilir. </a:t>
            </a:r>
          </a:p>
          <a:p>
            <a:pPr marL="0" indent="0" algn="just">
              <a:lnSpc>
                <a:spcPct val="110000"/>
              </a:lnSpc>
              <a:spcBef>
                <a:spcPts val="0"/>
              </a:spcBef>
              <a:buNone/>
            </a:pPr>
            <a:endParaRPr lang="tr-TR" sz="1600" dirty="0">
              <a:latin typeface="Times New Roman" panose="02020603050405020304" pitchFamily="18" charset="0"/>
              <a:cs typeface="Times New Roman" panose="02020603050405020304" pitchFamily="18" charset="0"/>
            </a:endParaRPr>
          </a:p>
          <a:p>
            <a:pPr algn="just">
              <a:lnSpc>
                <a:spcPct val="110000"/>
              </a:lnSpc>
              <a:spcBef>
                <a:spcPts val="0"/>
              </a:spcBef>
              <a:buFont typeface="Wingdings" panose="05000000000000000000" pitchFamily="2" charset="2"/>
              <a:buChar char="v"/>
            </a:pPr>
            <a:r>
              <a:rPr lang="tr-TR" sz="1600" dirty="0">
                <a:latin typeface="Times New Roman" panose="02020603050405020304" pitchFamily="18" charset="0"/>
                <a:cs typeface="Times New Roman" panose="02020603050405020304" pitchFamily="18" charset="0"/>
              </a:rPr>
              <a:t> Müstahsil makbuzunun tüccar veya alıcı çiftçi nezdinde kalan nüshası fatura yerine geçer. </a:t>
            </a:r>
          </a:p>
          <a:p>
            <a:pPr marL="0" indent="0" algn="just">
              <a:lnSpc>
                <a:spcPct val="110000"/>
              </a:lnSpc>
              <a:spcBef>
                <a:spcPts val="0"/>
              </a:spcBef>
              <a:buNone/>
            </a:pPr>
            <a:endParaRPr lang="tr-TR" sz="16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2A013F82-EE5E-44EE-A61D-E31C6657F26F}" type="slidenum">
              <a:rPr lang="tr-TR" smtClean="0">
                <a:solidFill>
                  <a:prstClr val="black"/>
                </a:solidFill>
              </a:rPr>
              <a:pPr/>
              <a:t>9</a:t>
            </a:fld>
            <a:endParaRPr lang="tr-TR" dirty="0">
              <a:solidFill>
                <a:prstClr val="black"/>
              </a:solidFill>
            </a:endParaRPr>
          </a:p>
        </p:txBody>
      </p:sp>
    </p:spTree>
    <p:extLst>
      <p:ext uri="{BB962C8B-B14F-4D97-AF65-F5344CB8AC3E}">
        <p14:creationId xmlns:p14="http://schemas.microsoft.com/office/powerpoint/2010/main" val="126410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docProps/app.xml><?xml version="1.0" encoding="utf-8"?>
<Properties xmlns="http://schemas.openxmlformats.org/officeDocument/2006/extended-properties" xmlns:vt="http://schemas.openxmlformats.org/officeDocument/2006/docPropsVTypes">
  <TotalTime>16</TotalTime>
  <Words>1024</Words>
  <Application>Microsoft Office PowerPoint</Application>
  <PresentationFormat>Geniş ekran</PresentationFormat>
  <Paragraphs>92</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9</vt:i4>
      </vt:variant>
    </vt:vector>
  </HeadingPairs>
  <TitlesOfParts>
    <vt:vector size="17" baseType="lpstr">
      <vt:lpstr>ＭＳ Ｐゴシック</vt:lpstr>
      <vt:lpstr>Arial</vt:lpstr>
      <vt:lpstr>Calibri</vt:lpstr>
      <vt:lpstr>Calibri Light</vt:lpstr>
      <vt:lpstr>Times New Roman</vt:lpstr>
      <vt:lpstr>Wingdings</vt:lpstr>
      <vt:lpstr>Office Teması</vt:lpstr>
      <vt:lpstr>h.t.</vt:lpstr>
      <vt:lpstr>Basit Usulde Vergilendirilecek Mükellefler</vt:lpstr>
      <vt:lpstr>Basit Usule Tabi Olmanın Genel Şartları</vt:lpstr>
      <vt:lpstr>Basit Usule Tabi Olmanın Özel Şartları</vt:lpstr>
      <vt:lpstr>Basit Usulden Yararlanamayacak Olanlar</vt:lpstr>
      <vt:lpstr>Büyükşehir belediye sınırları içinde aşağıda belirtilen faaliyetleri yapan mükellefler, gerçek usulde vergilendirilme kapsamına alınmıştır.</vt:lpstr>
      <vt:lpstr>Basit usulde vergilemeye ilişkin örnek</vt:lpstr>
      <vt:lpstr>KAYNAKLAR</vt:lpstr>
      <vt:lpstr>Gider Pusulası Örneği Hesabı</vt:lpstr>
      <vt:lpstr>c.3- Müstahsil Makbuzu (VUK Md.235)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Tespit  Etme</dc:title>
  <dc:creator>Taşınmaz</dc:creator>
  <cp:lastModifiedBy>Windows Kullanıcısı</cp:lastModifiedBy>
  <cp:revision>6</cp:revision>
  <dcterms:created xsi:type="dcterms:W3CDTF">2020-02-26T08:51:38Z</dcterms:created>
  <dcterms:modified xsi:type="dcterms:W3CDTF">2020-02-29T13:19:18Z</dcterms:modified>
</cp:coreProperties>
</file>