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75" r:id="rId4"/>
    <p:sldId id="276" r:id="rId5"/>
    <p:sldId id="277" r:id="rId6"/>
    <p:sldId id="278" r:id="rId7"/>
    <p:sldId id="279" r:id="rId8"/>
    <p:sldId id="280" r:id="rId9"/>
    <p:sldId id="281" r:id="rId10"/>
    <p:sldId id="28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392198B-5655-402D-B5CA-D30F66876B9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2783134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92198B-5655-402D-B5CA-D30F66876B9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1084308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92198B-5655-402D-B5CA-D30F66876B9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2058377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22454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88762195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157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39267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1627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92198B-5655-402D-B5CA-D30F66876B9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1987998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392198B-5655-402D-B5CA-D30F66876B9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4075098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392198B-5655-402D-B5CA-D30F66876B9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405604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392198B-5655-402D-B5CA-D30F66876B98}"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383097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92198B-5655-402D-B5CA-D30F66876B98}"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3537501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392198B-5655-402D-B5CA-D30F66876B98}"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926913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392198B-5655-402D-B5CA-D30F66876B9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2517498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392198B-5655-402D-B5CA-D30F66876B9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44BBED-CBDE-436D-A8F1-472347143C89}" type="slidenum">
              <a:rPr lang="tr-TR" smtClean="0"/>
              <a:t>‹#›</a:t>
            </a:fld>
            <a:endParaRPr lang="tr-TR"/>
          </a:p>
        </p:txBody>
      </p:sp>
    </p:spTree>
    <p:extLst>
      <p:ext uri="{BB962C8B-B14F-4D97-AF65-F5344CB8AC3E}">
        <p14:creationId xmlns:p14="http://schemas.microsoft.com/office/powerpoint/2010/main" val="2917325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2198B-5655-402D-B5CA-D30F66876B98}"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4BBED-CBDE-436D-A8F1-472347143C89}" type="slidenum">
              <a:rPr lang="tr-TR" smtClean="0"/>
              <a:t>‹#›</a:t>
            </a:fld>
            <a:endParaRPr lang="tr-TR"/>
          </a:p>
        </p:txBody>
      </p:sp>
    </p:spTree>
    <p:extLst>
      <p:ext uri="{BB962C8B-B14F-4D97-AF65-F5344CB8AC3E}">
        <p14:creationId xmlns:p14="http://schemas.microsoft.com/office/powerpoint/2010/main" val="1581076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5792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Basit Usulde Vergilendirilecek Mükellefler</a:t>
            </a:r>
          </a:p>
        </p:txBody>
      </p:sp>
      <p:sp>
        <p:nvSpPr>
          <p:cNvPr id="3" name="İçerik Yer Tutucusu 2"/>
          <p:cNvSpPr>
            <a:spLocks noGrp="1"/>
          </p:cNvSpPr>
          <p:nvPr>
            <p:ph idx="1"/>
          </p:nvPr>
        </p:nvSpPr>
        <p:spPr>
          <a:xfrm>
            <a:off x="1718631" y="1839817"/>
            <a:ext cx="9636540" cy="3216925"/>
          </a:xfrm>
        </p:spPr>
        <p:txBody>
          <a:bodyPr>
            <a:normAutofit/>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Defter tutmazlar,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Vergi </a:t>
            </a:r>
            <a:r>
              <a:rPr lang="tr-TR" sz="2000" dirty="0" err="1">
                <a:latin typeface="Times New Roman" panose="02020603050405020304" pitchFamily="18" charset="0"/>
                <a:cs typeface="Times New Roman" panose="02020603050405020304" pitchFamily="18" charset="0"/>
              </a:rPr>
              <a:t>tevkifatı</a:t>
            </a:r>
            <a:r>
              <a:rPr lang="tr-TR" sz="2000" dirty="0">
                <a:latin typeface="Times New Roman" panose="02020603050405020304" pitchFamily="18" charset="0"/>
                <a:cs typeface="Times New Roman" panose="02020603050405020304" pitchFamily="18" charset="0"/>
              </a:rPr>
              <a:t> yapılmaz ve muhtasar beyanname vermezler,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Geçici vergi ödemezler, buna ilişkin beyanname vermez ve bildirimde bulunmazlar,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Mükelleflerin teslim ve hizmetleri katma değer vergisinden istisnadır,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Ticari kazancın tespitinde amortismana tabi iktisadi kıymet alışları ve satışları dikkate alınmaz,</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Alınan ve verilen belgelerin kayıtları mükelleflerin bağlı oldukları meslek odalarındaki bürolarda tutulmaktadır.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2787230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404664"/>
            <a:ext cx="7374270" cy="504056"/>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Basit Usule Tabi Olmanın Genel Şartları</a:t>
            </a:r>
          </a:p>
        </p:txBody>
      </p:sp>
      <p:sp>
        <p:nvSpPr>
          <p:cNvPr id="3" name="İçerik Yer Tutucusu 2"/>
          <p:cNvSpPr>
            <a:spLocks noGrp="1"/>
          </p:cNvSpPr>
          <p:nvPr>
            <p:ph idx="1"/>
          </p:nvPr>
        </p:nvSpPr>
        <p:spPr>
          <a:xfrm>
            <a:off x="1696598" y="1962573"/>
            <a:ext cx="9658573" cy="3384375"/>
          </a:xfrm>
        </p:spPr>
        <p:txBody>
          <a:bodyPr>
            <a:normAutofit/>
          </a:bodyPr>
          <a:lstStyle/>
          <a:p>
            <a:pPr marL="0" indent="0" algn="just">
              <a:buNone/>
            </a:pPr>
            <a:endParaRPr lang="tr-TR" sz="2000" b="1" dirty="0">
              <a:latin typeface="Arial" panose="020B0604020202020204" pitchFamily="34" charset="0"/>
              <a:cs typeface="Arial" panose="020B0604020202020204" pitchFamily="34" charset="0"/>
            </a:endParaRPr>
          </a:p>
          <a:p>
            <a:pPr marL="0" indent="0" algn="just">
              <a:lnSpc>
                <a:spcPct val="110000"/>
              </a:lnSpc>
              <a:spcBef>
                <a:spcPts val="0"/>
              </a:spcBef>
              <a:buNone/>
            </a:pPr>
            <a:r>
              <a:rPr lang="tr-TR" sz="1600" b="1" dirty="0">
                <a:latin typeface="Times New Roman" panose="02020603050405020304" pitchFamily="18" charset="0"/>
                <a:cs typeface="Times New Roman" panose="02020603050405020304" pitchFamily="18" charset="0"/>
              </a:rPr>
              <a:t>1.</a:t>
            </a:r>
            <a:r>
              <a:rPr lang="tr-TR" sz="1600" dirty="0">
                <a:latin typeface="Times New Roman" panose="02020603050405020304" pitchFamily="18" charset="0"/>
                <a:cs typeface="Times New Roman" panose="02020603050405020304" pitchFamily="18" charset="0"/>
              </a:rPr>
              <a:t> Kendi işinde bilfiil çalışmak veya bulunmak,</a:t>
            </a:r>
          </a:p>
          <a:p>
            <a:pPr marL="0" indent="0" algn="just">
              <a:lnSpc>
                <a:spcPct val="110000"/>
              </a:lnSpc>
              <a:spcBef>
                <a:spcPts val="0"/>
              </a:spcBef>
              <a:buNone/>
            </a:pPr>
            <a:r>
              <a:rPr lang="tr-TR" sz="1600" b="1" dirty="0">
                <a:latin typeface="Times New Roman" panose="02020603050405020304" pitchFamily="18" charset="0"/>
                <a:cs typeface="Times New Roman" panose="02020603050405020304" pitchFamily="18" charset="0"/>
              </a:rPr>
              <a:t>2.</a:t>
            </a:r>
            <a:r>
              <a:rPr lang="tr-TR" sz="1600" dirty="0">
                <a:latin typeface="Times New Roman" panose="02020603050405020304" pitchFamily="18" charset="0"/>
                <a:cs typeface="Times New Roman" panose="02020603050405020304" pitchFamily="18" charset="0"/>
              </a:rPr>
              <a:t> İşyeri mülkiyetinin iş sahibine ait olması halinde </a:t>
            </a:r>
            <a:r>
              <a:rPr lang="tr-TR" sz="1600" b="1" u="sng" dirty="0">
                <a:latin typeface="Times New Roman" panose="02020603050405020304" pitchFamily="18" charset="0"/>
                <a:cs typeface="Times New Roman" panose="02020603050405020304" pitchFamily="18" charset="0"/>
              </a:rPr>
              <a:t>emsal kira bedeli</a:t>
            </a:r>
            <a:r>
              <a:rPr lang="tr-TR" sz="1600" dirty="0">
                <a:latin typeface="Times New Roman" panose="02020603050405020304" pitchFamily="18" charset="0"/>
                <a:cs typeface="Times New Roman" panose="02020603050405020304" pitchFamily="18" charset="0"/>
              </a:rPr>
              <a:t>, kiralanmış olması halinde </a:t>
            </a:r>
            <a:r>
              <a:rPr lang="tr-TR" sz="1600" b="1" u="sng" dirty="0">
                <a:latin typeface="Times New Roman" panose="02020603050405020304" pitchFamily="18" charset="0"/>
                <a:cs typeface="Times New Roman" panose="02020603050405020304" pitchFamily="18" charset="0"/>
              </a:rPr>
              <a:t>yıllık kira bedelinin </a:t>
            </a:r>
            <a:r>
              <a:rPr lang="tr-TR" sz="1600" dirty="0">
                <a:latin typeface="Times New Roman" panose="02020603050405020304" pitchFamily="18" charset="0"/>
                <a:cs typeface="Times New Roman" panose="02020603050405020304" pitchFamily="18" charset="0"/>
              </a:rPr>
              <a:t>toplamının; </a:t>
            </a:r>
          </a:p>
          <a:p>
            <a:pPr marL="0" indent="0" algn="just">
              <a:lnSpc>
                <a:spcPct val="110000"/>
              </a:lnSpc>
              <a:spcBef>
                <a:spcPts val="0"/>
              </a:spcBef>
              <a:buNone/>
            </a:pPr>
            <a:r>
              <a:rPr lang="tr-TR" sz="1600" u="sng" dirty="0">
                <a:latin typeface="Times New Roman" panose="02020603050405020304" pitchFamily="18" charset="0"/>
                <a:cs typeface="Times New Roman" panose="02020603050405020304" pitchFamily="18" charset="0"/>
              </a:rPr>
              <a:t>2019 takvim yılı için </a:t>
            </a:r>
          </a:p>
          <a:p>
            <a:pPr marL="0" indent="0" algn="just">
              <a:lnSpc>
                <a:spcPct val="110000"/>
              </a:lnSpc>
              <a:spcBef>
                <a:spcPts val="0"/>
              </a:spcBef>
              <a:buNone/>
            </a:pPr>
            <a:r>
              <a:rPr lang="tr-TR" sz="1600" dirty="0">
                <a:latin typeface="Times New Roman" panose="02020603050405020304" pitchFamily="18" charset="0"/>
                <a:cs typeface="Times New Roman" panose="02020603050405020304" pitchFamily="18" charset="0"/>
              </a:rPr>
              <a:t>	- Büyükşehir belediye sınırları içinde; 	</a:t>
            </a:r>
            <a:r>
              <a:rPr lang="tr-TR" sz="1600" b="1" dirty="0">
                <a:latin typeface="Times New Roman" panose="02020603050405020304" pitchFamily="18" charset="0"/>
                <a:cs typeface="Times New Roman" panose="02020603050405020304" pitchFamily="18" charset="0"/>
              </a:rPr>
              <a:t>9.000.-TL</a:t>
            </a:r>
          </a:p>
          <a:p>
            <a:pPr marL="0" indent="0" algn="just">
              <a:lnSpc>
                <a:spcPct val="110000"/>
              </a:lnSpc>
              <a:spcBef>
                <a:spcPts val="0"/>
              </a:spcBef>
              <a:buNone/>
            </a:pPr>
            <a:r>
              <a:rPr lang="tr-TR" sz="1600" dirty="0">
                <a:latin typeface="Times New Roman" panose="02020603050405020304" pitchFamily="18" charset="0"/>
                <a:cs typeface="Times New Roman" panose="02020603050405020304" pitchFamily="18" charset="0"/>
              </a:rPr>
              <a:t>	- Diğer yerlerde;				</a:t>
            </a:r>
            <a:r>
              <a:rPr lang="tr-TR" sz="1600" b="1" dirty="0">
                <a:latin typeface="Times New Roman" panose="02020603050405020304" pitchFamily="18" charset="0"/>
                <a:cs typeface="Times New Roman" panose="02020603050405020304" pitchFamily="18" charset="0"/>
              </a:rPr>
              <a:t>6.000.-TL</a:t>
            </a:r>
            <a:r>
              <a:rPr lang="tr-TR" sz="1600" dirty="0">
                <a:latin typeface="Times New Roman" panose="02020603050405020304" pitchFamily="18" charset="0"/>
                <a:cs typeface="Times New Roman" panose="02020603050405020304" pitchFamily="18" charset="0"/>
              </a:rPr>
              <a:t>’yi aşmaması.</a:t>
            </a:r>
          </a:p>
          <a:p>
            <a:pPr marL="0" indent="0" algn="just">
              <a:lnSpc>
                <a:spcPct val="110000"/>
              </a:lnSpc>
              <a:spcBef>
                <a:spcPts val="0"/>
              </a:spcBef>
              <a:buNone/>
            </a:pPr>
            <a:r>
              <a:rPr lang="tr-TR" sz="1600" b="1" dirty="0">
                <a:latin typeface="Times New Roman" panose="02020603050405020304" pitchFamily="18" charset="0"/>
                <a:cs typeface="Times New Roman" panose="02020603050405020304" pitchFamily="18" charset="0"/>
              </a:rPr>
              <a:t>3.</a:t>
            </a:r>
            <a:r>
              <a:rPr lang="tr-TR" sz="1600" dirty="0">
                <a:latin typeface="Times New Roman" panose="02020603050405020304" pitchFamily="18" charset="0"/>
                <a:cs typeface="Times New Roman" panose="02020603050405020304" pitchFamily="18" charset="0"/>
              </a:rPr>
              <a:t> Ticari, zirai veya mesleki faaliyetler dolayısıyla gerçek usulde gelir vergisine tabi olmamak.</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3679758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Basit Usule Tabi Olmanın Özel Şartları</a:t>
            </a:r>
          </a:p>
        </p:txBody>
      </p:sp>
      <p:sp>
        <p:nvSpPr>
          <p:cNvPr id="3" name="İçerik Yer Tutucusu 2"/>
          <p:cNvSpPr>
            <a:spLocks noGrp="1"/>
          </p:cNvSpPr>
          <p:nvPr>
            <p:ph idx="1"/>
          </p:nvPr>
        </p:nvSpPr>
        <p:spPr>
          <a:xfrm>
            <a:off x="1608463" y="1844824"/>
            <a:ext cx="9661791" cy="4608512"/>
          </a:xfrm>
        </p:spPr>
        <p:txBody>
          <a:bodyPr>
            <a:normAutofit/>
          </a:bodyPr>
          <a:lstStyle/>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a:t>
            </a:r>
            <a:r>
              <a:rPr lang="tr-TR" sz="1600" dirty="0">
                <a:latin typeface="Times New Roman" panose="02020603050405020304" pitchFamily="18" charset="0"/>
                <a:cs typeface="Times New Roman" panose="02020603050405020304" pitchFamily="18" charset="0"/>
              </a:rPr>
              <a:t> Satın aldıkları malları olduğu gibi veya işledikten sonra satanların</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tr-TR" sz="1600" u="sng" dirty="0">
                <a:latin typeface="Times New Roman" panose="02020603050405020304" pitchFamily="18" charset="0"/>
                <a:cs typeface="Times New Roman" panose="02020603050405020304" pitchFamily="18" charset="0"/>
              </a:rPr>
              <a:t>2019 takvim yılı için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-Yıllık alımları tutarının; 				</a:t>
            </a:r>
            <a:r>
              <a:rPr lang="tr-TR" sz="1600" b="1" dirty="0">
                <a:latin typeface="Times New Roman" panose="02020603050405020304" pitchFamily="18" charset="0"/>
                <a:cs typeface="Times New Roman" panose="02020603050405020304" pitchFamily="18" charset="0"/>
              </a:rPr>
              <a:t>120.000.-TL</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-Yıllık satışları tutarının 				</a:t>
            </a:r>
            <a:r>
              <a:rPr lang="tr-TR" sz="1600" b="1" dirty="0">
                <a:latin typeface="Times New Roman" panose="02020603050405020304" pitchFamily="18" charset="0"/>
                <a:cs typeface="Times New Roman" panose="02020603050405020304" pitchFamily="18" charset="0"/>
              </a:rPr>
              <a:t>180.000.-TL</a:t>
            </a:r>
            <a:r>
              <a:rPr lang="tr-TR" sz="1600" dirty="0">
                <a:latin typeface="Times New Roman" panose="02020603050405020304" pitchFamily="18" charset="0"/>
                <a:cs typeface="Times New Roman" panose="02020603050405020304" pitchFamily="18" charset="0"/>
              </a:rPr>
              <a:t>’yi aşmaması</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2.</a:t>
            </a:r>
            <a:r>
              <a:rPr lang="tr-TR" sz="1600" dirty="0">
                <a:latin typeface="Times New Roman" panose="02020603050405020304" pitchFamily="18" charset="0"/>
                <a:cs typeface="Times New Roman" panose="02020603050405020304" pitchFamily="18" charset="0"/>
              </a:rPr>
              <a:t> (1) numaralı bentte yazılı olanların dışındaki işlerle uğraşanların bir yıl içinde elde ettikleri </a:t>
            </a:r>
            <a:r>
              <a:rPr lang="tr-TR" sz="1600" u="sng" dirty="0">
                <a:latin typeface="Times New Roman" panose="02020603050405020304" pitchFamily="18" charset="0"/>
                <a:cs typeface="Times New Roman" panose="02020603050405020304" pitchFamily="18" charset="0"/>
              </a:rPr>
              <a:t>gayri safi iş hâsılatının</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60.000.-TL</a:t>
            </a:r>
            <a:r>
              <a:rPr lang="tr-TR" sz="1600" dirty="0">
                <a:latin typeface="Times New Roman" panose="02020603050405020304" pitchFamily="18" charset="0"/>
                <a:cs typeface="Times New Roman" panose="02020603050405020304" pitchFamily="18" charset="0"/>
              </a:rPr>
              <a:t>’yi aşmaması.</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3.</a:t>
            </a:r>
            <a:r>
              <a:rPr lang="tr-TR" sz="1600" dirty="0">
                <a:latin typeface="Times New Roman" panose="02020603050405020304" pitchFamily="18" charset="0"/>
                <a:cs typeface="Times New Roman" panose="02020603050405020304" pitchFamily="18" charset="0"/>
              </a:rPr>
              <a:t> (1) ve (2) numaralı bentlerde yazılı </a:t>
            </a:r>
            <a:r>
              <a:rPr lang="tr-TR" sz="1600" u="sng" dirty="0">
                <a:latin typeface="Times New Roman" panose="02020603050405020304" pitchFamily="18" charset="0"/>
                <a:cs typeface="Times New Roman" panose="02020603050405020304" pitchFamily="18" charset="0"/>
              </a:rPr>
              <a:t>işlerin birlikte yapılması halinde</a:t>
            </a:r>
            <a:r>
              <a:rPr lang="tr-TR" sz="1600" dirty="0">
                <a:latin typeface="Times New Roman" panose="02020603050405020304" pitchFamily="18" charset="0"/>
                <a:cs typeface="Times New Roman" panose="02020603050405020304" pitchFamily="18" charset="0"/>
              </a:rPr>
              <a:t>, yıllık satış tutarı ile iş hasılatı toplamının; 		 </a:t>
            </a:r>
            <a:r>
              <a:rPr lang="tr-TR" sz="1600" b="1" dirty="0">
                <a:latin typeface="Times New Roman" panose="02020603050405020304" pitchFamily="18" charset="0"/>
                <a:cs typeface="Times New Roman" panose="02020603050405020304" pitchFamily="18" charset="0"/>
              </a:rPr>
              <a:t>120.000.-TL</a:t>
            </a:r>
            <a:r>
              <a:rPr lang="tr-TR" sz="1600" dirty="0">
                <a:latin typeface="Times New Roman" panose="02020603050405020304" pitchFamily="18" charset="0"/>
                <a:cs typeface="Times New Roman" panose="02020603050405020304" pitchFamily="18" charset="0"/>
              </a:rPr>
              <a:t>’yi aşmaması.</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2516781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Basit Usulden Yararlanamayacak Olanlar</a:t>
            </a:r>
          </a:p>
        </p:txBody>
      </p:sp>
      <p:sp>
        <p:nvSpPr>
          <p:cNvPr id="3" name="İçerik Yer Tutucusu 2"/>
          <p:cNvSpPr>
            <a:spLocks noGrp="1"/>
          </p:cNvSpPr>
          <p:nvPr>
            <p:ph idx="1"/>
          </p:nvPr>
        </p:nvSpPr>
        <p:spPr>
          <a:xfrm>
            <a:off x="1520327" y="1700808"/>
            <a:ext cx="9834843" cy="3466103"/>
          </a:xfrm>
        </p:spPr>
        <p:txBody>
          <a:bodyPr>
            <a:noAutofit/>
          </a:bodyPr>
          <a:lstStyle/>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1.</a:t>
            </a:r>
            <a:r>
              <a:rPr lang="tr-TR" sz="1400" dirty="0">
                <a:latin typeface="Times New Roman" panose="02020603050405020304" pitchFamily="18" charset="0"/>
                <a:cs typeface="Times New Roman" panose="02020603050405020304" pitchFamily="18" charset="0"/>
              </a:rPr>
              <a:t> </a:t>
            </a:r>
            <a:r>
              <a:rPr lang="tr-TR" sz="1400" dirty="0" err="1">
                <a:latin typeface="Times New Roman" panose="02020603050405020304" pitchFamily="18" charset="0"/>
                <a:cs typeface="Times New Roman" panose="02020603050405020304" pitchFamily="18" charset="0"/>
              </a:rPr>
              <a:t>Kollektif</a:t>
            </a:r>
            <a:r>
              <a:rPr lang="tr-TR" sz="1400" dirty="0">
                <a:latin typeface="Times New Roman" panose="02020603050405020304" pitchFamily="18" charset="0"/>
                <a:cs typeface="Times New Roman" panose="02020603050405020304" pitchFamily="18" charset="0"/>
              </a:rPr>
              <a:t> şirket ortakları ile komandit şirketlerin komandite ortakları,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2.</a:t>
            </a:r>
            <a:r>
              <a:rPr lang="tr-TR" sz="1400" dirty="0">
                <a:latin typeface="Times New Roman" panose="02020603050405020304" pitchFamily="18" charset="0"/>
                <a:cs typeface="Times New Roman" panose="02020603050405020304" pitchFamily="18" charset="0"/>
              </a:rPr>
              <a:t> </a:t>
            </a:r>
            <a:r>
              <a:rPr lang="tr-TR" sz="1400" dirty="0" err="1">
                <a:latin typeface="Times New Roman" panose="02020603050405020304" pitchFamily="18" charset="0"/>
                <a:cs typeface="Times New Roman" panose="02020603050405020304" pitchFamily="18" charset="0"/>
              </a:rPr>
              <a:t>İkrazat</a:t>
            </a:r>
            <a:r>
              <a:rPr lang="tr-TR" sz="1400" dirty="0">
                <a:latin typeface="Times New Roman" panose="02020603050405020304" pitchFamily="18" charset="0"/>
                <a:cs typeface="Times New Roman" panose="02020603050405020304" pitchFamily="18" charset="0"/>
              </a:rPr>
              <a:t> (ödünç para verme) işleriyle uğraşanlar,</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3.</a:t>
            </a:r>
            <a:r>
              <a:rPr lang="tr-TR" sz="1400" dirty="0">
                <a:latin typeface="Times New Roman" panose="02020603050405020304" pitchFamily="18" charset="0"/>
                <a:cs typeface="Times New Roman" panose="02020603050405020304" pitchFamily="18" charset="0"/>
              </a:rPr>
              <a:t> Sarraflar ile kıymetli maden ve mücevherat alım satımı ile uğraşanlar,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4.</a:t>
            </a:r>
            <a:r>
              <a:rPr lang="tr-TR" sz="1400" dirty="0">
                <a:latin typeface="Times New Roman" panose="02020603050405020304" pitchFamily="18" charset="0"/>
                <a:cs typeface="Times New Roman" panose="02020603050405020304" pitchFamily="18" charset="0"/>
              </a:rPr>
              <a:t> Gelir Vergisi Kanununun 94 üncü maddesinin birinci fıkrasında sayılan kişi ve kurumlara </a:t>
            </a:r>
            <a:r>
              <a:rPr lang="tr-TR" sz="1400" i="1" dirty="0">
                <a:latin typeface="Times New Roman" panose="02020603050405020304" pitchFamily="18" charset="0"/>
                <a:cs typeface="Times New Roman" panose="02020603050405020304" pitchFamily="18" charset="0"/>
              </a:rPr>
              <a:t>(Kamu idare ve müesseseleri, iktisadî kamu müesseseleri, sair kurumlar, ticaret şirketleri, iş ortaklıkları, dernekler, vakıflar, dernek ve vakıfların iktisadî işletmeleri, kooperatifler, yatırım fonu yönetenler, gerçek gelirlerini beyan etmeye mecbur olan ticaret ve serbest meslek erbabı, zirai kazançlarını bilanço veya ziraî işletme hesabı esasına göre tespit eden çiftçiler) </a:t>
            </a:r>
            <a:r>
              <a:rPr lang="tr-TR" sz="1400" dirty="0">
                <a:latin typeface="Times New Roman" panose="02020603050405020304" pitchFamily="18" charset="0"/>
                <a:cs typeface="Times New Roman" panose="02020603050405020304" pitchFamily="18" charset="0"/>
              </a:rPr>
              <a:t>karşı </a:t>
            </a:r>
            <a:r>
              <a:rPr lang="tr-TR" sz="1400" u="sng" dirty="0">
                <a:latin typeface="Times New Roman" panose="02020603050405020304" pitchFamily="18" charset="0"/>
                <a:cs typeface="Times New Roman" panose="02020603050405020304" pitchFamily="18" charset="0"/>
              </a:rPr>
              <a:t>inşaat ve onarma işini taahhüt edenler </a:t>
            </a:r>
            <a:r>
              <a:rPr lang="tr-TR" sz="1400" dirty="0">
                <a:latin typeface="Times New Roman" panose="02020603050405020304" pitchFamily="18" charset="0"/>
                <a:cs typeface="Times New Roman" panose="02020603050405020304" pitchFamily="18" charset="0"/>
              </a:rPr>
              <a:t>ile bu mükelleflere karşı derece </a:t>
            </a:r>
            <a:r>
              <a:rPr lang="tr-TR" sz="1400" dirty="0" err="1">
                <a:latin typeface="Times New Roman" panose="02020603050405020304" pitchFamily="18" charset="0"/>
                <a:cs typeface="Times New Roman" panose="02020603050405020304" pitchFamily="18" charset="0"/>
              </a:rPr>
              <a:t>derece</a:t>
            </a:r>
            <a:r>
              <a:rPr lang="tr-TR" sz="1400" dirty="0">
                <a:latin typeface="Times New Roman" panose="02020603050405020304" pitchFamily="18" charset="0"/>
                <a:cs typeface="Times New Roman" panose="02020603050405020304" pitchFamily="18" charset="0"/>
              </a:rPr>
              <a:t> taahhütte bulunanlar,</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5.</a:t>
            </a:r>
            <a:r>
              <a:rPr lang="tr-TR" sz="1400" dirty="0">
                <a:latin typeface="Times New Roman" panose="02020603050405020304" pitchFamily="18" charset="0"/>
                <a:cs typeface="Times New Roman" panose="02020603050405020304" pitchFamily="18" charset="0"/>
              </a:rPr>
              <a:t> Sigorta prodüktörleri,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6.</a:t>
            </a:r>
            <a:r>
              <a:rPr lang="tr-TR" sz="1400" dirty="0">
                <a:latin typeface="Times New Roman" panose="02020603050405020304" pitchFamily="18" charset="0"/>
                <a:cs typeface="Times New Roman" panose="02020603050405020304" pitchFamily="18" charset="0"/>
              </a:rPr>
              <a:t> Her türlü ilan ve reklam işleriyle uğraşanlar,</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7. </a:t>
            </a:r>
            <a:r>
              <a:rPr lang="tr-TR" sz="1400" u="sng" dirty="0">
                <a:latin typeface="Times New Roman" panose="02020603050405020304" pitchFamily="18" charset="0"/>
                <a:cs typeface="Times New Roman" panose="02020603050405020304" pitchFamily="18" charset="0"/>
              </a:rPr>
              <a:t>Gayrimenkul </a:t>
            </a:r>
            <a:r>
              <a:rPr lang="tr-TR" sz="1400" dirty="0">
                <a:latin typeface="Times New Roman" panose="02020603050405020304" pitchFamily="18" charset="0"/>
                <a:cs typeface="Times New Roman" panose="02020603050405020304" pitchFamily="18" charset="0"/>
              </a:rPr>
              <a:t>ve gemi alım satımı ile uğraşanlar,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8.</a:t>
            </a:r>
            <a:r>
              <a:rPr lang="tr-TR" sz="1400" dirty="0">
                <a:latin typeface="Times New Roman" panose="02020603050405020304" pitchFamily="18" charset="0"/>
                <a:cs typeface="Times New Roman" panose="02020603050405020304" pitchFamily="18" charset="0"/>
              </a:rPr>
              <a:t> Tavassut (aracılık) işi yapanlar,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9.</a:t>
            </a:r>
            <a:r>
              <a:rPr lang="tr-TR" sz="1400" dirty="0">
                <a:latin typeface="Times New Roman" panose="02020603050405020304" pitchFamily="18" charset="0"/>
                <a:cs typeface="Times New Roman" panose="02020603050405020304" pitchFamily="18" charset="0"/>
              </a:rPr>
              <a:t> Maden işletmeleri, taş ve kireç ocakları, kum ve çakıl istihsal yerleri, tuğla ve kiremit harmanları işletenler.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10. </a:t>
            </a:r>
            <a:r>
              <a:rPr lang="tr-TR" sz="1400" dirty="0">
                <a:latin typeface="Times New Roman" panose="02020603050405020304" pitchFamily="18" charset="0"/>
                <a:cs typeface="Times New Roman" panose="02020603050405020304" pitchFamily="18" charset="0"/>
              </a:rPr>
              <a:t>Şehirlerarası yük ve yolcu taşımacılığı yapanlar ile treyler, çekici ve benzerlerinin sahip veya işleticileri.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1894822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63236" y="646945"/>
            <a:ext cx="7374270" cy="1080120"/>
          </a:xfrm>
        </p:spPr>
        <p:txBody>
          <a:bodyPr>
            <a:normAutofit/>
          </a:bodyPr>
          <a:lstStyle/>
          <a:p>
            <a:pPr algn="just"/>
            <a:r>
              <a:rPr lang="tr-TR" sz="1200" dirty="0">
                <a:solidFill>
                  <a:schemeClr val="tx1"/>
                </a:solidFill>
                <a:latin typeface="Times New Roman" panose="02020603050405020304" pitchFamily="18" charset="0"/>
                <a:cs typeface="Times New Roman" panose="02020603050405020304" pitchFamily="18" charset="0"/>
              </a:rPr>
              <a:t>Büyükşehir belediye sınırları içinde aşağıda belirtilen faaliyetleri yapan mükellefler, gerçek usulde vergilendirilme kapsamına alınmıştır.</a:t>
            </a:r>
          </a:p>
        </p:txBody>
      </p:sp>
      <p:sp>
        <p:nvSpPr>
          <p:cNvPr id="3" name="İçerik Yer Tutucusu 2"/>
          <p:cNvSpPr>
            <a:spLocks noGrp="1"/>
          </p:cNvSpPr>
          <p:nvPr>
            <p:ph idx="1"/>
          </p:nvPr>
        </p:nvSpPr>
        <p:spPr>
          <a:xfrm>
            <a:off x="1608463" y="1940829"/>
            <a:ext cx="9746708" cy="3545572"/>
          </a:xfrm>
        </p:spPr>
        <p:txBody>
          <a:bodyPr>
            <a:normAutofit/>
          </a:bodyPr>
          <a:lstStyle/>
          <a:p>
            <a:pPr marL="0" indent="0" algn="just">
              <a:buNone/>
            </a:pPr>
            <a:r>
              <a:rPr lang="tr-TR" sz="1600" b="1" dirty="0">
                <a:latin typeface="Times New Roman" panose="02020603050405020304" pitchFamily="18" charset="0"/>
                <a:cs typeface="Times New Roman" panose="02020603050405020304" pitchFamily="18" charset="0"/>
              </a:rPr>
              <a:t>1.</a:t>
            </a:r>
            <a:r>
              <a:rPr lang="tr-TR" sz="1600" dirty="0">
                <a:latin typeface="Times New Roman" panose="02020603050405020304" pitchFamily="18" charset="0"/>
                <a:cs typeface="Times New Roman" panose="02020603050405020304" pitchFamily="18" charset="0"/>
              </a:rPr>
              <a:t> Her türlü </a:t>
            </a:r>
            <a:r>
              <a:rPr lang="tr-TR" sz="1600" u="sng" dirty="0">
                <a:latin typeface="Times New Roman" panose="02020603050405020304" pitchFamily="18" charset="0"/>
                <a:cs typeface="Times New Roman" panose="02020603050405020304" pitchFamily="18" charset="0"/>
              </a:rPr>
              <a:t>emtia imalatı </a:t>
            </a:r>
            <a:r>
              <a:rPr lang="tr-TR" sz="1600" dirty="0">
                <a:latin typeface="Times New Roman" panose="02020603050405020304" pitchFamily="18" charset="0"/>
                <a:cs typeface="Times New Roman" panose="02020603050405020304" pitchFamily="18" charset="0"/>
              </a:rPr>
              <a:t>ile uğraşanlar,</a:t>
            </a:r>
          </a:p>
          <a:p>
            <a:pPr marL="0" indent="0" algn="just">
              <a:buNone/>
            </a:pPr>
            <a:r>
              <a:rPr lang="tr-TR" sz="1600" b="1" dirty="0">
                <a:latin typeface="Times New Roman" panose="02020603050405020304" pitchFamily="18" charset="0"/>
                <a:cs typeface="Times New Roman" panose="02020603050405020304" pitchFamily="18" charset="0"/>
              </a:rPr>
              <a:t>2.</a:t>
            </a:r>
            <a:r>
              <a:rPr lang="tr-TR" sz="1600" dirty="0">
                <a:latin typeface="Times New Roman" panose="02020603050405020304" pitchFamily="18" charset="0"/>
                <a:cs typeface="Times New Roman" panose="02020603050405020304" pitchFamily="18" charset="0"/>
              </a:rPr>
              <a:t> Her türlü </a:t>
            </a:r>
            <a:r>
              <a:rPr lang="tr-TR" sz="1600" u="sng" dirty="0">
                <a:latin typeface="Times New Roman" panose="02020603050405020304" pitchFamily="18" charset="0"/>
                <a:cs typeface="Times New Roman" panose="02020603050405020304" pitchFamily="18" charset="0"/>
              </a:rPr>
              <a:t>emtia alım-satımı </a:t>
            </a:r>
            <a:r>
              <a:rPr lang="tr-TR" sz="1600" dirty="0">
                <a:latin typeface="Times New Roman" panose="02020603050405020304" pitchFamily="18" charset="0"/>
                <a:cs typeface="Times New Roman" panose="02020603050405020304" pitchFamily="18" charset="0"/>
              </a:rPr>
              <a:t>ile uğraşanlar, </a:t>
            </a:r>
          </a:p>
          <a:p>
            <a:pPr marL="0" indent="0" algn="just">
              <a:buNone/>
            </a:pPr>
            <a:r>
              <a:rPr lang="tr-TR" sz="1600" b="1" dirty="0">
                <a:latin typeface="Times New Roman" panose="02020603050405020304" pitchFamily="18" charset="0"/>
                <a:cs typeface="Times New Roman" panose="02020603050405020304" pitchFamily="18" charset="0"/>
              </a:rPr>
              <a:t>3.</a:t>
            </a:r>
            <a:r>
              <a:rPr lang="tr-TR" sz="1600" dirty="0">
                <a:latin typeface="Times New Roman" panose="02020603050405020304" pitchFamily="18" charset="0"/>
                <a:cs typeface="Times New Roman" panose="02020603050405020304" pitchFamily="18" charset="0"/>
              </a:rPr>
              <a:t> </a:t>
            </a:r>
            <a:r>
              <a:rPr lang="tr-TR" sz="1600" u="sng" dirty="0">
                <a:latin typeface="Times New Roman" panose="02020603050405020304" pitchFamily="18" charset="0"/>
                <a:cs typeface="Times New Roman" panose="02020603050405020304" pitchFamily="18" charset="0"/>
              </a:rPr>
              <a:t>İnşaat</a:t>
            </a:r>
            <a:r>
              <a:rPr lang="tr-TR" sz="1600" dirty="0">
                <a:latin typeface="Times New Roman" panose="02020603050405020304" pitchFamily="18" charset="0"/>
                <a:cs typeface="Times New Roman" panose="02020603050405020304" pitchFamily="18" charset="0"/>
              </a:rPr>
              <a:t> ile ilgili her türlü işlerle uğraşanlar, </a:t>
            </a:r>
          </a:p>
          <a:p>
            <a:pPr marL="0" indent="0" algn="just">
              <a:buNone/>
            </a:pPr>
            <a:r>
              <a:rPr lang="tr-TR" sz="1600" b="1" dirty="0">
                <a:latin typeface="Times New Roman" panose="02020603050405020304" pitchFamily="18" charset="0"/>
                <a:cs typeface="Times New Roman" panose="02020603050405020304" pitchFamily="18" charset="0"/>
              </a:rPr>
              <a:t>4.</a:t>
            </a:r>
            <a:r>
              <a:rPr lang="tr-TR" sz="1600" dirty="0">
                <a:latin typeface="Times New Roman" panose="02020603050405020304" pitchFamily="18" charset="0"/>
                <a:cs typeface="Times New Roman" panose="02020603050405020304" pitchFamily="18" charset="0"/>
              </a:rPr>
              <a:t> </a:t>
            </a:r>
            <a:r>
              <a:rPr lang="tr-TR" sz="1600" u="sng" dirty="0">
                <a:latin typeface="Times New Roman" panose="02020603050405020304" pitchFamily="18" charset="0"/>
                <a:cs typeface="Times New Roman" panose="02020603050405020304" pitchFamily="18" charset="0"/>
              </a:rPr>
              <a:t>Motorlu taşıtların her türlü bakım-onarım </a:t>
            </a:r>
            <a:r>
              <a:rPr lang="tr-TR" sz="1600" dirty="0">
                <a:latin typeface="Times New Roman" panose="02020603050405020304" pitchFamily="18" charset="0"/>
                <a:cs typeface="Times New Roman" panose="02020603050405020304" pitchFamily="18" charset="0"/>
              </a:rPr>
              <a:t>işleriyle uğraşanlar, </a:t>
            </a:r>
          </a:p>
          <a:p>
            <a:pPr marL="0" indent="0" algn="just">
              <a:buNone/>
            </a:pPr>
            <a:r>
              <a:rPr lang="tr-TR" sz="1600" b="1" dirty="0">
                <a:latin typeface="Times New Roman" panose="02020603050405020304" pitchFamily="18" charset="0"/>
                <a:cs typeface="Times New Roman" panose="02020603050405020304" pitchFamily="18" charset="0"/>
              </a:rPr>
              <a:t>5. </a:t>
            </a:r>
            <a:r>
              <a:rPr lang="tr-TR" sz="1600" u="sng" dirty="0">
                <a:latin typeface="Times New Roman" panose="02020603050405020304" pitchFamily="18" charset="0"/>
                <a:cs typeface="Times New Roman" panose="02020603050405020304" pitchFamily="18" charset="0"/>
              </a:rPr>
              <a:t>Lokanta</a:t>
            </a:r>
            <a:r>
              <a:rPr lang="tr-TR" sz="1600" dirty="0">
                <a:latin typeface="Times New Roman" panose="02020603050405020304" pitchFamily="18" charset="0"/>
                <a:cs typeface="Times New Roman" panose="02020603050405020304" pitchFamily="18" charset="0"/>
              </a:rPr>
              <a:t> ve benzeri hizmet işletmelerini işletenler, </a:t>
            </a:r>
          </a:p>
          <a:p>
            <a:pPr marL="0" indent="0" algn="just">
              <a:buNone/>
            </a:pPr>
            <a:r>
              <a:rPr lang="tr-TR" sz="1600" b="1" dirty="0">
                <a:latin typeface="Times New Roman" panose="02020603050405020304" pitchFamily="18" charset="0"/>
                <a:cs typeface="Times New Roman" panose="02020603050405020304" pitchFamily="18" charset="0"/>
              </a:rPr>
              <a:t>6.</a:t>
            </a:r>
            <a:r>
              <a:rPr lang="tr-TR" sz="1600" dirty="0">
                <a:latin typeface="Times New Roman" panose="02020603050405020304" pitchFamily="18" charset="0"/>
                <a:cs typeface="Times New Roman" panose="02020603050405020304" pitchFamily="18" charset="0"/>
              </a:rPr>
              <a:t> </a:t>
            </a:r>
            <a:r>
              <a:rPr lang="tr-TR" sz="1600" u="sng" dirty="0">
                <a:latin typeface="Times New Roman" panose="02020603050405020304" pitchFamily="18" charset="0"/>
                <a:cs typeface="Times New Roman" panose="02020603050405020304" pitchFamily="18" charset="0"/>
              </a:rPr>
              <a:t>Eğlence </a:t>
            </a:r>
            <a:r>
              <a:rPr lang="tr-TR" sz="1600" dirty="0">
                <a:latin typeface="Times New Roman" panose="02020603050405020304" pitchFamily="18" charset="0"/>
                <a:cs typeface="Times New Roman" panose="02020603050405020304" pitchFamily="18" charset="0"/>
              </a:rPr>
              <a:t>ve istirahat yerlerini işletenler. </a:t>
            </a:r>
          </a:p>
          <a:p>
            <a:pPr marL="0" indent="0" algn="just">
              <a:buNone/>
            </a:pPr>
            <a:endParaRPr lang="tr-TR" sz="1600"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Bu mükellefler, basit usulden yararlanmaya ilişkin genel ve özel şartları taşıyıp taşımadıklarına bakılmaksızın gerçek usulde vergilendirileceklerdir.</a:t>
            </a:r>
          </a:p>
          <a:p>
            <a:pPr marL="0" indent="0" algn="just">
              <a:buNone/>
            </a:pPr>
            <a:endParaRPr lang="tr-TR" sz="16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639162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Basit usulde vergilemeye ilişkin örnek</a:t>
            </a:r>
          </a:p>
        </p:txBody>
      </p:sp>
      <p:sp>
        <p:nvSpPr>
          <p:cNvPr id="3" name="İçerik Yer Tutucusu 2"/>
          <p:cNvSpPr>
            <a:spLocks noGrp="1"/>
          </p:cNvSpPr>
          <p:nvPr>
            <p:ph idx="1"/>
          </p:nvPr>
        </p:nvSpPr>
        <p:spPr>
          <a:xfrm>
            <a:off x="1597447" y="1829494"/>
            <a:ext cx="9680606" cy="4320481"/>
          </a:xfrm>
        </p:spPr>
        <p:txBody>
          <a:bodyPr>
            <a:normAutofit/>
          </a:bodyPr>
          <a:lstStyle/>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Örnek:</a:t>
            </a:r>
            <a:r>
              <a:rPr lang="tr-TR" sz="1600" dirty="0">
                <a:latin typeface="Times New Roman" panose="02020603050405020304" pitchFamily="18" charset="0"/>
                <a:cs typeface="Times New Roman" panose="02020603050405020304" pitchFamily="18" charset="0"/>
              </a:rPr>
              <a:t> 2019 yılında Bakkallık faaliyetinde bulunan ve basit usulde vergilendirilen Bay </a:t>
            </a:r>
            <a:r>
              <a:rPr lang="tr-TR" sz="1600" dirty="0" err="1">
                <a:latin typeface="Times New Roman" panose="02020603050405020304" pitchFamily="18" charset="0"/>
                <a:cs typeface="Times New Roman" panose="02020603050405020304" pitchFamily="18" charset="0"/>
              </a:rPr>
              <a:t>ABC’nin</a:t>
            </a:r>
            <a:r>
              <a:rPr lang="tr-TR" sz="1600" dirty="0">
                <a:latin typeface="Times New Roman" panose="02020603050405020304" pitchFamily="18" charset="0"/>
                <a:cs typeface="Times New Roman" panose="02020603050405020304" pitchFamily="18" charset="0"/>
              </a:rPr>
              <a:t> işletme hesabı özeti aşağıdaki gibidir: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-Dönem başı mal mevcudu 		18.000.-TL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-Dönem içi alışlar 				28.000.-TL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-Giderler 					16.000.-TL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-Dönem hasılatı 				72.000.-TL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-Dönem sonu mal mevcudu 		15.000.-TL</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(Dönem hasılatı + Dönem sonu mal mevcudu) – (Dönem başı mal mevcudu + Dönem içi alışlar + Giderler) = Kar / Zarar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(72.000 + 15.000) – (18.000 + 28.000 + 16.000) = </a:t>
            </a:r>
            <a:r>
              <a:rPr lang="tr-TR" sz="1600" b="1" dirty="0">
                <a:latin typeface="Times New Roman" panose="02020603050405020304" pitchFamily="18" charset="0"/>
                <a:cs typeface="Times New Roman" panose="02020603050405020304" pitchFamily="18" charset="0"/>
              </a:rPr>
              <a:t>25.000.-TL Kar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819109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652530" y="1764804"/>
            <a:ext cx="9702641" cy="3604124"/>
          </a:xfrm>
        </p:spPr>
        <p:txBody>
          <a:bodyPr>
            <a:normAutofit/>
          </a:bodyPr>
          <a:lstStyle/>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endParaRPr lang="tr-TR" sz="1800" dirty="0"/>
          </a:p>
          <a:p>
            <a:pPr marL="0" indent="0" algn="just">
              <a:lnSpc>
                <a:spcPct val="10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2148358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Gider Pusulası Örneği Hesabı</a:t>
            </a:r>
          </a:p>
        </p:txBody>
      </p:sp>
      <p:sp>
        <p:nvSpPr>
          <p:cNvPr id="3" name="İçerik Yer Tutucusu 2"/>
          <p:cNvSpPr>
            <a:spLocks noGrp="1"/>
          </p:cNvSpPr>
          <p:nvPr>
            <p:ph idx="1"/>
          </p:nvPr>
        </p:nvSpPr>
        <p:spPr>
          <a:xfrm>
            <a:off x="1630497" y="1844824"/>
            <a:ext cx="9724674" cy="3619542"/>
          </a:xfrm>
        </p:spPr>
        <p:txBody>
          <a:bodyPr>
            <a:normAutofit/>
          </a:bodyPr>
          <a:lstStyle/>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Örnek: </a:t>
            </a:r>
            <a:r>
              <a:rPr lang="tr-TR" sz="1400" dirty="0">
                <a:latin typeface="Times New Roman" panose="02020603050405020304" pitchFamily="18" charset="0"/>
                <a:cs typeface="Times New Roman" panose="02020603050405020304" pitchFamily="18" charset="0"/>
              </a:rPr>
              <a:t>ABC</a:t>
            </a:r>
            <a:r>
              <a:rPr lang="tr-TR" sz="1400" b="1" dirty="0">
                <a:latin typeface="Times New Roman" panose="02020603050405020304" pitchFamily="18" charset="0"/>
                <a:cs typeface="Times New Roman" panose="02020603050405020304" pitchFamily="18" charset="0"/>
              </a:rPr>
              <a:t> </a:t>
            </a:r>
            <a:r>
              <a:rPr lang="tr-TR" sz="1400" dirty="0">
                <a:latin typeface="Times New Roman" panose="02020603050405020304" pitchFamily="18" charset="0"/>
                <a:cs typeface="Times New Roman" panose="02020603050405020304" pitchFamily="18" charset="0"/>
              </a:rPr>
              <a:t>Tic. Ltd. Şirketinin faaliyetini sürdürdüğü bina, gerçek kişi </a:t>
            </a:r>
            <a:r>
              <a:rPr lang="tr-TR" sz="1400" dirty="0" err="1">
                <a:latin typeface="Times New Roman" panose="02020603050405020304" pitchFamily="18" charset="0"/>
                <a:cs typeface="Times New Roman" panose="02020603050405020304" pitchFamily="18" charset="0"/>
              </a:rPr>
              <a:t>Ruknettin</a:t>
            </a:r>
            <a:r>
              <a:rPr lang="tr-TR" sz="1400" dirty="0">
                <a:latin typeface="Times New Roman" panose="02020603050405020304" pitchFamily="18" charset="0"/>
                <a:cs typeface="Times New Roman" panose="02020603050405020304" pitchFamily="18" charset="0"/>
              </a:rPr>
              <a:t> </a:t>
            </a:r>
            <a:r>
              <a:rPr lang="tr-TR" sz="1400" dirty="0" err="1">
                <a:latin typeface="Times New Roman" panose="02020603050405020304" pitchFamily="18" charset="0"/>
                <a:cs typeface="Times New Roman" panose="02020603050405020304" pitchFamily="18" charset="0"/>
              </a:rPr>
              <a:t>ALDIKAÇTI’dan</a:t>
            </a:r>
            <a:r>
              <a:rPr lang="tr-TR" sz="1400" dirty="0">
                <a:latin typeface="Times New Roman" panose="02020603050405020304" pitchFamily="18" charset="0"/>
                <a:cs typeface="Times New Roman" panose="02020603050405020304" pitchFamily="18" charset="0"/>
              </a:rPr>
              <a:t> kiralanmıştır. Brüt Kira bedeli ise 1.750.- TL’dir.</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Buna göre;</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1-</a:t>
            </a:r>
            <a:r>
              <a:rPr lang="tr-TR" sz="1400" dirty="0">
                <a:latin typeface="Times New Roman" panose="02020603050405020304" pitchFamily="18" charset="0"/>
                <a:cs typeface="Times New Roman" panose="02020603050405020304" pitchFamily="18" charset="0"/>
              </a:rPr>
              <a:t> ABC Ltd. Şti. Gider pusulası düzenleyerek % 20 tutarında stopajı </a:t>
            </a:r>
            <a:r>
              <a:rPr lang="tr-TR" sz="1400" dirty="0" err="1">
                <a:latin typeface="Times New Roman" panose="02020603050405020304" pitchFamily="18" charset="0"/>
                <a:cs typeface="Times New Roman" panose="02020603050405020304" pitchFamily="18" charset="0"/>
              </a:rPr>
              <a:t>Ruknettin</a:t>
            </a:r>
            <a:r>
              <a:rPr lang="tr-TR" sz="1400" dirty="0">
                <a:latin typeface="Times New Roman" panose="02020603050405020304" pitchFamily="18" charset="0"/>
                <a:cs typeface="Times New Roman" panose="02020603050405020304" pitchFamily="18" charset="0"/>
              </a:rPr>
              <a:t> </a:t>
            </a:r>
            <a:r>
              <a:rPr lang="tr-TR" sz="1400" dirty="0" err="1">
                <a:latin typeface="Times New Roman" panose="02020603050405020304" pitchFamily="18" charset="0"/>
                <a:cs typeface="Times New Roman" panose="02020603050405020304" pitchFamily="18" charset="0"/>
              </a:rPr>
              <a:t>Aldıkaçtı’dan</a:t>
            </a:r>
            <a:r>
              <a:rPr lang="tr-TR" sz="1400" dirty="0">
                <a:latin typeface="Times New Roman" panose="02020603050405020304" pitchFamily="18" charset="0"/>
                <a:cs typeface="Times New Roman" panose="02020603050405020304" pitchFamily="18" charset="0"/>
              </a:rPr>
              <a:t> kesecek, kalan tutarı ise kendisine ödeyecektir.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2-</a:t>
            </a:r>
            <a:r>
              <a:rPr lang="tr-TR" sz="1400" dirty="0">
                <a:latin typeface="Times New Roman" panose="02020603050405020304" pitchFamily="18" charset="0"/>
                <a:cs typeface="Times New Roman" panose="02020603050405020304" pitchFamily="18" charset="0"/>
              </a:rPr>
              <a:t> Kesmiş olduğu Gelir Vergisi tutarını ise ertesi ayın </a:t>
            </a:r>
            <a:r>
              <a:rPr lang="tr-TR" sz="1400" b="1" dirty="0">
                <a:latin typeface="Times New Roman" panose="02020603050405020304" pitchFamily="18" charset="0"/>
                <a:cs typeface="Times New Roman" panose="02020603050405020304" pitchFamily="18" charset="0"/>
              </a:rPr>
              <a:t>23.</a:t>
            </a:r>
            <a:r>
              <a:rPr lang="tr-TR" sz="1400" dirty="0">
                <a:latin typeface="Times New Roman" panose="02020603050405020304" pitchFamily="18" charset="0"/>
                <a:cs typeface="Times New Roman" panose="02020603050405020304" pitchFamily="18" charset="0"/>
              </a:rPr>
              <a:t> günü akşamına kadar vergi dairesine </a:t>
            </a:r>
            <a:r>
              <a:rPr lang="tr-TR" sz="1400" u="sng" dirty="0">
                <a:latin typeface="Times New Roman" panose="02020603050405020304" pitchFamily="18" charset="0"/>
                <a:cs typeface="Times New Roman" panose="02020603050405020304" pitchFamily="18" charset="0"/>
              </a:rPr>
              <a:t>Muhtasar Beyanname</a:t>
            </a:r>
            <a:r>
              <a:rPr lang="tr-TR" sz="1400" dirty="0">
                <a:latin typeface="Times New Roman" panose="02020603050405020304" pitchFamily="18" charset="0"/>
                <a:cs typeface="Times New Roman" panose="02020603050405020304" pitchFamily="18" charset="0"/>
              </a:rPr>
              <a:t> ile beyan edecek ve en geç </a:t>
            </a:r>
            <a:r>
              <a:rPr lang="tr-TR" sz="1400" b="1" dirty="0">
                <a:latin typeface="Times New Roman" panose="02020603050405020304" pitchFamily="18" charset="0"/>
                <a:cs typeface="Times New Roman" panose="02020603050405020304" pitchFamily="18" charset="0"/>
              </a:rPr>
              <a:t>26</a:t>
            </a:r>
            <a:r>
              <a:rPr lang="tr-TR" sz="1400" dirty="0">
                <a:latin typeface="Times New Roman" panose="02020603050405020304" pitchFamily="18" charset="0"/>
                <a:cs typeface="Times New Roman" panose="02020603050405020304" pitchFamily="18" charset="0"/>
              </a:rPr>
              <a:t> sına kadar da ödeyecektir.</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Ekim 2018 Ayı kira bedeli			1.750.-TL</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20 Gelir Vergisi				   350.-TL</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Ödenecek net tutar				1.400.-TL</a:t>
            </a:r>
          </a:p>
          <a:p>
            <a:pPr marL="0" indent="0" algn="just">
              <a:buNone/>
            </a:pPr>
            <a:endParaRPr lang="tr-TR" sz="1400" dirty="0">
              <a:latin typeface="Arial" panose="020B0604020202020204" pitchFamily="34" charset="0"/>
              <a:cs typeface="Arial" panose="020B0604020202020204" pitchFamily="34" charset="0"/>
            </a:endParaRPr>
          </a:p>
          <a:p>
            <a:endParaRPr lang="tr-TR" sz="14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1255996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c.3- Müstahsil Makbuzu (VUK Md.235)</a:t>
            </a:r>
          </a:p>
        </p:txBody>
      </p:sp>
      <p:sp>
        <p:nvSpPr>
          <p:cNvPr id="6" name="İçerik Yer Tutucusu 5"/>
          <p:cNvSpPr>
            <a:spLocks noGrp="1"/>
          </p:cNvSpPr>
          <p:nvPr>
            <p:ph idx="1"/>
          </p:nvPr>
        </p:nvSpPr>
        <p:spPr>
          <a:xfrm>
            <a:off x="1652529" y="1762699"/>
            <a:ext cx="9702641" cy="3569465"/>
          </a:xfrm>
        </p:spPr>
        <p:txBody>
          <a:bodyPr>
            <a:noAutofit/>
          </a:bodyPr>
          <a:lstStyle/>
          <a:p>
            <a:pPr marL="0" indent="0" algn="just">
              <a:lnSpc>
                <a:spcPct val="110000"/>
              </a:lnSpc>
              <a:spcBef>
                <a:spcPts val="0"/>
              </a:spcBef>
              <a:buNone/>
            </a:pPr>
            <a:r>
              <a:rPr lang="tr-TR" sz="1600" dirty="0">
                <a:latin typeface="Times New Roman" panose="02020603050405020304" pitchFamily="18" charset="0"/>
                <a:cs typeface="Times New Roman" panose="02020603050405020304" pitchFamily="18" charset="0"/>
              </a:rPr>
              <a:t>Birinci ve ikinci sınıf tüccarlar ile kazancı basit usulde tespit edilenler ve defter tutmak mecburiyetinde olan </a:t>
            </a:r>
            <a:r>
              <a:rPr lang="tr-TR" sz="1600" b="1" dirty="0">
                <a:latin typeface="Times New Roman" panose="02020603050405020304" pitchFamily="18" charset="0"/>
                <a:cs typeface="Times New Roman" panose="02020603050405020304" pitchFamily="18" charset="0"/>
              </a:rPr>
              <a:t>çiftçiler</a:t>
            </a:r>
            <a:r>
              <a:rPr lang="tr-TR" sz="1600" dirty="0">
                <a:latin typeface="Times New Roman" panose="02020603050405020304" pitchFamily="18" charset="0"/>
                <a:cs typeface="Times New Roman" panose="02020603050405020304" pitchFamily="18" charset="0"/>
              </a:rPr>
              <a:t> gerçek usulde vergiye tabi olmayan </a:t>
            </a:r>
            <a:r>
              <a:rPr lang="tr-TR" sz="1600" b="1" dirty="0">
                <a:latin typeface="Times New Roman" panose="02020603050405020304" pitchFamily="18" charset="0"/>
                <a:cs typeface="Times New Roman" panose="02020603050405020304" pitchFamily="18" charset="0"/>
              </a:rPr>
              <a:t>çiftçilerden satın aldıkları malların </a:t>
            </a:r>
            <a:r>
              <a:rPr lang="tr-TR" sz="1600" dirty="0">
                <a:latin typeface="Times New Roman" panose="02020603050405020304" pitchFamily="18" charset="0"/>
                <a:cs typeface="Times New Roman" panose="02020603050405020304" pitchFamily="18" charset="0"/>
              </a:rPr>
              <a:t>bedelini ödedikleri sırada iki nüsha makbuz tanzim etmeye ve bunlardan birini imzalayarak satıcı çiftçiye vermeye ve diğerini ona imzalatarak almaya mecburdurlar. </a:t>
            </a:r>
          </a:p>
          <a:p>
            <a:pPr marL="0" indent="0" algn="just">
              <a:lnSpc>
                <a:spcPct val="110000"/>
              </a:lnSpc>
              <a:spcBef>
                <a:spcPts val="0"/>
              </a:spcBef>
              <a:buNone/>
            </a:pPr>
            <a:endParaRPr lang="tr-TR" sz="1600" dirty="0">
              <a:latin typeface="Times New Roman" panose="02020603050405020304" pitchFamily="18" charset="0"/>
              <a:cs typeface="Times New Roman" panose="02020603050405020304" pitchFamily="18" charset="0"/>
            </a:endParaRPr>
          </a:p>
          <a:p>
            <a:pPr algn="just">
              <a:lnSpc>
                <a:spcPct val="11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Mal tüccar veya çiftçi adına bir adamı veya mutavassıt (aracı) tarafından alındığı takdirde makbuz bunlar tarafından tanzim ve imza olunur.</a:t>
            </a:r>
          </a:p>
          <a:p>
            <a:pPr algn="just">
              <a:lnSpc>
                <a:spcPct val="110000"/>
              </a:lnSpc>
              <a:spcBef>
                <a:spcPts val="0"/>
              </a:spcBef>
              <a:buFont typeface="Wingdings" panose="05000000000000000000" pitchFamily="2" charset="2"/>
              <a:buChar char="v"/>
            </a:pPr>
            <a:endParaRPr lang="tr-TR" sz="1600" dirty="0">
              <a:latin typeface="Times New Roman" panose="02020603050405020304" pitchFamily="18" charset="0"/>
              <a:cs typeface="Times New Roman" panose="02020603050405020304" pitchFamily="18" charset="0"/>
            </a:endParaRPr>
          </a:p>
          <a:p>
            <a:pPr algn="just">
              <a:lnSpc>
                <a:spcPct val="11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Çiftçiden avans üzerine yapılan mubayaalarda makbuz, malın teslimi sırasında verilir. </a:t>
            </a:r>
          </a:p>
          <a:p>
            <a:pPr marL="0" indent="0" algn="just">
              <a:lnSpc>
                <a:spcPct val="110000"/>
              </a:lnSpc>
              <a:spcBef>
                <a:spcPts val="0"/>
              </a:spcBef>
              <a:buNone/>
            </a:pPr>
            <a:endParaRPr lang="tr-TR" sz="1600" dirty="0">
              <a:latin typeface="Times New Roman" panose="02020603050405020304" pitchFamily="18" charset="0"/>
              <a:cs typeface="Times New Roman" panose="02020603050405020304" pitchFamily="18" charset="0"/>
            </a:endParaRPr>
          </a:p>
          <a:p>
            <a:pPr algn="just">
              <a:lnSpc>
                <a:spcPct val="11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Müstahsil makbuzunun tüccar veya alıcı çiftçi nezdinde kalan nüshası fatura yerine geçer. </a:t>
            </a:r>
          </a:p>
          <a:p>
            <a:pPr marL="0" indent="0" algn="just">
              <a:lnSpc>
                <a:spcPct val="110000"/>
              </a:lnSpc>
              <a:spcBef>
                <a:spcPts val="0"/>
              </a:spcBef>
              <a:buNone/>
            </a:pPr>
            <a:endParaRPr lang="tr-TR" sz="16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1264109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16</TotalTime>
  <Words>1024</Words>
  <Application>Microsoft Office PowerPoint</Application>
  <PresentationFormat>Geniş ekran</PresentationFormat>
  <Paragraphs>92</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9</vt:i4>
      </vt:variant>
    </vt:vector>
  </HeadingPairs>
  <TitlesOfParts>
    <vt:vector size="17" baseType="lpstr">
      <vt:lpstr>ＭＳ Ｐゴシック</vt:lpstr>
      <vt:lpstr>Arial</vt:lpstr>
      <vt:lpstr>Calibri</vt:lpstr>
      <vt:lpstr>Calibri Light</vt:lpstr>
      <vt:lpstr>Times New Roman</vt:lpstr>
      <vt:lpstr>Wingdings</vt:lpstr>
      <vt:lpstr>Office Teması</vt:lpstr>
      <vt:lpstr>h.t.</vt:lpstr>
      <vt:lpstr>Basit Usulde Vergilendirilecek Mükellefler</vt:lpstr>
      <vt:lpstr>Basit Usule Tabi Olmanın Genel Şartları</vt:lpstr>
      <vt:lpstr>Basit Usule Tabi Olmanın Özel Şartları</vt:lpstr>
      <vt:lpstr>Basit Usulden Yararlanamayacak Olanlar</vt:lpstr>
      <vt:lpstr>Büyükşehir belediye sınırları içinde aşağıda belirtilen faaliyetleri yapan mükellefler, gerçek usulde vergilendirilme kapsamına alınmıştır.</vt:lpstr>
      <vt:lpstr>Basit usulde vergilemeye ilişkin örnek</vt:lpstr>
      <vt:lpstr>KAYNAKLAR</vt:lpstr>
      <vt:lpstr>Gider Pusulası Örneği Hesabı</vt:lpstr>
      <vt:lpstr>c.3- Müstahsil Makbuzu (VUK Md.235)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Tespit  Etme</dc:title>
  <dc:creator>Taşınmaz</dc:creator>
  <cp:lastModifiedBy>Windows Kullanıcısı</cp:lastModifiedBy>
  <cp:revision>6</cp:revision>
  <dcterms:created xsi:type="dcterms:W3CDTF">2020-02-26T08:51:38Z</dcterms:created>
  <dcterms:modified xsi:type="dcterms:W3CDTF">2020-02-29T13:19:18Z</dcterms:modified>
</cp:coreProperties>
</file>