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Uzun Süreli Bellek II</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617329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Unvan 1"/>
          <p:cNvSpPr>
            <a:spLocks noGrp="1"/>
          </p:cNvSpPr>
          <p:nvPr>
            <p:ph type="title"/>
          </p:nvPr>
        </p:nvSpPr>
        <p:spPr/>
        <p:txBody>
          <a:bodyPr/>
          <a:lstStyle/>
          <a:p>
            <a:pPr eaLnBrk="1" hangingPunct="1"/>
            <a:endParaRPr lang="tr-TR" altLang="tr-TR" smtClean="0">
              <a:ln>
                <a:noFill/>
              </a:ln>
            </a:endParaRPr>
          </a:p>
        </p:txBody>
      </p:sp>
      <p:sp>
        <p:nvSpPr>
          <p:cNvPr id="49155" name="İçerik Yer Tutucusu 2"/>
          <p:cNvSpPr>
            <a:spLocks noGrp="1"/>
          </p:cNvSpPr>
          <p:nvPr>
            <p:ph idx="1"/>
          </p:nvPr>
        </p:nvSpPr>
        <p:spPr/>
        <p:txBody>
          <a:bodyPr/>
          <a:lstStyle/>
          <a:p>
            <a:pPr eaLnBrk="1" hangingPunct="1"/>
            <a:r>
              <a:rPr lang="tr-TR" altLang="tr-TR" sz="3200" smtClean="0"/>
              <a:t>Detaylandırma, özellikle yeni bilgileri birbirine bağlamaya yardımcı olduğunda etkilidir. Bu, bilginin içsel olarak düzenlenmesini de kolaylaştırır. </a:t>
            </a:r>
          </a:p>
          <a:p>
            <a:pPr eaLnBrk="1" hangingPunct="1"/>
            <a:endParaRPr lang="tr-TR" altLang="tr-TR" sz="3200" smtClean="0"/>
          </a:p>
        </p:txBody>
      </p:sp>
    </p:spTree>
    <p:extLst>
      <p:ext uri="{BB962C8B-B14F-4D97-AF65-F5344CB8AC3E}">
        <p14:creationId xmlns:p14="http://schemas.microsoft.com/office/powerpoint/2010/main" val="122561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rtlCol="0">
            <a:normAutofit/>
          </a:bodyPr>
          <a:lstStyle/>
          <a:p>
            <a:pPr marL="0" indent="0" algn="ctr" eaLnBrk="1" fontAlgn="auto" hangingPunct="1">
              <a:buFont typeface="Arial"/>
              <a:buNone/>
              <a:defRPr/>
            </a:pPr>
            <a:r>
              <a:rPr lang="tr-TR" sz="4400" dirty="0">
                <a:solidFill>
                  <a:schemeClr val="tx1">
                    <a:lumMod val="85000"/>
                    <a:lumOff val="15000"/>
                  </a:schemeClr>
                </a:solidFill>
              </a:rPr>
              <a:t>Şişman adam tabelayı okudu</a:t>
            </a:r>
          </a:p>
          <a:p>
            <a:pPr marL="0" indent="0" algn="ctr" eaLnBrk="1" fontAlgn="auto" hangingPunct="1">
              <a:buFont typeface="Arial"/>
              <a:buNone/>
              <a:defRPr/>
            </a:pPr>
            <a:r>
              <a:rPr lang="tr-TR" sz="4400" dirty="0">
                <a:solidFill>
                  <a:schemeClr val="tx1">
                    <a:lumMod val="85000"/>
                    <a:lumOff val="15000"/>
                  </a:schemeClr>
                </a:solidFill>
              </a:rPr>
              <a:t>Aç adam arabaya bindi</a:t>
            </a:r>
          </a:p>
          <a:p>
            <a:pPr algn="ctr" eaLnBrk="1" fontAlgn="auto" hangingPunct="1">
              <a:buFont typeface="Arial"/>
              <a:buChar char="•"/>
              <a:defRPr/>
            </a:pPr>
            <a:endParaRPr lang="tr-TR" sz="4400" dirty="0">
              <a:solidFill>
                <a:schemeClr val="tx1">
                  <a:lumMod val="85000"/>
                  <a:lumOff val="15000"/>
                </a:schemeClr>
              </a:solidFill>
            </a:endParaRPr>
          </a:p>
        </p:txBody>
      </p:sp>
    </p:spTree>
    <p:extLst>
      <p:ext uri="{BB962C8B-B14F-4D97-AF65-F5344CB8AC3E}">
        <p14:creationId xmlns:p14="http://schemas.microsoft.com/office/powerpoint/2010/main" val="280039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rtlCol="0">
            <a:normAutofit/>
          </a:bodyPr>
          <a:lstStyle/>
          <a:p>
            <a:pPr marL="0" indent="0" algn="ctr" eaLnBrk="1" fontAlgn="auto" hangingPunct="1">
              <a:buFont typeface="Arial"/>
              <a:buNone/>
              <a:defRPr/>
            </a:pPr>
            <a:r>
              <a:rPr lang="tr-TR" sz="4800" dirty="0">
                <a:solidFill>
                  <a:schemeClr val="tx1">
                    <a:lumMod val="85000"/>
                    <a:lumOff val="15000"/>
                  </a:schemeClr>
                </a:solidFill>
              </a:rPr>
              <a:t>Şişman adam ince buz tabelası hakkındaki uyarı tabelasını okudu </a:t>
            </a:r>
          </a:p>
          <a:p>
            <a:pPr marL="0" indent="0" algn="ctr" eaLnBrk="1" fontAlgn="auto" hangingPunct="1">
              <a:buFont typeface="Arial"/>
              <a:buNone/>
              <a:defRPr/>
            </a:pPr>
            <a:r>
              <a:rPr lang="tr-TR" sz="4800" dirty="0">
                <a:solidFill>
                  <a:schemeClr val="tx1">
                    <a:lumMod val="85000"/>
                    <a:lumOff val="15000"/>
                  </a:schemeClr>
                </a:solidFill>
              </a:rPr>
              <a:t>Aç adam restorana gitmek için arabaya bindi</a:t>
            </a: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93308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rtlCol="0">
            <a:normAutofit/>
          </a:bodyPr>
          <a:lstStyle/>
          <a:p>
            <a:pPr marL="0" indent="0" algn="ctr" eaLnBrk="1" fontAlgn="auto" hangingPunct="1">
              <a:buFont typeface="Arial"/>
              <a:buNone/>
              <a:defRPr/>
            </a:pPr>
            <a:r>
              <a:rPr lang="tr-TR" sz="4000" dirty="0">
                <a:solidFill>
                  <a:schemeClr val="tx1">
                    <a:lumMod val="85000"/>
                    <a:lumOff val="15000"/>
                  </a:schemeClr>
                </a:solidFill>
              </a:rPr>
              <a:t>Şişman adam yaklaşık 60 cm yüksekliğindeki tabelayı okudu</a:t>
            </a:r>
          </a:p>
          <a:p>
            <a:pPr marL="0" indent="0" algn="ctr" eaLnBrk="1" fontAlgn="auto" hangingPunct="1">
              <a:buFont typeface="Arial"/>
              <a:buNone/>
              <a:defRPr/>
            </a:pPr>
            <a:r>
              <a:rPr lang="tr-TR" sz="4000" dirty="0">
                <a:solidFill>
                  <a:schemeClr val="tx1">
                    <a:lumMod val="85000"/>
                    <a:lumOff val="15000"/>
                  </a:schemeClr>
                </a:solidFill>
              </a:rPr>
              <a:t>Aç adam arabaya bindi ve uzaklaştı</a:t>
            </a:r>
          </a:p>
          <a:p>
            <a:pPr eaLnBrk="1" fontAlgn="auto" hangingPunct="1">
              <a:buFont typeface="Arial"/>
              <a:buChar char="•"/>
              <a:defRPr/>
            </a:pPr>
            <a:endParaRPr lang="tr-TR" sz="4000" dirty="0">
              <a:solidFill>
                <a:schemeClr val="tx1">
                  <a:lumMod val="85000"/>
                  <a:lumOff val="15000"/>
                </a:schemeClr>
              </a:solidFill>
            </a:endParaRPr>
          </a:p>
        </p:txBody>
      </p:sp>
    </p:spTree>
    <p:extLst>
      <p:ext uri="{BB962C8B-B14F-4D97-AF65-F5344CB8AC3E}">
        <p14:creationId xmlns:p14="http://schemas.microsoft.com/office/powerpoint/2010/main" val="150311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Unvan 1"/>
          <p:cNvSpPr>
            <a:spLocks noGrp="1"/>
          </p:cNvSpPr>
          <p:nvPr>
            <p:ph type="title"/>
          </p:nvPr>
        </p:nvSpPr>
        <p:spPr/>
        <p:txBody>
          <a:bodyPr/>
          <a:lstStyle/>
          <a:p>
            <a:pPr eaLnBrk="1" hangingPunct="1"/>
            <a:r>
              <a:rPr lang="tr-TR" altLang="tr-TR" b="1" smtClean="0">
                <a:ln>
                  <a:noFill/>
                </a:ln>
              </a:rPr>
              <a:t>Üretim Etkisi </a:t>
            </a:r>
            <a:endParaRPr lang="tr-TR" altLang="tr-TR" smtClean="0">
              <a:ln>
                <a:noFill/>
              </a:ln>
            </a:endParaRPr>
          </a:p>
        </p:txBody>
      </p:sp>
      <p:sp>
        <p:nvSpPr>
          <p:cNvPr id="53251" name="İçerik Yer Tutucusu 2"/>
          <p:cNvSpPr>
            <a:spLocks noGrp="1"/>
          </p:cNvSpPr>
          <p:nvPr>
            <p:ph idx="1"/>
          </p:nvPr>
        </p:nvSpPr>
        <p:spPr/>
        <p:txBody>
          <a:bodyPr/>
          <a:lstStyle/>
          <a:p>
            <a:pPr eaLnBrk="1" hangingPunct="1"/>
            <a:r>
              <a:rPr lang="tr-TR" altLang="tr-TR" smtClean="0"/>
              <a:t>Kişiler yeni edinilen bilgilerden yepyeni bir fikre yepyeni bir kavrama, bambaşka bir sorgulamaya ulaştıklarında yeni bilgiyi daha fazla detaylandırır ve bütünleştirirler. Buna </a:t>
            </a:r>
            <a:r>
              <a:rPr lang="tr-TR" altLang="tr-TR" b="1" smtClean="0"/>
              <a:t>üretim etkisi adı verilir. </a:t>
            </a:r>
            <a:r>
              <a:rPr lang="tr-TR" altLang="tr-TR" smtClean="0"/>
              <a:t>Kendi kendine oluşan bilgi – doğru ise- temel olarak öğrenen kişilerin yeni bilgileri daha kapsamlı hale getirmek istediklerinde daha yararlıdır</a:t>
            </a:r>
          </a:p>
        </p:txBody>
      </p:sp>
    </p:spTree>
    <p:extLst>
      <p:ext uri="{BB962C8B-B14F-4D97-AF65-F5344CB8AC3E}">
        <p14:creationId xmlns:p14="http://schemas.microsoft.com/office/powerpoint/2010/main" val="118469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fontScale="90000"/>
          </a:bodyPr>
          <a:lstStyle/>
          <a:p>
            <a:pPr eaLnBrk="1" fontAlgn="auto" hangingPunct="1">
              <a:spcAft>
                <a:spcPts val="0"/>
              </a:spcAft>
              <a:defRPr/>
            </a:pPr>
            <a:r>
              <a:rPr lang="tr-TR" dirty="0">
                <a:solidFill>
                  <a:schemeClr val="tx1">
                    <a:lumMod val="85000"/>
                    <a:lumOff val="15000"/>
                  </a:schemeClr>
                </a:solidFill>
              </a:rPr>
              <a:t>Detaylandırma/</a:t>
            </a:r>
            <a:r>
              <a:rPr lang="tr-TR" dirty="0" err="1">
                <a:solidFill>
                  <a:schemeClr val="tx1">
                    <a:lumMod val="85000"/>
                    <a:lumOff val="15000"/>
                  </a:schemeClr>
                </a:solidFill>
              </a:rPr>
              <a:t>ayrıntılandırma</a:t>
            </a:r>
            <a:r>
              <a:rPr lang="tr-TR" dirty="0">
                <a:solidFill>
                  <a:schemeClr val="tx1">
                    <a:lumMod val="85000"/>
                    <a:lumOff val="15000"/>
                  </a:schemeClr>
                </a:solidFill>
              </a:rPr>
              <a:t> bilginin uzun süreli bellekte tutulmasını neden kolaylaştırır? </a:t>
            </a:r>
            <a:br>
              <a:rPr lang="tr-TR" dirty="0">
                <a:solidFill>
                  <a:schemeClr val="tx1">
                    <a:lumMod val="85000"/>
                    <a:lumOff val="15000"/>
                  </a:schemeClr>
                </a:solidFill>
              </a:rPr>
            </a:br>
            <a:endParaRPr lang="tr-TR" dirty="0">
              <a:solidFill>
                <a:schemeClr val="tx1">
                  <a:lumMod val="85000"/>
                  <a:lumOff val="15000"/>
                </a:schemeClr>
              </a:solidFill>
            </a:endParaRPr>
          </a:p>
        </p:txBody>
      </p:sp>
      <p:sp>
        <p:nvSpPr>
          <p:cNvPr id="54275" name="İçerik Yer Tutucusu 2"/>
          <p:cNvSpPr>
            <a:spLocks noGrp="1"/>
          </p:cNvSpPr>
          <p:nvPr>
            <p:ph idx="1"/>
          </p:nvPr>
        </p:nvSpPr>
        <p:spPr/>
        <p:txBody>
          <a:bodyPr/>
          <a:lstStyle/>
          <a:p>
            <a:pPr eaLnBrk="1" hangingPunct="1"/>
            <a:r>
              <a:rPr lang="tr-TR" altLang="tr-TR" smtClean="0"/>
              <a:t>Detaylandırılmış bilginin bellekteki benzer diğer bilgilerle karışma olasılığı daha düşüktür</a:t>
            </a:r>
          </a:p>
          <a:p>
            <a:pPr eaLnBrk="1" hangingPunct="1"/>
            <a:r>
              <a:rPr lang="tr-TR" altLang="tr-TR" smtClean="0"/>
              <a:t>Detaylandırma bilginin geri çağırılması için ek bir yol sağlar</a:t>
            </a:r>
          </a:p>
          <a:p>
            <a:pPr eaLnBrk="1" hangingPunct="1"/>
            <a:r>
              <a:rPr lang="tr-TR" altLang="tr-TR" smtClean="0"/>
              <a:t>Detaylandırma, bilgi doğru hatırlanmadığında (karışma gerçekleştiğinde) bilgiye ne olduğuna ilişkin bir takım çıkarımlar yapmayı kolaylaştırır.</a:t>
            </a:r>
          </a:p>
          <a:p>
            <a:pPr eaLnBrk="1" hangingPunct="1"/>
            <a:endParaRPr lang="tr-TR" altLang="tr-TR" smtClean="0"/>
          </a:p>
        </p:txBody>
      </p:sp>
    </p:spTree>
    <p:extLst>
      <p:ext uri="{BB962C8B-B14F-4D97-AF65-F5344CB8AC3E}">
        <p14:creationId xmlns:p14="http://schemas.microsoft.com/office/powerpoint/2010/main" val="359240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fontScale="90000"/>
          </a:bodyPr>
          <a:lstStyle/>
          <a:p>
            <a:pPr eaLnBrk="1" fontAlgn="auto" hangingPunct="1">
              <a:spcAft>
                <a:spcPts val="0"/>
              </a:spcAft>
              <a:defRPr/>
            </a:pPr>
            <a:r>
              <a:rPr lang="tr-TR" b="1" dirty="0">
                <a:solidFill>
                  <a:schemeClr val="tx1">
                    <a:lumMod val="85000"/>
                    <a:lumOff val="15000"/>
                  </a:schemeClr>
                </a:solidFill>
              </a:rPr>
              <a:t>GÖRSEL CANLANDIRMA: </a:t>
            </a:r>
            <a:r>
              <a:rPr lang="tr-TR" dirty="0">
                <a:solidFill>
                  <a:schemeClr val="tx1">
                    <a:lumMod val="85000"/>
                    <a:lumOff val="15000"/>
                  </a:schemeClr>
                </a:solidFill>
              </a:rPr>
              <a:t/>
            </a:r>
            <a:br>
              <a:rPr lang="tr-TR" dirty="0">
                <a:solidFill>
                  <a:schemeClr val="tx1">
                    <a:lumMod val="85000"/>
                    <a:lumOff val="15000"/>
                  </a:schemeClr>
                </a:solidFill>
              </a:rPr>
            </a:br>
            <a:endParaRPr lang="tr-TR" dirty="0">
              <a:solidFill>
                <a:schemeClr val="tx1">
                  <a:lumMod val="85000"/>
                  <a:lumOff val="15000"/>
                </a:schemeClr>
              </a:solidFill>
            </a:endParaRPr>
          </a:p>
        </p:txBody>
      </p:sp>
      <p:sp>
        <p:nvSpPr>
          <p:cNvPr id="55299" name="İçerik Yer Tutucusu 2"/>
          <p:cNvSpPr>
            <a:spLocks noGrp="1"/>
          </p:cNvSpPr>
          <p:nvPr>
            <p:ph idx="1"/>
          </p:nvPr>
        </p:nvSpPr>
        <p:spPr/>
        <p:txBody>
          <a:bodyPr/>
          <a:lstStyle/>
          <a:p>
            <a:pPr eaLnBrk="1" hangingPunct="1"/>
            <a:r>
              <a:rPr lang="tr-TR" altLang="tr-TR" smtClean="0"/>
              <a:t>BİR TELEFON KLÜBESİNDE TRAMPON ÇALAN BİR CÜCE</a:t>
            </a:r>
          </a:p>
          <a:p>
            <a:pPr eaLnBrk="1" hangingPunct="1"/>
            <a:endParaRPr lang="tr-TR" altLang="tr-TR" smtClean="0"/>
          </a:p>
          <a:p>
            <a:pPr eaLnBrk="1" hangingPunct="1"/>
            <a:endParaRPr lang="tr-TR" altLang="tr-TR" smtClean="0"/>
          </a:p>
          <a:p>
            <a:pPr eaLnBrk="1" hangingPunct="1"/>
            <a:endParaRPr lang="tr-TR" altLang="tr-TR" smtClean="0"/>
          </a:p>
          <a:p>
            <a:pPr eaLnBrk="1" hangingPunct="1"/>
            <a:r>
              <a:rPr lang="tr-TR" altLang="tr-TR" smtClean="0"/>
              <a:t>ERKEN KALKAN BİR KUŞ ÇOK GÜÇLÜ BİR SOLUCAN YAKALAMIŞ</a:t>
            </a:r>
          </a:p>
          <a:p>
            <a:pPr eaLnBrk="1" hangingPunct="1"/>
            <a:endParaRPr lang="tr-TR" altLang="tr-TR" smtClean="0"/>
          </a:p>
        </p:txBody>
      </p:sp>
    </p:spTree>
    <p:extLst>
      <p:ext uri="{BB962C8B-B14F-4D97-AF65-F5344CB8AC3E}">
        <p14:creationId xmlns:p14="http://schemas.microsoft.com/office/powerpoint/2010/main" val="285296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rtlCol="0">
            <a:normAutofit/>
          </a:bodyPr>
          <a:lstStyle/>
          <a:p>
            <a:pPr marL="0" indent="0" algn="ctr" eaLnBrk="1" fontAlgn="auto" hangingPunct="1">
              <a:buFont typeface="Arial"/>
              <a:buNone/>
              <a:defRPr/>
            </a:pPr>
            <a:r>
              <a:rPr lang="tr-TR" sz="5400" dirty="0">
                <a:solidFill>
                  <a:schemeClr val="tx1">
                    <a:lumMod val="85000"/>
                    <a:lumOff val="15000"/>
                  </a:schemeClr>
                </a:solidFill>
              </a:rPr>
              <a:t>Görsel canlandırma; zihinsel resim oluşturmadır. </a:t>
            </a: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3933083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Unvan 1"/>
          <p:cNvSpPr>
            <a:spLocks noGrp="1"/>
          </p:cNvSpPr>
          <p:nvPr>
            <p:ph type="title"/>
          </p:nvPr>
        </p:nvSpPr>
        <p:spPr/>
        <p:txBody>
          <a:bodyPr/>
          <a:lstStyle/>
          <a:p>
            <a:pPr eaLnBrk="1" hangingPunct="1"/>
            <a:endParaRPr lang="tr-TR" altLang="tr-TR" smtClean="0">
              <a:ln>
                <a:noFill/>
              </a:ln>
            </a:endParaRPr>
          </a:p>
        </p:txBody>
      </p:sp>
      <p:sp>
        <p:nvSpPr>
          <p:cNvPr id="57347" name="İçerik Yer Tutucusu 2"/>
          <p:cNvSpPr>
            <a:spLocks noGrp="1"/>
          </p:cNvSpPr>
          <p:nvPr>
            <p:ph idx="1"/>
          </p:nvPr>
        </p:nvSpPr>
        <p:spPr/>
        <p:txBody>
          <a:bodyPr/>
          <a:lstStyle/>
          <a:p>
            <a:pPr eaLnBrk="1" hangingPunct="1"/>
            <a:r>
              <a:rPr lang="tr-TR" altLang="tr-TR" smtClean="0"/>
              <a:t>Görsel imgelerin oluşturulması, bilgilerin uzun süreli bellekte saklanmasını kolaylaştırır. </a:t>
            </a:r>
          </a:p>
          <a:p>
            <a:pPr eaLnBrk="1" hangingPunct="1"/>
            <a:r>
              <a:rPr lang="tr-TR" altLang="tr-TR" smtClean="0"/>
              <a:t>Görsel bellek tanımada oldukça güçlüdür.  Yani kişi önceden gördüğü resimleri yeni resimler arasından kolayca tanıyabilmektedir (5,5 saatte gösterilen 3000 manzara resminin daha sonra tanınma oranı %80 civarındadır)</a:t>
            </a:r>
          </a:p>
        </p:txBody>
      </p:sp>
    </p:spTree>
    <p:extLst>
      <p:ext uri="{BB962C8B-B14F-4D97-AF65-F5344CB8AC3E}">
        <p14:creationId xmlns:p14="http://schemas.microsoft.com/office/powerpoint/2010/main" val="314524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Unvan 1"/>
          <p:cNvSpPr>
            <a:spLocks noGrp="1"/>
          </p:cNvSpPr>
          <p:nvPr>
            <p:ph type="title"/>
          </p:nvPr>
        </p:nvSpPr>
        <p:spPr/>
        <p:txBody>
          <a:bodyPr/>
          <a:lstStyle/>
          <a:p>
            <a:pPr eaLnBrk="1" hangingPunct="1"/>
            <a:endParaRPr lang="tr-TR" altLang="tr-TR" smtClean="0">
              <a:ln>
                <a:noFill/>
              </a:ln>
            </a:endParaRPr>
          </a:p>
        </p:txBody>
      </p:sp>
      <p:sp>
        <p:nvSpPr>
          <p:cNvPr id="58371" name="İçerik Yer Tutucusu 2"/>
          <p:cNvSpPr>
            <a:spLocks noGrp="1"/>
          </p:cNvSpPr>
          <p:nvPr>
            <p:ph idx="1"/>
          </p:nvPr>
        </p:nvSpPr>
        <p:spPr/>
        <p:txBody>
          <a:bodyPr/>
          <a:lstStyle/>
          <a:p>
            <a:pPr eaLnBrk="1" hangingPunct="1"/>
            <a:r>
              <a:rPr lang="tr-TR" altLang="tr-TR" smtClean="0"/>
              <a:t>Yeni bilgi somut olduğunda ve kolaylıkla görselleşebildiğinde öğrenen, kendi kendine görsel imge oluşturabilir.  </a:t>
            </a:r>
          </a:p>
          <a:p>
            <a:pPr eaLnBrk="1" hangingPunct="1"/>
            <a:r>
              <a:rPr lang="tr-TR" altLang="tr-TR" smtClean="0"/>
              <a:t>Çocukların görsel imge oluşturma ve bu imgeleri kullanma becerileri yaş ile birlikte artar. Bununla beraber tüm yaş grupları için görsel canlandırma becerisinde bireysel farklılıklar vardır. </a:t>
            </a:r>
          </a:p>
          <a:p>
            <a:pPr eaLnBrk="1" hangingPunct="1"/>
            <a:endParaRPr lang="tr-TR" altLang="tr-TR" smtClean="0"/>
          </a:p>
        </p:txBody>
      </p:sp>
    </p:spTree>
    <p:extLst>
      <p:ext uri="{BB962C8B-B14F-4D97-AF65-F5344CB8AC3E}">
        <p14:creationId xmlns:p14="http://schemas.microsoft.com/office/powerpoint/2010/main" val="136012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46240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Unvan 1"/>
          <p:cNvSpPr>
            <a:spLocks noGrp="1"/>
          </p:cNvSpPr>
          <p:nvPr>
            <p:ph type="title"/>
          </p:nvPr>
        </p:nvSpPr>
        <p:spPr/>
        <p:txBody>
          <a:bodyPr/>
          <a:lstStyle/>
          <a:p>
            <a:pPr eaLnBrk="1" hangingPunct="1"/>
            <a:endParaRPr lang="tr-TR" altLang="tr-TR" smtClean="0">
              <a:ln>
                <a:noFill/>
              </a:ln>
            </a:endParaRPr>
          </a:p>
        </p:txBody>
      </p:sp>
      <p:sp>
        <p:nvSpPr>
          <p:cNvPr id="59395" name="İçerik Yer Tutucusu 2"/>
          <p:cNvSpPr>
            <a:spLocks noGrp="1"/>
          </p:cNvSpPr>
          <p:nvPr>
            <p:ph idx="1"/>
          </p:nvPr>
        </p:nvSpPr>
        <p:spPr/>
        <p:txBody>
          <a:bodyPr/>
          <a:lstStyle/>
          <a:p>
            <a:pPr eaLnBrk="1" hangingPunct="1"/>
            <a:r>
              <a:rPr lang="tr-TR" altLang="tr-TR" smtClean="0"/>
              <a:t>Görsel imgeler, kesin, değişmez temsiller değildir. İmgeler öğrenen kişinin genel bilgisi tarafından değiştirilebilir. (Gözlük-Barbunya, Halter-Kano)</a:t>
            </a:r>
          </a:p>
          <a:p>
            <a:pPr eaLnBrk="1" hangingPunct="1"/>
            <a:endParaRPr lang="tr-TR" altLang="tr-TR" smtClean="0"/>
          </a:p>
        </p:txBody>
      </p:sp>
    </p:spTree>
    <p:extLst>
      <p:ext uri="{BB962C8B-B14F-4D97-AF65-F5344CB8AC3E}">
        <p14:creationId xmlns:p14="http://schemas.microsoft.com/office/powerpoint/2010/main" val="276399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Unvan 1"/>
          <p:cNvSpPr>
            <a:spLocks noGrp="1"/>
          </p:cNvSpPr>
          <p:nvPr>
            <p:ph type="title"/>
          </p:nvPr>
        </p:nvSpPr>
        <p:spPr/>
        <p:txBody>
          <a:bodyPr>
            <a:normAutofit fontScale="90000"/>
          </a:bodyPr>
          <a:lstStyle/>
          <a:p>
            <a:pPr eaLnBrk="1" hangingPunct="1"/>
            <a:r>
              <a:rPr lang="tr-TR" altLang="tr-TR" smtClean="0">
                <a:ln>
                  <a:noFill/>
                </a:ln>
              </a:rPr>
              <a:t> </a:t>
            </a:r>
            <a:br>
              <a:rPr lang="tr-TR" altLang="tr-TR" smtClean="0">
                <a:ln>
                  <a:noFill/>
                </a:ln>
              </a:rPr>
            </a:br>
            <a:r>
              <a:rPr lang="tr-TR" altLang="tr-TR" smtClean="0">
                <a:ln>
                  <a:noFill/>
                </a:ln>
              </a:rPr>
              <a:t>UZUN SÜRELİ BELLEKTE YER ALAN BİLGİ TÜRLERİ</a:t>
            </a:r>
            <a:br>
              <a:rPr lang="tr-TR" altLang="tr-TR" smtClean="0">
                <a:ln>
                  <a:noFill/>
                </a:ln>
              </a:rPr>
            </a:br>
            <a:endParaRPr lang="tr-TR" altLang="tr-TR" smtClean="0">
              <a:ln>
                <a:noFill/>
              </a:ln>
            </a:endParaRPr>
          </a:p>
        </p:txBody>
      </p:sp>
      <p:sp>
        <p:nvSpPr>
          <p:cNvPr id="60419" name="İçerik Yer Tutucusu 2"/>
          <p:cNvSpPr>
            <a:spLocks noGrp="1"/>
          </p:cNvSpPr>
          <p:nvPr>
            <p:ph idx="1"/>
          </p:nvPr>
        </p:nvSpPr>
        <p:spPr/>
        <p:txBody>
          <a:bodyPr>
            <a:normAutofit lnSpcReduction="10000"/>
          </a:bodyPr>
          <a:lstStyle/>
          <a:p>
            <a:pPr eaLnBrk="1" hangingPunct="1"/>
            <a:r>
              <a:rPr lang="tr-TR" altLang="tr-TR" smtClean="0"/>
              <a:t>Bildirimsel bilgi, bir şeylerin geçmişte nasıl olduğuna ya da ileride nasıl olacağına ilişkin sahip olduğumuz bilgidir. Bu bilgi gördüğümüz ya da duyduğumuz şeyleri yorumlamamızı, hayatımızdaki önemli kişileri ve yerleri fark etmemizi sağlar. Anısal ve anlamsal olarak iki formu vardır. </a:t>
            </a:r>
          </a:p>
          <a:p>
            <a:pPr eaLnBrk="1" hangingPunct="1"/>
            <a:endParaRPr lang="tr-TR" altLang="tr-TR" smtClean="0"/>
          </a:p>
          <a:p>
            <a:pPr eaLnBrk="1" hangingPunct="1"/>
            <a:endParaRPr lang="tr-TR" altLang="tr-TR" smtClean="0"/>
          </a:p>
          <a:p>
            <a:pPr eaLnBrk="1" hangingPunct="1"/>
            <a:r>
              <a:rPr lang="tr-TR" altLang="tr-TR" smtClean="0"/>
              <a:t>Yöntemsel bilgi, bir şeylerin nasıl yapılacağına ilişkin bilgiyi kapsar. Bu bilgi, farklı koşullarda nasıl tepki vereceğimiz bilgisini de içerir. </a:t>
            </a:r>
          </a:p>
          <a:p>
            <a:pPr eaLnBrk="1" hangingPunct="1"/>
            <a:endParaRPr lang="tr-TR" altLang="tr-TR" smtClean="0"/>
          </a:p>
          <a:p>
            <a:pPr eaLnBrk="1" hangingPunct="1"/>
            <a:endParaRPr lang="tr-TR" altLang="tr-TR" smtClean="0"/>
          </a:p>
        </p:txBody>
      </p:sp>
    </p:spTree>
    <p:extLst>
      <p:ext uri="{BB962C8B-B14F-4D97-AF65-F5344CB8AC3E}">
        <p14:creationId xmlns:p14="http://schemas.microsoft.com/office/powerpoint/2010/main" val="412874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Unvan 1"/>
          <p:cNvSpPr>
            <a:spLocks noGrp="1"/>
          </p:cNvSpPr>
          <p:nvPr>
            <p:ph type="title"/>
          </p:nvPr>
        </p:nvSpPr>
        <p:spPr/>
        <p:txBody>
          <a:bodyPr>
            <a:normAutofit fontScale="90000"/>
          </a:bodyPr>
          <a:lstStyle/>
          <a:p>
            <a:pPr eaLnBrk="1" hangingPunct="1"/>
            <a:r>
              <a:rPr lang="tr-TR" altLang="tr-TR" smtClean="0">
                <a:ln>
                  <a:noFill/>
                </a:ln>
              </a:rPr>
              <a:t>Açık ve Örtük bilgi</a:t>
            </a:r>
            <a:br>
              <a:rPr lang="tr-TR" altLang="tr-TR" smtClean="0">
                <a:ln>
                  <a:noFill/>
                </a:ln>
              </a:rPr>
            </a:br>
            <a:endParaRPr lang="tr-TR" altLang="tr-TR" smtClean="0">
              <a:ln>
                <a:noFill/>
              </a:ln>
            </a:endParaRPr>
          </a:p>
        </p:txBody>
      </p:sp>
      <p:sp>
        <p:nvSpPr>
          <p:cNvPr id="61443" name="İçerik Yer Tutucusu 2"/>
          <p:cNvSpPr>
            <a:spLocks noGrp="1"/>
          </p:cNvSpPr>
          <p:nvPr>
            <p:ph idx="1"/>
          </p:nvPr>
        </p:nvSpPr>
        <p:spPr/>
        <p:txBody>
          <a:bodyPr/>
          <a:lstStyle/>
          <a:p>
            <a:pPr eaLnBrk="1" hangingPunct="1"/>
            <a:r>
              <a:rPr lang="tr-TR" altLang="tr-TR" smtClean="0"/>
              <a:t>Bildirimsel bilgi de işlemsel bilgi de açık ya da örtük olabilir.  Çok kolay hatırlayabildiğimiz ve açıklayabildiğimiz bilgidir. İngilizce bir cümle kurarken neden was ya da were eklediğinizi açıklayabilirsiniz. </a:t>
            </a:r>
          </a:p>
          <a:p>
            <a:pPr eaLnBrk="1" hangingPunct="1"/>
            <a:endParaRPr lang="tr-TR" altLang="tr-TR" smtClean="0"/>
          </a:p>
        </p:txBody>
      </p:sp>
    </p:spTree>
    <p:extLst>
      <p:ext uri="{BB962C8B-B14F-4D97-AF65-F5344CB8AC3E}">
        <p14:creationId xmlns:p14="http://schemas.microsoft.com/office/powerpoint/2010/main" val="427465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Unvan 1"/>
          <p:cNvSpPr>
            <a:spLocks noGrp="1"/>
          </p:cNvSpPr>
          <p:nvPr>
            <p:ph type="title"/>
          </p:nvPr>
        </p:nvSpPr>
        <p:spPr/>
        <p:txBody>
          <a:bodyPr/>
          <a:lstStyle/>
          <a:p>
            <a:pPr eaLnBrk="1" hangingPunct="1"/>
            <a:endParaRPr lang="tr-TR" altLang="tr-TR" smtClean="0">
              <a:ln>
                <a:noFill/>
              </a:ln>
            </a:endParaRPr>
          </a:p>
        </p:txBody>
      </p:sp>
      <p:sp>
        <p:nvSpPr>
          <p:cNvPr id="62467" name="İçerik Yer Tutucusu 2"/>
          <p:cNvSpPr>
            <a:spLocks noGrp="1"/>
          </p:cNvSpPr>
          <p:nvPr>
            <p:ph idx="1"/>
          </p:nvPr>
        </p:nvSpPr>
        <p:spPr/>
        <p:txBody>
          <a:bodyPr/>
          <a:lstStyle/>
          <a:p>
            <a:pPr eaLnBrk="1" hangingPunct="1"/>
            <a:r>
              <a:rPr lang="tr-TR" altLang="tr-TR" smtClean="0"/>
              <a:t>Bilinçli olarak hatırlayamadığımız ya da açıklayamadığımız ancak davranışımızı da etkileyen bilgi  ise örtük bilgidir. </a:t>
            </a:r>
          </a:p>
          <a:p>
            <a:pPr eaLnBrk="1" hangingPunct="1"/>
            <a:endParaRPr lang="tr-TR" altLang="tr-TR" smtClean="0"/>
          </a:p>
        </p:txBody>
      </p:sp>
    </p:spTree>
    <p:extLst>
      <p:ext uri="{BB962C8B-B14F-4D97-AF65-F5344CB8AC3E}">
        <p14:creationId xmlns:p14="http://schemas.microsoft.com/office/powerpoint/2010/main" val="95141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Unvan 1"/>
          <p:cNvSpPr>
            <a:spLocks noGrp="1"/>
          </p:cNvSpPr>
          <p:nvPr>
            <p:ph type="title"/>
          </p:nvPr>
        </p:nvSpPr>
        <p:spPr/>
        <p:txBody>
          <a:bodyPr/>
          <a:lstStyle/>
          <a:p>
            <a:endParaRPr lang="tr-TR" altLang="tr-TR" smtClean="0">
              <a:ln>
                <a:noFill/>
              </a:ln>
            </a:endParaRPr>
          </a:p>
        </p:txBody>
      </p:sp>
      <p:sp>
        <p:nvSpPr>
          <p:cNvPr id="63491" name="İçerik Yer Tutucusu 2"/>
          <p:cNvSpPr>
            <a:spLocks noGrp="1"/>
          </p:cNvSpPr>
          <p:nvPr>
            <p:ph idx="1"/>
          </p:nvPr>
        </p:nvSpPr>
        <p:spPr/>
        <p:txBody>
          <a:bodyPr/>
          <a:lstStyle/>
          <a:p>
            <a:r>
              <a:rPr lang="tr-TR" altLang="tr-TR" sz="4800" smtClean="0"/>
              <a:t>Az önceki cümlenin dizilişi doğru muydu?</a:t>
            </a:r>
          </a:p>
          <a:p>
            <a:endParaRPr lang="tr-TR" altLang="tr-TR" smtClean="0"/>
          </a:p>
        </p:txBody>
      </p:sp>
    </p:spTree>
    <p:extLst>
      <p:ext uri="{BB962C8B-B14F-4D97-AF65-F5344CB8AC3E}">
        <p14:creationId xmlns:p14="http://schemas.microsoft.com/office/powerpoint/2010/main" val="162251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Unvan 1"/>
          <p:cNvSpPr>
            <a:spLocks noGrp="1"/>
          </p:cNvSpPr>
          <p:nvPr>
            <p:ph type="title"/>
          </p:nvPr>
        </p:nvSpPr>
        <p:spPr/>
        <p:txBody>
          <a:bodyPr>
            <a:normAutofit fontScale="90000"/>
          </a:bodyPr>
          <a:lstStyle/>
          <a:p>
            <a:pPr eaLnBrk="1" hangingPunct="1"/>
            <a:r>
              <a:rPr lang="tr-TR" altLang="tr-TR" smtClean="0">
                <a:ln>
                  <a:noFill/>
                </a:ln>
              </a:rPr>
              <a:t>UZUN SÜRELİ BELLEKTE YÖNTEMSEL BİLGİ</a:t>
            </a:r>
            <a:br>
              <a:rPr lang="tr-TR" altLang="tr-TR" smtClean="0">
                <a:ln>
                  <a:noFill/>
                </a:ln>
              </a:rPr>
            </a:br>
            <a:endParaRPr lang="tr-TR" altLang="tr-TR" smtClean="0">
              <a:ln>
                <a:noFill/>
              </a:ln>
            </a:endParaRPr>
          </a:p>
        </p:txBody>
      </p:sp>
      <p:sp>
        <p:nvSpPr>
          <p:cNvPr id="64515" name="İçerik Yer Tutucusu 2"/>
          <p:cNvSpPr>
            <a:spLocks noGrp="1"/>
          </p:cNvSpPr>
          <p:nvPr>
            <p:ph idx="1"/>
          </p:nvPr>
        </p:nvSpPr>
        <p:spPr/>
        <p:txBody>
          <a:bodyPr/>
          <a:lstStyle/>
          <a:p>
            <a:pPr eaLnBrk="1" hangingPunct="1"/>
            <a:r>
              <a:rPr lang="tr-TR" altLang="tr-TR" smtClean="0"/>
              <a:t>Basitten karmaşığa (Kalemi doğru tutmaktan basketbolda rakibin savunmasını atlatmaya)</a:t>
            </a:r>
          </a:p>
          <a:p>
            <a:pPr eaLnBrk="1" hangingPunct="1"/>
            <a:r>
              <a:rPr lang="tr-TR" altLang="tr-TR" smtClean="0"/>
              <a:t>Fiziksel ağırlıklı işlemden zihinsel ağırlıklı işleme doğru farklı nitelikler etrafında toplanabilir.</a:t>
            </a:r>
          </a:p>
          <a:p>
            <a:pPr eaLnBrk="1" hangingPunct="1"/>
            <a:r>
              <a:rPr lang="tr-TR" altLang="tr-TR" smtClean="0"/>
              <a:t> </a:t>
            </a:r>
          </a:p>
          <a:p>
            <a:pPr eaLnBrk="1" hangingPunct="1"/>
            <a:endParaRPr lang="tr-TR" altLang="tr-TR" smtClean="0"/>
          </a:p>
        </p:txBody>
      </p:sp>
    </p:spTree>
    <p:extLst>
      <p:ext uri="{BB962C8B-B14F-4D97-AF65-F5344CB8AC3E}">
        <p14:creationId xmlns:p14="http://schemas.microsoft.com/office/powerpoint/2010/main" val="3215312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Unvan 1"/>
          <p:cNvSpPr>
            <a:spLocks noGrp="1"/>
          </p:cNvSpPr>
          <p:nvPr>
            <p:ph type="title"/>
          </p:nvPr>
        </p:nvSpPr>
        <p:spPr/>
        <p:txBody>
          <a:bodyPr/>
          <a:lstStyle/>
          <a:p>
            <a:pPr eaLnBrk="1" hangingPunct="1"/>
            <a:endParaRPr lang="tr-TR" altLang="tr-TR" smtClean="0">
              <a:ln>
                <a:noFill/>
              </a:ln>
            </a:endParaRPr>
          </a:p>
        </p:txBody>
      </p:sp>
      <p:sp>
        <p:nvSpPr>
          <p:cNvPr id="65539" name="İçerik Yer Tutucusu 2"/>
          <p:cNvSpPr>
            <a:spLocks noGrp="1"/>
          </p:cNvSpPr>
          <p:nvPr>
            <p:ph idx="1"/>
          </p:nvPr>
        </p:nvSpPr>
        <p:spPr/>
        <p:txBody>
          <a:bodyPr/>
          <a:lstStyle/>
          <a:p>
            <a:pPr eaLnBrk="1" hangingPunct="1"/>
            <a:r>
              <a:rPr lang="tr-TR" altLang="tr-TR" smtClean="0"/>
              <a:t>Yöntemsel bilgi basit becerilerden karmaşık işlemlere kadar geniş bir dağılım gösterir. Bazı yöntemsel bilgiler temelde davranışlardan (not yazma, bulaşık makinesi yerleştirme, kitaplığı düzenleme) oluşurken bazıları temelde zihinsel olan davranışların fiziksel olan davranışlar (makale yazmak, denklemde x’i bulmak)  ile koordinasyonunu içerir</a:t>
            </a:r>
          </a:p>
          <a:p>
            <a:pPr eaLnBrk="1" hangingPunct="1"/>
            <a:endParaRPr lang="tr-TR" altLang="tr-TR" smtClean="0"/>
          </a:p>
        </p:txBody>
      </p:sp>
    </p:spTree>
    <p:extLst>
      <p:ext uri="{BB962C8B-B14F-4D97-AF65-F5344CB8AC3E}">
        <p14:creationId xmlns:p14="http://schemas.microsoft.com/office/powerpoint/2010/main" val="2040126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Unvan 1"/>
          <p:cNvSpPr>
            <a:spLocks noGrp="1"/>
          </p:cNvSpPr>
          <p:nvPr>
            <p:ph type="title"/>
          </p:nvPr>
        </p:nvSpPr>
        <p:spPr/>
        <p:txBody>
          <a:bodyPr/>
          <a:lstStyle/>
          <a:p>
            <a:pPr eaLnBrk="1" hangingPunct="1"/>
            <a:r>
              <a:rPr lang="tr-TR" altLang="tr-TR" smtClean="0">
                <a:ln>
                  <a:noFill/>
                </a:ln>
              </a:rPr>
              <a:t>Yöntemsel bilgiyi kodlarken</a:t>
            </a:r>
          </a:p>
        </p:txBody>
      </p:sp>
      <p:sp>
        <p:nvSpPr>
          <p:cNvPr id="66563" name="İçerik Yer Tutucusu 2"/>
          <p:cNvSpPr>
            <a:spLocks noGrp="1"/>
          </p:cNvSpPr>
          <p:nvPr>
            <p:ph idx="1"/>
          </p:nvPr>
        </p:nvSpPr>
        <p:spPr/>
        <p:txBody>
          <a:bodyPr/>
          <a:lstStyle/>
          <a:p>
            <a:pPr eaLnBrk="1" hangingPunct="1"/>
            <a:r>
              <a:rPr lang="tr-TR" altLang="tr-TR" smtClean="0"/>
              <a:t>Ağırlıklı olarak zihinsel öğe içeren karmaşık işlemlerin pratiğe ek olarak bildirimsel bilgiye de yani bir şeyin nasıl yapılacağına ilişkin ansiklopedik bilgiye de ihtiyaçları vardır.</a:t>
            </a:r>
          </a:p>
        </p:txBody>
      </p:sp>
    </p:spTree>
    <p:extLst>
      <p:ext uri="{BB962C8B-B14F-4D97-AF65-F5344CB8AC3E}">
        <p14:creationId xmlns:p14="http://schemas.microsoft.com/office/powerpoint/2010/main" val="2519666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Unvan 1"/>
          <p:cNvSpPr>
            <a:spLocks noGrp="1"/>
          </p:cNvSpPr>
          <p:nvPr>
            <p:ph type="title"/>
          </p:nvPr>
        </p:nvSpPr>
        <p:spPr/>
        <p:txBody>
          <a:bodyPr/>
          <a:lstStyle/>
          <a:p>
            <a:pPr eaLnBrk="1" hangingPunct="1"/>
            <a:endParaRPr lang="tr-TR" altLang="tr-TR" smtClean="0">
              <a:ln>
                <a:noFill/>
              </a:ln>
            </a:endParaRPr>
          </a:p>
        </p:txBody>
      </p:sp>
      <p:sp>
        <p:nvSpPr>
          <p:cNvPr id="67587" name="İçerik Yer Tutucusu 2"/>
          <p:cNvSpPr>
            <a:spLocks noGrp="1"/>
          </p:cNvSpPr>
          <p:nvPr>
            <p:ph idx="1"/>
          </p:nvPr>
        </p:nvSpPr>
        <p:spPr/>
        <p:txBody>
          <a:bodyPr/>
          <a:lstStyle/>
          <a:p>
            <a:pPr eaLnBrk="1" hangingPunct="1"/>
            <a:r>
              <a:rPr lang="tr-TR" altLang="tr-TR" smtClean="0"/>
              <a:t>Bazı kuramcılara göre önce bildirimsel bilgi elde edilir ve daha sonra alıştırma ile aşamalı olarak yöntemsel bilgiye dönüşür. </a:t>
            </a:r>
          </a:p>
          <a:p>
            <a:pPr eaLnBrk="1" hangingPunct="1"/>
            <a:endParaRPr lang="tr-TR" altLang="tr-TR" smtClean="0"/>
          </a:p>
          <a:p>
            <a:pPr eaLnBrk="1" hangingPunct="1"/>
            <a:r>
              <a:rPr lang="tr-TR" altLang="tr-TR" smtClean="0"/>
              <a:t>Başka kuramcılar ise ( Willingham ve Goedert-Eschmann, 1999) yeni bir işleme sahip olma aşamasında insanların bilgi ve davranışı eş zamanlı olarak öğrendiklerini öne sürmüşlerdir. </a:t>
            </a:r>
          </a:p>
        </p:txBody>
      </p:sp>
    </p:spTree>
    <p:extLst>
      <p:ext uri="{BB962C8B-B14F-4D97-AF65-F5344CB8AC3E}">
        <p14:creationId xmlns:p14="http://schemas.microsoft.com/office/powerpoint/2010/main" val="3642032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Unvan 1"/>
          <p:cNvSpPr>
            <a:spLocks noGrp="1"/>
          </p:cNvSpPr>
          <p:nvPr>
            <p:ph type="title"/>
          </p:nvPr>
        </p:nvSpPr>
        <p:spPr/>
        <p:txBody>
          <a:bodyPr/>
          <a:lstStyle/>
          <a:p>
            <a:pPr eaLnBrk="1" hangingPunct="1"/>
            <a:endParaRPr lang="tr-TR" altLang="tr-TR" smtClean="0">
              <a:ln>
                <a:noFill/>
              </a:ln>
            </a:endParaRPr>
          </a:p>
        </p:txBody>
      </p:sp>
      <p:sp>
        <p:nvSpPr>
          <p:cNvPr id="68611" name="İçerik Yer Tutucusu 2"/>
          <p:cNvSpPr>
            <a:spLocks noGrp="1"/>
          </p:cNvSpPr>
          <p:nvPr>
            <p:ph idx="1"/>
          </p:nvPr>
        </p:nvSpPr>
        <p:spPr/>
        <p:txBody>
          <a:bodyPr/>
          <a:lstStyle/>
          <a:p>
            <a:pPr eaLnBrk="1" hangingPunct="1"/>
            <a:r>
              <a:rPr lang="tr-TR" altLang="tr-TR" smtClean="0"/>
              <a:t>Bildirimsel bilginin depolanmasını kolaylaştıran süreçler yöntemsel bilginin depolanmasını da kolaylaştırır, sözlü tekrar, görsel canlandırmayı güçlendirecek bir örneklendirme ya da canlı gösterim,  imgelem</a:t>
            </a:r>
          </a:p>
          <a:p>
            <a:pPr eaLnBrk="1" hangingPunct="1"/>
            <a:endParaRPr lang="tr-TR" altLang="tr-TR" smtClean="0"/>
          </a:p>
        </p:txBody>
      </p:sp>
    </p:spTree>
    <p:extLst>
      <p:ext uri="{BB962C8B-B14F-4D97-AF65-F5344CB8AC3E}">
        <p14:creationId xmlns:p14="http://schemas.microsoft.com/office/powerpoint/2010/main" val="367350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fontScale="90000"/>
          </a:bodyPr>
          <a:lstStyle/>
          <a:p>
            <a:pPr eaLnBrk="1" fontAlgn="auto" hangingPunct="1">
              <a:spcAft>
                <a:spcPts val="0"/>
              </a:spcAft>
              <a:defRPr/>
            </a:pPr>
            <a:r>
              <a:rPr lang="tr-TR" b="1" dirty="0" smtClean="0">
                <a:solidFill>
                  <a:schemeClr val="tx1">
                    <a:lumMod val="85000"/>
                    <a:lumOff val="15000"/>
                  </a:schemeClr>
                </a:solidFill>
              </a:rPr>
              <a:t/>
            </a:r>
            <a:br>
              <a:rPr lang="tr-TR" b="1" dirty="0" smtClean="0">
                <a:solidFill>
                  <a:schemeClr val="tx1">
                    <a:lumMod val="85000"/>
                    <a:lumOff val="15000"/>
                  </a:schemeClr>
                </a:solidFill>
              </a:rPr>
            </a:br>
            <a:r>
              <a:rPr lang="tr-TR" b="1" dirty="0" smtClean="0">
                <a:solidFill>
                  <a:schemeClr val="tx1">
                    <a:lumMod val="85000"/>
                    <a:lumOff val="15000"/>
                  </a:schemeClr>
                </a:solidFill>
              </a:rPr>
              <a:t>BİLGİDE </a:t>
            </a:r>
            <a:r>
              <a:rPr lang="tr-TR" b="1" dirty="0">
                <a:solidFill>
                  <a:schemeClr val="tx1">
                    <a:lumMod val="85000"/>
                    <a:lumOff val="15000"/>
                  </a:schemeClr>
                </a:solidFill>
              </a:rPr>
              <a:t>İÇ </a:t>
            </a:r>
            <a:r>
              <a:rPr lang="tr-TR" b="1" dirty="0" smtClean="0">
                <a:solidFill>
                  <a:schemeClr val="tx1">
                    <a:lumMod val="85000"/>
                    <a:lumOff val="15000"/>
                  </a:schemeClr>
                </a:solidFill>
              </a:rPr>
              <a:t>DÜZENLEME (ÖRGÜTLEME) </a:t>
            </a:r>
            <a:r>
              <a:rPr lang="tr-TR" dirty="0">
                <a:solidFill>
                  <a:schemeClr val="tx1">
                    <a:lumMod val="85000"/>
                    <a:lumOff val="15000"/>
                  </a:schemeClr>
                </a:solidFill>
              </a:rPr>
              <a:t/>
            </a:r>
            <a:br>
              <a:rPr lang="tr-TR" dirty="0">
                <a:solidFill>
                  <a:schemeClr val="tx1">
                    <a:lumMod val="85000"/>
                    <a:lumOff val="15000"/>
                  </a:schemeClr>
                </a:solidFill>
              </a:rPr>
            </a:br>
            <a:endParaRPr lang="tr-TR" dirty="0">
              <a:solidFill>
                <a:schemeClr val="tx1">
                  <a:lumMod val="85000"/>
                  <a:lumOff val="15000"/>
                </a:schemeClr>
              </a:solidFill>
            </a:endParaRPr>
          </a:p>
        </p:txBody>
      </p:sp>
      <p:sp>
        <p:nvSpPr>
          <p:cNvPr id="41987" name="İçerik Yer Tutucusu 2"/>
          <p:cNvSpPr>
            <a:spLocks noGrp="1"/>
          </p:cNvSpPr>
          <p:nvPr>
            <p:ph idx="1"/>
          </p:nvPr>
        </p:nvSpPr>
        <p:spPr/>
        <p:txBody>
          <a:bodyPr/>
          <a:lstStyle/>
          <a:p>
            <a:pPr eaLnBrk="1" hangingPunct="1"/>
            <a:r>
              <a:rPr lang="tr-TR" altLang="tr-TR" smtClean="0"/>
              <a:t>İnsanların aldıkları bilgileri düzenleme ve birleştirme konusunda doğal bir yetenekleri vardır </a:t>
            </a:r>
          </a:p>
          <a:p>
            <a:pPr eaLnBrk="1" hangingPunct="1"/>
            <a:endParaRPr lang="tr-TR" altLang="tr-TR" smtClean="0"/>
          </a:p>
          <a:p>
            <a:pPr eaLnBrk="1" hangingPunct="1"/>
            <a:r>
              <a:rPr lang="tr-TR" altLang="tr-TR" smtClean="0"/>
              <a:t>Bilginin organize edilmiş olarak ya da (iç) düzenleme ile sunulması öğrenmesini kolaylaştırır. </a:t>
            </a:r>
          </a:p>
          <a:p>
            <a:pPr eaLnBrk="1" hangingPunct="1"/>
            <a:endParaRPr lang="tr-TR" altLang="tr-TR" smtClean="0"/>
          </a:p>
        </p:txBody>
      </p:sp>
    </p:spTree>
    <p:extLst>
      <p:ext uri="{BB962C8B-B14F-4D97-AF65-F5344CB8AC3E}">
        <p14:creationId xmlns:p14="http://schemas.microsoft.com/office/powerpoint/2010/main" val="2979418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Unvan 1"/>
          <p:cNvSpPr>
            <a:spLocks noGrp="1"/>
          </p:cNvSpPr>
          <p:nvPr>
            <p:ph type="title"/>
          </p:nvPr>
        </p:nvSpPr>
        <p:spPr/>
        <p:txBody>
          <a:bodyPr/>
          <a:lstStyle/>
          <a:p>
            <a:pPr eaLnBrk="1" hangingPunct="1"/>
            <a:endParaRPr lang="tr-TR" altLang="tr-TR" smtClean="0">
              <a:ln>
                <a:noFill/>
              </a:ln>
            </a:endParaRPr>
          </a:p>
        </p:txBody>
      </p:sp>
      <p:sp>
        <p:nvSpPr>
          <p:cNvPr id="69635" name="İçerik Yer Tutucusu 2"/>
          <p:cNvSpPr>
            <a:spLocks noGrp="1"/>
          </p:cNvSpPr>
          <p:nvPr>
            <p:ph idx="1"/>
          </p:nvPr>
        </p:nvSpPr>
        <p:spPr/>
        <p:txBody>
          <a:bodyPr/>
          <a:lstStyle/>
          <a:p>
            <a:pPr eaLnBrk="1" hangingPunct="1"/>
            <a:r>
              <a:rPr lang="tr-TR" altLang="tr-TR" smtClean="0"/>
              <a:t>Bir işlem hem o işleme ilişkin zihinsel parçalar ve fiziksel parçalar ile birlikte kaydedildiğinde hem de yapılan işlemin neden etkili olduğuna ilişkin bildirimsel bilgi ile birlikte depolandığında daha güçlü kazanılmakta ve daha kolay geri çağrılmaktadır. </a:t>
            </a:r>
          </a:p>
          <a:p>
            <a:pPr eaLnBrk="1" hangingPunct="1"/>
            <a:endParaRPr lang="tr-TR" altLang="tr-TR" smtClean="0"/>
          </a:p>
        </p:txBody>
      </p:sp>
    </p:spTree>
    <p:extLst>
      <p:ext uri="{BB962C8B-B14F-4D97-AF65-F5344CB8AC3E}">
        <p14:creationId xmlns:p14="http://schemas.microsoft.com/office/powerpoint/2010/main" val="373565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Unvan 1"/>
          <p:cNvSpPr>
            <a:spLocks noGrp="1"/>
          </p:cNvSpPr>
          <p:nvPr>
            <p:ph type="title"/>
          </p:nvPr>
        </p:nvSpPr>
        <p:spPr/>
        <p:txBody>
          <a:bodyPr>
            <a:normAutofit fontScale="90000"/>
          </a:bodyPr>
          <a:lstStyle/>
          <a:p>
            <a:pPr eaLnBrk="1" hangingPunct="1"/>
            <a:r>
              <a:rPr lang="tr-TR" altLang="tr-TR" smtClean="0">
                <a:ln>
                  <a:noFill/>
                </a:ln>
              </a:rPr>
              <a:t>UZUN SÜRELİ BELLEKTE DEPOLAMAYI ETKİLEYEN FAKTÖRLER</a:t>
            </a:r>
            <a:br>
              <a:rPr lang="tr-TR" altLang="tr-TR" smtClean="0">
                <a:ln>
                  <a:noFill/>
                </a:ln>
              </a:rPr>
            </a:br>
            <a:endParaRPr lang="tr-TR" altLang="tr-TR" smtClean="0">
              <a:ln>
                <a:noFill/>
              </a:ln>
            </a:endParaRPr>
          </a:p>
        </p:txBody>
      </p:sp>
      <p:sp>
        <p:nvSpPr>
          <p:cNvPr id="70659" name="İçerik Yer Tutucusu 2"/>
          <p:cNvSpPr>
            <a:spLocks noGrp="1"/>
          </p:cNvSpPr>
          <p:nvPr>
            <p:ph idx="1"/>
          </p:nvPr>
        </p:nvSpPr>
        <p:spPr/>
        <p:txBody>
          <a:bodyPr/>
          <a:lstStyle/>
          <a:p>
            <a:pPr eaLnBrk="1" hangingPunct="1"/>
            <a:r>
              <a:rPr lang="tr-TR" altLang="tr-TR" smtClean="0"/>
              <a:t>Uzun süreli bellekte depolamayı etkileyen çeşitli bilişsel ve davranışsal faktörler vardır. Uzun süreli bellekte depolamayı etkileyen bilişsel faktörler işleyen bellek, önceki bilgiler, önceki yanlış kanılar ile beklentilerdir. Sözle ifade etme, kanunileştirme, tekrarlama ve inceleme ise davranışsal faktörlerdir. </a:t>
            </a:r>
          </a:p>
          <a:p>
            <a:pPr eaLnBrk="1" hangingPunct="1"/>
            <a:r>
              <a:rPr lang="tr-TR" altLang="tr-TR" b="1" smtClean="0"/>
              <a:t> </a:t>
            </a:r>
            <a:endParaRPr lang="tr-TR" altLang="tr-TR" smtClean="0"/>
          </a:p>
          <a:p>
            <a:pPr eaLnBrk="1" hangingPunct="1"/>
            <a:endParaRPr lang="tr-TR" altLang="tr-TR" smtClean="0"/>
          </a:p>
        </p:txBody>
      </p:sp>
    </p:spTree>
    <p:extLst>
      <p:ext uri="{BB962C8B-B14F-4D97-AF65-F5344CB8AC3E}">
        <p14:creationId xmlns:p14="http://schemas.microsoft.com/office/powerpoint/2010/main" val="3881331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Unvan 1"/>
          <p:cNvSpPr>
            <a:spLocks noGrp="1"/>
          </p:cNvSpPr>
          <p:nvPr>
            <p:ph type="title"/>
          </p:nvPr>
        </p:nvSpPr>
        <p:spPr/>
        <p:txBody>
          <a:bodyPr/>
          <a:lstStyle/>
          <a:p>
            <a:pPr eaLnBrk="1" hangingPunct="1"/>
            <a:endParaRPr lang="tr-TR" altLang="tr-TR" smtClean="0">
              <a:ln>
                <a:noFill/>
              </a:ln>
            </a:endParaRPr>
          </a:p>
        </p:txBody>
      </p:sp>
      <p:sp>
        <p:nvSpPr>
          <p:cNvPr id="71683" name="İçerik Yer Tutucusu 2"/>
          <p:cNvSpPr>
            <a:spLocks noGrp="1"/>
          </p:cNvSpPr>
          <p:nvPr>
            <p:ph idx="1"/>
          </p:nvPr>
        </p:nvSpPr>
        <p:spPr/>
        <p:txBody>
          <a:bodyPr/>
          <a:lstStyle/>
          <a:p>
            <a:pPr eaLnBrk="1" hangingPunct="1"/>
            <a:r>
              <a:rPr lang="tr-TR" altLang="tr-TR" b="1" smtClean="0"/>
              <a:t>Çalışan/işleyen bellek:</a:t>
            </a:r>
            <a:endParaRPr lang="tr-TR" altLang="tr-TR" smtClean="0"/>
          </a:p>
          <a:p>
            <a:pPr eaLnBrk="1" hangingPunct="1"/>
            <a:r>
              <a:rPr lang="tr-TR" altLang="tr-TR" smtClean="0"/>
              <a:t>Yeni bilgi ve mevcut bilgi arasında bağ kurmak demek her iki bilginin de ksb’te yer alması demektir.</a:t>
            </a:r>
          </a:p>
        </p:txBody>
      </p:sp>
    </p:spTree>
    <p:extLst>
      <p:ext uri="{BB962C8B-B14F-4D97-AF65-F5344CB8AC3E}">
        <p14:creationId xmlns:p14="http://schemas.microsoft.com/office/powerpoint/2010/main" val="2652387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Unvan 1"/>
          <p:cNvSpPr>
            <a:spLocks noGrp="1"/>
          </p:cNvSpPr>
          <p:nvPr>
            <p:ph type="title"/>
          </p:nvPr>
        </p:nvSpPr>
        <p:spPr/>
        <p:txBody>
          <a:bodyPr/>
          <a:lstStyle/>
          <a:p>
            <a:pPr eaLnBrk="1" hangingPunct="1"/>
            <a:endParaRPr lang="tr-TR" altLang="tr-TR" smtClean="0">
              <a:ln>
                <a:noFill/>
              </a:ln>
            </a:endParaRPr>
          </a:p>
        </p:txBody>
      </p:sp>
      <p:sp>
        <p:nvSpPr>
          <p:cNvPr id="72707" name="İçerik Yer Tutucusu 2"/>
          <p:cNvSpPr>
            <a:spLocks noGrp="1"/>
          </p:cNvSpPr>
          <p:nvPr>
            <p:ph idx="1"/>
          </p:nvPr>
        </p:nvSpPr>
        <p:spPr/>
        <p:txBody>
          <a:bodyPr/>
          <a:lstStyle/>
          <a:p>
            <a:pPr eaLnBrk="1" hangingPunct="1"/>
            <a:r>
              <a:rPr lang="tr-TR" altLang="tr-TR" b="1" smtClean="0"/>
              <a:t>Önceki bilgiler:</a:t>
            </a:r>
          </a:p>
          <a:p>
            <a:pPr eaLnBrk="1" hangingPunct="1"/>
            <a:r>
              <a:rPr lang="tr-TR" altLang="tr-TR" smtClean="0"/>
              <a:t>Yeni bilgiden yararlanıp yararlanamayacağımızı belirler (Bilgi bilgiyi çeker)</a:t>
            </a:r>
          </a:p>
          <a:p>
            <a:pPr eaLnBrk="1" hangingPunct="1"/>
            <a:r>
              <a:rPr lang="tr-TR" altLang="tr-TR" smtClean="0"/>
              <a:t>Ön bilgiler algılarımızı etkiler:</a:t>
            </a:r>
            <a:endParaRPr lang="tr-TR" altLang="tr-TR" b="1" smtClean="0"/>
          </a:p>
          <a:p>
            <a:pPr eaLnBrk="1" hangingPunct="1"/>
            <a:endParaRPr lang="tr-TR" altLang="tr-TR" smtClean="0"/>
          </a:p>
        </p:txBody>
      </p:sp>
    </p:spTree>
    <p:extLst>
      <p:ext uri="{BB962C8B-B14F-4D97-AF65-F5344CB8AC3E}">
        <p14:creationId xmlns:p14="http://schemas.microsoft.com/office/powerpoint/2010/main" val="159640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Unvan 1"/>
          <p:cNvSpPr>
            <a:spLocks noGrp="1"/>
          </p:cNvSpPr>
          <p:nvPr>
            <p:ph type="title"/>
          </p:nvPr>
        </p:nvSpPr>
        <p:spPr/>
        <p:txBody>
          <a:bodyPr/>
          <a:lstStyle/>
          <a:p>
            <a:pPr eaLnBrk="1" hangingPunct="1"/>
            <a:endParaRPr lang="tr-TR" altLang="tr-TR" smtClean="0">
              <a:ln>
                <a:noFill/>
              </a:ln>
            </a:endParaRPr>
          </a:p>
        </p:txBody>
      </p:sp>
      <p:sp>
        <p:nvSpPr>
          <p:cNvPr id="73731" name="İçerik Yer Tutucusu 2"/>
          <p:cNvSpPr>
            <a:spLocks noGrp="1"/>
          </p:cNvSpPr>
          <p:nvPr>
            <p:ph idx="1"/>
          </p:nvPr>
        </p:nvSpPr>
        <p:spPr/>
        <p:txBody>
          <a:bodyPr>
            <a:normAutofit fontScale="92500"/>
          </a:bodyPr>
          <a:lstStyle/>
          <a:p>
            <a:pPr eaLnBrk="1" hangingPunct="1"/>
            <a:r>
              <a:rPr lang="tr-TR" altLang="tr-TR" smtClean="0"/>
              <a:t>Kongo yağmur ormanlarının sık olduğu bölümde yaşayan Bambitu kabilesinin etrafında hiçbir açık alan bulunmamaktadır. Bu nedenle kabile üyelerinin kendilerinden birkaç kilometre uzaktaki nesneleri görme şansları hiç olmamıştır. Kabile üyelerinden Kenge ilk kez bir mera alanına gittiğinde  uzakta otlayan bufalo sürüsünü görmüş ve “o böcekler de ne?” diye sormuştur ve araştırmacının onların aslında çok uzakta otlayan bir bufalo sürüsü olduğu yanıtını reddetmiştir. Kısa bir süre sonra arabayla bufalo sürüsünün yanlarına gittiklerinde Kenge bufaloların boyut olarak “büyüdüklerini” gördüğünde korkmuş ve kendisine büyü yapıldığını düşünmüştür. </a:t>
            </a:r>
          </a:p>
          <a:p>
            <a:pPr eaLnBrk="1" hangingPunct="1"/>
            <a:endParaRPr lang="tr-TR" altLang="tr-TR" smtClean="0"/>
          </a:p>
          <a:p>
            <a:pPr eaLnBrk="1" hangingPunct="1"/>
            <a:endParaRPr lang="tr-TR" altLang="tr-TR" smtClean="0"/>
          </a:p>
        </p:txBody>
      </p:sp>
    </p:spTree>
    <p:extLst>
      <p:ext uri="{BB962C8B-B14F-4D97-AF65-F5344CB8AC3E}">
        <p14:creationId xmlns:p14="http://schemas.microsoft.com/office/powerpoint/2010/main" val="2288824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Unvan 1"/>
          <p:cNvSpPr>
            <a:spLocks noGrp="1"/>
          </p:cNvSpPr>
          <p:nvPr>
            <p:ph type="title"/>
          </p:nvPr>
        </p:nvSpPr>
        <p:spPr/>
        <p:txBody>
          <a:bodyPr/>
          <a:lstStyle/>
          <a:p>
            <a:pPr eaLnBrk="1" hangingPunct="1"/>
            <a:endParaRPr lang="tr-TR" altLang="tr-TR" smtClean="0">
              <a:ln>
                <a:noFill/>
              </a:ln>
            </a:endParaRPr>
          </a:p>
        </p:txBody>
      </p:sp>
      <p:sp>
        <p:nvSpPr>
          <p:cNvPr id="74755" name="İçerik Yer Tutucusu 2"/>
          <p:cNvSpPr>
            <a:spLocks noGrp="1"/>
          </p:cNvSpPr>
          <p:nvPr>
            <p:ph idx="1"/>
          </p:nvPr>
        </p:nvSpPr>
        <p:spPr/>
        <p:txBody>
          <a:bodyPr/>
          <a:lstStyle/>
          <a:p>
            <a:pPr eaLnBrk="1" hangingPunct="1"/>
            <a:r>
              <a:rPr lang="tr-TR" altLang="tr-TR" smtClean="0"/>
              <a:t>Yaş büyüdükçe mi yoksa ön bilgiler arttıkça mı daha kolay öğreniriz?</a:t>
            </a:r>
          </a:p>
          <a:p>
            <a:pPr eaLnBrk="1" hangingPunct="1"/>
            <a:endParaRPr lang="tr-TR" altLang="tr-TR" smtClean="0"/>
          </a:p>
          <a:p>
            <a:pPr eaLnBrk="1" hangingPunct="1"/>
            <a:endParaRPr lang="tr-TR" altLang="tr-TR" smtClean="0"/>
          </a:p>
          <a:p>
            <a:pPr eaLnBrk="1" hangingPunct="1"/>
            <a:r>
              <a:rPr lang="tr-TR" altLang="tr-TR" smtClean="0"/>
              <a:t>Önbilgiler, aynı bilginin farklı şekillerde değerlendirilmesine yol açar (Ya da değerlendirilememesine)</a:t>
            </a:r>
          </a:p>
        </p:txBody>
      </p:sp>
    </p:spTree>
    <p:extLst>
      <p:ext uri="{BB962C8B-B14F-4D97-AF65-F5344CB8AC3E}">
        <p14:creationId xmlns:p14="http://schemas.microsoft.com/office/powerpoint/2010/main" val="1990548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a:lstStyle/>
          <a:p>
            <a:pPr eaLnBrk="1" hangingPunct="1">
              <a:defRPr/>
            </a:pPr>
            <a:r>
              <a:rPr lang="tr-TR" dirty="0"/>
              <a:t>“ VİKİNGLER YUNUSLARA KREM SÜRÜYOR. </a:t>
            </a:r>
          </a:p>
          <a:p>
            <a:pPr marL="0" indent="0" eaLnBrk="1" hangingPunct="1">
              <a:buFont typeface="Arial" panose="020B0604020202020204" pitchFamily="34" charset="0"/>
              <a:buNone/>
              <a:defRPr/>
            </a:pPr>
            <a:r>
              <a:rPr lang="tr-TR" dirty="0"/>
              <a:t>Bu başlığa ilişkin yapacağınız yorum </a:t>
            </a:r>
            <a:r>
              <a:rPr lang="tr-TR" dirty="0" smtClean="0"/>
              <a:t>???</a:t>
            </a:r>
            <a:endParaRPr lang="tr-TR" dirty="0"/>
          </a:p>
        </p:txBody>
      </p:sp>
    </p:spTree>
    <p:extLst>
      <p:ext uri="{BB962C8B-B14F-4D97-AF65-F5344CB8AC3E}">
        <p14:creationId xmlns:p14="http://schemas.microsoft.com/office/powerpoint/2010/main" val="95643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Unvan 1"/>
          <p:cNvSpPr>
            <a:spLocks noGrp="1"/>
          </p:cNvSpPr>
          <p:nvPr>
            <p:ph type="title"/>
          </p:nvPr>
        </p:nvSpPr>
        <p:spPr/>
        <p:txBody>
          <a:bodyPr>
            <a:normAutofit fontScale="90000"/>
          </a:bodyPr>
          <a:lstStyle/>
          <a:p>
            <a:pPr eaLnBrk="1" hangingPunct="1"/>
            <a:r>
              <a:rPr lang="tr-TR" altLang="tr-TR" b="1" smtClean="0">
                <a:ln>
                  <a:noFill/>
                </a:ln>
              </a:rPr>
              <a:t>Önceki Yanlış Kanılar (Ya da özümseme ısrarı):</a:t>
            </a:r>
            <a:r>
              <a:rPr lang="tr-TR" altLang="tr-TR" smtClean="0">
                <a:ln>
                  <a:noFill/>
                </a:ln>
              </a:rPr>
              <a:t/>
            </a:r>
            <a:br>
              <a:rPr lang="tr-TR" altLang="tr-TR" smtClean="0">
                <a:ln>
                  <a:noFill/>
                </a:ln>
              </a:rPr>
            </a:br>
            <a:endParaRPr lang="tr-TR" altLang="tr-TR" smtClean="0">
              <a:ln>
                <a:noFill/>
              </a:ln>
            </a:endParaRPr>
          </a:p>
        </p:txBody>
      </p:sp>
      <p:sp>
        <p:nvSpPr>
          <p:cNvPr id="76803" name="İçerik Yer Tutucusu 2"/>
          <p:cNvSpPr>
            <a:spLocks noGrp="1"/>
          </p:cNvSpPr>
          <p:nvPr>
            <p:ph idx="1"/>
          </p:nvPr>
        </p:nvSpPr>
        <p:spPr/>
        <p:txBody>
          <a:bodyPr/>
          <a:lstStyle/>
          <a:p>
            <a:pPr eaLnBrk="1" hangingPunct="1"/>
            <a:r>
              <a:rPr lang="tr-TR" altLang="tr-TR" smtClean="0"/>
              <a:t>İnsanlar dünya hakkında inandıkları şey ile örtüşmeyen yeni bir bilgi ile karşılaştıklarında yeni bilginin yanlış olduğunu düşünüyorlarsa onu tamamen görmezden gelebilirler. Ya da bilgiyi kendi bildikleri ile uyumlu hale getirmek için bilgiyi değiştirebilirler ve okuduğu/duyduğu ile öğrendiği arasında büyük bir fark ortaya çıkabilir. </a:t>
            </a:r>
          </a:p>
          <a:p>
            <a:pPr eaLnBrk="1" hangingPunct="1"/>
            <a:endParaRPr lang="tr-TR" altLang="tr-TR" smtClean="0"/>
          </a:p>
        </p:txBody>
      </p:sp>
    </p:spTree>
    <p:extLst>
      <p:ext uri="{BB962C8B-B14F-4D97-AF65-F5344CB8AC3E}">
        <p14:creationId xmlns:p14="http://schemas.microsoft.com/office/powerpoint/2010/main" val="338210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Unvan 1"/>
          <p:cNvSpPr>
            <a:spLocks noGrp="1"/>
          </p:cNvSpPr>
          <p:nvPr>
            <p:ph type="title"/>
          </p:nvPr>
        </p:nvSpPr>
        <p:spPr/>
        <p:txBody>
          <a:bodyPr/>
          <a:lstStyle/>
          <a:p>
            <a:r>
              <a:rPr lang="tr-TR" altLang="tr-TR" smtClean="0">
                <a:ln>
                  <a:noFill/>
                </a:ln>
              </a:rPr>
              <a:t>Aşağıdaki cümleyi okuyunuz</a:t>
            </a:r>
          </a:p>
        </p:txBody>
      </p:sp>
      <p:sp>
        <p:nvSpPr>
          <p:cNvPr id="77827" name="İçerik Yer Tutucusu 2"/>
          <p:cNvSpPr>
            <a:spLocks noGrp="1"/>
          </p:cNvSpPr>
          <p:nvPr>
            <p:ph idx="1"/>
          </p:nvPr>
        </p:nvSpPr>
        <p:spPr/>
        <p:txBody>
          <a:bodyPr/>
          <a:lstStyle/>
          <a:p>
            <a:r>
              <a:rPr lang="tr-TR" altLang="tr-TR" smtClean="0"/>
              <a:t>Egitim Bilimleri Fakütlesi Psikoljik Danışmanlık ve Rehberlik Bölümü Ikinci Sınıf öğrencilerinin aldığı «Öğrenme Psiklojisi Dersi» Çarsamba günü saat 13:30’da başlamaktadır.</a:t>
            </a:r>
          </a:p>
        </p:txBody>
      </p:sp>
    </p:spTree>
    <p:extLst>
      <p:ext uri="{BB962C8B-B14F-4D97-AF65-F5344CB8AC3E}">
        <p14:creationId xmlns:p14="http://schemas.microsoft.com/office/powerpoint/2010/main" val="2640212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Unvan 1"/>
          <p:cNvSpPr>
            <a:spLocks noGrp="1"/>
          </p:cNvSpPr>
          <p:nvPr>
            <p:ph type="title"/>
          </p:nvPr>
        </p:nvSpPr>
        <p:spPr/>
        <p:txBody>
          <a:bodyPr/>
          <a:lstStyle/>
          <a:p>
            <a:pPr algn="l" eaLnBrk="1" hangingPunct="1"/>
            <a:r>
              <a:rPr lang="tr-TR" altLang="tr-TR" b="1" smtClean="0">
                <a:ln>
                  <a:noFill/>
                </a:ln>
              </a:rPr>
              <a:t>Beklentiler:</a:t>
            </a:r>
            <a:endParaRPr lang="tr-TR" altLang="tr-TR" smtClean="0">
              <a:ln>
                <a:noFill/>
              </a:ln>
            </a:endParaRPr>
          </a:p>
        </p:txBody>
      </p:sp>
      <p:sp>
        <p:nvSpPr>
          <p:cNvPr id="78851" name="İçerik Yer Tutucusu 2"/>
          <p:cNvSpPr>
            <a:spLocks noGrp="1"/>
          </p:cNvSpPr>
          <p:nvPr>
            <p:ph idx="1"/>
          </p:nvPr>
        </p:nvSpPr>
        <p:spPr/>
        <p:txBody>
          <a:bodyPr>
            <a:normAutofit lnSpcReduction="10000"/>
          </a:bodyPr>
          <a:lstStyle/>
          <a:p>
            <a:pPr eaLnBrk="1" hangingPunct="1"/>
            <a:r>
              <a:rPr lang="tr-TR" altLang="tr-TR" smtClean="0"/>
              <a:t>Önceki bilgiler ve yanlık kanılar eski bilgi yeni bilgi arasında –doğru ya da yanlış- bağ kurma ile ilgili iken beklentiler yeni bilgiden hızlıca sonuç çıkarma ile ilgilidir. Çünkü insanlar görecekleri ve duyacakları ile ilgili beklentilere sahiptirler. </a:t>
            </a:r>
          </a:p>
          <a:p>
            <a:pPr eaLnBrk="1" hangingPunct="1"/>
            <a:endParaRPr lang="tr-TR" altLang="tr-TR" smtClean="0"/>
          </a:p>
          <a:p>
            <a:pPr eaLnBrk="1" hangingPunct="1"/>
            <a:r>
              <a:rPr lang="tr-TR" altLang="tr-TR" smtClean="0"/>
              <a:t>Elde edeceği bilgi hakkında önceden bir fikre sahiplerse algılama ve öğrenme çok hızlı gerçekleşir. Çünkü beklentiler uzun süreli belleğin ilgili bölümlerinin etkinleşmesine yol açar. Kişi tekrar USB’den bilgi çağırmak için uğraşmaz. </a:t>
            </a:r>
          </a:p>
          <a:p>
            <a:pPr eaLnBrk="1" hangingPunct="1"/>
            <a:endParaRPr lang="tr-TR" altLang="tr-TR" smtClean="0"/>
          </a:p>
        </p:txBody>
      </p:sp>
    </p:spTree>
    <p:extLst>
      <p:ext uri="{BB962C8B-B14F-4D97-AF65-F5344CB8AC3E}">
        <p14:creationId xmlns:p14="http://schemas.microsoft.com/office/powerpoint/2010/main" val="289679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p:txBody>
          <a:bodyPr/>
          <a:lstStyle/>
          <a:p>
            <a:pPr eaLnBrk="1" hangingPunct="1"/>
            <a:endParaRPr lang="tr-TR" altLang="tr-TR" smtClean="0">
              <a:ln>
                <a:noFill/>
              </a:ln>
            </a:endParaRPr>
          </a:p>
        </p:txBody>
      </p:sp>
      <p:sp>
        <p:nvSpPr>
          <p:cNvPr id="43011" name="İçerik Yer Tutucusu 2"/>
          <p:cNvSpPr>
            <a:spLocks noGrp="1"/>
          </p:cNvSpPr>
          <p:nvPr>
            <p:ph idx="1"/>
          </p:nvPr>
        </p:nvSpPr>
        <p:spPr/>
        <p:txBody>
          <a:bodyPr/>
          <a:lstStyle/>
          <a:p>
            <a:pPr marL="0" indent="0" eaLnBrk="1" hangingPunct="1">
              <a:buFont typeface="Arial" panose="020B0604020202020204" pitchFamily="34" charset="0"/>
              <a:buNone/>
            </a:pPr>
            <a:r>
              <a:rPr lang="tr-TR" altLang="tr-TR" sz="3200" smtClean="0"/>
              <a:t>Bower, Clark, Lesgold ve Winzenz (1969); </a:t>
            </a:r>
          </a:p>
          <a:p>
            <a:pPr marL="0" indent="0" eaLnBrk="1" hangingPunct="1">
              <a:buFont typeface="Arial" panose="020B0604020202020204" pitchFamily="34" charset="0"/>
              <a:buNone/>
            </a:pPr>
            <a:r>
              <a:rPr lang="tr-TR" altLang="tr-TR" sz="3200" smtClean="0"/>
              <a:t>Üniversite öğrencilerinden dört kategoriye ayrılan (mineraller, bitkiler vs) 112 kelimelik bir liste vererek öğrenmeleri istenmiştir. Kelimeler bir grup öğrenciye rasgele verilmiş, diğer gruba 4 hiyerarşide düzenlenmiş kelimeler verilmiştir</a:t>
            </a:r>
            <a:r>
              <a:rPr lang="tr-TR" altLang="tr-TR" smtClean="0"/>
              <a:t>. </a:t>
            </a:r>
          </a:p>
        </p:txBody>
      </p:sp>
    </p:spTree>
    <p:extLst>
      <p:ext uri="{BB962C8B-B14F-4D97-AF65-F5344CB8AC3E}">
        <p14:creationId xmlns:p14="http://schemas.microsoft.com/office/powerpoint/2010/main" val="2996123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a:lstStyle/>
          <a:p>
            <a:pPr eaLnBrk="1" hangingPunct="1">
              <a:defRPr/>
            </a:pPr>
            <a:r>
              <a:rPr lang="tr-TR" dirty="0"/>
              <a:t>Belirsiz uyarıcıların beklentilere uygun olarak kodlanma ihtimalleri daha yüksektir</a:t>
            </a:r>
          </a:p>
          <a:p>
            <a:pPr eaLnBrk="1" hangingPunct="1">
              <a:defRPr/>
            </a:pPr>
            <a:endParaRPr lang="tr-TR" dirty="0" smtClean="0"/>
          </a:p>
          <a:p>
            <a:pPr eaLnBrk="1" hangingPunct="1">
              <a:defRPr/>
            </a:pPr>
            <a:r>
              <a:rPr lang="tr-TR" dirty="0"/>
              <a:t>İnsanlar diğer insanların davranışlarını beklentilere uygun kodlama eğilimindedirler. </a:t>
            </a:r>
            <a:endParaRPr lang="tr-TR" dirty="0" smtClean="0"/>
          </a:p>
          <a:p>
            <a:pPr marL="457200" lvl="1" indent="0" eaLnBrk="1" hangingPunct="1">
              <a:buFont typeface="Arial" panose="020B0604020202020204" pitchFamily="34" charset="0"/>
              <a:buNone/>
              <a:defRPr/>
            </a:pPr>
            <a:r>
              <a:rPr lang="tr-TR" b="1" dirty="0"/>
              <a:t> </a:t>
            </a:r>
            <a:r>
              <a:rPr lang="tr-TR" b="1" dirty="0" smtClean="0"/>
              <a:t>      Hale </a:t>
            </a:r>
            <a:r>
              <a:rPr lang="tr-TR" b="1" dirty="0"/>
              <a:t>etkisi</a:t>
            </a:r>
            <a:r>
              <a:rPr lang="tr-TR" dirty="0"/>
              <a:t> (Zengin Hanna) ve </a:t>
            </a:r>
            <a:r>
              <a:rPr lang="tr-TR" b="1" dirty="0"/>
              <a:t>Boynuz etkisi (</a:t>
            </a:r>
            <a:r>
              <a:rPr lang="tr-TR" dirty="0"/>
              <a:t>Yoksul Hanna</a:t>
            </a:r>
            <a:r>
              <a:rPr lang="tr-TR" b="1" dirty="0"/>
              <a:t>)</a:t>
            </a:r>
            <a:endParaRPr lang="tr-TR" dirty="0"/>
          </a:p>
          <a:p>
            <a:pPr eaLnBrk="1" hangingPunct="1">
              <a:defRPr/>
            </a:pPr>
            <a:endParaRPr lang="tr-TR" dirty="0"/>
          </a:p>
          <a:p>
            <a:pPr marL="0" indent="0" eaLnBrk="1" hangingPunct="1">
              <a:buFont typeface="Arial" panose="020B0604020202020204" pitchFamily="34" charset="0"/>
              <a:buNone/>
              <a:defRPr/>
            </a:pPr>
            <a:endParaRPr lang="tr-TR" dirty="0"/>
          </a:p>
        </p:txBody>
      </p:sp>
    </p:spTree>
    <p:extLst>
      <p:ext uri="{BB962C8B-B14F-4D97-AF65-F5344CB8AC3E}">
        <p14:creationId xmlns:p14="http://schemas.microsoft.com/office/powerpoint/2010/main" val="3158826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Unvan 1"/>
          <p:cNvSpPr>
            <a:spLocks noGrp="1"/>
          </p:cNvSpPr>
          <p:nvPr>
            <p:ph type="title"/>
          </p:nvPr>
        </p:nvSpPr>
        <p:spPr/>
        <p:txBody>
          <a:bodyPr>
            <a:normAutofit fontScale="90000"/>
          </a:bodyPr>
          <a:lstStyle/>
          <a:p>
            <a:pPr eaLnBrk="1" hangingPunct="1"/>
            <a:r>
              <a:rPr lang="tr-TR" altLang="tr-TR" b="1" smtClean="0">
                <a:ln>
                  <a:noFill/>
                </a:ln>
              </a:rPr>
              <a:t>Sözlü İfade etme (ya da Yeniden Üretme):</a:t>
            </a:r>
            <a:r>
              <a:rPr lang="tr-TR" altLang="tr-TR" smtClean="0">
                <a:ln>
                  <a:noFill/>
                </a:ln>
              </a:rPr>
              <a:t/>
            </a:r>
            <a:br>
              <a:rPr lang="tr-TR" altLang="tr-TR" smtClean="0">
                <a:ln>
                  <a:noFill/>
                </a:ln>
              </a:rPr>
            </a:br>
            <a:endParaRPr lang="tr-TR" altLang="tr-TR" smtClean="0">
              <a:ln>
                <a:noFill/>
              </a:ln>
            </a:endParaRPr>
          </a:p>
        </p:txBody>
      </p:sp>
      <p:sp>
        <p:nvSpPr>
          <p:cNvPr id="80899" name="İçerik Yer Tutucusu 2"/>
          <p:cNvSpPr>
            <a:spLocks noGrp="1"/>
          </p:cNvSpPr>
          <p:nvPr>
            <p:ph idx="1"/>
          </p:nvPr>
        </p:nvSpPr>
        <p:spPr/>
        <p:txBody>
          <a:bodyPr/>
          <a:lstStyle/>
          <a:p>
            <a:pPr eaLnBrk="1" hangingPunct="1"/>
            <a:r>
              <a:rPr lang="tr-TR" altLang="tr-TR" smtClean="0"/>
              <a:t>Daha önce olmuş ya da devam eden bir olay hakkında konuşmak ya da yazmak yani bu bilgiyi/deneyimi tekrar üretmek bilginin/deneyimin USB’te depolanmasını kolaylaştırır. </a:t>
            </a:r>
          </a:p>
          <a:p>
            <a:pPr eaLnBrk="1" hangingPunct="1"/>
            <a:endParaRPr lang="tr-TR" altLang="tr-TR" smtClean="0"/>
          </a:p>
          <a:p>
            <a:pPr eaLnBrk="1" hangingPunct="1"/>
            <a:r>
              <a:rPr lang="tr-TR" altLang="tr-TR" smtClean="0"/>
              <a:t>Kendi kendine konuşma ile yeniden üretim: öğrenciler bir şeye çalışırken kendi kendilerine yüksek sesle açıklama yapmaları istendiğinde konuyu daha fazla detaylandırmakta ve içeriğini daha iyi anlamaktadırlar</a:t>
            </a:r>
          </a:p>
          <a:p>
            <a:pPr eaLnBrk="1" hangingPunct="1"/>
            <a:endParaRPr lang="tr-TR" altLang="tr-TR" smtClean="0"/>
          </a:p>
        </p:txBody>
      </p:sp>
    </p:spTree>
    <p:extLst>
      <p:ext uri="{BB962C8B-B14F-4D97-AF65-F5344CB8AC3E}">
        <p14:creationId xmlns:p14="http://schemas.microsoft.com/office/powerpoint/2010/main" val="1640432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Unvan 1"/>
          <p:cNvSpPr>
            <a:spLocks noGrp="1"/>
          </p:cNvSpPr>
          <p:nvPr>
            <p:ph type="title"/>
          </p:nvPr>
        </p:nvSpPr>
        <p:spPr/>
        <p:txBody>
          <a:bodyPr>
            <a:normAutofit fontScale="90000"/>
          </a:bodyPr>
          <a:lstStyle/>
          <a:p>
            <a:pPr algn="l" eaLnBrk="1" hangingPunct="1"/>
            <a:r>
              <a:rPr lang="tr-TR" altLang="tr-TR" b="1" smtClean="0">
                <a:ln>
                  <a:noFill/>
                </a:ln>
              </a:rPr>
              <a:t>Kanunileştirme (ya da Uygulamaya Dönüştürme ve Geri Bildirim):</a:t>
            </a:r>
            <a:r>
              <a:rPr lang="tr-TR" altLang="tr-TR" smtClean="0">
                <a:ln>
                  <a:noFill/>
                </a:ln>
              </a:rPr>
              <a:t/>
            </a:r>
            <a:br>
              <a:rPr lang="tr-TR" altLang="tr-TR" smtClean="0">
                <a:ln>
                  <a:noFill/>
                </a:ln>
              </a:rPr>
            </a:br>
            <a:endParaRPr lang="tr-TR" altLang="tr-TR" smtClean="0">
              <a:ln>
                <a:noFill/>
              </a:ln>
            </a:endParaRPr>
          </a:p>
        </p:txBody>
      </p:sp>
      <p:sp>
        <p:nvSpPr>
          <p:cNvPr id="81923" name="İçerik Yer Tutucusu 2"/>
          <p:cNvSpPr>
            <a:spLocks noGrp="1"/>
          </p:cNvSpPr>
          <p:nvPr>
            <p:ph idx="1"/>
          </p:nvPr>
        </p:nvSpPr>
        <p:spPr/>
        <p:txBody>
          <a:bodyPr/>
          <a:lstStyle/>
          <a:p>
            <a:pPr eaLnBrk="1" hangingPunct="1"/>
            <a:r>
              <a:rPr lang="tr-TR" altLang="tr-TR" smtClean="0"/>
              <a:t>Öğrenilen bilginin psiko-motor davranışa dönüştürülmesidir. </a:t>
            </a:r>
          </a:p>
          <a:p>
            <a:pPr eaLnBrk="1" hangingPunct="1"/>
            <a:endParaRPr lang="tr-TR" altLang="tr-TR" smtClean="0"/>
          </a:p>
          <a:p>
            <a:pPr eaLnBrk="1" hangingPunct="1"/>
            <a:r>
              <a:rPr lang="tr-TR" altLang="tr-TR" smtClean="0"/>
              <a:t>Küçük çocukların okudukları hikayeyi dramatize etmeleri ya da oyuncakları ile canlandırmaları, fizik öğrencileri çeşitli makara sistemlerinin diyagramlarına bakmaktansa gerçek makaralar ile bir deney yaptıklarında bilgiyi daha iyi kodlamakta ve geri çağırmaktadırlar.</a:t>
            </a:r>
          </a:p>
        </p:txBody>
      </p:sp>
    </p:spTree>
    <p:extLst>
      <p:ext uri="{BB962C8B-B14F-4D97-AF65-F5344CB8AC3E}">
        <p14:creationId xmlns:p14="http://schemas.microsoft.com/office/powerpoint/2010/main" val="911328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Unvan 1"/>
          <p:cNvSpPr>
            <a:spLocks noGrp="1"/>
          </p:cNvSpPr>
          <p:nvPr>
            <p:ph type="title"/>
          </p:nvPr>
        </p:nvSpPr>
        <p:spPr/>
        <p:txBody>
          <a:bodyPr/>
          <a:lstStyle/>
          <a:p>
            <a:pPr eaLnBrk="1" hangingPunct="1"/>
            <a:endParaRPr lang="tr-TR" altLang="tr-TR" smtClean="0">
              <a:ln>
                <a:noFill/>
              </a:ln>
            </a:endParaRPr>
          </a:p>
        </p:txBody>
      </p:sp>
      <p:sp>
        <p:nvSpPr>
          <p:cNvPr id="82947" name="İçerik Yer Tutucusu 2"/>
          <p:cNvSpPr>
            <a:spLocks noGrp="1"/>
          </p:cNvSpPr>
          <p:nvPr>
            <p:ph idx="1"/>
          </p:nvPr>
        </p:nvSpPr>
        <p:spPr/>
        <p:txBody>
          <a:bodyPr/>
          <a:lstStyle/>
          <a:p>
            <a:pPr eaLnBrk="1" hangingPunct="1"/>
            <a:r>
              <a:rPr lang="tr-TR" altLang="tr-TR" smtClean="0"/>
              <a:t>Uygulamaya dönüştürmenin- özellikle bir beceri ile pratik yaparken- daha da etkili olmasını sağlayan şey geri bildirimdir. Geri bildirim kişilere “performanslarını iyileştirmeleri için ne yapmaları gerektiği bilgisini” sunar. Geri bildirimin, psikomotor davranış uzun süreli belleğe yerleştirilirken gelmesi bu iki bilginin daha kolay bütünleşmesini sağlar. </a:t>
            </a:r>
          </a:p>
          <a:p>
            <a:pPr eaLnBrk="1" hangingPunct="1"/>
            <a:endParaRPr lang="tr-TR" altLang="tr-TR" smtClean="0"/>
          </a:p>
        </p:txBody>
      </p:sp>
    </p:spTree>
    <p:extLst>
      <p:ext uri="{BB962C8B-B14F-4D97-AF65-F5344CB8AC3E}">
        <p14:creationId xmlns:p14="http://schemas.microsoft.com/office/powerpoint/2010/main" val="457435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Unvan 1"/>
          <p:cNvSpPr>
            <a:spLocks noGrp="1"/>
          </p:cNvSpPr>
          <p:nvPr>
            <p:ph type="title"/>
          </p:nvPr>
        </p:nvSpPr>
        <p:spPr/>
        <p:txBody>
          <a:bodyPr>
            <a:normAutofit fontScale="90000"/>
          </a:bodyPr>
          <a:lstStyle/>
          <a:p>
            <a:pPr eaLnBrk="1" hangingPunct="1"/>
            <a:r>
              <a:rPr lang="tr-TR" altLang="tr-TR" smtClean="0">
                <a:ln>
                  <a:noFill/>
                </a:ln>
              </a:rPr>
              <a:t> </a:t>
            </a:r>
            <a:br>
              <a:rPr lang="tr-TR" altLang="tr-TR" smtClean="0">
                <a:ln>
                  <a:noFill/>
                </a:ln>
              </a:rPr>
            </a:br>
            <a:r>
              <a:rPr lang="tr-TR" altLang="tr-TR" b="1" smtClean="0">
                <a:ln>
                  <a:noFill/>
                </a:ln>
              </a:rPr>
              <a:t>Tekrar etme ve gözden geçirme:</a:t>
            </a:r>
            <a:r>
              <a:rPr lang="tr-TR" altLang="tr-TR" smtClean="0">
                <a:ln>
                  <a:noFill/>
                </a:ln>
              </a:rPr>
              <a:t/>
            </a:r>
            <a:br>
              <a:rPr lang="tr-TR" altLang="tr-TR" smtClean="0">
                <a:ln>
                  <a:noFill/>
                </a:ln>
              </a:rPr>
            </a:br>
            <a:endParaRPr lang="tr-TR" altLang="tr-TR" smtClean="0">
              <a:ln>
                <a:noFill/>
              </a:ln>
            </a:endParaRPr>
          </a:p>
        </p:txBody>
      </p:sp>
      <p:sp>
        <p:nvSpPr>
          <p:cNvPr id="83971" name="İçerik Yer Tutucusu 2"/>
          <p:cNvSpPr>
            <a:spLocks noGrp="1"/>
          </p:cNvSpPr>
          <p:nvPr>
            <p:ph idx="1"/>
          </p:nvPr>
        </p:nvSpPr>
        <p:spPr>
          <a:xfrm>
            <a:off x="1054100" y="2468563"/>
            <a:ext cx="9601200" cy="3317875"/>
          </a:xfrm>
        </p:spPr>
        <p:txBody>
          <a:bodyPr/>
          <a:lstStyle/>
          <a:p>
            <a:pPr eaLnBrk="1" hangingPunct="1"/>
            <a:r>
              <a:rPr lang="tr-TR" altLang="tr-TR" sz="5400" smtClean="0"/>
              <a:t>Sık tekrar mı  aralıklı tekrar mı?</a:t>
            </a:r>
          </a:p>
          <a:p>
            <a:pPr eaLnBrk="1" hangingPunct="1"/>
            <a:r>
              <a:rPr lang="tr-TR" altLang="tr-TR" sz="5400" smtClean="0"/>
              <a:t>Toplu uygulama mı dağılmış uygulama mı?</a:t>
            </a:r>
          </a:p>
          <a:p>
            <a:pPr eaLnBrk="1" hangingPunct="1"/>
            <a:endParaRPr lang="tr-TR" altLang="tr-TR" smtClean="0"/>
          </a:p>
          <a:p>
            <a:pPr eaLnBrk="1" hangingPunct="1"/>
            <a:endParaRPr lang="tr-TR" altLang="tr-TR" smtClean="0"/>
          </a:p>
          <a:p>
            <a:pPr eaLnBrk="1" hangingPunct="1"/>
            <a:endParaRPr lang="tr-TR" altLang="tr-TR" smtClean="0"/>
          </a:p>
          <a:p>
            <a:pPr eaLnBrk="1" hangingPunct="1"/>
            <a:endParaRPr lang="tr-TR" altLang="tr-TR" smtClean="0"/>
          </a:p>
        </p:txBody>
      </p:sp>
    </p:spTree>
    <p:extLst>
      <p:ext uri="{BB962C8B-B14F-4D97-AF65-F5344CB8AC3E}">
        <p14:creationId xmlns:p14="http://schemas.microsoft.com/office/powerpoint/2010/main" val="3474309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a:lstStyle/>
          <a:p>
            <a:pPr marL="0" indent="0" eaLnBrk="1" hangingPunct="1">
              <a:buFont typeface="Arial" panose="020B0604020202020204" pitchFamily="34" charset="0"/>
              <a:buNone/>
              <a:defRPr/>
            </a:pPr>
            <a:r>
              <a:rPr lang="tr-TR" dirty="0"/>
              <a:t>Aralıklı tekrar neden daha kalıcı olur?</a:t>
            </a:r>
          </a:p>
          <a:p>
            <a:pPr eaLnBrk="1" hangingPunct="1">
              <a:defRPr/>
            </a:pPr>
            <a:r>
              <a:rPr lang="tr-TR" dirty="0"/>
              <a:t>Araya zaman girmiş her tekrar yeni bir detaylandırma sürecidir</a:t>
            </a:r>
          </a:p>
          <a:p>
            <a:pPr eaLnBrk="1" hangingPunct="1">
              <a:defRPr/>
            </a:pPr>
            <a:r>
              <a:rPr lang="tr-TR" dirty="0"/>
              <a:t>Bilgiyi farklı bağlamlarda tekrar gözden geçirmek daha güçlü ilişkilendirmelere yol açar</a:t>
            </a:r>
          </a:p>
          <a:p>
            <a:pPr eaLnBrk="1" hangingPunct="1">
              <a:defRPr/>
            </a:pPr>
            <a:endParaRPr lang="tr-TR" dirty="0"/>
          </a:p>
        </p:txBody>
      </p:sp>
    </p:spTree>
    <p:extLst>
      <p:ext uri="{BB962C8B-B14F-4D97-AF65-F5344CB8AC3E}">
        <p14:creationId xmlns:p14="http://schemas.microsoft.com/office/powerpoint/2010/main" val="1348402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Unvan 1"/>
          <p:cNvSpPr>
            <a:spLocks noGrp="1"/>
          </p:cNvSpPr>
          <p:nvPr>
            <p:ph type="title"/>
          </p:nvPr>
        </p:nvSpPr>
        <p:spPr/>
        <p:txBody>
          <a:bodyPr>
            <a:normAutofit fontScale="90000"/>
          </a:bodyPr>
          <a:lstStyle/>
          <a:p>
            <a:pPr eaLnBrk="1" hangingPunct="1"/>
            <a:r>
              <a:rPr lang="tr-TR" altLang="tr-TR" b="1" smtClean="0">
                <a:ln>
                  <a:noFill/>
                </a:ln>
              </a:rPr>
              <a:t>Otomatikliğin Gelişmesi:</a:t>
            </a:r>
            <a:r>
              <a:rPr lang="tr-TR" altLang="tr-TR" smtClean="0">
                <a:ln>
                  <a:noFill/>
                </a:ln>
              </a:rPr>
              <a:t/>
            </a:r>
            <a:br>
              <a:rPr lang="tr-TR" altLang="tr-TR" smtClean="0">
                <a:ln>
                  <a:noFill/>
                </a:ln>
              </a:rPr>
            </a:br>
            <a:endParaRPr lang="tr-TR" altLang="tr-TR" smtClean="0">
              <a:ln>
                <a:noFill/>
              </a:ln>
            </a:endParaRPr>
          </a:p>
        </p:txBody>
      </p:sp>
      <p:sp>
        <p:nvSpPr>
          <p:cNvPr id="86019" name="İçerik Yer Tutucusu 2"/>
          <p:cNvSpPr>
            <a:spLocks noGrp="1"/>
          </p:cNvSpPr>
          <p:nvPr>
            <p:ph idx="1"/>
          </p:nvPr>
        </p:nvSpPr>
        <p:spPr/>
        <p:txBody>
          <a:bodyPr>
            <a:normAutofit fontScale="92500" lnSpcReduction="10000"/>
          </a:bodyPr>
          <a:lstStyle/>
          <a:p>
            <a:pPr eaLnBrk="1" hangingPunct="1"/>
            <a:r>
              <a:rPr lang="tr-TR" altLang="tr-TR" smtClean="0"/>
              <a:t>Kontrollü işlemenin tekrar ve alıştırma ile gittikçe artan bir şekilde otomatikleşmesi /düşüncesizleşmesidir.</a:t>
            </a:r>
          </a:p>
          <a:p>
            <a:pPr eaLnBrk="1" hangingPunct="1"/>
            <a:r>
              <a:rPr lang="tr-TR" altLang="tr-TR" smtClean="0"/>
              <a:t>Otomatikliğin getirdiği olumsuzluklardan bir tanesi düşünmeksizin yapılan eylemin hatırlanmamasıdır.</a:t>
            </a:r>
          </a:p>
          <a:p>
            <a:pPr eaLnBrk="1" hangingPunct="1"/>
            <a:r>
              <a:rPr lang="tr-TR" altLang="tr-TR" smtClean="0"/>
              <a:t>Bir diğeri ise bireyin belirli durumlar karşısında önce otomatikleşmiş düşünce ve fikirlerini dile getirme eğiliminde olmasıdır. Bu durum daha yararlı olabilecek ancak daha az otomatik fikir ve işlemlerin kullanılmamasına yol açar. İnsanlar otomatik olarak belirli cevaba kilitlenmediklerinde daha esnektirler ve böylece daha orijinal yaklaşımlar ve çözümler sergileyebilirler. </a:t>
            </a:r>
          </a:p>
          <a:p>
            <a:pPr eaLnBrk="1" hangingPunct="1"/>
            <a:endParaRPr lang="tr-TR" altLang="tr-TR" smtClean="0"/>
          </a:p>
        </p:txBody>
      </p:sp>
    </p:spTree>
    <p:extLst>
      <p:ext uri="{BB962C8B-B14F-4D97-AF65-F5344CB8AC3E}">
        <p14:creationId xmlns:p14="http://schemas.microsoft.com/office/powerpoint/2010/main" val="1726385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Unvan 1"/>
          <p:cNvSpPr>
            <a:spLocks noGrp="1"/>
          </p:cNvSpPr>
          <p:nvPr>
            <p:ph type="title"/>
          </p:nvPr>
        </p:nvSpPr>
        <p:spPr/>
        <p:txBody>
          <a:bodyPr/>
          <a:lstStyle/>
          <a:p>
            <a:endParaRPr lang="tr-TR" altLang="tr-TR" smtClean="0">
              <a:ln>
                <a:noFill/>
              </a:ln>
            </a:endParaRPr>
          </a:p>
        </p:txBody>
      </p:sp>
      <p:sp>
        <p:nvSpPr>
          <p:cNvPr id="87043" name="İçerik Yer Tutucusu 2"/>
          <p:cNvSpPr>
            <a:spLocks noGrp="1"/>
          </p:cNvSpPr>
          <p:nvPr>
            <p:ph idx="1"/>
          </p:nvPr>
        </p:nvSpPr>
        <p:spPr/>
        <p:txBody>
          <a:bodyPr/>
          <a:lstStyle/>
          <a:p>
            <a:r>
              <a:rPr lang="tr-TR" altLang="tr-TR" smtClean="0"/>
              <a:t>Okuma ve yazma otomatikleşmezse ne olur?</a:t>
            </a:r>
          </a:p>
          <a:p>
            <a:endParaRPr lang="tr-TR" altLang="tr-TR" smtClean="0"/>
          </a:p>
        </p:txBody>
      </p:sp>
    </p:spTree>
    <p:extLst>
      <p:ext uri="{BB962C8B-B14F-4D97-AF65-F5344CB8AC3E}">
        <p14:creationId xmlns:p14="http://schemas.microsoft.com/office/powerpoint/2010/main" val="2176110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Unvan 1"/>
          <p:cNvSpPr>
            <a:spLocks noGrp="1"/>
          </p:cNvSpPr>
          <p:nvPr>
            <p:ph type="title"/>
          </p:nvPr>
        </p:nvSpPr>
        <p:spPr/>
        <p:txBody>
          <a:bodyPr>
            <a:normAutofit fontScale="90000"/>
          </a:bodyPr>
          <a:lstStyle/>
          <a:p>
            <a:pPr eaLnBrk="1" hangingPunct="1"/>
            <a:r>
              <a:rPr lang="tr-TR" altLang="tr-TR" b="1" smtClean="0">
                <a:ln>
                  <a:noFill/>
                </a:ln>
              </a:rPr>
              <a:t>Depolama ve Kodlamanın Sınıfta Kullanımı	</a:t>
            </a:r>
            <a:endParaRPr lang="tr-TR" altLang="tr-TR" smtClean="0">
              <a:ln>
                <a:noFill/>
              </a:ln>
            </a:endParaRPr>
          </a:p>
        </p:txBody>
      </p:sp>
      <p:sp>
        <p:nvSpPr>
          <p:cNvPr id="3" name="İçerik Yer Tutucusu 2"/>
          <p:cNvSpPr>
            <a:spLocks noGrp="1"/>
          </p:cNvSpPr>
          <p:nvPr>
            <p:ph idx="1"/>
          </p:nvPr>
        </p:nvSpPr>
        <p:spPr/>
        <p:txBody>
          <a:bodyPr/>
          <a:lstStyle/>
          <a:p>
            <a:pPr marL="457200" indent="-457200" eaLnBrk="1" hangingPunct="1">
              <a:buFont typeface="+mj-lt"/>
              <a:buAutoNum type="arabicPeriod"/>
              <a:defRPr/>
            </a:pPr>
            <a:r>
              <a:rPr lang="tr-TR" dirty="0"/>
              <a:t>Öğretim, öğrencinin ön bilgilerini harekete geçirdiğinde ve onlara katkı sağladığında daha etkilidir</a:t>
            </a:r>
          </a:p>
          <a:p>
            <a:pPr eaLnBrk="1" hangingPunct="1">
              <a:defRPr/>
            </a:pPr>
            <a:endParaRPr lang="tr-TR" dirty="0"/>
          </a:p>
        </p:txBody>
      </p:sp>
    </p:spTree>
    <p:extLst>
      <p:ext uri="{BB962C8B-B14F-4D97-AF65-F5344CB8AC3E}">
        <p14:creationId xmlns:p14="http://schemas.microsoft.com/office/powerpoint/2010/main" val="3840206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a:lstStyle/>
          <a:p>
            <a:pPr marL="457200" indent="-457200" eaLnBrk="1" hangingPunct="1">
              <a:buFont typeface="+mj-lt"/>
              <a:buAutoNum type="arabicPeriod" startAt="2"/>
              <a:defRPr/>
            </a:pPr>
            <a:r>
              <a:rPr lang="tr-TR" dirty="0"/>
              <a:t>Öğrencileri anlamlı öğrenme için teşvik eden </a:t>
            </a:r>
            <a:r>
              <a:rPr lang="tr-TR" dirty="0" smtClean="0"/>
              <a:t>uygulamalar öğrenci üzerinde etkilidir.</a:t>
            </a:r>
          </a:p>
          <a:p>
            <a:pPr eaLnBrk="1" hangingPunct="1">
              <a:defRPr/>
            </a:pPr>
            <a:endParaRPr lang="tr-TR" dirty="0"/>
          </a:p>
        </p:txBody>
      </p:sp>
    </p:spTree>
    <p:extLst>
      <p:ext uri="{BB962C8B-B14F-4D97-AF65-F5344CB8AC3E}">
        <p14:creationId xmlns:p14="http://schemas.microsoft.com/office/powerpoint/2010/main" val="283580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rtlCol="0">
            <a:normAutofit lnSpcReduction="10000"/>
          </a:bodyPr>
          <a:lstStyle/>
          <a:p>
            <a:pPr eaLnBrk="1" fontAlgn="auto" hangingPunct="1">
              <a:buFont typeface="Arial"/>
              <a:buChar char="•"/>
              <a:defRPr/>
            </a:pPr>
            <a:r>
              <a:rPr lang="tr-TR" sz="3600" dirty="0">
                <a:solidFill>
                  <a:schemeClr val="tx1">
                    <a:lumMod val="85000"/>
                    <a:lumOff val="15000"/>
                  </a:schemeClr>
                </a:solidFill>
              </a:rPr>
              <a:t>Sonuçta, düzenlenmiş kelimelerle çalışan öğrenciler, rasgele kelimelerle çalışan gruba göre 3 katı daha fazla kelime hatırlamışlardır. 4 çalışma sonunda düzenli grup öğrencileri kelimelerin tümünü öğrenmiş, diğer grup ise ortalama 70 kelime hatırlayabilmiştir.</a:t>
            </a: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1217289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Unvan 1"/>
          <p:cNvSpPr>
            <a:spLocks noGrp="1"/>
          </p:cNvSpPr>
          <p:nvPr>
            <p:ph type="title"/>
          </p:nvPr>
        </p:nvSpPr>
        <p:spPr/>
        <p:txBody>
          <a:bodyPr/>
          <a:lstStyle/>
          <a:p>
            <a:pPr eaLnBrk="1" hangingPunct="1"/>
            <a:endParaRPr lang="tr-TR" altLang="tr-TR" smtClean="0">
              <a:ln>
                <a:noFill/>
              </a:ln>
            </a:endParaRPr>
          </a:p>
        </p:txBody>
      </p:sp>
      <p:sp>
        <p:nvSpPr>
          <p:cNvPr id="90115" name="İçerik Yer Tutucusu 2"/>
          <p:cNvSpPr>
            <a:spLocks noGrp="1"/>
          </p:cNvSpPr>
          <p:nvPr>
            <p:ph idx="1"/>
          </p:nvPr>
        </p:nvSpPr>
        <p:spPr/>
        <p:txBody>
          <a:bodyPr/>
          <a:lstStyle/>
          <a:p>
            <a:pPr marL="457200" indent="-457200" eaLnBrk="1" hangingPunct="1">
              <a:buFont typeface="Garamond" panose="02020404030301010803" pitchFamily="18" charset="0"/>
              <a:buAutoNum type="arabicPeriod" startAt="3"/>
            </a:pPr>
            <a:r>
              <a:rPr lang="tr-TR" altLang="tr-TR" smtClean="0"/>
              <a:t> Öğrencilere neyin önemli olduğu konusunda rehberlik yapmak</a:t>
            </a:r>
          </a:p>
          <a:p>
            <a:pPr marL="457200" indent="-457200" eaLnBrk="1" hangingPunct="1">
              <a:buFont typeface="Garamond" panose="02020404030301010803" pitchFamily="18" charset="0"/>
              <a:buAutoNum type="arabicPeriod" startAt="3"/>
            </a:pPr>
            <a:endParaRPr lang="tr-TR" altLang="tr-TR" smtClean="0"/>
          </a:p>
        </p:txBody>
      </p:sp>
    </p:spTree>
    <p:extLst>
      <p:ext uri="{BB962C8B-B14F-4D97-AF65-F5344CB8AC3E}">
        <p14:creationId xmlns:p14="http://schemas.microsoft.com/office/powerpoint/2010/main" val="3034103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a:xfrm>
            <a:off x="1130300" y="2646363"/>
            <a:ext cx="9601200" cy="3317875"/>
          </a:xfrm>
        </p:spPr>
        <p:txBody>
          <a:bodyPr>
            <a:normAutofit lnSpcReduction="10000"/>
          </a:bodyPr>
          <a:lstStyle/>
          <a:p>
            <a:pPr marL="457200" indent="-457200" eaLnBrk="1" hangingPunct="1">
              <a:buFont typeface="+mj-lt"/>
              <a:buAutoNum type="arabicPeriod" startAt="4"/>
              <a:defRPr/>
            </a:pPr>
            <a:r>
              <a:rPr lang="tr-TR" dirty="0" smtClean="0"/>
              <a:t>Yeni materyalleri organize eden bir öğretim planlamak ve ön düzenleyiciler kullanmak</a:t>
            </a:r>
            <a:endParaRPr lang="tr-TR" dirty="0"/>
          </a:p>
          <a:p>
            <a:pPr marL="0" indent="0" eaLnBrk="1" hangingPunct="1">
              <a:buFont typeface="Arial" panose="020B0604020202020204" pitchFamily="34" charset="0"/>
              <a:buNone/>
              <a:defRPr/>
            </a:pPr>
            <a:r>
              <a:rPr lang="tr-TR" dirty="0"/>
              <a:t>Açıklayıcı düzenleyici: sunulacak genel konuları ve materyallerin birbiri ile olan ilişkilerini tanımlayarak materyale genel bir bakış açısı sağlar. </a:t>
            </a:r>
          </a:p>
          <a:p>
            <a:pPr marL="0" indent="0" eaLnBrk="1" hangingPunct="1">
              <a:buFont typeface="Arial" panose="020B0604020202020204" pitchFamily="34" charset="0"/>
              <a:buNone/>
              <a:defRPr/>
            </a:pPr>
            <a:r>
              <a:rPr lang="tr-TR" dirty="0"/>
              <a:t>Karşılaştırmalı düzenleyici: yeni materyallerin önceki bilgilerle ilişkilendiren </a:t>
            </a:r>
            <a:r>
              <a:rPr lang="tr-TR" dirty="0" smtClean="0"/>
              <a:t>düzenleyiciler</a:t>
            </a:r>
          </a:p>
          <a:p>
            <a:pPr marL="0" indent="0" eaLnBrk="1" hangingPunct="1">
              <a:buFont typeface="Arial" panose="020B0604020202020204" pitchFamily="34" charset="0"/>
              <a:buNone/>
              <a:defRPr/>
            </a:pPr>
            <a:r>
              <a:rPr lang="tr-TR" b="1" i="1" dirty="0">
                <a:effectLst>
                  <a:outerShdw blurRad="38100" dist="38100" dir="2700000" algn="tl">
                    <a:srgbClr val="000000">
                      <a:alpha val="43137"/>
                    </a:srgbClr>
                  </a:outerShdw>
                </a:effectLst>
              </a:rPr>
              <a:t>Genel görünümler, ana hatlar, benzerlikler, kavram haritaları, örnekler, düşünceyi harekete geçiren sorular birer ön düzenleyicidir.</a:t>
            </a:r>
          </a:p>
          <a:p>
            <a:pPr marL="0" indent="0" eaLnBrk="1" hangingPunct="1">
              <a:buFont typeface="Arial" panose="020B0604020202020204" pitchFamily="34" charset="0"/>
              <a:buNone/>
              <a:defRPr/>
            </a:pPr>
            <a:endParaRPr lang="tr-TR" dirty="0"/>
          </a:p>
          <a:p>
            <a:pPr marL="0" indent="0" eaLnBrk="1" hangingPunct="1">
              <a:buFont typeface="Arial" panose="020B0604020202020204" pitchFamily="34" charset="0"/>
              <a:buNone/>
              <a:defRPr/>
            </a:pPr>
            <a:endParaRPr lang="tr-TR" dirty="0" smtClean="0"/>
          </a:p>
          <a:p>
            <a:pPr eaLnBrk="1" hangingPunct="1">
              <a:defRPr/>
            </a:pPr>
            <a:endParaRPr lang="tr-TR" dirty="0"/>
          </a:p>
        </p:txBody>
      </p:sp>
    </p:spTree>
    <p:extLst>
      <p:ext uri="{BB962C8B-B14F-4D97-AF65-F5344CB8AC3E}">
        <p14:creationId xmlns:p14="http://schemas.microsoft.com/office/powerpoint/2010/main" val="1136577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Unvan 1"/>
          <p:cNvSpPr>
            <a:spLocks noGrp="1"/>
          </p:cNvSpPr>
          <p:nvPr>
            <p:ph type="title"/>
          </p:nvPr>
        </p:nvSpPr>
        <p:spPr/>
        <p:txBody>
          <a:bodyPr/>
          <a:lstStyle/>
          <a:p>
            <a:pPr eaLnBrk="1" hangingPunct="1"/>
            <a:endParaRPr lang="tr-TR" altLang="tr-TR" smtClean="0">
              <a:ln>
                <a:noFill/>
              </a:ln>
            </a:endParaRPr>
          </a:p>
        </p:txBody>
      </p:sp>
      <p:sp>
        <p:nvSpPr>
          <p:cNvPr id="92163" name="İçerik Yer Tutucusu 2"/>
          <p:cNvSpPr>
            <a:spLocks noGrp="1"/>
          </p:cNvSpPr>
          <p:nvPr>
            <p:ph idx="1"/>
          </p:nvPr>
        </p:nvSpPr>
        <p:spPr/>
        <p:txBody>
          <a:bodyPr/>
          <a:lstStyle/>
          <a:p>
            <a:pPr marL="457200" indent="-457200" eaLnBrk="1" hangingPunct="1">
              <a:buFont typeface="Garamond" panose="02020404030301010803" pitchFamily="18" charset="0"/>
              <a:buAutoNum type="arabicPeriod" startAt="5"/>
            </a:pPr>
            <a:r>
              <a:rPr lang="tr-TR" altLang="tr-TR" smtClean="0"/>
              <a:t>Öğretim öğrenciyi öğrendikleri şeyleri detaylandırmaya teşvik etmelidir. </a:t>
            </a:r>
          </a:p>
          <a:p>
            <a:pPr marL="457200" indent="-457200" eaLnBrk="1" hangingPunct="1">
              <a:buFont typeface="Garamond" panose="02020404030301010803" pitchFamily="18" charset="0"/>
              <a:buAutoNum type="arabicPeriod" startAt="5"/>
            </a:pPr>
            <a:endParaRPr lang="tr-TR" altLang="tr-TR" smtClean="0"/>
          </a:p>
        </p:txBody>
      </p:sp>
    </p:spTree>
    <p:extLst>
      <p:ext uri="{BB962C8B-B14F-4D97-AF65-F5344CB8AC3E}">
        <p14:creationId xmlns:p14="http://schemas.microsoft.com/office/powerpoint/2010/main" val="582318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p:txBody>
          <a:bodyPr/>
          <a:lstStyle/>
          <a:p>
            <a:pPr marL="457200" indent="-457200" eaLnBrk="1" hangingPunct="1">
              <a:buFont typeface="+mj-lt"/>
              <a:buAutoNum type="arabicPeriod" startAt="6"/>
              <a:defRPr/>
            </a:pPr>
            <a:r>
              <a:rPr lang="tr-TR" dirty="0"/>
              <a:t>Görsel araçlar bilginin </a:t>
            </a:r>
            <a:r>
              <a:rPr lang="tr-TR" dirty="0" err="1"/>
              <a:t>USB’e</a:t>
            </a:r>
            <a:r>
              <a:rPr lang="tr-TR" dirty="0"/>
              <a:t> depolanmasını kolaylaştırır: sözlü materyale görsel araçlar eklemek </a:t>
            </a:r>
            <a:r>
              <a:rPr lang="tr-TR" dirty="0" err="1"/>
              <a:t>KSB’te</a:t>
            </a:r>
            <a:r>
              <a:rPr lang="tr-TR" dirty="0"/>
              <a:t> aşırı yük oluşturur gibi görünse de görseller </a:t>
            </a:r>
            <a:r>
              <a:rPr lang="tr-TR" dirty="0" err="1"/>
              <a:t>KSB’in</a:t>
            </a:r>
            <a:r>
              <a:rPr lang="tr-TR" dirty="0"/>
              <a:t> yükünü azaltmaktadır. Ancak görsel araçların tümü öğrencilerin çalıştığı materyal ile ilgili olmalıdır.</a:t>
            </a:r>
          </a:p>
          <a:p>
            <a:pPr eaLnBrk="1" hangingPunct="1">
              <a:defRPr/>
            </a:pPr>
            <a:endParaRPr lang="tr-TR" dirty="0"/>
          </a:p>
        </p:txBody>
      </p:sp>
    </p:spTree>
    <p:extLst>
      <p:ext uri="{BB962C8B-B14F-4D97-AF65-F5344CB8AC3E}">
        <p14:creationId xmlns:p14="http://schemas.microsoft.com/office/powerpoint/2010/main" val="38825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Unvan 1"/>
          <p:cNvSpPr>
            <a:spLocks noGrp="1"/>
          </p:cNvSpPr>
          <p:nvPr>
            <p:ph type="title"/>
          </p:nvPr>
        </p:nvSpPr>
        <p:spPr/>
        <p:txBody>
          <a:bodyPr/>
          <a:lstStyle/>
          <a:p>
            <a:pPr eaLnBrk="1" hangingPunct="1"/>
            <a:endParaRPr lang="tr-TR" altLang="tr-TR" smtClean="0">
              <a:ln>
                <a:noFill/>
              </a:ln>
            </a:endParaRPr>
          </a:p>
        </p:txBody>
      </p:sp>
      <p:sp>
        <p:nvSpPr>
          <p:cNvPr id="94211" name="İçerik Yer Tutucusu 2"/>
          <p:cNvSpPr>
            <a:spLocks noGrp="1"/>
          </p:cNvSpPr>
          <p:nvPr>
            <p:ph idx="1"/>
          </p:nvPr>
        </p:nvSpPr>
        <p:spPr/>
        <p:txBody>
          <a:bodyPr/>
          <a:lstStyle/>
          <a:p>
            <a:pPr marL="457200" indent="-457200" eaLnBrk="1" hangingPunct="1">
              <a:buFont typeface="Garamond" panose="02020404030301010803" pitchFamily="18" charset="0"/>
              <a:buAutoNum type="arabicPeriod" startAt="7"/>
            </a:pPr>
            <a:r>
              <a:rPr lang="tr-TR" altLang="tr-TR" smtClean="0"/>
              <a:t>Yöntemsel bilginin öğretilmesinde görsel canlandırma, sözlü tekrar, geri bildirim ve kendini izleme etkilidir.</a:t>
            </a:r>
          </a:p>
          <a:p>
            <a:pPr marL="457200" indent="-457200" eaLnBrk="1" hangingPunct="1">
              <a:buFont typeface="Garamond" panose="02020404030301010803" pitchFamily="18" charset="0"/>
              <a:buAutoNum type="arabicPeriod" startAt="7"/>
            </a:pPr>
            <a:r>
              <a:rPr lang="tr-TR" altLang="tr-TR" smtClean="0"/>
              <a:t>Öğrencilere yeni bilgileri işlemden geçirmeleri için zaman verilmelidir.</a:t>
            </a:r>
          </a:p>
          <a:p>
            <a:pPr marL="457200" indent="-457200" eaLnBrk="1" hangingPunct="1">
              <a:buFont typeface="Garamond" panose="02020404030301010803" pitchFamily="18" charset="0"/>
              <a:buAutoNum type="arabicPeriod" startAt="7"/>
            </a:pPr>
            <a:r>
              <a:rPr lang="tr-TR" altLang="tr-TR" smtClean="0"/>
              <a:t>Ders sonunda özetleme yapmak öğrenme ve akılda tutmayı artırır.</a:t>
            </a:r>
          </a:p>
          <a:p>
            <a:pPr marL="457200" indent="-457200" eaLnBrk="1" hangingPunct="1">
              <a:buFont typeface="Garamond" panose="02020404030301010803" pitchFamily="18" charset="0"/>
              <a:buAutoNum type="arabicPeriod" startAt="7"/>
            </a:pPr>
            <a:r>
              <a:rPr lang="tr-TR" altLang="tr-TR" smtClean="0"/>
              <a:t>Aralıklı tekrar bilgilerin kalıcılığını artırır. </a:t>
            </a:r>
          </a:p>
          <a:p>
            <a:pPr marL="457200" indent="-457200" eaLnBrk="1" hangingPunct="1">
              <a:buFont typeface="Garamond" panose="02020404030301010803" pitchFamily="18" charset="0"/>
              <a:buAutoNum type="arabicPeriod" startAt="7"/>
            </a:pPr>
            <a:r>
              <a:rPr lang="tr-TR" altLang="tr-TR" smtClean="0"/>
              <a:t>Öğrenmede hız değil derinlik önemlidir.</a:t>
            </a:r>
          </a:p>
          <a:p>
            <a:pPr marL="457200" indent="-457200" eaLnBrk="1" hangingPunct="1">
              <a:buFont typeface="Garamond" panose="02020404030301010803" pitchFamily="18" charset="0"/>
              <a:buAutoNum type="arabicPeriod" startAt="7"/>
            </a:pPr>
            <a:endParaRPr lang="tr-TR" altLang="tr-TR" smtClean="0"/>
          </a:p>
        </p:txBody>
      </p:sp>
    </p:spTree>
    <p:extLst>
      <p:ext uri="{BB962C8B-B14F-4D97-AF65-F5344CB8AC3E}">
        <p14:creationId xmlns:p14="http://schemas.microsoft.com/office/powerpoint/2010/main" val="12539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fontScale="90000"/>
          </a:bodyPr>
          <a:lstStyle/>
          <a:p>
            <a:pPr eaLnBrk="1" fontAlgn="auto" hangingPunct="1">
              <a:spcAft>
                <a:spcPts val="0"/>
              </a:spcAft>
              <a:defRPr/>
            </a:pPr>
            <a:r>
              <a:rPr lang="tr-TR" b="1" dirty="0">
                <a:solidFill>
                  <a:schemeClr val="tx1">
                    <a:lumMod val="85000"/>
                    <a:lumOff val="15000"/>
                  </a:schemeClr>
                </a:solidFill>
              </a:rPr>
              <a:t>DETAYLANDIRMA:</a:t>
            </a:r>
            <a:r>
              <a:rPr lang="tr-TR" dirty="0">
                <a:solidFill>
                  <a:schemeClr val="tx1">
                    <a:lumMod val="85000"/>
                    <a:lumOff val="15000"/>
                  </a:schemeClr>
                </a:solidFill>
              </a:rPr>
              <a:t/>
            </a:r>
            <a:br>
              <a:rPr lang="tr-TR" dirty="0">
                <a:solidFill>
                  <a:schemeClr val="tx1">
                    <a:lumMod val="85000"/>
                    <a:lumOff val="15000"/>
                  </a:schemeClr>
                </a:solidFill>
              </a:rPr>
            </a:br>
            <a:endParaRPr lang="tr-TR" dirty="0">
              <a:solidFill>
                <a:schemeClr val="tx1">
                  <a:lumMod val="85000"/>
                  <a:lumOff val="15000"/>
                </a:schemeClr>
              </a:solidFill>
            </a:endParaRPr>
          </a:p>
        </p:txBody>
      </p:sp>
      <p:sp>
        <p:nvSpPr>
          <p:cNvPr id="3" name="İçerik Yer Tutucusu 2"/>
          <p:cNvSpPr>
            <a:spLocks noGrp="1"/>
          </p:cNvSpPr>
          <p:nvPr>
            <p:ph idx="1"/>
          </p:nvPr>
        </p:nvSpPr>
        <p:spPr/>
        <p:txBody>
          <a:bodyPr rtlCol="0">
            <a:normAutofit/>
          </a:bodyPr>
          <a:lstStyle/>
          <a:p>
            <a:pPr marL="0" indent="0" eaLnBrk="1" fontAlgn="auto" hangingPunct="1">
              <a:buFont typeface="Arial"/>
              <a:buNone/>
              <a:defRPr/>
            </a:pPr>
            <a:r>
              <a:rPr lang="tr-TR" dirty="0">
                <a:solidFill>
                  <a:schemeClr val="tx1">
                    <a:lumMod val="85000"/>
                    <a:lumOff val="15000"/>
                  </a:schemeClr>
                </a:solidFill>
              </a:rPr>
              <a:t>Eda uyandığında yine kendini kötü hissediyordu ve gerçekten hamile olup olmadığını merak etti. Profesöre daha önce görüldüğünü nasıl söyleyebilirdi? Ve para da ayrı bir sorundu</a:t>
            </a:r>
          </a:p>
          <a:p>
            <a:pPr marL="0" indent="0" eaLnBrk="1" fontAlgn="auto" hangingPunct="1">
              <a:buFont typeface="Arial"/>
              <a:buNone/>
              <a:defRPr/>
            </a:pPr>
            <a:r>
              <a:rPr lang="tr-TR" dirty="0">
                <a:solidFill>
                  <a:schemeClr val="tx1">
                    <a:lumMod val="85000"/>
                    <a:lumOff val="15000"/>
                  </a:schemeClr>
                </a:solidFill>
              </a:rPr>
              <a:t>Eda doktora gitti. Muayenehaneye geldi ve danışmada kaydını yaptırdı. Genel işlemleri yapan hemşirenin yanına gitti. Daha sonra Eda tartıya çıktı ve hemşire kilosunu kaydetti. Doktor odaya girdi ve sonuçları inceledi. Eda’ya bakarak gülümsedi ve “Görünüşe göre beklentilerimde haklıymışım” dedi. Muayene bittiğinde Eda odadan çıktı.</a:t>
            </a: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321242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Unvan 1"/>
          <p:cNvSpPr>
            <a:spLocks noGrp="1"/>
          </p:cNvSpPr>
          <p:nvPr>
            <p:ph type="title"/>
          </p:nvPr>
        </p:nvSpPr>
        <p:spPr/>
        <p:txBody>
          <a:bodyPr/>
          <a:lstStyle/>
          <a:p>
            <a:pPr eaLnBrk="1" hangingPunct="1"/>
            <a:r>
              <a:rPr lang="tr-TR" altLang="tr-TR" smtClean="0">
                <a:ln>
                  <a:noFill/>
                </a:ln>
              </a:rPr>
              <a:t>Detaylandırma…</a:t>
            </a:r>
          </a:p>
        </p:txBody>
      </p:sp>
      <p:sp>
        <p:nvSpPr>
          <p:cNvPr id="46083" name="İçerik Yer Tutucusu 2"/>
          <p:cNvSpPr>
            <a:spLocks noGrp="1"/>
          </p:cNvSpPr>
          <p:nvPr>
            <p:ph idx="1"/>
          </p:nvPr>
        </p:nvSpPr>
        <p:spPr/>
        <p:txBody>
          <a:bodyPr/>
          <a:lstStyle/>
          <a:p>
            <a:pPr eaLnBrk="1" hangingPunct="1"/>
            <a:r>
              <a:rPr lang="tr-TR" altLang="tr-TR" smtClean="0"/>
              <a:t>Eski bilgilerin yeni bilgileri süslemesi üzere kullanılması ve süslenen versiyonun depolanmasını içerir. Yani kişi detaylandırma ile sunulan materyalden daha fazlası depolanır. İnsanlar yeni bilgi aldıklarında genelde varsayımlarda bulunarak, çıkarımlar yaparak ve benzeri şekillerde kendi yorumları katarlar ve yeni bilgi ile birlikte bu yorumları da öğrenirler.  </a:t>
            </a:r>
          </a:p>
          <a:p>
            <a:pPr eaLnBrk="1" hangingPunct="1"/>
            <a:endParaRPr lang="tr-TR" altLang="tr-TR" smtClean="0"/>
          </a:p>
        </p:txBody>
      </p:sp>
    </p:spTree>
    <p:extLst>
      <p:ext uri="{BB962C8B-B14F-4D97-AF65-F5344CB8AC3E}">
        <p14:creationId xmlns:p14="http://schemas.microsoft.com/office/powerpoint/2010/main" val="156832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p:txBody>
          <a:bodyPr/>
          <a:lstStyle/>
          <a:p>
            <a:pPr eaLnBrk="1" hangingPunct="1"/>
            <a:endParaRPr lang="tr-TR" altLang="tr-TR" smtClean="0">
              <a:ln>
                <a:noFill/>
              </a:ln>
            </a:endParaRPr>
          </a:p>
        </p:txBody>
      </p:sp>
      <p:sp>
        <p:nvSpPr>
          <p:cNvPr id="47107" name="İçerik Yer Tutucusu 2"/>
          <p:cNvSpPr>
            <a:spLocks noGrp="1"/>
          </p:cNvSpPr>
          <p:nvPr>
            <p:ph idx="1"/>
          </p:nvPr>
        </p:nvSpPr>
        <p:spPr/>
        <p:txBody>
          <a:bodyPr/>
          <a:lstStyle/>
          <a:p>
            <a:pPr eaLnBrk="1" hangingPunct="1"/>
            <a:r>
              <a:rPr lang="tr-TR" altLang="tr-TR" smtClean="0"/>
              <a:t>Örneğin yukarıdaki hikayeyi okuyan öğrencilerden bir gün sonra hatırlamaları istendiğinde büyük çoğunluğu okuduklarından fazlasını hatırladılar (Karakter hamile olarak hatırlandı). Hatırladıkları detaylar karakterin şüphelendiği durum ile ilgili idi. Metnin sadece ikinci paragrafını okuyan öğrenciler ise (yani hamilelik şüphesinden haberdar olmayanlar) diğer öğrencilere göre daha az detay eklediler. </a:t>
            </a:r>
          </a:p>
          <a:p>
            <a:pPr eaLnBrk="1" hangingPunct="1"/>
            <a:endParaRPr lang="tr-TR" altLang="tr-TR" smtClean="0"/>
          </a:p>
        </p:txBody>
      </p:sp>
    </p:spTree>
    <p:extLst>
      <p:ext uri="{BB962C8B-B14F-4D97-AF65-F5344CB8AC3E}">
        <p14:creationId xmlns:p14="http://schemas.microsoft.com/office/powerpoint/2010/main" val="81443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Unvan 1"/>
          <p:cNvSpPr>
            <a:spLocks noGrp="1"/>
          </p:cNvSpPr>
          <p:nvPr>
            <p:ph type="title"/>
          </p:nvPr>
        </p:nvSpPr>
        <p:spPr/>
        <p:txBody>
          <a:bodyPr/>
          <a:lstStyle/>
          <a:p>
            <a:pPr eaLnBrk="1" hangingPunct="1"/>
            <a:endParaRPr lang="tr-TR" altLang="tr-TR" smtClean="0">
              <a:ln>
                <a:noFill/>
              </a:ln>
            </a:endParaRPr>
          </a:p>
        </p:txBody>
      </p:sp>
      <p:sp>
        <p:nvSpPr>
          <p:cNvPr id="48131" name="İçerik Yer Tutucusu 2"/>
          <p:cNvSpPr>
            <a:spLocks noGrp="1"/>
          </p:cNvSpPr>
          <p:nvPr>
            <p:ph idx="1"/>
          </p:nvPr>
        </p:nvSpPr>
        <p:spPr/>
        <p:txBody>
          <a:bodyPr/>
          <a:lstStyle/>
          <a:p>
            <a:pPr eaLnBrk="1" hangingPunct="1"/>
            <a:r>
              <a:rPr lang="tr-TR" altLang="tr-TR" smtClean="0"/>
              <a:t>Detaylandırma bazen bozulmalara ve öğrenilen şeyde hatalar olmasına yol açar (“sesini kaybetmek”)</a:t>
            </a:r>
          </a:p>
          <a:p>
            <a:pPr eaLnBrk="1" hangingPunct="1"/>
            <a:r>
              <a:rPr lang="tr-TR" altLang="tr-TR" smtClean="0"/>
              <a:t>Bir bilgi detaylandırıldıktan sonra, bilginin detaylandırılmış hali ve gerçek hali arasında ayrım yapmak güçleşir.</a:t>
            </a:r>
          </a:p>
          <a:p>
            <a:pPr eaLnBrk="1" hangingPunct="1"/>
            <a:endParaRPr lang="tr-TR" altLang="tr-TR" smtClean="0"/>
          </a:p>
        </p:txBody>
      </p:sp>
    </p:spTree>
    <p:extLst>
      <p:ext uri="{BB962C8B-B14F-4D97-AF65-F5344CB8AC3E}">
        <p14:creationId xmlns:p14="http://schemas.microsoft.com/office/powerpoint/2010/main" val="5320735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0</TotalTime>
  <Words>1824</Words>
  <Application>Microsoft Office PowerPoint</Application>
  <PresentationFormat>Geniş ekran</PresentationFormat>
  <Paragraphs>127</Paragraphs>
  <Slides>54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54</vt:i4>
      </vt:variant>
    </vt:vector>
  </HeadingPairs>
  <TitlesOfParts>
    <vt:vector size="57" baseType="lpstr">
      <vt:lpstr>Arial</vt:lpstr>
      <vt:lpstr>Garamond</vt:lpstr>
      <vt:lpstr>Organik</vt:lpstr>
      <vt:lpstr>Uzun Süreli Bellek II</vt:lpstr>
      <vt:lpstr>PowerPoint Sunusu</vt:lpstr>
      <vt:lpstr> BİLGİDE İÇ DÜZENLEME (ÖRGÜTLEME)  </vt:lpstr>
      <vt:lpstr>PowerPoint Sunusu</vt:lpstr>
      <vt:lpstr>PowerPoint Sunusu</vt:lpstr>
      <vt:lpstr>DETAYLANDIRMA: </vt:lpstr>
      <vt:lpstr>Detaylandırma…</vt:lpstr>
      <vt:lpstr>PowerPoint Sunusu</vt:lpstr>
      <vt:lpstr>PowerPoint Sunusu</vt:lpstr>
      <vt:lpstr>PowerPoint Sunusu</vt:lpstr>
      <vt:lpstr>PowerPoint Sunusu</vt:lpstr>
      <vt:lpstr>PowerPoint Sunusu</vt:lpstr>
      <vt:lpstr>PowerPoint Sunusu</vt:lpstr>
      <vt:lpstr>Üretim Etkisi </vt:lpstr>
      <vt:lpstr>Detaylandırma/ayrıntılandırma bilginin uzun süreli bellekte tutulmasını neden kolaylaştırır?  </vt:lpstr>
      <vt:lpstr>GÖRSEL CANLANDIRMA:  </vt:lpstr>
      <vt:lpstr>PowerPoint Sunusu</vt:lpstr>
      <vt:lpstr>PowerPoint Sunusu</vt:lpstr>
      <vt:lpstr>PowerPoint Sunusu</vt:lpstr>
      <vt:lpstr>PowerPoint Sunusu</vt:lpstr>
      <vt:lpstr>  UZUN SÜRELİ BELLEKTE YER ALAN BİLGİ TÜRLERİ </vt:lpstr>
      <vt:lpstr>Açık ve Örtük bilgi </vt:lpstr>
      <vt:lpstr>PowerPoint Sunusu</vt:lpstr>
      <vt:lpstr>PowerPoint Sunusu</vt:lpstr>
      <vt:lpstr>UZUN SÜRELİ BELLEKTE YÖNTEMSEL BİLGİ </vt:lpstr>
      <vt:lpstr>PowerPoint Sunusu</vt:lpstr>
      <vt:lpstr>Yöntemsel bilgiyi kodlarken</vt:lpstr>
      <vt:lpstr>PowerPoint Sunusu</vt:lpstr>
      <vt:lpstr>PowerPoint Sunusu</vt:lpstr>
      <vt:lpstr>PowerPoint Sunusu</vt:lpstr>
      <vt:lpstr>UZUN SÜRELİ BELLEKTE DEPOLAMAYI ETKİLEYEN FAKTÖRLER </vt:lpstr>
      <vt:lpstr>PowerPoint Sunusu</vt:lpstr>
      <vt:lpstr>PowerPoint Sunusu</vt:lpstr>
      <vt:lpstr>PowerPoint Sunusu</vt:lpstr>
      <vt:lpstr>PowerPoint Sunusu</vt:lpstr>
      <vt:lpstr>PowerPoint Sunusu</vt:lpstr>
      <vt:lpstr>Önceki Yanlış Kanılar (Ya da özümseme ısrarı): </vt:lpstr>
      <vt:lpstr>Aşağıdaki cümleyi okuyunuz</vt:lpstr>
      <vt:lpstr>Beklentiler:</vt:lpstr>
      <vt:lpstr>PowerPoint Sunusu</vt:lpstr>
      <vt:lpstr>Sözlü İfade etme (ya da Yeniden Üretme): </vt:lpstr>
      <vt:lpstr>Kanunileştirme (ya da Uygulamaya Dönüştürme ve Geri Bildirim): </vt:lpstr>
      <vt:lpstr>PowerPoint Sunusu</vt:lpstr>
      <vt:lpstr>  Tekrar etme ve gözden geçirme: </vt:lpstr>
      <vt:lpstr>PowerPoint Sunusu</vt:lpstr>
      <vt:lpstr>Otomatikliğin Gelişmesi: </vt:lpstr>
      <vt:lpstr>PowerPoint Sunusu</vt:lpstr>
      <vt:lpstr>Depolama ve Kodlamanın Sınıfta Kullanımı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Uzun Süreli Bellek II</dc:title>
  <dc:creator>EYLEMTURK</dc:creator>
  <cp:lastModifiedBy>EYLEMTURK</cp:lastModifiedBy>
  <cp:revision>1</cp:revision>
  <dcterms:created xsi:type="dcterms:W3CDTF">2018-04-25T16:11:37Z</dcterms:created>
  <dcterms:modified xsi:type="dcterms:W3CDTF">2018-04-25T16:12:25Z</dcterms:modified>
</cp:coreProperties>
</file>