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7C61A42-3F58-4E74-B302-3BF3F69C452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D3E4D3A-8BD9-442A-A9DC-C335CE23CB5D}" type="slidenum">
              <a:rPr lang="tr-TR" smtClean="0"/>
              <a:t>‹#›</a:t>
            </a:fld>
            <a:endParaRPr lang="tr-TR"/>
          </a:p>
        </p:txBody>
      </p:sp>
    </p:spTree>
    <p:extLst>
      <p:ext uri="{BB962C8B-B14F-4D97-AF65-F5344CB8AC3E}">
        <p14:creationId xmlns:p14="http://schemas.microsoft.com/office/powerpoint/2010/main" val="35456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C61A42-3F58-4E74-B302-3BF3F69C452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D3E4D3A-8BD9-442A-A9DC-C335CE23CB5D}" type="slidenum">
              <a:rPr lang="tr-TR" smtClean="0"/>
              <a:t>‹#›</a:t>
            </a:fld>
            <a:endParaRPr lang="tr-TR"/>
          </a:p>
        </p:txBody>
      </p:sp>
    </p:spTree>
    <p:extLst>
      <p:ext uri="{BB962C8B-B14F-4D97-AF65-F5344CB8AC3E}">
        <p14:creationId xmlns:p14="http://schemas.microsoft.com/office/powerpoint/2010/main" val="968117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C61A42-3F58-4E74-B302-3BF3F69C452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D3E4D3A-8BD9-442A-A9DC-C335CE23CB5D}" type="slidenum">
              <a:rPr lang="tr-TR" smtClean="0"/>
              <a:t>‹#›</a:t>
            </a:fld>
            <a:endParaRPr lang="tr-TR"/>
          </a:p>
        </p:txBody>
      </p:sp>
    </p:spTree>
    <p:extLst>
      <p:ext uri="{BB962C8B-B14F-4D97-AF65-F5344CB8AC3E}">
        <p14:creationId xmlns:p14="http://schemas.microsoft.com/office/powerpoint/2010/main" val="205373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C61A42-3F58-4E74-B302-3BF3F69C452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D3E4D3A-8BD9-442A-A9DC-C335CE23CB5D}" type="slidenum">
              <a:rPr lang="tr-TR" smtClean="0"/>
              <a:t>‹#›</a:t>
            </a:fld>
            <a:endParaRPr lang="tr-TR"/>
          </a:p>
        </p:txBody>
      </p:sp>
    </p:spTree>
    <p:extLst>
      <p:ext uri="{BB962C8B-B14F-4D97-AF65-F5344CB8AC3E}">
        <p14:creationId xmlns:p14="http://schemas.microsoft.com/office/powerpoint/2010/main" val="396018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7C61A42-3F58-4E74-B302-3BF3F69C452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D3E4D3A-8BD9-442A-A9DC-C335CE23CB5D}" type="slidenum">
              <a:rPr lang="tr-TR" smtClean="0"/>
              <a:t>‹#›</a:t>
            </a:fld>
            <a:endParaRPr lang="tr-TR"/>
          </a:p>
        </p:txBody>
      </p:sp>
    </p:spTree>
    <p:extLst>
      <p:ext uri="{BB962C8B-B14F-4D97-AF65-F5344CB8AC3E}">
        <p14:creationId xmlns:p14="http://schemas.microsoft.com/office/powerpoint/2010/main" val="2338461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7C61A42-3F58-4E74-B302-3BF3F69C452B}"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D3E4D3A-8BD9-442A-A9DC-C335CE23CB5D}" type="slidenum">
              <a:rPr lang="tr-TR" smtClean="0"/>
              <a:t>‹#›</a:t>
            </a:fld>
            <a:endParaRPr lang="tr-TR"/>
          </a:p>
        </p:txBody>
      </p:sp>
    </p:spTree>
    <p:extLst>
      <p:ext uri="{BB962C8B-B14F-4D97-AF65-F5344CB8AC3E}">
        <p14:creationId xmlns:p14="http://schemas.microsoft.com/office/powerpoint/2010/main" val="1259959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7C61A42-3F58-4E74-B302-3BF3F69C452B}" type="datetimeFigureOut">
              <a:rPr lang="tr-TR" smtClean="0"/>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D3E4D3A-8BD9-442A-A9DC-C335CE23CB5D}" type="slidenum">
              <a:rPr lang="tr-TR" smtClean="0"/>
              <a:t>‹#›</a:t>
            </a:fld>
            <a:endParaRPr lang="tr-TR"/>
          </a:p>
        </p:txBody>
      </p:sp>
    </p:spTree>
    <p:extLst>
      <p:ext uri="{BB962C8B-B14F-4D97-AF65-F5344CB8AC3E}">
        <p14:creationId xmlns:p14="http://schemas.microsoft.com/office/powerpoint/2010/main" val="580924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7C61A42-3F58-4E74-B302-3BF3F69C452B}" type="datetimeFigureOut">
              <a:rPr lang="tr-TR" smtClean="0"/>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D3E4D3A-8BD9-442A-A9DC-C335CE23CB5D}" type="slidenum">
              <a:rPr lang="tr-TR" smtClean="0"/>
              <a:t>‹#›</a:t>
            </a:fld>
            <a:endParaRPr lang="tr-TR"/>
          </a:p>
        </p:txBody>
      </p:sp>
    </p:spTree>
    <p:extLst>
      <p:ext uri="{BB962C8B-B14F-4D97-AF65-F5344CB8AC3E}">
        <p14:creationId xmlns:p14="http://schemas.microsoft.com/office/powerpoint/2010/main" val="1229218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7C61A42-3F58-4E74-B302-3BF3F69C452B}" type="datetimeFigureOut">
              <a:rPr lang="tr-TR" smtClean="0"/>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D3E4D3A-8BD9-442A-A9DC-C335CE23CB5D}" type="slidenum">
              <a:rPr lang="tr-TR" smtClean="0"/>
              <a:t>‹#›</a:t>
            </a:fld>
            <a:endParaRPr lang="tr-TR"/>
          </a:p>
        </p:txBody>
      </p:sp>
    </p:spTree>
    <p:extLst>
      <p:ext uri="{BB962C8B-B14F-4D97-AF65-F5344CB8AC3E}">
        <p14:creationId xmlns:p14="http://schemas.microsoft.com/office/powerpoint/2010/main" val="1327898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7C61A42-3F58-4E74-B302-3BF3F69C452B}"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D3E4D3A-8BD9-442A-A9DC-C335CE23CB5D}" type="slidenum">
              <a:rPr lang="tr-TR" smtClean="0"/>
              <a:t>‹#›</a:t>
            </a:fld>
            <a:endParaRPr lang="tr-TR"/>
          </a:p>
        </p:txBody>
      </p:sp>
    </p:spTree>
    <p:extLst>
      <p:ext uri="{BB962C8B-B14F-4D97-AF65-F5344CB8AC3E}">
        <p14:creationId xmlns:p14="http://schemas.microsoft.com/office/powerpoint/2010/main" val="669131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7C61A42-3F58-4E74-B302-3BF3F69C452B}"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D3E4D3A-8BD9-442A-A9DC-C335CE23CB5D}" type="slidenum">
              <a:rPr lang="tr-TR" smtClean="0"/>
              <a:t>‹#›</a:t>
            </a:fld>
            <a:endParaRPr lang="tr-TR"/>
          </a:p>
        </p:txBody>
      </p:sp>
    </p:spTree>
    <p:extLst>
      <p:ext uri="{BB962C8B-B14F-4D97-AF65-F5344CB8AC3E}">
        <p14:creationId xmlns:p14="http://schemas.microsoft.com/office/powerpoint/2010/main" val="1866315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61A42-3F58-4E74-B302-3BF3F69C452B}" type="datetimeFigureOut">
              <a:rPr lang="tr-TR" smtClean="0"/>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3E4D3A-8BD9-442A-A9DC-C335CE23CB5D}" type="slidenum">
              <a:rPr lang="tr-TR" smtClean="0"/>
              <a:t>‹#›</a:t>
            </a:fld>
            <a:endParaRPr lang="tr-TR"/>
          </a:p>
        </p:txBody>
      </p:sp>
    </p:spTree>
    <p:extLst>
      <p:ext uri="{BB962C8B-B14F-4D97-AF65-F5344CB8AC3E}">
        <p14:creationId xmlns:p14="http://schemas.microsoft.com/office/powerpoint/2010/main" val="13223100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12. </a:t>
            </a:r>
            <a:r>
              <a:rPr lang="tr-TR" dirty="0" smtClean="0"/>
              <a:t>Ders Kopenhag okulu</a:t>
            </a:r>
            <a:endParaRPr lang="tr-TR" dirty="0"/>
          </a:p>
        </p:txBody>
      </p:sp>
    </p:spTree>
    <p:extLst>
      <p:ext uri="{BB962C8B-B14F-4D97-AF65-F5344CB8AC3E}">
        <p14:creationId xmlns:p14="http://schemas.microsoft.com/office/powerpoint/2010/main" val="902924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Kopenhag Dilbilim Okulu</a:t>
            </a:r>
            <a:endParaRPr lang="tr-TR" dirty="0"/>
          </a:p>
        </p:txBody>
      </p:sp>
      <p:sp>
        <p:nvSpPr>
          <p:cNvPr id="3" name="İçerik Yer Tutucusu 2"/>
          <p:cNvSpPr>
            <a:spLocks noGrp="1"/>
          </p:cNvSpPr>
          <p:nvPr>
            <p:ph idx="1"/>
          </p:nvPr>
        </p:nvSpPr>
        <p:spPr/>
        <p:txBody>
          <a:bodyPr/>
          <a:lstStyle/>
          <a:p>
            <a:pPr marL="0" indent="0">
              <a:buNone/>
            </a:pPr>
            <a:r>
              <a:rPr lang="tr-TR" dirty="0"/>
              <a:t>1931 yılında </a:t>
            </a:r>
            <a:r>
              <a:rPr lang="tr-TR" dirty="0" err="1"/>
              <a:t>Viggo</a:t>
            </a:r>
            <a:r>
              <a:rPr lang="tr-TR" dirty="0"/>
              <a:t> </a:t>
            </a:r>
            <a:r>
              <a:rPr lang="tr-TR" dirty="0" err="1"/>
              <a:t>Brondal</a:t>
            </a:r>
            <a:r>
              <a:rPr lang="tr-TR" dirty="0"/>
              <a:t>, </a:t>
            </a:r>
            <a:r>
              <a:rPr lang="tr-TR" dirty="0" err="1"/>
              <a:t>Luis</a:t>
            </a:r>
            <a:r>
              <a:rPr lang="tr-TR" dirty="0"/>
              <a:t> </a:t>
            </a:r>
            <a:r>
              <a:rPr lang="tr-TR" dirty="0" err="1"/>
              <a:t>Hjelmslev</a:t>
            </a:r>
            <a:r>
              <a:rPr lang="tr-TR" dirty="0"/>
              <a:t> ve </a:t>
            </a:r>
            <a:r>
              <a:rPr lang="tr-TR" dirty="0" err="1"/>
              <a:t>Hans</a:t>
            </a:r>
            <a:r>
              <a:rPr lang="tr-TR" dirty="0"/>
              <a:t> J. </a:t>
            </a:r>
            <a:r>
              <a:rPr lang="tr-TR" dirty="0" err="1"/>
              <a:t>Uldall</a:t>
            </a:r>
            <a:r>
              <a:rPr lang="tr-TR" dirty="0"/>
              <a:t> tarafından yeni bir dil kuramı geliştirmek amacıyla kurulur. Bu niyetle kurulan </a:t>
            </a:r>
            <a:r>
              <a:rPr lang="tr-TR" dirty="0" err="1"/>
              <a:t>Kophenag</a:t>
            </a:r>
            <a:r>
              <a:rPr lang="tr-TR" dirty="0"/>
              <a:t> Dilbilim Okulu, dil çözümlemelerini Ferdinand de </a:t>
            </a:r>
            <a:r>
              <a:rPr lang="tr-TR" dirty="0" err="1"/>
              <a:t>Saussure’ün</a:t>
            </a:r>
            <a:r>
              <a:rPr lang="tr-TR" dirty="0"/>
              <a:t> belirlediği yoldan geliştirir. Prag Dilbilim Okulu, dil çalışmalarının ses bilimsel temelli ilkeler üzerine kurarken </a:t>
            </a:r>
            <a:r>
              <a:rPr lang="tr-TR" dirty="0" err="1"/>
              <a:t>Kophenag</a:t>
            </a:r>
            <a:r>
              <a:rPr lang="tr-TR" dirty="0"/>
              <a:t> Dilbilim Okulu ise dili daha çok felsefi mantıksal temellere göre yapılandırmaya kalkar. </a:t>
            </a:r>
          </a:p>
          <a:p>
            <a:pPr marL="0" indent="0">
              <a:buNone/>
            </a:pPr>
            <a:endParaRPr lang="tr-TR" dirty="0"/>
          </a:p>
        </p:txBody>
      </p:sp>
    </p:spTree>
    <p:extLst>
      <p:ext uri="{BB962C8B-B14F-4D97-AF65-F5344CB8AC3E}">
        <p14:creationId xmlns:p14="http://schemas.microsoft.com/office/powerpoint/2010/main" val="380636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Kopenhag Dilbilim Okulu</a:t>
            </a:r>
          </a:p>
        </p:txBody>
      </p:sp>
      <p:sp>
        <p:nvSpPr>
          <p:cNvPr id="3" name="İçerik Yer Tutucusu 2"/>
          <p:cNvSpPr>
            <a:spLocks noGrp="1"/>
          </p:cNvSpPr>
          <p:nvPr>
            <p:ph idx="1"/>
          </p:nvPr>
        </p:nvSpPr>
        <p:spPr/>
        <p:txBody>
          <a:bodyPr>
            <a:normAutofit fontScale="92500" lnSpcReduction="20000"/>
          </a:bodyPr>
          <a:lstStyle/>
          <a:p>
            <a:pPr marL="0" indent="0">
              <a:buNone/>
            </a:pPr>
            <a:r>
              <a:rPr lang="tr-TR" dirty="0"/>
              <a:t>Örneğin </a:t>
            </a:r>
            <a:r>
              <a:rPr lang="tr-TR" dirty="0" err="1" smtClean="0"/>
              <a:t>Kopehag</a:t>
            </a:r>
            <a:r>
              <a:rPr lang="tr-TR" dirty="0" smtClean="0"/>
              <a:t> </a:t>
            </a:r>
            <a:r>
              <a:rPr lang="tr-TR" dirty="0"/>
              <a:t>Dilbilim Okulu’nun önemli isimlerinden biri olan V. </a:t>
            </a:r>
            <a:r>
              <a:rPr lang="tr-TR" dirty="0" err="1"/>
              <a:t>Brondal</a:t>
            </a:r>
            <a:r>
              <a:rPr lang="tr-TR" dirty="0"/>
              <a:t> dile mantığın ilkeleriyle yaklaşır. </a:t>
            </a:r>
            <a:r>
              <a:rPr lang="tr-TR" dirty="0" err="1"/>
              <a:t>Brondal</a:t>
            </a:r>
            <a:r>
              <a:rPr lang="tr-TR" dirty="0"/>
              <a:t> “dil felsefesinin amacının dilsel kategorilerin sayısının ve tanımlarını araştırmak olduğunu ileri” sürer ve “bu kategorilerin bütün değişkenliklere karşın her yerde aynı olduklarının kanıtlanmasıyla insan düşüncesinin temel özelliklerinin belirlenebileceğine” inanır. Bu noktada </a:t>
            </a:r>
            <a:r>
              <a:rPr lang="tr-TR" dirty="0" err="1"/>
              <a:t>Brondal</a:t>
            </a:r>
            <a:r>
              <a:rPr lang="tr-TR" dirty="0"/>
              <a:t>, dilin yüzeysel boyutu olan sesi üzerine çalışmayı askıya alırken mantıksal düzey olan anlama ait ölçütlere dayanarak söylemi meydana getiren unsurlar üzerinde durur. </a:t>
            </a:r>
            <a:r>
              <a:rPr lang="tr-TR" dirty="0" err="1"/>
              <a:t>Brondal</a:t>
            </a:r>
            <a:r>
              <a:rPr lang="tr-TR" dirty="0"/>
              <a:t> mevcut dönemde bilimsel çalışmaların en önemli özelliği olan, üzerinde çalışılan nesneyi ilişkileri ve bağlantıları yönünden inceleme ilkesini kendine yöntem edinerek, çalışma veya araştırma nesnesi olan dili nesne ilişkileri ağı içinde ele alır. Dil üzerindeki çalışmalarını mantık temeli üzerine kurarken dil yapısının mutlak kesinliğinin dildeki devinimi engellediğini gözlemler. Özellikle değişkenleri göz önünde bulundurarak dil olgusunu kapalı bir dizge içinde değil gelişimi içinde ele alır. </a:t>
            </a:r>
          </a:p>
          <a:p>
            <a:pPr marL="0" indent="0">
              <a:buNone/>
            </a:pPr>
            <a:endParaRPr lang="tr-TR" dirty="0"/>
          </a:p>
        </p:txBody>
      </p:sp>
    </p:spTree>
    <p:extLst>
      <p:ext uri="{BB962C8B-B14F-4D97-AF65-F5344CB8AC3E}">
        <p14:creationId xmlns:p14="http://schemas.microsoft.com/office/powerpoint/2010/main" val="2752056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Kopenhag Dilbilim Okulu</a:t>
            </a:r>
          </a:p>
        </p:txBody>
      </p:sp>
      <p:sp>
        <p:nvSpPr>
          <p:cNvPr id="3" name="İçerik Yer Tutucusu 2"/>
          <p:cNvSpPr>
            <a:spLocks noGrp="1"/>
          </p:cNvSpPr>
          <p:nvPr>
            <p:ph idx="1"/>
          </p:nvPr>
        </p:nvSpPr>
        <p:spPr/>
        <p:txBody>
          <a:bodyPr>
            <a:normAutofit fontScale="77500" lnSpcReduction="20000"/>
          </a:bodyPr>
          <a:lstStyle/>
          <a:p>
            <a:pPr marL="0" indent="0">
              <a:buNone/>
            </a:pPr>
            <a:r>
              <a:rPr lang="tr-TR" dirty="0" smtClean="0"/>
              <a:t>Kopenhag Dilbilim </a:t>
            </a:r>
            <a:r>
              <a:rPr lang="tr-TR" dirty="0"/>
              <a:t>Okulu’nun bir diğer önemli ismi L. </a:t>
            </a:r>
            <a:r>
              <a:rPr lang="tr-TR" dirty="0" err="1"/>
              <a:t>Hjelmslev</a:t>
            </a:r>
            <a:r>
              <a:rPr lang="tr-TR" dirty="0"/>
              <a:t> de çalış- </a:t>
            </a:r>
            <a:r>
              <a:rPr lang="tr-TR" dirty="0" err="1"/>
              <a:t>malarında</a:t>
            </a:r>
            <a:r>
              <a:rPr lang="tr-TR" dirty="0"/>
              <a:t> dil yapısı içinde tümel ve geçerli ilkeler arar. Bu nedenle de “dil </a:t>
            </a:r>
            <a:r>
              <a:rPr lang="tr-TR" dirty="0" err="1"/>
              <a:t>cebiri</a:t>
            </a:r>
            <a:r>
              <a:rPr lang="tr-TR" dirty="0"/>
              <a:t>” diye adlandırdığı bir inceleme yöntemi geliştirmiştir. </a:t>
            </a:r>
            <a:r>
              <a:rPr lang="tr-TR" dirty="0" err="1"/>
              <a:t>Hjelmslev’in</a:t>
            </a:r>
            <a:r>
              <a:rPr lang="tr-TR" dirty="0"/>
              <a:t> amacı “yalnızca var olan ya da var olabilecek doğal dilleri değil, ama anlatım ve içerik düzlemlerini kapsayan bütün gösterge dizgelerinin yapısını inceler. Bir başka deyişle dillerin görünüşteki çeşitliliği altında yatan değişmez, ortak özellikleri araştırır”. Bu noktada </a:t>
            </a:r>
            <a:r>
              <a:rPr lang="tr-TR" dirty="0" err="1"/>
              <a:t>Hjelmslev</a:t>
            </a:r>
            <a:r>
              <a:rPr lang="tr-TR" dirty="0"/>
              <a:t>, dile, kendi dışında olguların bir oluşumu olarak değil, kendi kendinde özgü </a:t>
            </a:r>
            <a:r>
              <a:rPr lang="tr-TR" dirty="0" err="1"/>
              <a:t>dizgisel</a:t>
            </a:r>
            <a:r>
              <a:rPr lang="tr-TR" dirty="0"/>
              <a:t> yapılar olarak yaklaşır. </a:t>
            </a:r>
            <a:r>
              <a:rPr lang="tr-TR" dirty="0" err="1"/>
              <a:t>Hjelmslev</a:t>
            </a:r>
            <a:r>
              <a:rPr lang="tr-TR" dirty="0"/>
              <a:t> bu yaklaşımın kendi içinde zıtlığı taşımayacak şeklinde tutarlı, bütünü kapsayıcı ve yalın olması gerektiğine inanır. Bu üç özellik </a:t>
            </a:r>
            <a:r>
              <a:rPr lang="tr-TR" dirty="0" err="1"/>
              <a:t>Hjelmslev</a:t>
            </a:r>
            <a:r>
              <a:rPr lang="tr-TR" dirty="0"/>
              <a:t> yönteminde </a:t>
            </a:r>
            <a:r>
              <a:rPr lang="tr-TR" dirty="0" err="1"/>
              <a:t>deneyimsellik</a:t>
            </a:r>
            <a:r>
              <a:rPr lang="tr-TR" dirty="0"/>
              <a:t>- </a:t>
            </a:r>
            <a:r>
              <a:rPr lang="tr-TR" dirty="0" err="1"/>
              <a:t>varsayımsal</a:t>
            </a:r>
            <a:r>
              <a:rPr lang="tr-TR" dirty="0"/>
              <a:t> ve tümden </a:t>
            </a:r>
            <a:r>
              <a:rPr lang="tr-TR" dirty="0" err="1"/>
              <a:t>gelimlilik</a:t>
            </a:r>
            <a:r>
              <a:rPr lang="tr-TR" dirty="0"/>
              <a:t> ilkeleri içerisine girer. </a:t>
            </a:r>
            <a:r>
              <a:rPr lang="tr-TR" dirty="0" err="1"/>
              <a:t>Hjelmslev</a:t>
            </a:r>
            <a:r>
              <a:rPr lang="tr-TR" dirty="0"/>
              <a:t> yöntemini hem öncüllerden bağımsız hem de belli öncüllere dayanılarak oluşturulur. Burada bazı öncüllerin kullanımında deneysellik önemli olurken genellik ilkesi göz önünde bulundurulur. </a:t>
            </a:r>
            <a:r>
              <a:rPr lang="tr-TR" dirty="0" err="1"/>
              <a:t>Hjelmslev’in</a:t>
            </a:r>
            <a:r>
              <a:rPr lang="tr-TR" dirty="0"/>
              <a:t> üzerinde durduğu bir diğer </a:t>
            </a:r>
            <a:r>
              <a:rPr lang="tr-TR" dirty="0" err="1"/>
              <a:t>glosematik</a:t>
            </a:r>
            <a:r>
              <a:rPr lang="tr-TR" dirty="0"/>
              <a:t> incelemedir. Direkt olarak “</a:t>
            </a:r>
            <a:r>
              <a:rPr lang="tr-TR" dirty="0" err="1"/>
              <a:t>bilimkuramsal</a:t>
            </a:r>
            <a:r>
              <a:rPr lang="tr-TR" dirty="0"/>
              <a:t> (epistemolojik) temellere başvurularak oluşturulan </a:t>
            </a:r>
            <a:r>
              <a:rPr lang="tr-TR" dirty="0" err="1"/>
              <a:t>glosematik</a:t>
            </a:r>
            <a:r>
              <a:rPr lang="tr-TR" dirty="0"/>
              <a:t>, inceleme konusu olarak en geniş anlamıyla metinleri ele alır, herhangi bir dilde var olan ya da olabilecek bu metinleri bölümlere ayırarak ve değiştirim denilen yönteme başvurarak temelde yatan dizgeyi ortaya çıkarmaya çalışır”.  </a:t>
            </a:r>
          </a:p>
          <a:p>
            <a:pPr marL="0" indent="0">
              <a:buNone/>
            </a:pPr>
            <a:endParaRPr lang="tr-TR" dirty="0"/>
          </a:p>
        </p:txBody>
      </p:sp>
    </p:spTree>
    <p:extLst>
      <p:ext uri="{BB962C8B-B14F-4D97-AF65-F5344CB8AC3E}">
        <p14:creationId xmlns:p14="http://schemas.microsoft.com/office/powerpoint/2010/main" val="816281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Kopenhag Dilbilim Okulu</a:t>
            </a: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a:t>L. </a:t>
            </a:r>
            <a:r>
              <a:rPr lang="tr-TR" dirty="0" err="1"/>
              <a:t>Hjelmslev</a:t>
            </a:r>
            <a:r>
              <a:rPr lang="tr-TR" dirty="0"/>
              <a:t>, </a:t>
            </a:r>
            <a:r>
              <a:rPr lang="tr-TR" dirty="0" err="1"/>
              <a:t>Saussure’den</a:t>
            </a:r>
            <a:r>
              <a:rPr lang="tr-TR" dirty="0"/>
              <a:t> etkilenmekle kalmaz onun, gösteren/ gösterilen ilişkisini yeniden yapılandırarak biçim/ töz karşıtlığını da yeniden yorumlar. </a:t>
            </a:r>
            <a:r>
              <a:rPr lang="tr-TR" dirty="0" err="1"/>
              <a:t>Hjelmslev</a:t>
            </a:r>
            <a:r>
              <a:rPr lang="tr-TR" dirty="0"/>
              <a:t>, “ses düzlemine anlatım, anlam düzlemine de içerik adını vermekte, ayrıca her iki düzlemde de birimlerin biçimi ile tözünü birbirinden ayırt etmektedir. Böylece iki düzlem ve dört bölüm saptanmış olur: anlatımın tözü ve anlatımın biçimi, içeriğin tözü ve içeriğin biçimi</a:t>
            </a:r>
            <a:r>
              <a:rPr lang="tr-TR" dirty="0" smtClean="0"/>
              <a:t>”. </a:t>
            </a:r>
            <a:r>
              <a:rPr lang="tr-TR" dirty="0"/>
              <a:t>Bu noktada </a:t>
            </a:r>
            <a:r>
              <a:rPr lang="tr-TR" dirty="0" err="1"/>
              <a:t>Hjelmslev</a:t>
            </a:r>
            <a:r>
              <a:rPr lang="tr-TR" dirty="0"/>
              <a:t> “bir dil bilimi kuramının dilleri değil biçimleri araştırması gerektiğini savunur. Biçim ise hem anlatım hem de içerik düzenlemelerinde aynı türden ögeler arasındaki ilişkiler ağı içindeki yerlerine göre tanımlanır</a:t>
            </a:r>
            <a:r>
              <a:rPr lang="tr-TR" dirty="0" smtClean="0"/>
              <a:t>”. </a:t>
            </a:r>
            <a:r>
              <a:rPr lang="tr-TR" dirty="0"/>
              <a:t>Burada dil üzerindeki inceleme, biçim ve içerik düzlemlerindeki türdeş ögeler arasında ilişkiler ağı üzerine yoğunlaşır. Dilsel birimler tözlere göre değil ilişkiler ağı içinde belirlenir. </a:t>
            </a:r>
          </a:p>
        </p:txBody>
      </p:sp>
    </p:spTree>
    <p:extLst>
      <p:ext uri="{BB962C8B-B14F-4D97-AF65-F5344CB8AC3E}">
        <p14:creationId xmlns:p14="http://schemas.microsoft.com/office/powerpoint/2010/main" val="2899113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Kopenhag Dilbilim Okulu</a:t>
            </a:r>
          </a:p>
        </p:txBody>
      </p:sp>
      <p:sp>
        <p:nvSpPr>
          <p:cNvPr id="3" name="İçerik Yer Tutucusu 2"/>
          <p:cNvSpPr>
            <a:spLocks noGrp="1"/>
          </p:cNvSpPr>
          <p:nvPr>
            <p:ph idx="1"/>
          </p:nvPr>
        </p:nvSpPr>
        <p:spPr/>
        <p:txBody>
          <a:bodyPr>
            <a:normAutofit/>
          </a:bodyPr>
          <a:lstStyle/>
          <a:p>
            <a:pPr marL="0" indent="0" algn="just">
              <a:buNone/>
            </a:pPr>
            <a:r>
              <a:rPr lang="tr-TR" dirty="0" err="1"/>
              <a:t>Kophenag</a:t>
            </a:r>
            <a:r>
              <a:rPr lang="tr-TR" dirty="0"/>
              <a:t> Dilbilim Okulu dil üzerindeki çalışmalarıyla dil bilimi kuramını hem daha biçimsel hem de daha mantıksal temellere oturtur. Ayrıca sadece bu okul dili, ses düzleminde çözümlemeye çalışmamış anlamsal düzleme de dikkat </a:t>
            </a:r>
            <a:r>
              <a:rPr lang="tr-TR" dirty="0" err="1"/>
              <a:t>çekmiştirr</a:t>
            </a:r>
            <a:r>
              <a:rPr lang="tr-TR" dirty="0"/>
              <a:t>. </a:t>
            </a:r>
            <a:r>
              <a:rPr lang="tr-TR" dirty="0" err="1"/>
              <a:t>Kophenag</a:t>
            </a:r>
            <a:r>
              <a:rPr lang="tr-TR" dirty="0"/>
              <a:t> Dilbilim Okulu tarafından geliştirilen “</a:t>
            </a:r>
            <a:r>
              <a:rPr lang="tr-TR" dirty="0" err="1"/>
              <a:t>glosematik</a:t>
            </a:r>
            <a:r>
              <a:rPr lang="tr-TR" dirty="0"/>
              <a:t> doğal dillerin yanı sıra başka gösterge dizgelerini de çözümleyebilecek nitelikte genel evrensel” </a:t>
            </a:r>
            <a:r>
              <a:rPr lang="tr-TR" dirty="0" smtClean="0"/>
              <a:t>sunmuştur. </a:t>
            </a:r>
            <a:r>
              <a:rPr lang="tr-TR" dirty="0"/>
              <a:t>Bu ilkelerden hareket eden A. J. </a:t>
            </a:r>
            <a:r>
              <a:rPr lang="tr-TR" dirty="0" err="1"/>
              <a:t>Greimas</a:t>
            </a:r>
            <a:r>
              <a:rPr lang="tr-TR" dirty="0"/>
              <a:t> ve R. </a:t>
            </a:r>
            <a:r>
              <a:rPr lang="tr-TR" dirty="0" err="1"/>
              <a:t>Barthes</a:t>
            </a:r>
            <a:r>
              <a:rPr lang="tr-TR" dirty="0"/>
              <a:t> gösterge bilimi alanında önemli çalışmalara imza atmışlardır. </a:t>
            </a:r>
          </a:p>
        </p:txBody>
      </p:sp>
    </p:spTree>
    <p:extLst>
      <p:ext uri="{BB962C8B-B14F-4D97-AF65-F5344CB8AC3E}">
        <p14:creationId xmlns:p14="http://schemas.microsoft.com/office/powerpoint/2010/main" val="462459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Cenevre Dilbilim Okulu</a:t>
            </a:r>
            <a:endParaRPr lang="tr-TR" dirty="0"/>
          </a:p>
        </p:txBody>
      </p:sp>
      <p:sp>
        <p:nvSpPr>
          <p:cNvPr id="3" name="İçerik Yer Tutucusu 2"/>
          <p:cNvSpPr>
            <a:spLocks noGrp="1"/>
          </p:cNvSpPr>
          <p:nvPr>
            <p:ph idx="1"/>
          </p:nvPr>
        </p:nvSpPr>
        <p:spPr/>
        <p:txBody>
          <a:bodyPr>
            <a:normAutofit fontScale="85000" lnSpcReduction="20000"/>
          </a:bodyPr>
          <a:lstStyle/>
          <a:p>
            <a:pPr marL="0" indent="0" algn="just">
              <a:buNone/>
            </a:pPr>
            <a:r>
              <a:rPr lang="tr-TR" dirty="0"/>
              <a:t>Cenevre Dilbilim Okulu Cenevre Dilbilim Okulu Charles </a:t>
            </a:r>
            <a:r>
              <a:rPr lang="tr-TR" dirty="0" err="1"/>
              <a:t>Bally</a:t>
            </a:r>
            <a:r>
              <a:rPr lang="tr-TR" dirty="0"/>
              <a:t> ve Albert </a:t>
            </a:r>
            <a:r>
              <a:rPr lang="tr-TR" dirty="0" err="1"/>
              <a:t>Sechehaye</a:t>
            </a:r>
            <a:r>
              <a:rPr lang="tr-TR" dirty="0"/>
              <a:t> dil üzerindeki görüşleri etrafında toplanmış ve bu iki isim Cenevre Dilbilim Okulu’nun </a:t>
            </a:r>
            <a:r>
              <a:rPr lang="tr-TR" dirty="0" err="1"/>
              <a:t>gö</a:t>
            </a:r>
            <a:r>
              <a:rPr lang="tr-TR" dirty="0"/>
              <a:t>- </a:t>
            </a:r>
            <a:r>
              <a:rPr lang="tr-TR" dirty="0" err="1"/>
              <a:t>rüşlerini</a:t>
            </a:r>
            <a:r>
              <a:rPr lang="tr-TR" dirty="0"/>
              <a:t> çok net şekilde ortaya koymuşlardır. Bu iki ismin önemi Ferdinand de </a:t>
            </a:r>
            <a:r>
              <a:rPr lang="tr-TR" dirty="0" err="1"/>
              <a:t>Saussure’ün</a:t>
            </a:r>
            <a:r>
              <a:rPr lang="tr-TR" dirty="0"/>
              <a:t> Genel Dilbilim </a:t>
            </a:r>
            <a:r>
              <a:rPr lang="tr-TR" dirty="0" err="1"/>
              <a:t>Dersleri’ni</a:t>
            </a:r>
            <a:r>
              <a:rPr lang="tr-TR" dirty="0"/>
              <a:t> yayımlamalarıdır. Charles </a:t>
            </a:r>
            <a:r>
              <a:rPr lang="tr-TR" dirty="0" err="1"/>
              <a:t>Bally</a:t>
            </a:r>
            <a:r>
              <a:rPr lang="tr-TR" dirty="0"/>
              <a:t>, Ferdinand de </a:t>
            </a:r>
            <a:r>
              <a:rPr lang="tr-TR" dirty="0" err="1"/>
              <a:t>Saussure’ün</a:t>
            </a:r>
            <a:r>
              <a:rPr lang="tr-TR" dirty="0"/>
              <a:t> “temel kavram ve ilkelerini eş sürem bir betimleme doğrultusunda geliştirmiş, </a:t>
            </a:r>
            <a:r>
              <a:rPr lang="tr-TR" dirty="0" err="1"/>
              <a:t>anlatımsallık</a:t>
            </a:r>
            <a:r>
              <a:rPr lang="tr-TR" dirty="0"/>
              <a:t> ve biçem bilimi sorunlarıyla </a:t>
            </a:r>
            <a:r>
              <a:rPr lang="tr-TR" dirty="0" smtClean="0"/>
              <a:t>uğraşmıştır. </a:t>
            </a:r>
            <a:r>
              <a:rPr lang="tr-TR" dirty="0"/>
              <a:t>Diğer ikinci isim Albert </a:t>
            </a:r>
            <a:r>
              <a:rPr lang="tr-TR" dirty="0" err="1"/>
              <a:t>Sechehaye</a:t>
            </a:r>
            <a:r>
              <a:rPr lang="tr-TR" dirty="0"/>
              <a:t> ise yine Ferdinand de </a:t>
            </a:r>
            <a:r>
              <a:rPr lang="tr-TR" dirty="0" err="1"/>
              <a:t>Saussure’ün</a:t>
            </a:r>
            <a:r>
              <a:rPr lang="tr-TR" dirty="0"/>
              <a:t> dil </a:t>
            </a:r>
            <a:r>
              <a:rPr lang="tr-TR" dirty="0" err="1"/>
              <a:t>gö</a:t>
            </a:r>
            <a:r>
              <a:rPr lang="tr-TR" dirty="0"/>
              <a:t>- </a:t>
            </a:r>
            <a:r>
              <a:rPr lang="tr-TR" dirty="0" err="1"/>
              <a:t>rüşlerini</a:t>
            </a:r>
            <a:r>
              <a:rPr lang="tr-TR" dirty="0"/>
              <a:t> takip etmiş “bunları bazı açılardan eleştirerek (özellikle dil söz karşıtlığı açısından) geliştirmiştir</a:t>
            </a:r>
            <a:r>
              <a:rPr lang="tr-TR" dirty="0" smtClean="0"/>
              <a:t>”. </a:t>
            </a:r>
            <a:r>
              <a:rPr lang="tr-TR" dirty="0"/>
              <a:t>Yine Cenevre Dilbilim Okulu’nun bir diğer temsilcisi ise </a:t>
            </a:r>
            <a:r>
              <a:rPr lang="tr-TR" dirty="0" err="1"/>
              <a:t>Henri</a:t>
            </a:r>
            <a:r>
              <a:rPr lang="tr-TR" dirty="0"/>
              <a:t> </a:t>
            </a:r>
            <a:r>
              <a:rPr lang="tr-TR" dirty="0" err="1"/>
              <a:t>Frei’dir</a:t>
            </a:r>
            <a:r>
              <a:rPr lang="tr-TR" dirty="0"/>
              <a:t>. Ferdinand de </a:t>
            </a:r>
            <a:r>
              <a:rPr lang="tr-TR" dirty="0" err="1"/>
              <a:t>Saussure’ün</a:t>
            </a:r>
            <a:r>
              <a:rPr lang="tr-TR" dirty="0"/>
              <a:t> dil üzerine </a:t>
            </a:r>
            <a:r>
              <a:rPr lang="tr-TR" dirty="0" smtClean="0"/>
              <a:t>sürdüğü görüşleri </a:t>
            </a:r>
            <a:r>
              <a:rPr lang="tr-TR" dirty="0"/>
              <a:t>neticesinde bir araya gelen Cenevre Dil Okulu’nun en dikkate değer isimlerinden biri de </a:t>
            </a:r>
            <a:r>
              <a:rPr lang="tr-TR" dirty="0" err="1"/>
              <a:t>Antoine</a:t>
            </a:r>
            <a:r>
              <a:rPr lang="tr-TR" dirty="0"/>
              <a:t> </a:t>
            </a:r>
            <a:r>
              <a:rPr lang="tr-TR" dirty="0" err="1"/>
              <a:t>Meillet’tir</a:t>
            </a:r>
            <a:r>
              <a:rPr lang="tr-TR" dirty="0"/>
              <a:t>. Karşılaştırmalı dil bilgisi üzerine çalışmalarıyla da dikkat </a:t>
            </a:r>
            <a:r>
              <a:rPr lang="tr-TR" dirty="0" err="1"/>
              <a:t>Meillet</a:t>
            </a:r>
            <a:r>
              <a:rPr lang="tr-TR" dirty="0"/>
              <a:t>, F. de </a:t>
            </a:r>
            <a:r>
              <a:rPr lang="tr-TR" dirty="0" err="1"/>
              <a:t>Saussure’ü</a:t>
            </a:r>
            <a:r>
              <a:rPr lang="tr-TR" dirty="0"/>
              <a:t> verdiği derslerle de onu yakından takip eder. Fakat </a:t>
            </a:r>
            <a:r>
              <a:rPr lang="tr-TR" dirty="0" err="1"/>
              <a:t>Meillet’in</a:t>
            </a:r>
            <a:r>
              <a:rPr lang="tr-TR" dirty="0"/>
              <a:t> dil üzerine bazı görüşleri </a:t>
            </a:r>
            <a:r>
              <a:rPr lang="tr-TR" dirty="0" err="1"/>
              <a:t>Saussure’den</a:t>
            </a:r>
            <a:r>
              <a:rPr lang="tr-TR" dirty="0"/>
              <a:t> ayrılır. </a:t>
            </a:r>
            <a:r>
              <a:rPr lang="tr-TR" dirty="0" err="1"/>
              <a:t>Antoine</a:t>
            </a:r>
            <a:r>
              <a:rPr lang="tr-TR" dirty="0"/>
              <a:t> </a:t>
            </a:r>
            <a:r>
              <a:rPr lang="tr-TR" dirty="0" err="1"/>
              <a:t>Meillet</a:t>
            </a:r>
            <a:r>
              <a:rPr lang="tr-TR" dirty="0"/>
              <a:t> “dilin tarih kültür, toplum bağlamı içinde değerlendirilmesi gerektiğine inanır; daha doğrusu, Ferdinand de </a:t>
            </a:r>
            <a:r>
              <a:rPr lang="tr-TR" dirty="0" err="1"/>
              <a:t>Saussure’ün</a:t>
            </a:r>
            <a:r>
              <a:rPr lang="tr-TR" dirty="0"/>
              <a:t> verdiği dilin </a:t>
            </a:r>
            <a:r>
              <a:rPr lang="tr-TR" dirty="0" err="1"/>
              <a:t>dizgisel</a:t>
            </a:r>
            <a:r>
              <a:rPr lang="tr-TR" dirty="0"/>
              <a:t> tanımını almış ve bunu tarihsel bir bakış açısıyla kaynaştırmıştır</a:t>
            </a:r>
            <a:r>
              <a:rPr lang="tr-TR" dirty="0" smtClean="0"/>
              <a:t>”. </a:t>
            </a:r>
            <a:endParaRPr lang="tr-TR" dirty="0"/>
          </a:p>
        </p:txBody>
      </p:sp>
    </p:spTree>
    <p:extLst>
      <p:ext uri="{BB962C8B-B14F-4D97-AF65-F5344CB8AC3E}">
        <p14:creationId xmlns:p14="http://schemas.microsoft.com/office/powerpoint/2010/main" val="76348357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846</Words>
  <Application>Microsoft Office PowerPoint</Application>
  <PresentationFormat>Geniş ekran</PresentationFormat>
  <Paragraphs>13</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Kopenhag Dilbilim Okulu</vt:lpstr>
      <vt:lpstr>Kopenhag Dilbilim Okulu</vt:lpstr>
      <vt:lpstr>Kopenhag Dilbilim Okulu</vt:lpstr>
      <vt:lpstr>Kopenhag Dilbilim Okulu</vt:lpstr>
      <vt:lpstr>Kopenhag Dilbilim Okulu</vt:lpstr>
      <vt:lpstr>Cenevre Dilbilim Okulu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SEDA</dc:creator>
  <cp:lastModifiedBy>SEDA</cp:lastModifiedBy>
  <cp:revision>1</cp:revision>
  <dcterms:created xsi:type="dcterms:W3CDTF">2020-03-18T08:15:05Z</dcterms:created>
  <dcterms:modified xsi:type="dcterms:W3CDTF">2020-03-18T08:15:17Z</dcterms:modified>
</cp:coreProperties>
</file>