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9" r:id="rId5"/>
    <p:sldId id="259" r:id="rId6"/>
    <p:sldId id="270" r:id="rId7"/>
    <p:sldId id="272" r:id="rId8"/>
    <p:sldId id="271" r:id="rId9"/>
    <p:sldId id="260" r:id="rId10"/>
    <p:sldId id="261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66"/>
    <p:restoredTop sz="96928"/>
  </p:normalViewPr>
  <p:slideViewPr>
    <p:cSldViewPr snapToGrid="0">
      <p:cViewPr varScale="1">
        <p:scale>
          <a:sx n="144" d="100"/>
          <a:sy n="144" d="100"/>
        </p:scale>
        <p:origin x="216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F5695-2E9D-7948-8026-6DF2C09FA88B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F73DEB-E133-E542-8FBE-F61A4C38CD9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7191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42938-D1BE-8242-BC39-AD118BBBC38D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4115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E42938-D1BE-8242-BC39-AD118BBBC38D}" type="slidenum">
              <a:rPr lang="hu-HU" smtClean="0"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5330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680419-3532-200E-96E5-9C170D04D9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F2D5D2D-CB3D-42B6-81F1-BA14B4F46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25B096A-B678-53A7-E728-77C3C3D98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86F363C-7E84-A021-74D2-5597F809F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4C0190F-5B10-B824-99A5-E2FE8C0A7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37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BFBE475-1F35-782E-A31A-7FFC39804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601D01D-D71A-27A6-1FD7-79503D868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949A259-27E5-BDAF-E854-6DB8B4DF5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732E9EA-6849-0240-4414-262F4B873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783C8B6-8273-0B57-689F-CB4033AFB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61587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2654F7-7067-DED7-72CF-FC6112D88F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248A8A-3299-0F37-36EC-83EAA12B2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A7AADCD-5082-E5AE-AA86-2CF2629BC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3D8A2F8-5C07-579D-5F91-F9E2CA50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31876FB-1398-B7CB-00BB-0B32CB9AA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3055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6CC3F2-5DE9-DF96-F3BD-1EDE3EE21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4DD2669-8E0A-1F79-CDBD-CFFB546075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FC7ABDC-897D-8DF7-E5BA-E008DA7B6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9D55002-76F3-1CB0-20E4-C92B75489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EBF7E9A-3AA6-5F42-547B-8A9FD6EDB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3493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BF05185-1F56-06A0-6249-F55F98E9B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D8F1B8C-3200-3C02-AA80-86B8895EE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D603C4F-8E16-83BD-6A7F-1EB801118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D764BD-3842-01B4-0844-E0B96798B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2C4B77-56E3-6BC1-BE8F-4667C0EEC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87630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8E4778-8CCC-4DC8-FCF2-AFF2FC1D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298C97-FE30-1C09-7E35-563AF06913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B33282F-3D10-76AC-1829-A1582F5431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C31486B-1DD6-36BE-9B88-6931E085D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0B42680-71FF-B4F7-3D23-C04379EF0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4EC9D40-0563-C910-0171-5D948B6A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143987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9CFC07F-40EC-9D34-738F-97D6F7323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C768822-0B88-BC5F-B8F3-B2C1A38D9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CE0B7E6-EC38-BD2B-1A68-DC6AE180CB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DD9255-B422-5464-F0E3-73265C985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3085D88-1AEE-AA80-FD24-B361BD2828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8272C60-E2FB-4C49-BAF4-707CEC931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2833643-5C52-AC75-AD10-708F48E57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6A09F3-C4CB-6C52-FCAC-EBEAB70F5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47777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E13431-911A-98B3-3E10-122AA914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8E7F2DE-9DF5-B4DE-3F72-74070AF62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4AF40BF-AE57-DEBB-958B-9909537E8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C8A35E0-3BC4-47FC-5DAD-425BDFD0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28713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889226D-37D6-8BC8-10D9-E7D5721CF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65453603-9125-0C56-CCF4-B04CDBD15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281286E-10BD-9548-6A52-17ED83008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027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D180D6-3F37-0BCB-D487-3A45F52F3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3464311-1B7A-E472-C445-8D1E0A991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F157880-493F-DD79-79D3-51ED3FA97D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B2E6C56-C0D3-E827-150C-1FE5D2F6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77F45C8B-D2A2-C893-2BC4-D0C3791AB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9676B6-CD03-67AC-A5E5-34859E38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596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E5F06A-946E-A583-B382-9DA89B039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449A575A-5864-A8EA-045E-FA266F38A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9259C97-ECBB-B1E9-EAEE-91550AAA89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E314CCC-6ABA-91D2-3600-E2E127D2E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CF672BEA-D3B3-8F52-2846-349726EBA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F2CE31B-2835-9B05-E254-F0C62FED2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453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61F1383-8A41-CA8F-81E5-F81ABF940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hu-HU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4B46E29-C909-5EDB-626D-F8E10ECEF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hu-HU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5696E95-B412-26AA-FBE9-9CE99493DF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8CAEB-199B-084E-9B24-0589806EFAC6}" type="datetimeFigureOut">
              <a:rPr lang="hu-HU" smtClean="0"/>
              <a:t>2023. 01. 04.</a:t>
            </a:fld>
            <a:endParaRPr lang="hu-HU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2B40CF-8808-F76D-466B-D5DAFD4C5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428665-D87F-6B71-5E47-9FEEFFD0BC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E3484-4FCD-4A47-B6E3-7BD9719193B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628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epa.oszk.hu/00000/00022/nyugat.htm" TargetMode="External"/><Relationship Id="rId2" Type="http://schemas.openxmlformats.org/officeDocument/2006/relationships/hyperlink" Target="https://hu.wikipedia.org/wiki/Nyugat_(foly%C3%B3irat)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ng.hu/mutargyak/mikes-kelemen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ol.hu/tapolca/2008/11/szazeves-a-nyugat-folyoirat" TargetMode="External"/><Relationship Id="rId2" Type="http://schemas.openxmlformats.org/officeDocument/2006/relationships/hyperlink" Target="https://mng.hu/mutargyak/mikes-kelemen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hu.wikipedia.org/wiki/Els%C5%91_vil%C3%A1gh%C3%A1bor%C3%B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ABF37E-B13D-869C-3803-18856F7FC32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C5A9DCDD-DFFE-CD06-4200-6933E67171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6821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74B904F-DF1E-8A42-B5BA-B3CC3FB29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00743"/>
            <a:ext cx="10515600" cy="5676220"/>
          </a:xfrm>
        </p:spPr>
        <p:txBody>
          <a:bodyPr/>
          <a:lstStyle/>
          <a:p>
            <a:r>
              <a:rPr lang="hu-HU" dirty="0" err="1"/>
              <a:t>Hem</a:t>
            </a:r>
            <a:r>
              <a:rPr lang="hu-HU" dirty="0"/>
              <a:t> „</a:t>
            </a:r>
            <a:r>
              <a:rPr lang="hu-HU" dirty="0" err="1"/>
              <a:t>Macar</a:t>
            </a:r>
            <a:r>
              <a:rPr lang="hu-HU" dirty="0"/>
              <a:t>” </a:t>
            </a:r>
            <a:r>
              <a:rPr lang="hu-HU" dirty="0" err="1"/>
              <a:t>hem</a:t>
            </a:r>
            <a:r>
              <a:rPr lang="hu-HU" dirty="0"/>
              <a:t> </a:t>
            </a:r>
            <a:r>
              <a:rPr lang="hu-HU" dirty="0" err="1"/>
              <a:t>nitelikli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özgün</a:t>
            </a:r>
            <a:r>
              <a:rPr lang="hu-HU" dirty="0"/>
              <a:t>, </a:t>
            </a:r>
            <a:r>
              <a:rPr lang="hu-HU" dirty="0" err="1"/>
              <a:t>hem</a:t>
            </a:r>
            <a:r>
              <a:rPr lang="hu-HU" dirty="0"/>
              <a:t> </a:t>
            </a:r>
            <a:r>
              <a:rPr lang="hu-HU" dirty="0" err="1"/>
              <a:t>bağımsız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manifestosu</a:t>
            </a:r>
            <a:r>
              <a:rPr lang="hu-HU" dirty="0"/>
              <a:t> var </a:t>
            </a:r>
            <a:r>
              <a:rPr lang="hu-HU" dirty="0" err="1"/>
              <a:t>derginin</a:t>
            </a:r>
            <a:r>
              <a:rPr lang="hu-HU" dirty="0"/>
              <a:t>.</a:t>
            </a:r>
          </a:p>
          <a:p>
            <a:r>
              <a:rPr lang="hu-HU" dirty="0"/>
              <a:t>Margit Kaffka, Géza Csáth, Viktor </a:t>
            </a:r>
            <a:r>
              <a:rPr lang="hu-HU" dirty="0" err="1"/>
              <a:t>Cholnoky</a:t>
            </a:r>
            <a:r>
              <a:rPr lang="hu-HU" dirty="0"/>
              <a:t>, Oszkár Gellért, Gyula Juhász, Dezső Kosztalanyi, Béla Balázs, Szép Ernő, Mihály Babits, Árpád Tóth </a:t>
            </a:r>
            <a:r>
              <a:rPr lang="hu-HU" dirty="0" err="1"/>
              <a:t>ve</a:t>
            </a:r>
            <a:r>
              <a:rPr lang="hu-HU" dirty="0"/>
              <a:t> Zsigmond Móricz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nesil</a:t>
            </a:r>
            <a:r>
              <a:rPr lang="hu-HU" dirty="0"/>
              <a:t>. ( </a:t>
            </a:r>
            <a:r>
              <a:rPr lang="hu-HU" dirty="0" err="1"/>
              <a:t>Üç</a:t>
            </a:r>
            <a:r>
              <a:rPr lang="hu-HU" dirty="0"/>
              <a:t> ana </a:t>
            </a:r>
            <a:r>
              <a:rPr lang="hu-HU" dirty="0" err="1"/>
              <a:t>kuşakla</a:t>
            </a:r>
            <a:r>
              <a:rPr lang="hu-HU" dirty="0"/>
              <a:t> </a:t>
            </a:r>
            <a:r>
              <a:rPr lang="hu-HU" dirty="0" err="1"/>
              <a:t>tarif</a:t>
            </a:r>
            <a:r>
              <a:rPr lang="hu-HU" dirty="0"/>
              <a:t> </a:t>
            </a:r>
            <a:r>
              <a:rPr lang="hu-HU" dirty="0" err="1"/>
              <a:t>edilir</a:t>
            </a:r>
            <a:r>
              <a:rPr lang="hu-HU" dirty="0"/>
              <a:t>)</a:t>
            </a:r>
          </a:p>
          <a:p>
            <a:r>
              <a:rPr lang="hu-HU" dirty="0"/>
              <a:t>Dört </a:t>
            </a:r>
            <a:r>
              <a:rPr lang="hu-HU" dirty="0" err="1"/>
              <a:t>dönemde</a:t>
            </a:r>
            <a:r>
              <a:rPr lang="hu-HU" dirty="0"/>
              <a:t>: </a:t>
            </a:r>
          </a:p>
          <a:p>
            <a:pPr lvl="1"/>
            <a:r>
              <a:rPr lang="hu-HU" dirty="0"/>
              <a:t>I.D.S.’</a:t>
            </a:r>
            <a:r>
              <a:rPr lang="hu-HU" dirty="0" err="1"/>
              <a:t>ye</a:t>
            </a:r>
            <a:r>
              <a:rPr lang="hu-HU" dirty="0"/>
              <a:t> kadar (</a:t>
            </a:r>
            <a:r>
              <a:rPr lang="hu-HU" dirty="0" err="1"/>
              <a:t>Sembolist</a:t>
            </a:r>
            <a:r>
              <a:rPr lang="hu-HU" dirty="0"/>
              <a:t> Ady </a:t>
            </a:r>
            <a:r>
              <a:rPr lang="hu-HU" dirty="0" err="1"/>
              <a:t>şiirleri</a:t>
            </a:r>
            <a:r>
              <a:rPr lang="hu-HU" dirty="0"/>
              <a:t>, </a:t>
            </a:r>
            <a:r>
              <a:rPr lang="hu-HU" dirty="0" err="1"/>
              <a:t>anlaşılamama</a:t>
            </a:r>
            <a:r>
              <a:rPr lang="hu-HU" dirty="0"/>
              <a:t> vb)</a:t>
            </a:r>
          </a:p>
          <a:p>
            <a:pPr lvl="1"/>
            <a:r>
              <a:rPr lang="hu-HU" dirty="0" err="1"/>
              <a:t>Konsey</a:t>
            </a:r>
            <a:r>
              <a:rPr lang="hu-HU" dirty="0"/>
              <a:t> </a:t>
            </a:r>
            <a:r>
              <a:rPr lang="hu-HU" dirty="0" err="1"/>
              <a:t>Cumhuriyetinin</a:t>
            </a:r>
            <a:r>
              <a:rPr lang="hu-HU" dirty="0"/>
              <a:t> </a:t>
            </a:r>
            <a:r>
              <a:rPr lang="hu-HU" dirty="0" err="1"/>
              <a:t>Çöküşüne</a:t>
            </a:r>
            <a:r>
              <a:rPr lang="hu-HU" dirty="0"/>
              <a:t> kadar (</a:t>
            </a:r>
            <a:r>
              <a:rPr lang="hu-HU" dirty="0" err="1"/>
              <a:t>savaş</a:t>
            </a:r>
            <a:r>
              <a:rPr lang="hu-HU" dirty="0"/>
              <a:t> </a:t>
            </a:r>
            <a:r>
              <a:rPr lang="hu-HU" dirty="0" err="1"/>
              <a:t>karşıtlığı</a:t>
            </a:r>
            <a:r>
              <a:rPr lang="hu-HU" dirty="0"/>
              <a:t>, </a:t>
            </a:r>
            <a:r>
              <a:rPr lang="hu-HU" dirty="0" err="1"/>
              <a:t>Batının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doğrultuda</a:t>
            </a:r>
            <a:r>
              <a:rPr lang="hu-HU" dirty="0"/>
              <a:t> </a:t>
            </a:r>
            <a:r>
              <a:rPr lang="hu-HU" dirty="0" err="1"/>
              <a:t>birleşmesi</a:t>
            </a:r>
            <a:r>
              <a:rPr lang="hu-HU" dirty="0"/>
              <a:t> </a:t>
            </a:r>
            <a:r>
              <a:rPr lang="hu-HU" dirty="0" err="1"/>
              <a:t>çabaları</a:t>
            </a:r>
            <a:r>
              <a:rPr lang="hu-HU" dirty="0"/>
              <a:t>, </a:t>
            </a:r>
            <a:r>
              <a:rPr lang="hu-HU" dirty="0" err="1"/>
              <a:t>Kant’ın</a:t>
            </a:r>
            <a:r>
              <a:rPr lang="hu-HU" dirty="0"/>
              <a:t> </a:t>
            </a:r>
            <a:r>
              <a:rPr lang="hu-HU" dirty="0" err="1"/>
              <a:t>çabası</a:t>
            </a:r>
            <a:r>
              <a:rPr lang="hu-HU" dirty="0"/>
              <a:t>, Ady </a:t>
            </a:r>
            <a:r>
              <a:rPr lang="hu-HU" dirty="0" err="1"/>
              <a:t>Endre’nin</a:t>
            </a:r>
            <a:r>
              <a:rPr lang="hu-HU" dirty="0"/>
              <a:t> </a:t>
            </a:r>
            <a:r>
              <a:rPr lang="hu-HU" dirty="0" err="1"/>
              <a:t>sarsan</a:t>
            </a:r>
            <a:r>
              <a:rPr lang="hu-HU" dirty="0"/>
              <a:t> </a:t>
            </a:r>
            <a:r>
              <a:rPr lang="hu-HU" dirty="0" err="1"/>
              <a:t>ölümü</a:t>
            </a:r>
            <a:r>
              <a:rPr lang="hu-HU" dirty="0"/>
              <a:t> 1919)</a:t>
            </a:r>
          </a:p>
          <a:p>
            <a:pPr lvl="1"/>
            <a:r>
              <a:rPr lang="hu-HU" dirty="0"/>
              <a:t>1920’ler </a:t>
            </a:r>
          </a:p>
          <a:p>
            <a:pPr lvl="1"/>
            <a:r>
              <a:rPr lang="hu-HU" dirty="0"/>
              <a:t>Mihály Babits </a:t>
            </a:r>
            <a:r>
              <a:rPr lang="hu-HU" dirty="0" err="1"/>
              <a:t>dönemi</a:t>
            </a:r>
            <a:endParaRPr lang="hu-HU" dirty="0"/>
          </a:p>
          <a:p>
            <a:pPr lvl="1"/>
            <a:r>
              <a:rPr lang="hu-HU" dirty="0">
                <a:hlinkClick r:id="rId2"/>
              </a:rPr>
              <a:t>https://hu.wikipedia.org/wiki/Nyugat_(foly%C3%B3irat)</a:t>
            </a:r>
            <a:r>
              <a:rPr lang="hu-HU" dirty="0"/>
              <a:t> A Nyugat </a:t>
            </a:r>
            <a:r>
              <a:rPr lang="hu-HU" dirty="0" err="1"/>
              <a:t>kuşakları</a:t>
            </a:r>
            <a:endParaRPr lang="hu-HU" dirty="0"/>
          </a:p>
          <a:p>
            <a:pPr lvl="1"/>
            <a:r>
              <a:rPr lang="hu-HU" dirty="0">
                <a:hlinkClick r:id="rId3"/>
              </a:rPr>
              <a:t>http://epa.oszk.hu/00000/00022/nyugat.htm</a:t>
            </a:r>
            <a:endParaRPr lang="hu-HU" dirty="0"/>
          </a:p>
          <a:p>
            <a:pPr lvl="1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3643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4F94F3A-4C8B-2F44-BD8E-4649BB2B9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818457"/>
            <a:ext cx="3322317" cy="297587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Nyugat Dergisi</a:t>
            </a:r>
          </a:p>
        </p:txBody>
      </p:sp>
      <p:pic>
        <p:nvPicPr>
          <p:cNvPr id="1026" name="Picture 2" descr="A Nyugat első számának címlapja[1]">
            <a:extLst>
              <a:ext uri="{FF2B5EF4-FFF2-40B4-BE49-F238E27FC236}">
                <a16:creationId xmlns:a16="http://schemas.microsoft.com/office/drawing/2014/main" id="{178BCC28-614D-7142-B24D-1A63E5CA54F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2770" y="566916"/>
            <a:ext cx="3520363" cy="5724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8619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A Nyugat első számának címlapja[1]">
            <a:extLst>
              <a:ext uri="{FF2B5EF4-FFF2-40B4-BE49-F238E27FC236}">
                <a16:creationId xmlns:a16="http://schemas.microsoft.com/office/drawing/2014/main" id="{336AD304-92C8-7B40-BEC8-A5ACA737E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1364" y="897878"/>
            <a:ext cx="3113280" cy="5062243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C21355-AAD3-8C4A-BA47-8E4C97CF1F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4581" y="897878"/>
            <a:ext cx="6422848" cy="5325941"/>
          </a:xfrm>
        </p:spPr>
        <p:txBody>
          <a:bodyPr>
            <a:normAutofit fontScale="92500" lnSpcReduction="20000"/>
          </a:bodyPr>
          <a:lstStyle/>
          <a:p>
            <a:r>
              <a:rPr lang="hu-HU" sz="2000" dirty="0" err="1"/>
              <a:t>Kapağı</a:t>
            </a:r>
            <a:r>
              <a:rPr lang="hu-HU" sz="2000" dirty="0"/>
              <a:t> </a:t>
            </a:r>
            <a:r>
              <a:rPr lang="hu-HU" sz="2000" dirty="0" err="1"/>
              <a:t>inceleyelim</a:t>
            </a:r>
            <a:r>
              <a:rPr lang="hu-HU" sz="2000" dirty="0"/>
              <a:t>...</a:t>
            </a:r>
          </a:p>
          <a:p>
            <a:r>
              <a:rPr lang="hu-HU" sz="2000" dirty="0" err="1"/>
              <a:t>Adı</a:t>
            </a:r>
            <a:r>
              <a:rPr lang="hu-HU" sz="2000" dirty="0"/>
              <a:t> ne </a:t>
            </a:r>
            <a:r>
              <a:rPr lang="hu-HU" sz="2000" dirty="0" err="1"/>
              <a:t>anlama</a:t>
            </a:r>
            <a:r>
              <a:rPr lang="hu-HU" sz="2000" dirty="0"/>
              <a:t> </a:t>
            </a:r>
            <a:r>
              <a:rPr lang="hu-HU" sz="2000" dirty="0" err="1"/>
              <a:t>geliyor</a:t>
            </a:r>
            <a:r>
              <a:rPr lang="hu-HU" sz="2000" dirty="0"/>
              <a:t> ? </a:t>
            </a:r>
            <a:r>
              <a:rPr lang="hu-HU" sz="2000" dirty="0" err="1"/>
              <a:t>Dergi</a:t>
            </a:r>
            <a:r>
              <a:rPr lang="hu-HU" sz="2000" dirty="0"/>
              <a:t> </a:t>
            </a:r>
            <a:r>
              <a:rPr lang="hu-HU" sz="2000" dirty="0" err="1"/>
              <a:t>hakkında</a:t>
            </a:r>
            <a:r>
              <a:rPr lang="hu-HU" sz="2000" dirty="0"/>
              <a:t> </a:t>
            </a:r>
            <a:r>
              <a:rPr lang="hu-HU" sz="2000" dirty="0" err="1"/>
              <a:t>nasıl</a:t>
            </a:r>
            <a:r>
              <a:rPr lang="hu-HU" sz="2000" dirty="0"/>
              <a:t> </a:t>
            </a:r>
            <a:r>
              <a:rPr lang="hu-HU" sz="2000" dirty="0" err="1"/>
              <a:t>bir</a:t>
            </a:r>
            <a:r>
              <a:rPr lang="hu-HU" sz="2000" dirty="0"/>
              <a:t> </a:t>
            </a:r>
            <a:r>
              <a:rPr lang="hu-HU" sz="2000" dirty="0" err="1"/>
              <a:t>fikir</a:t>
            </a:r>
            <a:r>
              <a:rPr lang="hu-HU" sz="2000" dirty="0"/>
              <a:t> </a:t>
            </a:r>
            <a:r>
              <a:rPr lang="hu-HU" sz="2000" dirty="0" err="1"/>
              <a:t>veriyor</a:t>
            </a:r>
            <a:r>
              <a:rPr lang="hu-HU" sz="2000" dirty="0"/>
              <a:t>?: „</a:t>
            </a:r>
            <a:r>
              <a:rPr lang="tr-TR" sz="2000" dirty="0" err="1"/>
              <a:t>Már</a:t>
            </a:r>
            <a:r>
              <a:rPr lang="tr-TR" sz="2000" dirty="0"/>
              <a:t> </a:t>
            </a:r>
            <a:r>
              <a:rPr lang="tr-TR" sz="2000" dirty="0" err="1"/>
              <a:t>maga</a:t>
            </a:r>
            <a:r>
              <a:rPr lang="tr-TR" sz="2000" dirty="0"/>
              <a:t> a </a:t>
            </a:r>
            <a:r>
              <a:rPr lang="tr-TR" sz="2000" dirty="0" err="1"/>
              <a:t>név</a:t>
            </a:r>
            <a:r>
              <a:rPr lang="tr-TR" sz="2000" dirty="0"/>
              <a:t> is </a:t>
            </a:r>
            <a:r>
              <a:rPr lang="tr-TR" sz="2000" dirty="0" err="1"/>
              <a:t>telitalála</a:t>
            </a:r>
            <a:r>
              <a:rPr lang="tr-TR" sz="2000" dirty="0"/>
              <a:t>»</a:t>
            </a:r>
            <a:endParaRPr lang="hu-HU" sz="2000" dirty="0"/>
          </a:p>
          <a:p>
            <a:r>
              <a:rPr lang="hu-HU" sz="2000" dirty="0"/>
              <a:t>1 </a:t>
            </a:r>
            <a:r>
              <a:rPr lang="hu-HU" sz="2000" dirty="0" err="1"/>
              <a:t>Ocak</a:t>
            </a:r>
            <a:r>
              <a:rPr lang="hu-HU" sz="2000" dirty="0"/>
              <a:t> 1908 –</a:t>
            </a:r>
            <a:r>
              <a:rPr lang="hu-HU" sz="2000" dirty="0" err="1"/>
              <a:t>ilk</a:t>
            </a:r>
            <a:r>
              <a:rPr lang="hu-HU" sz="2000" dirty="0"/>
              <a:t> </a:t>
            </a:r>
            <a:r>
              <a:rPr lang="hu-HU" sz="2000" dirty="0" err="1"/>
              <a:t>sayı</a:t>
            </a:r>
            <a:endParaRPr lang="hu-HU" sz="2000" dirty="0"/>
          </a:p>
          <a:p>
            <a:r>
              <a:rPr lang="hu-HU" sz="2000" dirty="0" err="1"/>
              <a:t>Baş</a:t>
            </a:r>
            <a:r>
              <a:rPr lang="hu-HU" sz="2000" dirty="0"/>
              <a:t> </a:t>
            </a:r>
            <a:r>
              <a:rPr lang="hu-HU" sz="2000" dirty="0" err="1"/>
              <a:t>editör</a:t>
            </a:r>
            <a:r>
              <a:rPr lang="hu-HU" sz="2000" dirty="0"/>
              <a:t> kim? </a:t>
            </a:r>
          </a:p>
          <a:p>
            <a:r>
              <a:rPr lang="hu-HU" sz="2000" dirty="0"/>
              <a:t>„Ignotus” ne </a:t>
            </a:r>
            <a:r>
              <a:rPr lang="hu-HU" sz="2000" dirty="0" err="1"/>
              <a:t>demektir</a:t>
            </a:r>
            <a:r>
              <a:rPr lang="hu-HU" sz="2000" dirty="0"/>
              <a:t>?</a:t>
            </a:r>
          </a:p>
          <a:p>
            <a:r>
              <a:rPr lang="hu-HU" sz="2000" dirty="0" err="1"/>
              <a:t>Sayı</a:t>
            </a:r>
            <a:r>
              <a:rPr lang="hu-HU" sz="2000" dirty="0"/>
              <a:t> </a:t>
            </a:r>
            <a:r>
              <a:rPr lang="hu-HU" sz="2000" dirty="0" err="1"/>
              <a:t>editörleri</a:t>
            </a:r>
            <a:r>
              <a:rPr lang="hu-HU" sz="2000" dirty="0"/>
              <a:t> </a:t>
            </a:r>
            <a:r>
              <a:rPr lang="hu-HU" sz="2000" dirty="0" err="1"/>
              <a:t>kimler</a:t>
            </a:r>
            <a:r>
              <a:rPr lang="hu-HU" sz="2000" dirty="0"/>
              <a:t>? </a:t>
            </a:r>
          </a:p>
          <a:p>
            <a:r>
              <a:rPr lang="hu-HU" sz="2000" dirty="0" err="1"/>
              <a:t>Kimler</a:t>
            </a:r>
            <a:r>
              <a:rPr lang="hu-HU" sz="2000" dirty="0"/>
              <a:t> </a:t>
            </a:r>
            <a:r>
              <a:rPr lang="hu-HU" sz="2000" dirty="0" err="1"/>
              <a:t>yazmış</a:t>
            </a:r>
            <a:r>
              <a:rPr lang="hu-HU" sz="2000" dirty="0"/>
              <a:t> </a:t>
            </a:r>
            <a:r>
              <a:rPr lang="hu-HU" sz="2000" dirty="0" err="1"/>
              <a:t>bu</a:t>
            </a:r>
            <a:r>
              <a:rPr lang="hu-HU" sz="2000" dirty="0"/>
              <a:t> </a:t>
            </a:r>
            <a:r>
              <a:rPr lang="hu-HU" sz="2000" dirty="0" err="1"/>
              <a:t>sayıda</a:t>
            </a:r>
            <a:r>
              <a:rPr lang="hu-HU" sz="2000" dirty="0"/>
              <a:t>? </a:t>
            </a:r>
          </a:p>
          <a:p>
            <a:r>
              <a:rPr lang="hu-HU" sz="2000" dirty="0" err="1"/>
              <a:t>Kapak</a:t>
            </a:r>
            <a:r>
              <a:rPr lang="hu-HU" sz="2000" dirty="0"/>
              <a:t> </a:t>
            </a:r>
            <a:r>
              <a:rPr lang="hu-HU" sz="2000" dirty="0" err="1"/>
              <a:t>fotoğrafı</a:t>
            </a:r>
            <a:r>
              <a:rPr lang="hu-HU" sz="2000" dirty="0"/>
              <a:t> </a:t>
            </a:r>
            <a:r>
              <a:rPr lang="hu-HU" sz="2000" dirty="0" err="1"/>
              <a:t>kimin</a:t>
            </a:r>
            <a:r>
              <a:rPr lang="hu-HU" sz="2000" dirty="0"/>
              <a:t> </a:t>
            </a:r>
            <a:r>
              <a:rPr lang="hu-HU" sz="2000" dirty="0" err="1"/>
              <a:t>reprodüksiyonu</a:t>
            </a:r>
            <a:r>
              <a:rPr lang="hu-HU" sz="2000" dirty="0"/>
              <a:t>?  (Kim </a:t>
            </a:r>
            <a:r>
              <a:rPr lang="hu-HU" sz="2000" dirty="0" err="1"/>
              <a:t>tarafından</a:t>
            </a:r>
            <a:r>
              <a:rPr lang="hu-HU" sz="2000" dirty="0"/>
              <a:t> </a:t>
            </a:r>
            <a:r>
              <a:rPr lang="hu-HU" sz="2000" dirty="0" err="1"/>
              <a:t>yapılmış</a:t>
            </a:r>
            <a:r>
              <a:rPr lang="hu-HU" sz="2000" dirty="0"/>
              <a:t>? Hangi </a:t>
            </a:r>
            <a:r>
              <a:rPr lang="hu-HU" sz="2000" dirty="0" err="1"/>
              <a:t>edebiyatçının</a:t>
            </a:r>
            <a:r>
              <a:rPr lang="hu-HU" sz="2000" dirty="0"/>
              <a:t> </a:t>
            </a:r>
            <a:r>
              <a:rPr lang="hu-HU" sz="2000" dirty="0" err="1"/>
              <a:t>temsili</a:t>
            </a:r>
            <a:r>
              <a:rPr lang="hu-HU" sz="2000" dirty="0"/>
              <a:t>? </a:t>
            </a:r>
          </a:p>
          <a:p>
            <a:r>
              <a:rPr lang="hu-HU" sz="2000" dirty="0" err="1"/>
              <a:t>Bu</a:t>
            </a:r>
            <a:r>
              <a:rPr lang="hu-HU" sz="2000" dirty="0"/>
              <a:t> </a:t>
            </a:r>
            <a:r>
              <a:rPr lang="hu-HU" sz="2000" dirty="0" err="1"/>
              <a:t>edebiyatçının</a:t>
            </a:r>
            <a:r>
              <a:rPr lang="hu-HU" sz="2000" dirty="0"/>
              <a:t> </a:t>
            </a:r>
            <a:r>
              <a:rPr lang="hu-HU" sz="2000" dirty="0" err="1"/>
              <a:t>kapakta</a:t>
            </a:r>
            <a:r>
              <a:rPr lang="hu-HU" sz="2000" dirty="0"/>
              <a:t> </a:t>
            </a:r>
            <a:r>
              <a:rPr lang="hu-HU" sz="2000" dirty="0" err="1"/>
              <a:t>yer</a:t>
            </a:r>
            <a:r>
              <a:rPr lang="hu-HU" sz="2000" dirty="0"/>
              <a:t> </a:t>
            </a:r>
            <a:r>
              <a:rPr lang="hu-HU" sz="2000" dirty="0" err="1"/>
              <a:t>alması</a:t>
            </a:r>
            <a:r>
              <a:rPr lang="hu-HU" sz="2000" dirty="0"/>
              <a:t> ne </a:t>
            </a:r>
            <a:r>
              <a:rPr lang="hu-HU" sz="2000" dirty="0" err="1"/>
              <a:t>anlama</a:t>
            </a:r>
            <a:r>
              <a:rPr lang="hu-HU" sz="2000" dirty="0"/>
              <a:t> </a:t>
            </a:r>
            <a:r>
              <a:rPr lang="hu-HU" sz="2000" dirty="0" err="1"/>
              <a:t>geliyor</a:t>
            </a:r>
            <a:r>
              <a:rPr lang="hu-HU" sz="2000" dirty="0"/>
              <a:t>? </a:t>
            </a:r>
          </a:p>
          <a:p>
            <a:r>
              <a:rPr lang="hu-HU" sz="2000" dirty="0" err="1"/>
              <a:t>Derginin</a:t>
            </a:r>
            <a:r>
              <a:rPr lang="hu-HU" sz="2000" dirty="0"/>
              <a:t> </a:t>
            </a:r>
            <a:r>
              <a:rPr lang="hu-HU" sz="2000" dirty="0" err="1"/>
              <a:t>fiyatı</a:t>
            </a:r>
            <a:r>
              <a:rPr lang="hu-HU" sz="2000" dirty="0"/>
              <a:t> ne kadar? </a:t>
            </a:r>
          </a:p>
          <a:p>
            <a:r>
              <a:rPr lang="hu-HU" sz="2000" dirty="0" err="1"/>
              <a:t>Henüz</a:t>
            </a:r>
            <a:r>
              <a:rPr lang="hu-HU" sz="2000" dirty="0"/>
              <a:t> </a:t>
            </a:r>
            <a:r>
              <a:rPr lang="hu-HU" sz="2000" dirty="0" err="1"/>
              <a:t>ilk</a:t>
            </a:r>
            <a:r>
              <a:rPr lang="hu-HU" sz="2000" dirty="0"/>
              <a:t>  </a:t>
            </a:r>
            <a:r>
              <a:rPr lang="hu-HU" sz="2000" dirty="0" err="1"/>
              <a:t>sayısı</a:t>
            </a:r>
            <a:r>
              <a:rPr lang="hu-HU" sz="2000" dirty="0"/>
              <a:t> </a:t>
            </a:r>
            <a:r>
              <a:rPr lang="hu-HU" sz="2000" dirty="0" err="1"/>
              <a:t>çıkacak</a:t>
            </a:r>
            <a:r>
              <a:rPr lang="hu-HU" sz="2000" dirty="0"/>
              <a:t> </a:t>
            </a:r>
            <a:r>
              <a:rPr lang="hu-HU" sz="2000" dirty="0" err="1"/>
              <a:t>bir</a:t>
            </a:r>
            <a:r>
              <a:rPr lang="hu-HU" sz="2000" dirty="0"/>
              <a:t> </a:t>
            </a:r>
            <a:r>
              <a:rPr lang="hu-HU" sz="2000" dirty="0" err="1"/>
              <a:t>derginin</a:t>
            </a:r>
            <a:r>
              <a:rPr lang="hu-HU" sz="2000" dirty="0"/>
              <a:t> </a:t>
            </a:r>
            <a:r>
              <a:rPr lang="hu-HU" sz="2000" dirty="0" err="1"/>
              <a:t>yıllık</a:t>
            </a:r>
            <a:r>
              <a:rPr lang="hu-HU" sz="2000" dirty="0"/>
              <a:t> </a:t>
            </a:r>
            <a:r>
              <a:rPr lang="hu-HU" sz="2000" dirty="0" err="1"/>
              <a:t>abonelik</a:t>
            </a:r>
            <a:r>
              <a:rPr lang="hu-HU" sz="2000" dirty="0"/>
              <a:t> de </a:t>
            </a:r>
            <a:r>
              <a:rPr lang="hu-HU" sz="2000" dirty="0" err="1"/>
              <a:t>kabul</a:t>
            </a:r>
            <a:r>
              <a:rPr lang="hu-HU" sz="2000" dirty="0"/>
              <a:t> </a:t>
            </a:r>
            <a:r>
              <a:rPr lang="hu-HU" sz="2000" dirty="0" err="1"/>
              <a:t>etmesini</a:t>
            </a:r>
            <a:r>
              <a:rPr lang="hu-HU" sz="2000" dirty="0"/>
              <a:t> </a:t>
            </a:r>
            <a:r>
              <a:rPr lang="hu-HU" sz="2000" dirty="0" err="1"/>
              <a:t>nasıl</a:t>
            </a:r>
            <a:r>
              <a:rPr lang="hu-HU" sz="2000" dirty="0"/>
              <a:t> </a:t>
            </a:r>
            <a:r>
              <a:rPr lang="hu-HU" sz="2000" dirty="0" err="1"/>
              <a:t>yorumlarız</a:t>
            </a:r>
            <a:r>
              <a:rPr lang="hu-HU" sz="2000" dirty="0"/>
              <a:t>? </a:t>
            </a:r>
            <a:r>
              <a:rPr lang="hu-HU" sz="2000" dirty="0" err="1"/>
              <a:t>İpucu</a:t>
            </a:r>
            <a:r>
              <a:rPr lang="hu-HU" sz="2000" dirty="0"/>
              <a:t> </a:t>
            </a:r>
            <a:r>
              <a:rPr lang="hu-HU" sz="2000" dirty="0" err="1"/>
              <a:t>kapakta</a:t>
            </a:r>
            <a:r>
              <a:rPr lang="hu-HU" sz="2000" dirty="0"/>
              <a:t> var!!!</a:t>
            </a:r>
          </a:p>
          <a:p>
            <a:r>
              <a:rPr lang="hu-HU" sz="2000" dirty="0" err="1"/>
              <a:t>Kapakla</a:t>
            </a:r>
            <a:r>
              <a:rPr lang="hu-HU" sz="2000" dirty="0"/>
              <a:t> </a:t>
            </a:r>
            <a:r>
              <a:rPr lang="hu-HU" sz="2000" dirty="0" err="1"/>
              <a:t>ilgili</a:t>
            </a:r>
            <a:r>
              <a:rPr lang="hu-HU" sz="2000" dirty="0"/>
              <a:t> </a:t>
            </a:r>
            <a:r>
              <a:rPr lang="hu-HU" sz="2000" dirty="0" err="1"/>
              <a:t>sizin</a:t>
            </a:r>
            <a:r>
              <a:rPr lang="hu-HU" sz="2000" dirty="0"/>
              <a:t> </a:t>
            </a:r>
            <a:r>
              <a:rPr lang="hu-HU" sz="2000" dirty="0" err="1"/>
              <a:t>gözünüze</a:t>
            </a:r>
            <a:r>
              <a:rPr lang="hu-HU" sz="2000" dirty="0"/>
              <a:t> </a:t>
            </a:r>
            <a:r>
              <a:rPr lang="hu-HU" sz="2000" dirty="0" err="1"/>
              <a:t>çarpan</a:t>
            </a:r>
            <a:r>
              <a:rPr lang="hu-HU" sz="2000" dirty="0"/>
              <a:t> </a:t>
            </a:r>
            <a:r>
              <a:rPr lang="hu-HU" sz="2000" dirty="0" err="1"/>
              <a:t>başka</a:t>
            </a:r>
            <a:r>
              <a:rPr lang="hu-HU" sz="2000" dirty="0"/>
              <a:t> </a:t>
            </a:r>
            <a:r>
              <a:rPr lang="hu-HU" sz="2000" dirty="0" err="1"/>
              <a:t>neler</a:t>
            </a:r>
            <a:r>
              <a:rPr lang="hu-HU" sz="2000" dirty="0"/>
              <a:t> var? </a:t>
            </a:r>
            <a:r>
              <a:rPr lang="hu-HU" sz="2000" dirty="0" err="1"/>
              <a:t>Nasıl</a:t>
            </a:r>
            <a:r>
              <a:rPr lang="hu-HU" sz="2000" dirty="0"/>
              <a:t> </a:t>
            </a:r>
            <a:r>
              <a:rPr lang="hu-HU" sz="2000" dirty="0" err="1"/>
              <a:t>bir</a:t>
            </a:r>
            <a:r>
              <a:rPr lang="hu-HU" sz="2000" dirty="0"/>
              <a:t> </a:t>
            </a:r>
            <a:r>
              <a:rPr lang="hu-HU" sz="2000" dirty="0" err="1"/>
              <a:t>dergi</a:t>
            </a:r>
            <a:r>
              <a:rPr lang="hu-HU" sz="2000" dirty="0"/>
              <a:t> </a:t>
            </a:r>
            <a:r>
              <a:rPr lang="hu-HU" sz="2000" dirty="0" err="1"/>
              <a:t>imajı</a:t>
            </a:r>
            <a:r>
              <a:rPr lang="hu-HU" sz="2000" dirty="0"/>
              <a:t> </a:t>
            </a:r>
            <a:r>
              <a:rPr lang="hu-HU" sz="2000" dirty="0" err="1"/>
              <a:t>sunuyor</a:t>
            </a:r>
            <a:r>
              <a:rPr lang="hu-HU" sz="2000" dirty="0"/>
              <a:t>? </a:t>
            </a:r>
            <a:r>
              <a:rPr lang="hu-HU" sz="2000" dirty="0" err="1"/>
              <a:t>Neden</a:t>
            </a:r>
            <a:r>
              <a:rPr lang="hu-HU" sz="2000" dirty="0"/>
              <a:t> </a:t>
            </a:r>
            <a:r>
              <a:rPr lang="hu-HU" sz="2000" dirty="0" err="1"/>
              <a:t>öyle</a:t>
            </a:r>
            <a:r>
              <a:rPr lang="hu-HU" sz="2000" dirty="0"/>
              <a:t> </a:t>
            </a:r>
            <a:r>
              <a:rPr lang="hu-HU" sz="2000" dirty="0" err="1"/>
              <a:t>düşündünüz</a:t>
            </a:r>
            <a:r>
              <a:rPr lang="hu-HU" sz="2000" dirty="0"/>
              <a:t>? </a:t>
            </a:r>
          </a:p>
          <a:p>
            <a:pPr algn="l"/>
            <a:br>
              <a:rPr lang="hu-HU" sz="1400" b="0" i="0" u="sng" dirty="0">
                <a:solidFill>
                  <a:srgbClr val="1A0DAB"/>
                </a:solidFill>
                <a:effectLst/>
                <a:latin typeface="arial" panose="020B0604020202020204" pitchFamily="34" charset="0"/>
                <a:hlinkClick r:id="rId3"/>
              </a:rPr>
            </a:br>
            <a:endParaRPr lang="hu-HU" sz="2000" dirty="0"/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67933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E4C4D35-FFE9-C65B-6723-72432837DE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Címlapján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tr-TR" b="1" i="0" dirty="0" err="1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Mikes</a:t>
            </a:r>
            <a:r>
              <a:rPr lang="tr-TR" b="1" i="0" dirty="0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1" i="0" dirty="0" err="1">
                <a:solidFill>
                  <a:srgbClr val="5F6368"/>
                </a:solidFill>
                <a:effectLst/>
                <a:latin typeface="arial" panose="020B0604020202020204" pitchFamily="34" charset="0"/>
              </a:rPr>
              <a:t>Kelemen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volt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látható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aki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magyarságot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és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egyben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az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európaiságot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más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szóval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hazafiságot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és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humanizmust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hivatott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tr-TR" b="0" i="0" dirty="0" err="1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jelképezni</a:t>
            </a:r>
            <a:r>
              <a:rPr lang="tr-TR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 ...</a:t>
            </a:r>
          </a:p>
          <a:p>
            <a:pPr algn="l"/>
            <a:r>
              <a:rPr lang="hu-HU" sz="2800" b="0" i="0" u="sng" dirty="0">
                <a:solidFill>
                  <a:srgbClr val="1A0DAB"/>
                </a:solidFill>
                <a:effectLst/>
                <a:latin typeface="arial" panose="020B0604020202020204" pitchFamily="34" charset="0"/>
                <a:hlinkClick r:id="rId2"/>
              </a:rPr>
              <a:t>M. Kelemen Beck Ö. Fülöp - Magyar Nemzeti Galéria</a:t>
            </a:r>
          </a:p>
          <a:p>
            <a:pPr algn="l"/>
            <a:r>
              <a:rPr lang="hu-HU" sz="2800" b="0" i="0" u="sng" dirty="0">
                <a:solidFill>
                  <a:srgbClr val="202124"/>
                </a:solidFill>
                <a:effectLst/>
                <a:latin typeface="arial" panose="020B0604020202020204" pitchFamily="34" charset="0"/>
                <a:hlinkClick r:id="rId2"/>
              </a:rPr>
              <a:t>https://mng.hu</a:t>
            </a:r>
            <a:r>
              <a:rPr lang="hu-HU" sz="2800" b="0" i="0" u="sng" dirty="0">
                <a:solidFill>
                  <a:srgbClr val="5F6368"/>
                </a:solidFill>
                <a:effectLst/>
                <a:latin typeface="arial" panose="020B0604020202020204" pitchFamily="34" charset="0"/>
                <a:hlinkClick r:id="rId2"/>
              </a:rPr>
              <a:t> › Műtárgyak</a:t>
            </a:r>
            <a:endParaRPr lang="hu-HU" sz="2800" b="0" i="0" u="sng" dirty="0">
              <a:solidFill>
                <a:srgbClr val="1A0DAB"/>
              </a:solidFill>
              <a:effectLst/>
              <a:latin typeface="arial" panose="020B0604020202020204" pitchFamily="34" charset="0"/>
              <a:hlinkClick r:id="rId2"/>
            </a:endParaRPr>
          </a:p>
          <a:p>
            <a:r>
              <a:rPr lang="hu-HU" dirty="0">
                <a:hlinkClick r:id="rId3"/>
              </a:rPr>
              <a:t>https://www.veol.hu/tapolca/2008/11/szazeves-a-nyugat-folyoirat</a:t>
            </a:r>
            <a:endParaRPr lang="tr-TR" dirty="0">
              <a:solidFill>
                <a:srgbClr val="4D5156"/>
              </a:solidFill>
              <a:latin typeface="arial" panose="020B0604020202020204" pitchFamily="34" charset="0"/>
            </a:endParaRPr>
          </a:p>
          <a:p>
            <a:r>
              <a:rPr lang="hu-HU" dirty="0"/>
              <a:t>https://</a:t>
            </a:r>
            <a:r>
              <a:rPr lang="hu-HU" dirty="0" err="1"/>
              <a:t>www.youtube.com</a:t>
            </a:r>
            <a:r>
              <a:rPr lang="hu-HU" dirty="0"/>
              <a:t>/</a:t>
            </a:r>
            <a:r>
              <a:rPr lang="hu-HU" dirty="0" err="1"/>
              <a:t>watch?v</a:t>
            </a:r>
            <a:r>
              <a:rPr lang="hu-HU" dirty="0"/>
              <a:t>=iBXJaK50SkE</a:t>
            </a:r>
          </a:p>
        </p:txBody>
      </p:sp>
    </p:spTree>
    <p:extLst>
      <p:ext uri="{BB962C8B-B14F-4D97-AF65-F5344CB8AC3E}">
        <p14:creationId xmlns:p14="http://schemas.microsoft.com/office/powerpoint/2010/main" val="1839490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6253CD-6B8E-D148-B911-E00C28191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Nyugat 1908-1944</a:t>
            </a:r>
            <a:br>
              <a:rPr lang="hu-HU" dirty="0"/>
            </a:br>
            <a:r>
              <a:rPr lang="hu-HU" sz="2200" dirty="0" err="1">
                <a:solidFill>
                  <a:srgbClr val="FF0000"/>
                </a:solidFill>
              </a:rPr>
              <a:t>Dijital</a:t>
            </a:r>
            <a:r>
              <a:rPr lang="hu-HU" sz="2200" dirty="0">
                <a:solidFill>
                  <a:srgbClr val="FF0000"/>
                </a:solidFill>
              </a:rPr>
              <a:t> </a:t>
            </a:r>
            <a:r>
              <a:rPr lang="hu-HU" sz="2200" dirty="0" err="1">
                <a:solidFill>
                  <a:srgbClr val="FF0000"/>
                </a:solidFill>
              </a:rPr>
              <a:t>Arşiv</a:t>
            </a:r>
            <a:r>
              <a:rPr lang="hu-HU" sz="2200" dirty="0">
                <a:solidFill>
                  <a:srgbClr val="FF0000"/>
                </a:solidFill>
              </a:rPr>
              <a:t>: </a:t>
            </a:r>
            <a:br>
              <a:rPr lang="hu-HU" sz="2200" dirty="0">
                <a:solidFill>
                  <a:srgbClr val="FF0000"/>
                </a:solidFill>
              </a:rPr>
            </a:br>
            <a:r>
              <a:rPr lang="hu-HU" sz="2200" dirty="0">
                <a:solidFill>
                  <a:srgbClr val="FF0000"/>
                </a:solidFill>
              </a:rPr>
              <a:t>http://</a:t>
            </a:r>
            <a:r>
              <a:rPr lang="hu-HU" sz="2200" dirty="0" err="1">
                <a:solidFill>
                  <a:srgbClr val="FF0000"/>
                </a:solidFill>
              </a:rPr>
              <a:t>epa.oszk.hu</a:t>
            </a:r>
            <a:r>
              <a:rPr lang="hu-HU" sz="2200" dirty="0">
                <a:solidFill>
                  <a:srgbClr val="FF0000"/>
                </a:solidFill>
              </a:rPr>
              <a:t>/00000/00022/</a:t>
            </a:r>
            <a:r>
              <a:rPr lang="hu-HU" sz="2200" dirty="0" err="1">
                <a:solidFill>
                  <a:srgbClr val="FF0000"/>
                </a:solidFill>
              </a:rPr>
              <a:t>nyugat</a:t>
            </a:r>
            <a:r>
              <a:rPr lang="hu-HU" sz="2400" dirty="0" err="1">
                <a:solidFill>
                  <a:srgbClr val="FF0000"/>
                </a:solidFill>
              </a:rPr>
              <a:t>.htm</a:t>
            </a:r>
            <a:endParaRPr lang="hu-HU" sz="2400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05D0BE9-7CC5-2E46-94D7-6FE1AA527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Toplumunun</a:t>
            </a:r>
            <a:r>
              <a:rPr lang="hu-HU" dirty="0"/>
              <a:t> hangi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dönüşümlerine</a:t>
            </a:r>
            <a:r>
              <a:rPr lang="hu-HU" dirty="0"/>
              <a:t> </a:t>
            </a:r>
            <a:r>
              <a:rPr lang="hu-HU" dirty="0" err="1"/>
              <a:t>tanıklık</a:t>
            </a:r>
            <a:r>
              <a:rPr lang="hu-HU" dirty="0"/>
              <a:t> </a:t>
            </a:r>
            <a:r>
              <a:rPr lang="hu-HU" dirty="0" err="1"/>
              <a:t>etmiş</a:t>
            </a:r>
            <a:r>
              <a:rPr lang="hu-HU" dirty="0"/>
              <a:t>? </a:t>
            </a:r>
          </a:p>
          <a:p>
            <a:pPr lvl="1"/>
            <a:r>
              <a:rPr lang="hu-HU" dirty="0" err="1"/>
              <a:t>Gentry</a:t>
            </a:r>
            <a:r>
              <a:rPr lang="hu-HU" dirty="0"/>
              <a:t> </a:t>
            </a:r>
            <a:r>
              <a:rPr lang="hu-HU" dirty="0" err="1"/>
              <a:t>sınıfı</a:t>
            </a:r>
            <a:r>
              <a:rPr lang="hu-HU" dirty="0"/>
              <a:t>, </a:t>
            </a:r>
            <a:r>
              <a:rPr lang="hu-HU" dirty="0" err="1"/>
              <a:t>uyum</a:t>
            </a:r>
            <a:r>
              <a:rPr lang="hu-HU" dirty="0"/>
              <a:t> </a:t>
            </a:r>
            <a:r>
              <a:rPr lang="hu-HU" dirty="0" err="1"/>
              <a:t>sağlama</a:t>
            </a:r>
            <a:r>
              <a:rPr lang="hu-HU" dirty="0"/>
              <a:t>, </a:t>
            </a:r>
            <a:r>
              <a:rPr lang="hu-HU" dirty="0" err="1"/>
              <a:t>Budapeşte’nin</a:t>
            </a:r>
            <a:r>
              <a:rPr lang="hu-HU" dirty="0"/>
              <a:t> </a:t>
            </a:r>
            <a:r>
              <a:rPr lang="hu-HU" dirty="0" err="1"/>
              <a:t>oluşumu</a:t>
            </a:r>
            <a:r>
              <a:rPr lang="hu-HU" dirty="0"/>
              <a:t> 1873, </a:t>
            </a:r>
            <a:r>
              <a:rPr lang="hu-HU" dirty="0" err="1"/>
              <a:t>artık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Avrupa</a:t>
            </a:r>
            <a:r>
              <a:rPr lang="hu-HU" dirty="0"/>
              <a:t> </a:t>
            </a:r>
            <a:r>
              <a:rPr lang="hu-HU" dirty="0" err="1"/>
              <a:t>başkenti</a:t>
            </a:r>
            <a:r>
              <a:rPr lang="hu-HU" dirty="0"/>
              <a:t>,  </a:t>
            </a:r>
            <a:r>
              <a:rPr lang="hu-HU" dirty="0" err="1"/>
              <a:t>intihar</a:t>
            </a:r>
            <a:r>
              <a:rPr lang="hu-HU" dirty="0"/>
              <a:t> </a:t>
            </a:r>
            <a:r>
              <a:rPr lang="hu-HU" dirty="0" err="1"/>
              <a:t>oranı</a:t>
            </a:r>
            <a:r>
              <a:rPr lang="hu-HU" dirty="0"/>
              <a:t>, </a:t>
            </a:r>
            <a:r>
              <a:rPr lang="hu-HU" dirty="0" err="1"/>
              <a:t>taşranın</a:t>
            </a:r>
            <a:r>
              <a:rPr lang="hu-HU" dirty="0"/>
              <a:t> </a:t>
            </a:r>
            <a:r>
              <a:rPr lang="hu-HU" dirty="0" err="1"/>
              <a:t>gelişmemesi</a:t>
            </a:r>
            <a:r>
              <a:rPr lang="hu-HU" dirty="0"/>
              <a:t>, </a:t>
            </a:r>
            <a:r>
              <a:rPr lang="hu-HU" dirty="0" err="1"/>
              <a:t>uyum</a:t>
            </a:r>
            <a:r>
              <a:rPr lang="hu-HU" dirty="0"/>
              <a:t> </a:t>
            </a:r>
            <a:r>
              <a:rPr lang="hu-HU" dirty="0" err="1"/>
              <a:t>sağlamakta</a:t>
            </a:r>
            <a:r>
              <a:rPr lang="hu-HU" dirty="0"/>
              <a:t> </a:t>
            </a:r>
            <a:r>
              <a:rPr lang="hu-HU" dirty="0" err="1"/>
              <a:t>zorluklar</a:t>
            </a:r>
            <a:r>
              <a:rPr lang="hu-HU" dirty="0"/>
              <a:t> ama </a:t>
            </a:r>
            <a:r>
              <a:rPr lang="hu-HU" dirty="0" err="1"/>
              <a:t>ekonomik</a:t>
            </a:r>
            <a:r>
              <a:rPr lang="hu-HU" dirty="0"/>
              <a:t> </a:t>
            </a:r>
            <a:r>
              <a:rPr lang="hu-HU" dirty="0" err="1"/>
              <a:t>gelişmeler</a:t>
            </a:r>
            <a:r>
              <a:rPr lang="hu-HU" dirty="0"/>
              <a:t>, földalatti,</a:t>
            </a:r>
          </a:p>
          <a:p>
            <a:pPr lvl="1"/>
            <a:r>
              <a:rPr lang="hu-HU" dirty="0" err="1"/>
              <a:t>Entelektüel</a:t>
            </a:r>
            <a:r>
              <a:rPr lang="hu-HU" dirty="0"/>
              <a:t> </a:t>
            </a:r>
            <a:r>
              <a:rPr lang="hu-HU" dirty="0" err="1"/>
              <a:t>iklim</a:t>
            </a:r>
            <a:r>
              <a:rPr lang="hu-HU" dirty="0"/>
              <a:t>: </a:t>
            </a:r>
          </a:p>
          <a:p>
            <a:pPr lvl="2"/>
            <a:r>
              <a:rPr lang="hu-HU" dirty="0" err="1"/>
              <a:t>Öncülleri</a:t>
            </a:r>
            <a:r>
              <a:rPr lang="hu-HU" dirty="0"/>
              <a:t>: </a:t>
            </a:r>
          </a:p>
          <a:p>
            <a:pPr lvl="2"/>
            <a:r>
              <a:rPr lang="hu-HU" dirty="0" err="1"/>
              <a:t>Tutucu</a:t>
            </a:r>
            <a:r>
              <a:rPr lang="hu-HU" dirty="0"/>
              <a:t> </a:t>
            </a:r>
            <a:r>
              <a:rPr lang="hu-HU" dirty="0" err="1"/>
              <a:t>diyebileceğimiz</a:t>
            </a:r>
            <a:r>
              <a:rPr lang="hu-HU" dirty="0"/>
              <a:t> </a:t>
            </a:r>
            <a:r>
              <a:rPr lang="hu-HU" dirty="0" err="1"/>
              <a:t>okullar</a:t>
            </a:r>
            <a:r>
              <a:rPr lang="hu-HU" dirty="0"/>
              <a:t>: 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yeniliği</a:t>
            </a:r>
            <a:r>
              <a:rPr lang="hu-HU" dirty="0"/>
              <a:t> </a:t>
            </a:r>
            <a:r>
              <a:rPr lang="hu-HU" dirty="0" err="1"/>
              <a:t>deneyenler</a:t>
            </a:r>
            <a:r>
              <a:rPr lang="hu-HU" dirty="0"/>
              <a:t> </a:t>
            </a:r>
            <a:r>
              <a:rPr lang="hu-HU" dirty="0" err="1"/>
              <a:t>birlikte</a:t>
            </a:r>
            <a:r>
              <a:rPr lang="hu-HU" dirty="0"/>
              <a:t> </a:t>
            </a:r>
            <a:r>
              <a:rPr lang="hu-HU" dirty="0" err="1"/>
              <a:t>ilerliyor</a:t>
            </a:r>
            <a:endParaRPr lang="hu-HU" dirty="0"/>
          </a:p>
          <a:p>
            <a:pPr lvl="3"/>
            <a:r>
              <a:rPr lang="hu-HU" dirty="0" err="1"/>
              <a:t>Petöfi</a:t>
            </a:r>
            <a:r>
              <a:rPr lang="hu-HU" dirty="0"/>
              <a:t> </a:t>
            </a:r>
            <a:r>
              <a:rPr lang="hu-HU" dirty="0" err="1"/>
              <a:t>tarsasag</a:t>
            </a:r>
            <a:endParaRPr lang="hu-HU" dirty="0"/>
          </a:p>
          <a:p>
            <a:pPr lvl="3"/>
            <a:r>
              <a:rPr lang="hu-HU" dirty="0"/>
              <a:t>Kisfaludy </a:t>
            </a:r>
            <a:r>
              <a:rPr lang="hu-HU" dirty="0" err="1"/>
              <a:t>tarsasag</a:t>
            </a:r>
            <a:endParaRPr lang="hu-HU" dirty="0"/>
          </a:p>
          <a:p>
            <a:pPr lvl="3"/>
            <a:r>
              <a:rPr lang="hu-HU" dirty="0" err="1"/>
              <a:t>akademia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992736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A29B4C3-67BF-319A-2400-C096AA8F6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47BB80-7DD1-2BF7-CD60-DC05D4ECC4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err="1"/>
              <a:t>Dersteki</a:t>
            </a:r>
            <a:r>
              <a:rPr lang="hu-HU" dirty="0"/>
              <a:t> </a:t>
            </a:r>
            <a:r>
              <a:rPr lang="hu-HU" dirty="0" err="1"/>
              <a:t>kalıbı</a:t>
            </a:r>
            <a:r>
              <a:rPr lang="hu-HU" dirty="0"/>
              <a:t> </a:t>
            </a:r>
            <a:r>
              <a:rPr lang="hu-HU" dirty="0" err="1"/>
              <a:t>hatırlayalım</a:t>
            </a:r>
            <a:r>
              <a:rPr lang="hu-HU" dirty="0"/>
              <a:t>: </a:t>
            </a:r>
            <a:r>
              <a:rPr lang="tr-TR" dirty="0"/>
              <a:t>«</a:t>
            </a:r>
            <a:r>
              <a:rPr lang="tr-TR" dirty="0" err="1"/>
              <a:t>még</a:t>
            </a:r>
            <a:r>
              <a:rPr lang="tr-TR" dirty="0"/>
              <a:t> az </a:t>
            </a:r>
            <a:r>
              <a:rPr lang="tr-TR" dirty="0">
                <a:hlinkClick r:id="rId2" tooltip="Első világháború"/>
              </a:rPr>
              <a:t>első világháborút</a:t>
            </a:r>
            <a:r>
              <a:rPr lang="tr-TR" dirty="0"/>
              <a:t> is </a:t>
            </a:r>
            <a:r>
              <a:rPr lang="tr-TR" dirty="0" err="1"/>
              <a:t>túlélte</a:t>
            </a:r>
            <a:r>
              <a:rPr lang="tr-TR" dirty="0"/>
              <a:t>.»</a:t>
            </a:r>
          </a:p>
          <a:p>
            <a:r>
              <a:rPr lang="tr-TR" dirty="0"/>
              <a:t>Ne kadar basılmış? Kaç kopya? </a:t>
            </a:r>
          </a:p>
          <a:p>
            <a:r>
              <a:rPr lang="hu-HU" dirty="0"/>
              <a:t>„a XX. század magyar irodalmának és minden bizonnyal egész kultúránknak egyik legnagyszerűbb szellemi produktuma, a Nyugat.”</a:t>
            </a:r>
          </a:p>
          <a:p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kültür</a:t>
            </a:r>
            <a:r>
              <a:rPr lang="hu-HU" dirty="0"/>
              <a:t> </a:t>
            </a:r>
            <a:r>
              <a:rPr lang="hu-HU" dirty="0" err="1"/>
              <a:t>yaşamına</a:t>
            </a:r>
            <a:r>
              <a:rPr lang="hu-HU" dirty="0"/>
              <a:t> </a:t>
            </a:r>
            <a:r>
              <a:rPr lang="hu-HU" dirty="0" err="1"/>
              <a:t>damgasını</a:t>
            </a:r>
            <a:r>
              <a:rPr lang="hu-HU" dirty="0"/>
              <a:t> </a:t>
            </a:r>
            <a:r>
              <a:rPr lang="hu-HU" dirty="0" err="1"/>
              <a:t>vuran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önemli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dergi</a:t>
            </a:r>
            <a:endParaRPr lang="hu-HU" dirty="0"/>
          </a:p>
          <a:p>
            <a:r>
              <a:rPr lang="hu-HU" dirty="0"/>
              <a:t>60 </a:t>
            </a:r>
            <a:r>
              <a:rPr lang="hu-HU" dirty="0" err="1"/>
              <a:t>kalın</a:t>
            </a:r>
            <a:r>
              <a:rPr lang="hu-HU" dirty="0"/>
              <a:t> </a:t>
            </a:r>
            <a:r>
              <a:rPr lang="hu-HU" dirty="0" err="1"/>
              <a:t>cilt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yayımlandığı</a:t>
            </a:r>
            <a:r>
              <a:rPr lang="hu-HU" dirty="0"/>
              <a:t> </a:t>
            </a:r>
            <a:r>
              <a:rPr lang="hu-HU" dirty="0" err="1"/>
              <a:t>dönem</a:t>
            </a:r>
            <a:r>
              <a:rPr lang="hu-HU" dirty="0"/>
              <a:t> </a:t>
            </a:r>
            <a:r>
              <a:rPr lang="hu-HU" dirty="0" err="1"/>
              <a:t>boyunca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edebiyatının</a:t>
            </a:r>
            <a:r>
              <a:rPr lang="hu-HU" dirty="0"/>
              <a:t> </a:t>
            </a:r>
            <a:r>
              <a:rPr lang="hu-HU" dirty="0" err="1"/>
              <a:t>küllüyatının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kısmını</a:t>
            </a:r>
            <a:r>
              <a:rPr lang="hu-HU" dirty="0"/>
              <a:t> </a:t>
            </a:r>
            <a:r>
              <a:rPr lang="hu-HU" dirty="0" err="1"/>
              <a:t>oluşturdu</a:t>
            </a:r>
            <a:r>
              <a:rPr lang="hu-HU" dirty="0"/>
              <a:t> </a:t>
            </a:r>
            <a:r>
              <a:rPr lang="hu-HU" dirty="0" err="1"/>
              <a:t>diyebiliriz</a:t>
            </a:r>
            <a:r>
              <a:rPr lang="hu-HU" dirty="0"/>
              <a:t>.</a:t>
            </a:r>
          </a:p>
          <a:p>
            <a:r>
              <a:rPr lang="hu-HU" dirty="0" err="1"/>
              <a:t>Ignotus’un</a:t>
            </a:r>
            <a:r>
              <a:rPr lang="hu-HU" dirty="0"/>
              <a:t> </a:t>
            </a:r>
            <a:r>
              <a:rPr lang="hu-HU" dirty="0" err="1"/>
              <a:t>unutulmaz</a:t>
            </a:r>
            <a:r>
              <a:rPr lang="hu-HU" dirty="0"/>
              <a:t> </a:t>
            </a:r>
            <a:r>
              <a:rPr lang="hu-HU" dirty="0" err="1"/>
              <a:t>yazısı</a:t>
            </a:r>
            <a:r>
              <a:rPr lang="hu-HU" dirty="0"/>
              <a:t>: Kelet Népe (</a:t>
            </a:r>
            <a:r>
              <a:rPr lang="tr-TR" dirty="0"/>
              <a:t>a </a:t>
            </a:r>
            <a:r>
              <a:rPr lang="tr-TR" dirty="0" err="1"/>
              <a:t>programadó</a:t>
            </a:r>
            <a:r>
              <a:rPr lang="tr-TR" dirty="0"/>
              <a:t> </a:t>
            </a:r>
            <a:r>
              <a:rPr lang="tr-TR" dirty="0" err="1"/>
              <a:t>cikk</a:t>
            </a:r>
            <a:r>
              <a:rPr lang="tr-TR" dirty="0"/>
              <a:t>)</a:t>
            </a:r>
          </a:p>
          <a:p>
            <a:pPr lvl="1"/>
            <a:r>
              <a:rPr lang="tr-TR" dirty="0"/>
              <a:t>«Güneş, İnsanlık ve tarih doğudan batıya doğru ilerler»</a:t>
            </a:r>
          </a:p>
          <a:p>
            <a:r>
              <a:rPr lang="tr-TR" dirty="0" err="1"/>
              <a:t>Ignotus</a:t>
            </a:r>
            <a:r>
              <a:rPr lang="tr-TR" dirty="0"/>
              <a:t> 1929’a değin baş editör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856318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097B663-8DF1-4A03-EF84-E9EDAF595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https://</a:t>
            </a:r>
            <a:r>
              <a:rPr lang="hu-HU" dirty="0" err="1"/>
              <a:t>www.youtube.com</a:t>
            </a:r>
            <a:r>
              <a:rPr lang="hu-HU" dirty="0"/>
              <a:t>/</a:t>
            </a:r>
            <a:r>
              <a:rPr lang="hu-HU" dirty="0" err="1"/>
              <a:t>watch?v</a:t>
            </a:r>
            <a:r>
              <a:rPr lang="hu-HU" dirty="0"/>
              <a:t>=iBXJaK50SkE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4F6646-FE1B-F51D-E47E-8F4BDFCFB1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hu-HU" dirty="0" err="1"/>
              <a:t>Sorular</a:t>
            </a:r>
            <a:r>
              <a:rPr lang="hu-HU" dirty="0"/>
              <a:t>: </a:t>
            </a:r>
          </a:p>
          <a:p>
            <a:endParaRPr lang="hu-HU" dirty="0"/>
          </a:p>
          <a:p>
            <a:r>
              <a:rPr lang="hu-HU" dirty="0" err="1"/>
              <a:t>Nyugat’ın</a:t>
            </a:r>
            <a:r>
              <a:rPr lang="hu-HU" dirty="0"/>
              <a:t> </a:t>
            </a:r>
            <a:r>
              <a:rPr lang="hu-HU" dirty="0" err="1"/>
              <a:t>yayımlanmaya</a:t>
            </a:r>
            <a:r>
              <a:rPr lang="hu-HU" dirty="0"/>
              <a:t> </a:t>
            </a:r>
            <a:r>
              <a:rPr lang="hu-HU" dirty="0" err="1"/>
              <a:t>başladığı</a:t>
            </a:r>
            <a:r>
              <a:rPr lang="hu-HU" dirty="0"/>
              <a:t> </a:t>
            </a:r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toplumsal</a:t>
            </a:r>
            <a:r>
              <a:rPr lang="hu-HU" dirty="0"/>
              <a:t> art </a:t>
            </a:r>
            <a:r>
              <a:rPr lang="hu-HU" dirty="0" err="1"/>
              <a:t>alanını</a:t>
            </a:r>
            <a:r>
              <a:rPr lang="hu-HU" dirty="0"/>
              <a:t> </a:t>
            </a:r>
            <a:r>
              <a:rPr lang="hu-HU" dirty="0" err="1"/>
              <a:t>olumlu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olumsuz</a:t>
            </a:r>
            <a:r>
              <a:rPr lang="hu-HU" dirty="0"/>
              <a:t> </a:t>
            </a:r>
            <a:r>
              <a:rPr lang="hu-HU" dirty="0" err="1"/>
              <a:t>yönleriyle</a:t>
            </a:r>
            <a:r>
              <a:rPr lang="hu-HU" dirty="0"/>
              <a:t> </a:t>
            </a:r>
            <a:r>
              <a:rPr lang="hu-HU" dirty="0" err="1"/>
              <a:t>tarif</a:t>
            </a:r>
            <a:r>
              <a:rPr lang="hu-HU" dirty="0"/>
              <a:t> </a:t>
            </a:r>
            <a:r>
              <a:rPr lang="hu-HU" dirty="0" err="1"/>
              <a:t>ediniz</a:t>
            </a:r>
            <a:r>
              <a:rPr lang="hu-HU" dirty="0"/>
              <a:t>. </a:t>
            </a:r>
          </a:p>
          <a:p>
            <a:r>
              <a:rPr lang="hu-HU" dirty="0" err="1"/>
              <a:t>Nyugat’ın</a:t>
            </a:r>
            <a:r>
              <a:rPr lang="hu-HU" dirty="0"/>
              <a:t> </a:t>
            </a:r>
            <a:r>
              <a:rPr lang="hu-HU" dirty="0" err="1"/>
              <a:t>editör</a:t>
            </a:r>
            <a:r>
              <a:rPr lang="hu-HU" dirty="0"/>
              <a:t> </a:t>
            </a:r>
            <a:r>
              <a:rPr lang="hu-HU" dirty="0" err="1"/>
              <a:t>ekibinin</a:t>
            </a:r>
            <a:r>
              <a:rPr lang="hu-HU" dirty="0"/>
              <a:t> </a:t>
            </a:r>
            <a:r>
              <a:rPr lang="hu-HU" dirty="0" err="1"/>
              <a:t>müdavimi</a:t>
            </a:r>
            <a:r>
              <a:rPr lang="hu-HU" dirty="0"/>
              <a:t> </a:t>
            </a:r>
            <a:r>
              <a:rPr lang="hu-HU" dirty="0" err="1"/>
              <a:t>olduğu</a:t>
            </a:r>
            <a:r>
              <a:rPr lang="hu-HU" dirty="0"/>
              <a:t> </a:t>
            </a:r>
            <a:r>
              <a:rPr lang="hu-HU" dirty="0" err="1"/>
              <a:t>mekan</a:t>
            </a:r>
            <a:r>
              <a:rPr lang="hu-HU" dirty="0"/>
              <a:t> </a:t>
            </a:r>
            <a:r>
              <a:rPr lang="hu-HU" dirty="0" err="1"/>
              <a:t>neresidir</a:t>
            </a:r>
            <a:r>
              <a:rPr lang="hu-HU" dirty="0"/>
              <a:t>? </a:t>
            </a:r>
          </a:p>
          <a:p>
            <a:r>
              <a:rPr lang="hu-HU" dirty="0" err="1"/>
              <a:t>Nyugat’ın</a:t>
            </a:r>
            <a:r>
              <a:rPr lang="hu-HU" dirty="0"/>
              <a:t> </a:t>
            </a:r>
            <a:r>
              <a:rPr lang="hu-HU" dirty="0" err="1"/>
              <a:t>öncülleri</a:t>
            </a:r>
            <a:r>
              <a:rPr lang="hu-HU" dirty="0"/>
              <a:t> </a:t>
            </a:r>
            <a:r>
              <a:rPr lang="hu-HU" dirty="0" err="1"/>
              <a:t>sayılabilen</a:t>
            </a:r>
            <a:r>
              <a:rPr lang="hu-HU" dirty="0"/>
              <a:t>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ekolleri</a:t>
            </a:r>
            <a:r>
              <a:rPr lang="hu-HU" dirty="0"/>
              <a:t> </a:t>
            </a:r>
            <a:r>
              <a:rPr lang="hu-HU" dirty="0" err="1"/>
              <a:t>sıralayınız</a:t>
            </a:r>
            <a:endParaRPr lang="hu-HU" dirty="0"/>
          </a:p>
          <a:p>
            <a:r>
              <a:rPr lang="hu-HU" dirty="0" err="1"/>
              <a:t>Nyugat’ın</a:t>
            </a:r>
            <a:r>
              <a:rPr lang="hu-HU" dirty="0"/>
              <a:t> </a:t>
            </a:r>
            <a:r>
              <a:rPr lang="hu-HU" dirty="0" err="1"/>
              <a:t>öncülleri</a:t>
            </a:r>
            <a:r>
              <a:rPr lang="hu-HU" dirty="0"/>
              <a:t> </a:t>
            </a:r>
            <a:r>
              <a:rPr lang="hu-HU" dirty="0" err="1"/>
              <a:t>sayılabilecek</a:t>
            </a:r>
            <a:r>
              <a:rPr lang="hu-HU" dirty="0"/>
              <a:t> </a:t>
            </a:r>
            <a:r>
              <a:rPr lang="hu-HU" dirty="0" err="1"/>
              <a:t>dergileri</a:t>
            </a:r>
            <a:r>
              <a:rPr lang="hu-HU" dirty="0"/>
              <a:t> </a:t>
            </a:r>
            <a:r>
              <a:rPr lang="hu-HU" dirty="0" err="1"/>
              <a:t>sıralayınız</a:t>
            </a:r>
            <a:endParaRPr lang="hu-HU" dirty="0"/>
          </a:p>
          <a:p>
            <a:r>
              <a:rPr lang="hu-HU" dirty="0"/>
              <a:t>Nyugat </a:t>
            </a:r>
            <a:r>
              <a:rPr lang="hu-HU" dirty="0" err="1"/>
              <a:t>kaç</a:t>
            </a:r>
            <a:r>
              <a:rPr lang="hu-HU" dirty="0"/>
              <a:t> </a:t>
            </a:r>
            <a:r>
              <a:rPr lang="hu-HU" dirty="0" err="1"/>
              <a:t>kuşaktan</a:t>
            </a:r>
            <a:r>
              <a:rPr lang="hu-HU" dirty="0"/>
              <a:t> </a:t>
            </a:r>
            <a:r>
              <a:rPr lang="hu-HU" dirty="0" err="1"/>
              <a:t>oluşmaktadır</a:t>
            </a:r>
            <a:r>
              <a:rPr lang="hu-HU" dirty="0"/>
              <a:t>? İlk </a:t>
            </a:r>
            <a:r>
              <a:rPr lang="hu-HU" dirty="0" err="1"/>
              <a:t>üç</a:t>
            </a:r>
            <a:r>
              <a:rPr lang="hu-HU" dirty="0"/>
              <a:t> </a:t>
            </a:r>
            <a:r>
              <a:rPr lang="hu-HU" dirty="0" err="1"/>
              <a:t>kuşağını</a:t>
            </a:r>
            <a:r>
              <a:rPr lang="hu-HU" dirty="0"/>
              <a:t> </a:t>
            </a:r>
            <a:r>
              <a:rPr lang="hu-HU" dirty="0" err="1"/>
              <a:t>temsil</a:t>
            </a:r>
            <a:r>
              <a:rPr lang="hu-HU" dirty="0"/>
              <a:t> </a:t>
            </a:r>
            <a:r>
              <a:rPr lang="hu-HU" dirty="0" err="1"/>
              <a:t>eden</a:t>
            </a:r>
            <a:r>
              <a:rPr lang="hu-HU" dirty="0"/>
              <a:t> </a:t>
            </a:r>
            <a:r>
              <a:rPr lang="hu-HU" dirty="0" err="1"/>
              <a:t>edebiyatçıları</a:t>
            </a:r>
            <a:r>
              <a:rPr lang="hu-HU" dirty="0"/>
              <a:t> </a:t>
            </a:r>
            <a:r>
              <a:rPr lang="hu-HU" dirty="0" err="1"/>
              <a:t>sıralayınız</a:t>
            </a:r>
            <a:r>
              <a:rPr lang="hu-HU" dirty="0"/>
              <a:t>. </a:t>
            </a:r>
          </a:p>
          <a:p>
            <a:r>
              <a:rPr lang="hu-HU" dirty="0" err="1"/>
              <a:t>Neden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kadar </a:t>
            </a:r>
            <a:r>
              <a:rPr lang="hu-HU" dirty="0" err="1"/>
              <a:t>etkili</a:t>
            </a:r>
            <a:r>
              <a:rPr lang="hu-HU" dirty="0"/>
              <a:t> </a:t>
            </a:r>
            <a:r>
              <a:rPr lang="hu-HU" dirty="0" err="1"/>
              <a:t>oldu</a:t>
            </a:r>
            <a:r>
              <a:rPr lang="hu-HU" dirty="0"/>
              <a:t>? </a:t>
            </a:r>
          </a:p>
          <a:p>
            <a:pPr marL="457200" lvl="1" indent="0">
              <a:buNone/>
            </a:pPr>
            <a:endParaRPr lang="hu-HU" dirty="0"/>
          </a:p>
          <a:p>
            <a:r>
              <a:rPr lang="hu-HU" dirty="0" err="1"/>
              <a:t>Doğru-Yanlış</a:t>
            </a:r>
            <a:r>
              <a:rPr lang="hu-HU" dirty="0"/>
              <a:t>-</a:t>
            </a:r>
          </a:p>
          <a:p>
            <a:pPr lvl="1"/>
            <a:r>
              <a:rPr lang="hu-HU" dirty="0" err="1"/>
              <a:t>Modernliğin</a:t>
            </a:r>
            <a:r>
              <a:rPr lang="hu-HU" dirty="0"/>
              <a:t> </a:t>
            </a:r>
            <a:r>
              <a:rPr lang="hu-HU" dirty="0" err="1"/>
              <a:t>temsilcisidir</a:t>
            </a:r>
            <a:endParaRPr lang="hu-HU" dirty="0"/>
          </a:p>
          <a:p>
            <a:pPr lvl="1"/>
            <a:r>
              <a:rPr lang="hu-HU" dirty="0" err="1"/>
              <a:t>Çağdaş</a:t>
            </a:r>
            <a:r>
              <a:rPr lang="hu-HU" dirty="0"/>
              <a:t> </a:t>
            </a:r>
            <a:r>
              <a:rPr lang="hu-HU" dirty="0" err="1"/>
              <a:t>yeteneli</a:t>
            </a:r>
            <a:r>
              <a:rPr lang="hu-HU" dirty="0"/>
              <a:t> </a:t>
            </a:r>
            <a:r>
              <a:rPr lang="hu-HU" dirty="0" err="1"/>
              <a:t>yazarları</a:t>
            </a:r>
            <a:r>
              <a:rPr lang="hu-HU" dirty="0"/>
              <a:t>  </a:t>
            </a:r>
            <a:r>
              <a:rPr lang="hu-HU" dirty="0" err="1"/>
              <a:t>batılı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yaklaşım</a:t>
            </a:r>
            <a:r>
              <a:rPr lang="hu-HU" dirty="0"/>
              <a:t> </a:t>
            </a:r>
            <a:r>
              <a:rPr lang="hu-HU" dirty="0" err="1"/>
              <a:t>etrafında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araya</a:t>
            </a:r>
            <a:r>
              <a:rPr lang="hu-HU" dirty="0"/>
              <a:t> </a:t>
            </a:r>
            <a:r>
              <a:rPr lang="hu-HU" dirty="0" err="1"/>
              <a:t>getirmeyi</a:t>
            </a:r>
            <a:r>
              <a:rPr lang="hu-HU" dirty="0"/>
              <a:t> </a:t>
            </a:r>
            <a:r>
              <a:rPr lang="hu-HU" dirty="0" err="1"/>
              <a:t>amaçlamıştır</a:t>
            </a:r>
            <a:endParaRPr lang="hu-HU" dirty="0"/>
          </a:p>
          <a:p>
            <a:pPr lvl="1"/>
            <a:r>
              <a:rPr lang="hu-HU" dirty="0" err="1"/>
              <a:t>Tutucu</a:t>
            </a:r>
            <a:r>
              <a:rPr lang="hu-HU" dirty="0"/>
              <a:t>-milli 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avandgart</a:t>
            </a:r>
            <a:r>
              <a:rPr lang="hu-HU" dirty="0"/>
              <a:t> </a:t>
            </a:r>
            <a:r>
              <a:rPr lang="hu-HU" dirty="0" err="1"/>
              <a:t>ekollerle</a:t>
            </a:r>
            <a:r>
              <a:rPr lang="hu-HU" dirty="0"/>
              <a:t> </a:t>
            </a:r>
            <a:r>
              <a:rPr lang="hu-HU" dirty="0" err="1"/>
              <a:t>ilişki</a:t>
            </a:r>
            <a:r>
              <a:rPr lang="hu-HU" dirty="0"/>
              <a:t> </a:t>
            </a:r>
            <a:r>
              <a:rPr lang="hu-HU" dirty="0" err="1"/>
              <a:t>halindedir</a:t>
            </a:r>
            <a:r>
              <a:rPr lang="hu-HU" dirty="0"/>
              <a:t>.</a:t>
            </a:r>
          </a:p>
          <a:p>
            <a:pPr lvl="1"/>
            <a:r>
              <a:rPr lang="hu-HU" dirty="0" err="1"/>
              <a:t>Hiçbir</a:t>
            </a:r>
            <a:r>
              <a:rPr lang="hu-HU" dirty="0"/>
              <a:t> </a:t>
            </a:r>
            <a:r>
              <a:rPr lang="hu-HU" dirty="0" err="1"/>
              <a:t>ideolojinin</a:t>
            </a:r>
            <a:r>
              <a:rPr lang="hu-HU" dirty="0"/>
              <a:t> </a:t>
            </a:r>
            <a:r>
              <a:rPr lang="hu-HU" dirty="0" err="1"/>
              <a:t>peşinde</a:t>
            </a:r>
            <a:r>
              <a:rPr lang="hu-HU" dirty="0"/>
              <a:t> </a:t>
            </a:r>
            <a:r>
              <a:rPr lang="hu-HU" dirty="0" err="1"/>
              <a:t>gitmedi</a:t>
            </a:r>
            <a:endParaRPr lang="hu-HU" dirty="0"/>
          </a:p>
          <a:p>
            <a:pPr lvl="1"/>
            <a:r>
              <a:rPr lang="hu-HU" dirty="0" err="1"/>
              <a:t>Bağımsızlığa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önem</a:t>
            </a:r>
            <a:r>
              <a:rPr lang="hu-HU" dirty="0"/>
              <a:t> </a:t>
            </a:r>
            <a:r>
              <a:rPr lang="hu-HU" dirty="0" err="1"/>
              <a:t>verdi</a:t>
            </a:r>
            <a:endParaRPr lang="hu-HU" dirty="0"/>
          </a:p>
          <a:p>
            <a:pPr lvl="1"/>
            <a:r>
              <a:rPr lang="hu-HU" dirty="0" err="1"/>
              <a:t>Adı</a:t>
            </a:r>
            <a:r>
              <a:rPr lang="hu-HU" dirty="0"/>
              <a:t> </a:t>
            </a:r>
            <a:r>
              <a:rPr lang="hu-HU" dirty="0" err="1"/>
              <a:t>anlamını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iyi</a:t>
            </a:r>
            <a:r>
              <a:rPr lang="hu-HU" dirty="0"/>
              <a:t> </a:t>
            </a:r>
            <a:r>
              <a:rPr lang="hu-HU" dirty="0" err="1"/>
              <a:t>ifade</a:t>
            </a:r>
            <a:r>
              <a:rPr lang="hu-HU" dirty="0"/>
              <a:t> </a:t>
            </a:r>
            <a:r>
              <a:rPr lang="hu-HU" dirty="0" err="1"/>
              <a:t>ediyor</a:t>
            </a:r>
            <a:endParaRPr lang="hu-HU" dirty="0"/>
          </a:p>
          <a:p>
            <a:pPr lvl="1"/>
            <a:r>
              <a:rPr lang="hu-HU" dirty="0"/>
              <a:t>Ignotus Kelet Népe </a:t>
            </a:r>
            <a:r>
              <a:rPr lang="hu-HU" dirty="0" err="1"/>
              <a:t>adlı</a:t>
            </a:r>
            <a:r>
              <a:rPr lang="hu-HU" dirty="0"/>
              <a:t> </a:t>
            </a:r>
            <a:r>
              <a:rPr lang="hu-HU" dirty="0" err="1"/>
              <a:t>ilk</a:t>
            </a:r>
            <a:r>
              <a:rPr lang="hu-HU" dirty="0"/>
              <a:t> </a:t>
            </a:r>
            <a:r>
              <a:rPr lang="hu-HU" dirty="0" err="1"/>
              <a:t>yazısıyla</a:t>
            </a:r>
            <a:r>
              <a:rPr lang="hu-HU" dirty="0"/>
              <a:t> </a:t>
            </a:r>
            <a:r>
              <a:rPr lang="hu-HU" dirty="0" err="1"/>
              <a:t>derginin</a:t>
            </a:r>
            <a:r>
              <a:rPr lang="hu-HU" dirty="0"/>
              <a:t> </a:t>
            </a:r>
            <a:r>
              <a:rPr lang="hu-HU" dirty="0" err="1"/>
              <a:t>bakış</a:t>
            </a:r>
            <a:r>
              <a:rPr lang="hu-HU" dirty="0"/>
              <a:t> </a:t>
            </a:r>
            <a:r>
              <a:rPr lang="hu-HU" dirty="0" err="1"/>
              <a:t>açısını</a:t>
            </a:r>
            <a:r>
              <a:rPr lang="hu-HU" dirty="0"/>
              <a:t> </a:t>
            </a:r>
            <a:r>
              <a:rPr lang="hu-HU" dirty="0" err="1"/>
              <a:t>ortaya</a:t>
            </a:r>
            <a:r>
              <a:rPr lang="hu-HU" dirty="0"/>
              <a:t> </a:t>
            </a:r>
            <a:r>
              <a:rPr lang="hu-HU" dirty="0" err="1"/>
              <a:t>koydu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7791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E23345-40CF-5497-33FE-01F3903AD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BED417-0EE1-134D-EFBC-13932A280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/>
              <a:t>Ayda</a:t>
            </a:r>
            <a:r>
              <a:rPr lang="hu-HU" dirty="0"/>
              <a:t> </a:t>
            </a:r>
            <a:r>
              <a:rPr lang="hu-HU" dirty="0" err="1"/>
              <a:t>iki</a:t>
            </a:r>
            <a:r>
              <a:rPr lang="hu-HU" dirty="0"/>
              <a:t> </a:t>
            </a:r>
            <a:r>
              <a:rPr lang="hu-HU" dirty="0" err="1"/>
              <a:t>sayı</a:t>
            </a:r>
            <a:r>
              <a:rPr lang="hu-HU" dirty="0"/>
              <a:t>, 2000 </a:t>
            </a:r>
            <a:r>
              <a:rPr lang="hu-HU" dirty="0" err="1"/>
              <a:t>civarı</a:t>
            </a:r>
            <a:r>
              <a:rPr lang="hu-HU" dirty="0"/>
              <a:t> </a:t>
            </a:r>
            <a:r>
              <a:rPr lang="hu-HU" dirty="0" err="1"/>
              <a:t>nüsha</a:t>
            </a:r>
            <a:r>
              <a:rPr lang="hu-HU" dirty="0"/>
              <a:t>, </a:t>
            </a:r>
            <a:r>
              <a:rPr lang="hu-HU" dirty="0" err="1"/>
              <a:t>Central</a:t>
            </a:r>
            <a:r>
              <a:rPr lang="hu-HU" dirty="0"/>
              <a:t> </a:t>
            </a:r>
            <a:r>
              <a:rPr lang="hu-HU" dirty="0" err="1"/>
              <a:t>Kavehaz</a:t>
            </a:r>
            <a:r>
              <a:rPr lang="hu-HU" dirty="0"/>
              <a:t> a </a:t>
            </a:r>
            <a:r>
              <a:rPr lang="hu-HU" dirty="0" err="1"/>
              <a:t>szerkesztök</a:t>
            </a:r>
            <a:r>
              <a:rPr lang="hu-HU" dirty="0"/>
              <a:t> törzshelye</a:t>
            </a:r>
          </a:p>
          <a:p>
            <a:r>
              <a:rPr lang="hu-HU" dirty="0"/>
              <a:t>1 korona</a:t>
            </a:r>
          </a:p>
        </p:txBody>
      </p:sp>
    </p:spTree>
    <p:extLst>
      <p:ext uri="{BB962C8B-B14F-4D97-AF65-F5344CB8AC3E}">
        <p14:creationId xmlns:p14="http://schemas.microsoft.com/office/powerpoint/2010/main" val="41410594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B9C466C-4267-E045-8A18-873809B023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44286"/>
            <a:ext cx="10515600" cy="5632677"/>
          </a:xfrm>
        </p:spPr>
        <p:txBody>
          <a:bodyPr>
            <a:normAutofit fontScale="92500" lnSpcReduction="20000"/>
          </a:bodyPr>
          <a:lstStyle/>
          <a:p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edebiyatının</a:t>
            </a:r>
            <a:r>
              <a:rPr lang="hu-HU" dirty="0"/>
              <a:t> </a:t>
            </a:r>
            <a:r>
              <a:rPr lang="hu-HU" dirty="0" err="1"/>
              <a:t>yüzünü</a:t>
            </a:r>
            <a:r>
              <a:rPr lang="hu-HU" dirty="0"/>
              <a:t> </a:t>
            </a:r>
            <a:r>
              <a:rPr lang="hu-HU" dirty="0" err="1"/>
              <a:t>batıya</a:t>
            </a:r>
            <a:r>
              <a:rPr lang="hu-HU" dirty="0"/>
              <a:t> </a:t>
            </a:r>
            <a:r>
              <a:rPr lang="hu-HU" dirty="0" err="1"/>
              <a:t>dönmesi</a:t>
            </a:r>
            <a:endParaRPr lang="hu-HU" dirty="0"/>
          </a:p>
          <a:p>
            <a:r>
              <a:rPr lang="hu-HU" dirty="0" err="1"/>
              <a:t>epigonizmden</a:t>
            </a:r>
            <a:r>
              <a:rPr lang="hu-HU" dirty="0"/>
              <a:t> </a:t>
            </a:r>
            <a:r>
              <a:rPr lang="hu-HU" dirty="0" err="1"/>
              <a:t>uzaklaşma</a:t>
            </a:r>
            <a:r>
              <a:rPr lang="hu-HU" dirty="0"/>
              <a:t>, </a:t>
            </a:r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şey</a:t>
            </a:r>
            <a:r>
              <a:rPr lang="hu-HU" dirty="0"/>
              <a:t> </a:t>
            </a:r>
            <a:r>
              <a:rPr lang="hu-HU" dirty="0" err="1"/>
              <a:t>söyleme</a:t>
            </a:r>
            <a:endParaRPr lang="hu-HU" dirty="0"/>
          </a:p>
          <a:p>
            <a:r>
              <a:rPr lang="hu-HU" dirty="0"/>
              <a:t>20.yy.a </a:t>
            </a:r>
            <a:r>
              <a:rPr lang="hu-HU" dirty="0" err="1"/>
              <a:t>doğru</a:t>
            </a:r>
            <a:r>
              <a:rPr lang="hu-HU" dirty="0"/>
              <a:t> </a:t>
            </a:r>
            <a:r>
              <a:rPr lang="hu-HU" dirty="0" err="1"/>
              <a:t>yeni</a:t>
            </a:r>
            <a:r>
              <a:rPr lang="hu-HU" dirty="0"/>
              <a:t> </a:t>
            </a:r>
            <a:r>
              <a:rPr lang="hu-HU" dirty="0" err="1"/>
              <a:t>üslup</a:t>
            </a:r>
            <a:r>
              <a:rPr lang="hu-HU" dirty="0"/>
              <a:t> </a:t>
            </a:r>
            <a:r>
              <a:rPr lang="hu-HU" dirty="0" err="1"/>
              <a:t>arayışlarının</a:t>
            </a:r>
            <a:r>
              <a:rPr lang="hu-HU" dirty="0"/>
              <a:t> da </a:t>
            </a:r>
            <a:r>
              <a:rPr lang="hu-HU" dirty="0" err="1"/>
              <a:t>katkısı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( </a:t>
            </a:r>
            <a:r>
              <a:rPr lang="hu-HU" dirty="0" err="1"/>
              <a:t>hiçbir</a:t>
            </a:r>
            <a:r>
              <a:rPr lang="hu-HU" dirty="0"/>
              <a:t> </a:t>
            </a:r>
            <a:r>
              <a:rPr lang="hu-HU" dirty="0" err="1"/>
              <a:t>şey</a:t>
            </a:r>
            <a:r>
              <a:rPr lang="hu-HU" dirty="0"/>
              <a:t> </a:t>
            </a:r>
            <a:r>
              <a:rPr lang="hu-HU" dirty="0" err="1"/>
              <a:t>aniden</a:t>
            </a:r>
            <a:r>
              <a:rPr lang="hu-HU" dirty="0"/>
              <a:t> </a:t>
            </a:r>
            <a:r>
              <a:rPr lang="hu-HU" dirty="0" err="1"/>
              <a:t>olmaz</a:t>
            </a:r>
            <a:r>
              <a:rPr lang="hu-HU" dirty="0"/>
              <a:t>. (</a:t>
            </a:r>
            <a:r>
              <a:rPr lang="hu-HU" dirty="0" err="1"/>
              <a:t>Hiçbir</a:t>
            </a:r>
            <a:r>
              <a:rPr lang="hu-HU" dirty="0"/>
              <a:t> </a:t>
            </a:r>
            <a:r>
              <a:rPr lang="hu-HU" dirty="0" err="1"/>
              <a:t>edebi</a:t>
            </a:r>
            <a:r>
              <a:rPr lang="hu-HU" dirty="0"/>
              <a:t> </a:t>
            </a:r>
            <a:r>
              <a:rPr lang="hu-HU" dirty="0" err="1"/>
              <a:t>akım</a:t>
            </a:r>
            <a:r>
              <a:rPr lang="hu-HU" dirty="0"/>
              <a:t> </a:t>
            </a:r>
            <a:r>
              <a:rPr lang="hu-HU" dirty="0" err="1"/>
              <a:t>birden</a:t>
            </a:r>
            <a:r>
              <a:rPr lang="hu-HU" dirty="0"/>
              <a:t> </a:t>
            </a:r>
            <a:r>
              <a:rPr lang="hu-HU" dirty="0" err="1"/>
              <a:t>bire</a:t>
            </a:r>
            <a:r>
              <a:rPr lang="hu-HU" dirty="0"/>
              <a:t> </a:t>
            </a:r>
            <a:r>
              <a:rPr lang="hu-HU" dirty="0" err="1"/>
              <a:t>oluşmaz</a:t>
            </a:r>
            <a:r>
              <a:rPr lang="hu-HU" dirty="0"/>
              <a:t>. </a:t>
            </a:r>
            <a:r>
              <a:rPr lang="hu-HU" dirty="0" err="1"/>
              <a:t>Gelişmelerin</a:t>
            </a:r>
            <a:r>
              <a:rPr lang="hu-HU" dirty="0"/>
              <a:t> </a:t>
            </a:r>
            <a:r>
              <a:rPr lang="hu-HU" dirty="0" err="1"/>
              <a:t>yorumudur</a:t>
            </a:r>
            <a:r>
              <a:rPr lang="hu-HU" dirty="0"/>
              <a:t>, </a:t>
            </a:r>
            <a:r>
              <a:rPr lang="hu-HU" dirty="0" err="1"/>
              <a:t>onlara</a:t>
            </a:r>
            <a:r>
              <a:rPr lang="hu-HU" dirty="0"/>
              <a:t> </a:t>
            </a:r>
            <a:r>
              <a:rPr lang="hu-HU" dirty="0" err="1"/>
              <a:t>karşı</a:t>
            </a:r>
            <a:r>
              <a:rPr lang="hu-HU" dirty="0"/>
              <a:t> </a:t>
            </a:r>
            <a:r>
              <a:rPr lang="hu-HU" dirty="0" err="1"/>
              <a:t>duruştur</a:t>
            </a:r>
            <a:r>
              <a:rPr lang="hu-HU" dirty="0"/>
              <a:t>, </a:t>
            </a:r>
            <a:r>
              <a:rPr lang="hu-HU" dirty="0" err="1"/>
              <a:t>ekleniştir</a:t>
            </a:r>
            <a:r>
              <a:rPr lang="hu-HU" dirty="0"/>
              <a:t> vb)</a:t>
            </a:r>
          </a:p>
          <a:p>
            <a:r>
              <a:rPr lang="hu-HU" dirty="0"/>
              <a:t>Nyugat da </a:t>
            </a:r>
            <a:r>
              <a:rPr lang="hu-HU" dirty="0" err="1"/>
              <a:t>konzervatif</a:t>
            </a:r>
            <a:r>
              <a:rPr lang="hu-HU" dirty="0"/>
              <a:t> </a:t>
            </a:r>
            <a:r>
              <a:rPr lang="hu-HU" dirty="0" err="1"/>
              <a:t>çevrelerden</a:t>
            </a:r>
            <a:r>
              <a:rPr lang="hu-HU" dirty="0"/>
              <a:t> </a:t>
            </a:r>
            <a:r>
              <a:rPr lang="hu-HU" dirty="0" err="1"/>
              <a:t>tepki</a:t>
            </a:r>
            <a:r>
              <a:rPr lang="hu-HU" dirty="0"/>
              <a:t> </a:t>
            </a:r>
            <a:r>
              <a:rPr lang="hu-HU" dirty="0" err="1"/>
              <a:t>görüyor</a:t>
            </a:r>
            <a:r>
              <a:rPr lang="hu-HU" dirty="0"/>
              <a:t>. </a:t>
            </a:r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edebiyatının</a:t>
            </a:r>
            <a:r>
              <a:rPr lang="hu-HU" dirty="0"/>
              <a:t> </a:t>
            </a:r>
            <a:r>
              <a:rPr lang="hu-HU" dirty="0" err="1"/>
              <a:t>çok</a:t>
            </a:r>
            <a:r>
              <a:rPr lang="hu-HU" dirty="0"/>
              <a:t> </a:t>
            </a:r>
            <a:r>
              <a:rPr lang="hu-HU" dirty="0" err="1"/>
              <a:t>büyük</a:t>
            </a:r>
            <a:r>
              <a:rPr lang="hu-HU" dirty="0"/>
              <a:t> </a:t>
            </a:r>
            <a:r>
              <a:rPr lang="hu-HU" dirty="0" err="1"/>
              <a:t>isimleri</a:t>
            </a:r>
            <a:r>
              <a:rPr lang="hu-HU" dirty="0"/>
              <a:t> de </a:t>
            </a:r>
            <a:r>
              <a:rPr lang="hu-HU" dirty="0" err="1"/>
              <a:t>dergiyi</a:t>
            </a:r>
            <a:r>
              <a:rPr lang="hu-HU" dirty="0"/>
              <a:t> </a:t>
            </a:r>
            <a:r>
              <a:rPr lang="hu-HU" dirty="0" err="1"/>
              <a:t>ve</a:t>
            </a:r>
            <a:r>
              <a:rPr lang="hu-HU" dirty="0"/>
              <a:t> </a:t>
            </a:r>
            <a:r>
              <a:rPr lang="hu-HU" dirty="0" err="1"/>
              <a:t>perspektifini</a:t>
            </a:r>
            <a:r>
              <a:rPr lang="hu-HU" dirty="0"/>
              <a:t> </a:t>
            </a:r>
            <a:r>
              <a:rPr lang="hu-HU" dirty="0" err="1"/>
              <a:t>savunuyor</a:t>
            </a:r>
            <a:r>
              <a:rPr lang="hu-HU" dirty="0"/>
              <a:t>.</a:t>
            </a:r>
          </a:p>
          <a:p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bir</a:t>
            </a:r>
            <a:r>
              <a:rPr lang="hu-HU" dirty="0"/>
              <a:t> </a:t>
            </a:r>
            <a:r>
              <a:rPr lang="hu-HU" dirty="0" err="1"/>
              <a:t>başka</a:t>
            </a:r>
            <a:r>
              <a:rPr lang="hu-HU" dirty="0"/>
              <a:t> </a:t>
            </a:r>
            <a:r>
              <a:rPr lang="hu-HU" dirty="0" err="1"/>
              <a:t>hareketi</a:t>
            </a:r>
            <a:r>
              <a:rPr lang="hu-HU" dirty="0"/>
              <a:t> de </a:t>
            </a:r>
            <a:r>
              <a:rPr lang="hu-HU" dirty="0" err="1"/>
              <a:t>avandgard</a:t>
            </a:r>
            <a:r>
              <a:rPr lang="hu-HU" dirty="0"/>
              <a:t> </a:t>
            </a:r>
            <a:r>
              <a:rPr lang="hu-HU" dirty="0" err="1"/>
              <a:t>açılımlar</a:t>
            </a:r>
            <a:r>
              <a:rPr lang="hu-HU" dirty="0"/>
              <a:t>. </a:t>
            </a:r>
            <a:r>
              <a:rPr lang="hu-HU" dirty="0" err="1"/>
              <a:t>Dergi</a:t>
            </a:r>
            <a:r>
              <a:rPr lang="hu-HU" dirty="0"/>
              <a:t> </a:t>
            </a:r>
            <a:r>
              <a:rPr lang="hu-HU" dirty="0" err="1"/>
              <a:t>onlarla</a:t>
            </a:r>
            <a:r>
              <a:rPr lang="hu-HU" dirty="0"/>
              <a:t> da </a:t>
            </a:r>
            <a:r>
              <a:rPr lang="hu-HU" dirty="0" err="1"/>
              <a:t>çok</a:t>
            </a:r>
            <a:r>
              <a:rPr lang="hu-HU" dirty="0"/>
              <a:t> paralel </a:t>
            </a:r>
            <a:r>
              <a:rPr lang="hu-HU" dirty="0" err="1"/>
              <a:t>gitmiyor</a:t>
            </a:r>
            <a:r>
              <a:rPr lang="hu-HU" dirty="0"/>
              <a:t> (Tett </a:t>
            </a:r>
            <a:r>
              <a:rPr lang="hu-HU" dirty="0" err="1"/>
              <a:t>ve</a:t>
            </a:r>
            <a:r>
              <a:rPr lang="hu-HU" dirty="0"/>
              <a:t> Ma </a:t>
            </a:r>
            <a:r>
              <a:rPr lang="hu-HU" dirty="0" err="1"/>
              <a:t>dergileri</a:t>
            </a:r>
            <a:r>
              <a:rPr lang="hu-HU" dirty="0"/>
              <a:t> var )</a:t>
            </a:r>
          </a:p>
          <a:p>
            <a:r>
              <a:rPr lang="hu-HU" dirty="0"/>
              <a:t>Nyugat </a:t>
            </a:r>
            <a:r>
              <a:rPr lang="hu-HU" dirty="0" err="1"/>
              <a:t>Macar</a:t>
            </a:r>
            <a:r>
              <a:rPr lang="hu-HU" dirty="0"/>
              <a:t> </a:t>
            </a:r>
            <a:r>
              <a:rPr lang="hu-HU" dirty="0" err="1"/>
              <a:t>edebiyatını</a:t>
            </a:r>
            <a:r>
              <a:rPr lang="hu-HU" dirty="0"/>
              <a:t> </a:t>
            </a:r>
            <a:r>
              <a:rPr lang="hu-HU" dirty="0" err="1"/>
              <a:t>dünya</a:t>
            </a:r>
            <a:r>
              <a:rPr lang="hu-HU" dirty="0"/>
              <a:t> </a:t>
            </a:r>
            <a:r>
              <a:rPr lang="hu-HU" dirty="0" err="1"/>
              <a:t>edebiyatı</a:t>
            </a:r>
            <a:r>
              <a:rPr lang="hu-HU" dirty="0"/>
              <a:t> </a:t>
            </a:r>
            <a:r>
              <a:rPr lang="hu-HU" dirty="0" err="1"/>
              <a:t>seviyesine</a:t>
            </a:r>
            <a:r>
              <a:rPr lang="hu-HU" dirty="0"/>
              <a:t> </a:t>
            </a:r>
            <a:r>
              <a:rPr lang="hu-HU" dirty="0" err="1"/>
              <a:t>yükseltti</a:t>
            </a:r>
            <a:r>
              <a:rPr lang="hu-HU" dirty="0"/>
              <a:t> </a:t>
            </a:r>
            <a:r>
              <a:rPr lang="hu-HU" dirty="0" err="1"/>
              <a:t>önermesi</a:t>
            </a:r>
            <a:endParaRPr lang="hu-HU" dirty="0"/>
          </a:p>
          <a:p>
            <a:r>
              <a:rPr lang="hu-HU" dirty="0" err="1"/>
              <a:t>Ancak</a:t>
            </a:r>
            <a:r>
              <a:rPr lang="hu-HU" dirty="0"/>
              <a:t> </a:t>
            </a:r>
            <a:r>
              <a:rPr lang="hu-HU" dirty="0" err="1"/>
              <a:t>bu</a:t>
            </a:r>
            <a:r>
              <a:rPr lang="hu-HU" dirty="0"/>
              <a:t> </a:t>
            </a:r>
            <a:r>
              <a:rPr lang="hu-HU" dirty="0" err="1"/>
              <a:t>dönemin</a:t>
            </a:r>
            <a:r>
              <a:rPr lang="hu-HU" dirty="0"/>
              <a:t> </a:t>
            </a:r>
            <a:r>
              <a:rPr lang="hu-HU" dirty="0" err="1"/>
              <a:t>hazır</a:t>
            </a:r>
            <a:r>
              <a:rPr lang="hu-HU" dirty="0"/>
              <a:t> </a:t>
            </a:r>
            <a:r>
              <a:rPr lang="hu-HU" dirty="0" err="1"/>
              <a:t>olması</a:t>
            </a:r>
            <a:r>
              <a:rPr lang="hu-HU" dirty="0"/>
              <a:t> </a:t>
            </a:r>
            <a:r>
              <a:rPr lang="hu-HU" dirty="0" err="1"/>
              <a:t>ile</a:t>
            </a:r>
            <a:r>
              <a:rPr lang="hu-HU" dirty="0"/>
              <a:t> de </a:t>
            </a:r>
            <a:r>
              <a:rPr lang="hu-HU" dirty="0" err="1"/>
              <a:t>ilgilidir</a:t>
            </a:r>
            <a:r>
              <a:rPr lang="hu-HU" dirty="0"/>
              <a:t>.</a:t>
            </a:r>
          </a:p>
          <a:p>
            <a:r>
              <a:rPr lang="tr-TR" dirty="0" err="1"/>
              <a:t>János</a:t>
            </a:r>
            <a:r>
              <a:rPr lang="tr-TR" dirty="0"/>
              <a:t> </a:t>
            </a:r>
            <a:r>
              <a:rPr lang="tr-TR" dirty="0" err="1"/>
              <a:t>Vajda</a:t>
            </a:r>
            <a:r>
              <a:rPr lang="tr-TR" dirty="0"/>
              <a:t> ve </a:t>
            </a:r>
            <a:r>
              <a:rPr lang="tr-TR" dirty="0" err="1"/>
              <a:t>Reviczky</a:t>
            </a:r>
            <a:r>
              <a:rPr lang="tr-TR" dirty="0"/>
              <a:t> </a:t>
            </a:r>
            <a:r>
              <a:rPr lang="tr-TR" dirty="0" err="1"/>
              <a:t>Gyula</a:t>
            </a:r>
            <a:r>
              <a:rPr lang="tr-TR" dirty="0"/>
              <a:t> şiirleri, </a:t>
            </a:r>
            <a:r>
              <a:rPr lang="tr-TR" dirty="0" err="1"/>
              <a:t>Endre</a:t>
            </a:r>
            <a:r>
              <a:rPr lang="tr-TR" dirty="0"/>
              <a:t> </a:t>
            </a:r>
            <a:r>
              <a:rPr lang="tr-TR" dirty="0" err="1"/>
              <a:t>Ady’nin</a:t>
            </a:r>
            <a:r>
              <a:rPr lang="tr-TR" dirty="0"/>
              <a:t> 1906'daki </a:t>
            </a:r>
            <a:r>
              <a:rPr lang="tr-TR" i="1" dirty="0"/>
              <a:t>Yeni Şiirleri</a:t>
            </a:r>
            <a:r>
              <a:rPr lang="tr-TR" dirty="0"/>
              <a:t> büyük yankı uyandırdı: Batı Öncüleri. Yani siyasal, toplumsal kültürel koşullar uygun olmazsa bu denli yankı bulmayabilirdi. Ancak dergi de kuşkusuz gelişmelerin kanaat önderi oldu ve yaygınlaşmayı sağladı. Tutarlılıkla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1341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771</Words>
  <Application>Microsoft Macintosh PowerPoint</Application>
  <PresentationFormat>Geniş ekran</PresentationFormat>
  <Paragraphs>75</Paragraphs>
  <Slides>10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Arial</vt:lpstr>
      <vt:lpstr>Calibri</vt:lpstr>
      <vt:lpstr>Calibri Light</vt:lpstr>
      <vt:lpstr>Office teması 2013 - 2022</vt:lpstr>
      <vt:lpstr>PowerPoint Sunusu</vt:lpstr>
      <vt:lpstr>Nyugat Dergisi</vt:lpstr>
      <vt:lpstr>PowerPoint Sunusu</vt:lpstr>
      <vt:lpstr>PowerPoint Sunusu</vt:lpstr>
      <vt:lpstr>Nyugat 1908-1944 Dijital Arşiv:  http://epa.oszk.hu/00000/00022/nyugat.htm</vt:lpstr>
      <vt:lpstr>PowerPoint Sunusu</vt:lpstr>
      <vt:lpstr>https://www.youtube.com/watch?v=iBXJaK50SkE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kullanici adi</dc:creator>
  <cp:lastModifiedBy>kullanici adi</cp:lastModifiedBy>
  <cp:revision>1</cp:revision>
  <dcterms:created xsi:type="dcterms:W3CDTF">2023-01-04T20:40:09Z</dcterms:created>
  <dcterms:modified xsi:type="dcterms:W3CDTF">2023-01-04T20:40:37Z</dcterms:modified>
</cp:coreProperties>
</file>