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324" r:id="rId2"/>
    <p:sldId id="322" r:id="rId3"/>
    <p:sldId id="323" r:id="rId4"/>
    <p:sldId id="320" r:id="rId5"/>
    <p:sldId id="321" r:id="rId6"/>
    <p:sldId id="305" r:id="rId7"/>
    <p:sldId id="306" r:id="rId8"/>
    <p:sldId id="308" r:id="rId9"/>
    <p:sldId id="309" r:id="rId10"/>
    <p:sldId id="310" r:id="rId11"/>
    <p:sldId id="311" r:id="rId12"/>
    <p:sldId id="31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3A97B4-3461-4029-A262-A33120A49A55}" type="datetimeFigureOut">
              <a:rPr lang="tr-TR" smtClean="0"/>
              <a:t>19.11.2019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929332-3EE6-4443-865B-8D0365CDF4D9}" type="slidenum">
              <a:rPr lang="tr-TR" smtClean="0"/>
              <a:t>‹#›</a:t>
            </a:fld>
            <a:endParaRPr lang="tr-TR"/>
          </a:p>
        </p:txBody>
      </p:sp>
    </p:spTree>
    <p:extLst>
      <p:ext uri="{BB962C8B-B14F-4D97-AF65-F5344CB8AC3E}">
        <p14:creationId xmlns:p14="http://schemas.microsoft.com/office/powerpoint/2010/main" val="2713379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19.11.2019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Ekonomi ve Girişimcilik Dersi Notları – </a:t>
            </a:r>
            <a:r>
              <a:rPr lang="tr-TR" sz="2200" b="1" dirty="0" smtClean="0"/>
              <a:t>13</a:t>
            </a:r>
            <a:endParaRPr lang="tr-TR" sz="2200" b="1" dirty="0"/>
          </a:p>
        </p:txBody>
      </p:sp>
    </p:spTree>
    <p:extLst>
      <p:ext uri="{BB962C8B-B14F-4D97-AF65-F5344CB8AC3E}">
        <p14:creationId xmlns:p14="http://schemas.microsoft.com/office/powerpoint/2010/main" val="3421328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a:t>(</a:t>
            </a:r>
            <a:r>
              <a:rPr lang="tr-TR" sz="2400" dirty="0">
                <a:latin typeface="Calibri" panose="020F0502020204030204" pitchFamily="34" charset="0"/>
              </a:rPr>
              <a:t>3) Bu madde uyarınca atanan sözleşmeli öğretmenler dört yıl süreyle başka bir yere atanamaz. Aile birliği mazeretine bağlı yer değiştirmelerde bu madde uyarınca istihdam edilen öğretmenin eşi bu öğretmene tabidir. Sözleşmeli öğretmenler, aday öğretmenler için öngörülen adaylık sürecine tabi tutulur. Sözleşmeli öğretmenlerden sözleşme gereği dört yıllık çalışma süresini tamamlayanlar talepleri halinde bulundukları yerde öğretmen kadrolarına atanır. Öğretmen kadrolarına atananlar, aynı yerde en az iki yıl daha görev yapar, bunlar hakkında adaylık hükümleri uygulanmaz.</a:t>
            </a:r>
          </a:p>
          <a:p>
            <a:endParaRPr lang="tr-TR" dirty="0"/>
          </a:p>
        </p:txBody>
      </p:sp>
    </p:spTree>
    <p:extLst>
      <p:ext uri="{BB962C8B-B14F-4D97-AF65-F5344CB8AC3E}">
        <p14:creationId xmlns:p14="http://schemas.microsoft.com/office/powerpoint/2010/main" val="398483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2400" dirty="0">
                <a:latin typeface="Calibri" panose="020F0502020204030204" pitchFamily="34" charset="0"/>
              </a:rPr>
              <a:t>(5) Bu madde kapsamında öğretmen kadrolarına atananlara iş sonu tazminatı </a:t>
            </a:r>
            <a:r>
              <a:rPr lang="tr-TR" sz="2400" dirty="0" smtClean="0">
                <a:latin typeface="Calibri" panose="020F0502020204030204" pitchFamily="34" charset="0"/>
              </a:rPr>
              <a:t>ödenmez…</a:t>
            </a:r>
          </a:p>
          <a:p>
            <a:pPr algn="just"/>
            <a:r>
              <a:rPr lang="tr-TR" sz="2400" dirty="0">
                <a:latin typeface="Calibri" panose="020F0502020204030204" pitchFamily="34" charset="0"/>
              </a:rPr>
              <a:t>(7) Sözleşmeli öğretmenliğe atanacakların başvuruları, sözlü sınava alınacakların belirlenmesi, sözlü sınav konuları, sözlü sınavın usul ve esasları, atanmaları ve bu maddenin uygulanmasına ilişkin diğer hususlar Milli Eğitim Bakanlığınca yürürlüğe konulan yönetmelikle düzenlenir."</a:t>
            </a:r>
          </a:p>
          <a:p>
            <a:endParaRPr lang="tr-TR" sz="2400" dirty="0">
              <a:latin typeface="Calibri" panose="020F0502020204030204" pitchFamily="34" charset="0"/>
            </a:endParaRPr>
          </a:p>
        </p:txBody>
      </p:sp>
    </p:spTree>
    <p:extLst>
      <p:ext uri="{BB962C8B-B14F-4D97-AF65-F5344CB8AC3E}">
        <p14:creationId xmlns:p14="http://schemas.microsoft.com/office/powerpoint/2010/main" val="1901802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sz="2400" dirty="0" smtClean="0">
                <a:latin typeface="Calibri" panose="020F0502020204030204" pitchFamily="34" charset="0"/>
              </a:rPr>
              <a:t>Bugün </a:t>
            </a:r>
            <a:r>
              <a:rPr lang="tr-TR" sz="2400" dirty="0">
                <a:latin typeface="Calibri" panose="020F0502020204030204" pitchFamily="34" charset="0"/>
              </a:rPr>
              <a:t>Milli Eğitim Sistemi’nde yaklaşık </a:t>
            </a:r>
            <a:r>
              <a:rPr lang="tr-TR" sz="2400" dirty="0" smtClean="0">
                <a:latin typeface="Calibri" panose="020F0502020204030204" pitchFamily="34" charset="0"/>
              </a:rPr>
              <a:t>930 </a:t>
            </a:r>
            <a:r>
              <a:rPr lang="tr-TR" sz="2400" dirty="0">
                <a:latin typeface="Calibri" panose="020F0502020204030204" pitchFamily="34" charset="0"/>
              </a:rPr>
              <a:t>bin öğretmen ve okul yöneticisi ile sayısı kesin olarak açıklanmayan ancak 50 binin üzerinde olduğu bilinen ücretli öğretmen görev yapmaktadır.</a:t>
            </a:r>
            <a:endParaRPr lang="tr-TR" sz="2400" dirty="0">
              <a:solidFill>
                <a:srgbClr val="0070C0"/>
              </a:solidFill>
              <a:latin typeface="Calibri" panose="020F0502020204030204" pitchFamily="34" charset="0"/>
            </a:endParaRPr>
          </a:p>
          <a:p>
            <a:endParaRPr lang="tr-TR" dirty="0"/>
          </a:p>
        </p:txBody>
      </p:sp>
    </p:spTree>
    <p:extLst>
      <p:ext uri="{BB962C8B-B14F-4D97-AF65-F5344CB8AC3E}">
        <p14:creationId xmlns:p14="http://schemas.microsoft.com/office/powerpoint/2010/main" val="414106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Calibri" panose="020F0502020204030204" pitchFamily="34" charset="0"/>
                <a:cs typeface="Arial" pitchFamily="34" charset="0"/>
              </a:rPr>
              <a:t>İstihdam Kavramı</a:t>
            </a:r>
            <a:endParaRPr lang="tr-TR" sz="2400" b="1" dirty="0">
              <a:solidFill>
                <a:srgbClr val="FF0000"/>
              </a:solidFill>
              <a:latin typeface="Calibri" panose="020F0502020204030204" pitchFamily="34" charset="0"/>
              <a:cs typeface="Arial" pitchFamily="34" charset="0"/>
            </a:endParaRPr>
          </a:p>
        </p:txBody>
      </p:sp>
      <p:sp>
        <p:nvSpPr>
          <p:cNvPr id="3" name="2 İçerik Yer Tutucusu"/>
          <p:cNvSpPr>
            <a:spLocks noGrp="1"/>
          </p:cNvSpPr>
          <p:nvPr>
            <p:ph sz="quarter" idx="1"/>
          </p:nvPr>
        </p:nvSpPr>
        <p:spPr/>
        <p:txBody>
          <a:bodyPr>
            <a:normAutofit/>
          </a:bodyPr>
          <a:lstStyle/>
          <a:p>
            <a:pPr algn="just">
              <a:buNone/>
            </a:pPr>
            <a:r>
              <a:rPr lang="tr-TR" dirty="0" smtClean="0"/>
              <a:t> </a:t>
            </a:r>
          </a:p>
          <a:p>
            <a:pPr algn="just">
              <a:buNone/>
            </a:pPr>
            <a:r>
              <a:rPr lang="tr-TR" sz="2200" b="1" dirty="0">
                <a:solidFill>
                  <a:srgbClr val="FF0000"/>
                </a:solidFill>
                <a:latin typeface="Arial" pitchFamily="34" charset="0"/>
                <a:cs typeface="Arial" pitchFamily="34" charset="0"/>
              </a:rPr>
              <a:t> </a:t>
            </a:r>
            <a:r>
              <a:rPr lang="tr-TR" sz="2200" b="1" dirty="0" smtClean="0">
                <a:solidFill>
                  <a:srgbClr val="FF0000"/>
                </a:solidFill>
                <a:latin typeface="Arial" pitchFamily="34" charset="0"/>
                <a:cs typeface="Arial" pitchFamily="34" charset="0"/>
              </a:rPr>
              <a:t>   </a:t>
            </a:r>
            <a:r>
              <a:rPr lang="tr-TR" sz="2200" b="1" dirty="0" smtClean="0">
                <a:solidFill>
                  <a:srgbClr val="FF0000"/>
                </a:solidFill>
                <a:latin typeface="Calibri" panose="020F0502020204030204" pitchFamily="34" charset="0"/>
                <a:cs typeface="Arial" pitchFamily="34" charset="0"/>
              </a:rPr>
              <a:t>Ekonomide İstihdam</a:t>
            </a:r>
            <a:r>
              <a:rPr lang="tr-TR" sz="2200" dirty="0" smtClean="0">
                <a:latin typeface="Calibri" panose="020F0502020204030204" pitchFamily="34" charset="0"/>
                <a:cs typeface="Arial" pitchFamily="34" charset="0"/>
              </a:rPr>
              <a:t>: İstihdam üretim faktörlerinin gelir sağlamak amacıyla çalışması ya da çalıştırılmasıdır. Yani bir ülkede bulunan üretim faktörlerinin (sermaye, toprak (tabiat), işgücü ve kimi yaklaşımlara göre girişimci) mal ve hizmet üretmek üzere kullanılmasıdır.</a:t>
            </a:r>
          </a:p>
          <a:p>
            <a:pPr algn="just">
              <a:buNone/>
            </a:pPr>
            <a:r>
              <a:rPr lang="tr-TR" sz="2200" b="1" dirty="0" smtClean="0">
                <a:latin typeface="Calibri" panose="020F0502020204030204" pitchFamily="34" charset="0"/>
                <a:cs typeface="Arial" pitchFamily="34" charset="0"/>
              </a:rPr>
              <a:t>    </a:t>
            </a:r>
            <a:r>
              <a:rPr lang="tr-TR" sz="2200" dirty="0" smtClean="0">
                <a:latin typeface="Calibri" panose="020F0502020204030204" pitchFamily="34" charset="0"/>
                <a:cs typeface="Arial" pitchFamily="34" charset="0"/>
              </a:rPr>
              <a:t>Bu açıdan </a:t>
            </a:r>
            <a:r>
              <a:rPr lang="tr-TR" sz="2200" dirty="0" smtClean="0">
                <a:solidFill>
                  <a:srgbClr val="FF0000"/>
                </a:solidFill>
                <a:latin typeface="Calibri" panose="020F0502020204030204" pitchFamily="34" charset="0"/>
                <a:cs typeface="Arial" pitchFamily="34" charset="0"/>
              </a:rPr>
              <a:t>tam istihdam </a:t>
            </a:r>
            <a:r>
              <a:rPr lang="tr-TR" sz="2200" dirty="0" smtClean="0">
                <a:latin typeface="Calibri" panose="020F0502020204030204" pitchFamily="34" charset="0"/>
                <a:cs typeface="Arial" pitchFamily="34" charset="0"/>
              </a:rPr>
              <a:t>ve </a:t>
            </a:r>
            <a:r>
              <a:rPr lang="tr-TR" sz="2200" dirty="0" smtClean="0">
                <a:solidFill>
                  <a:srgbClr val="FF0000"/>
                </a:solidFill>
                <a:latin typeface="Calibri" panose="020F0502020204030204" pitchFamily="34" charset="0"/>
                <a:cs typeface="Arial" pitchFamily="34" charset="0"/>
              </a:rPr>
              <a:t>eksik istihdam </a:t>
            </a:r>
            <a:r>
              <a:rPr lang="tr-TR" sz="2200" dirty="0" smtClean="0">
                <a:latin typeface="Calibri" panose="020F0502020204030204" pitchFamily="34" charset="0"/>
                <a:cs typeface="Arial" pitchFamily="34" charset="0"/>
              </a:rPr>
              <a:t>diye iki durumdan söz edilebilir. </a:t>
            </a:r>
            <a:r>
              <a:rPr lang="tr-TR" sz="2200" b="1" dirty="0" smtClean="0">
                <a:latin typeface="Calibri" panose="020F0502020204030204" pitchFamily="34" charset="0"/>
                <a:cs typeface="Arial" pitchFamily="34" charset="0"/>
              </a:rPr>
              <a:t> </a:t>
            </a:r>
          </a:p>
          <a:p>
            <a:pPr algn="just">
              <a:buNone/>
            </a:pPr>
            <a:r>
              <a:rPr lang="tr-TR" sz="2200" dirty="0" smtClean="0">
                <a:latin typeface="Calibri" panose="020F0502020204030204" pitchFamily="34" charset="0"/>
                <a:cs typeface="Arial" pitchFamily="34" charset="0"/>
              </a:rPr>
              <a:t>    Ekonomide istihdam yukarıdaki gibi tüm üretim faktörleriyle ilgili bir kavram olarak kullanılırken çalışma ekonomisi alanında ya da gündelik dilde istihdam denildiğinde asıl olarak işgücüne özgü bir durumu anlarız.</a:t>
            </a:r>
          </a:p>
          <a:p>
            <a:pPr algn="just">
              <a:buNone/>
            </a:pPr>
            <a:endParaRPr lang="tr-TR" sz="2200"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275205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solidFill>
                  <a:srgbClr val="FF0000"/>
                </a:solidFill>
              </a:rPr>
              <a:t> </a:t>
            </a:r>
            <a:r>
              <a:rPr lang="tr-TR" sz="2400" b="1" dirty="0" smtClean="0">
                <a:solidFill>
                  <a:srgbClr val="FF0000"/>
                </a:solidFill>
                <a:latin typeface="Calibri" panose="020F0502020204030204" pitchFamily="34" charset="0"/>
              </a:rPr>
              <a:t>İşgücü faktörü ile sınırlı bir kavram olarak istihdam:</a:t>
            </a:r>
            <a:endParaRPr lang="tr-TR" sz="2400" b="1" dirty="0">
              <a:solidFill>
                <a:srgbClr val="FF0000"/>
              </a:solidFill>
              <a:latin typeface="Calibri" panose="020F0502020204030204" pitchFamily="34" charset="0"/>
            </a:endParaRPr>
          </a:p>
        </p:txBody>
      </p:sp>
      <p:sp>
        <p:nvSpPr>
          <p:cNvPr id="3" name="2 İçerik Yer Tutucusu"/>
          <p:cNvSpPr>
            <a:spLocks noGrp="1"/>
          </p:cNvSpPr>
          <p:nvPr>
            <p:ph sz="quarter" idx="1"/>
          </p:nvPr>
        </p:nvSpPr>
        <p:spPr/>
        <p:txBody>
          <a:bodyPr>
            <a:normAutofit/>
          </a:bodyPr>
          <a:lstStyle/>
          <a:p>
            <a:pPr>
              <a:buNone/>
            </a:pPr>
            <a:r>
              <a:rPr lang="tr-TR" dirty="0" smtClean="0">
                <a:solidFill>
                  <a:srgbClr val="FF0000"/>
                </a:solidFill>
              </a:rPr>
              <a:t>   </a:t>
            </a:r>
          </a:p>
          <a:p>
            <a:pPr algn="just">
              <a:buNone/>
            </a:pPr>
            <a:r>
              <a:rPr lang="tr-TR" dirty="0" smtClean="0">
                <a:solidFill>
                  <a:srgbClr val="FF0000"/>
                </a:solidFill>
              </a:rPr>
              <a:t>    </a:t>
            </a:r>
            <a:r>
              <a:rPr lang="tr-TR" sz="2200" dirty="0" smtClean="0">
                <a:solidFill>
                  <a:srgbClr val="FF0000"/>
                </a:solidFill>
                <a:latin typeface="Calibri" panose="020F0502020204030204" pitchFamily="34" charset="0"/>
                <a:cs typeface="Arial" pitchFamily="34" charset="0"/>
              </a:rPr>
              <a:t>Dar anlamda: </a:t>
            </a:r>
            <a:r>
              <a:rPr lang="tr-TR" sz="2200" dirty="0" smtClean="0">
                <a:latin typeface="Calibri" panose="020F0502020204030204" pitchFamily="34" charset="0"/>
                <a:cs typeface="Arial" pitchFamily="34" charset="0"/>
              </a:rPr>
              <a:t>Kişinin bir işe yerleş(tiril)</a:t>
            </a:r>
            <a:r>
              <a:rPr lang="tr-TR" sz="2200" dirty="0" err="1" smtClean="0">
                <a:latin typeface="Calibri" panose="020F0502020204030204" pitchFamily="34" charset="0"/>
                <a:cs typeface="Arial" pitchFamily="34" charset="0"/>
              </a:rPr>
              <a:t>mesini</a:t>
            </a:r>
            <a:r>
              <a:rPr lang="tr-TR" sz="2200" dirty="0" smtClean="0">
                <a:latin typeface="Calibri" panose="020F0502020204030204" pitchFamily="34" charset="0"/>
                <a:cs typeface="Arial" pitchFamily="34" charset="0"/>
              </a:rPr>
              <a:t> ve personelin çalışma usul ve esaslarını akla getirir.</a:t>
            </a:r>
          </a:p>
          <a:p>
            <a:pPr algn="just">
              <a:buNone/>
            </a:pPr>
            <a:r>
              <a:rPr lang="tr-TR" sz="2200" dirty="0">
                <a:latin typeface="Calibri" panose="020F0502020204030204" pitchFamily="34" charset="0"/>
                <a:cs typeface="Arial" pitchFamily="34" charset="0"/>
              </a:rPr>
              <a:t> </a:t>
            </a:r>
            <a:r>
              <a:rPr lang="tr-TR" sz="2200" dirty="0" smtClean="0">
                <a:latin typeface="Calibri" panose="020F0502020204030204" pitchFamily="34" charset="0"/>
                <a:cs typeface="Arial" pitchFamily="34" charset="0"/>
              </a:rPr>
              <a:t>   </a:t>
            </a:r>
            <a:r>
              <a:rPr lang="tr-TR" sz="2200" dirty="0">
                <a:latin typeface="Calibri" panose="020F0502020204030204" pitchFamily="34" charset="0"/>
                <a:cs typeface="Arial" panose="020B0604020202020204" pitchFamily="34" charset="0"/>
              </a:rPr>
              <a:t>Çalışma  ve gelir sağlama kararında olan bireylerin </a:t>
            </a:r>
            <a:r>
              <a:rPr lang="tr-TR" sz="2200" dirty="0" smtClean="0">
                <a:latin typeface="Calibri" panose="020F0502020204030204" pitchFamily="34" charset="0"/>
                <a:cs typeface="Arial" panose="020B0604020202020204" pitchFamily="34" charset="0"/>
              </a:rPr>
              <a:t>işgüçlerinden yararlanmak </a:t>
            </a:r>
            <a:r>
              <a:rPr lang="tr-TR" sz="2200" dirty="0">
                <a:latin typeface="Calibri" panose="020F0502020204030204" pitchFamily="34" charset="0"/>
                <a:cs typeface="Arial" panose="020B0604020202020204" pitchFamily="34" charset="0"/>
              </a:rPr>
              <a:t>üzere </a:t>
            </a:r>
            <a:r>
              <a:rPr lang="tr-TR" sz="2200" dirty="0" smtClean="0">
                <a:latin typeface="Calibri" panose="020F0502020204030204" pitchFamily="34" charset="0"/>
                <a:cs typeface="Arial" panose="020B0604020202020204" pitchFamily="34" charset="0"/>
              </a:rPr>
              <a:t>çalıştırılması, olarak tanımlanır.</a:t>
            </a:r>
          </a:p>
          <a:p>
            <a:pPr algn="just">
              <a:buNone/>
            </a:pPr>
            <a:r>
              <a:rPr lang="tr-TR" sz="2200" dirty="0" smtClean="0">
                <a:solidFill>
                  <a:srgbClr val="FF0000"/>
                </a:solidFill>
                <a:latin typeface="Calibri" panose="020F0502020204030204" pitchFamily="34" charset="0"/>
                <a:cs typeface="Arial" pitchFamily="34" charset="0"/>
              </a:rPr>
              <a:t>   Geniş anlamda:  </a:t>
            </a:r>
            <a:r>
              <a:rPr lang="tr-TR" sz="2200" dirty="0" smtClean="0">
                <a:latin typeface="Calibri" panose="020F0502020204030204" pitchFamily="34" charset="0"/>
                <a:cs typeface="Arial" pitchFamily="34" charset="0"/>
              </a:rPr>
              <a:t>Kişinin işe alınma öncesindeki yetiştirilme süreçlerini, işe alınmasını, </a:t>
            </a:r>
            <a:r>
              <a:rPr lang="tr-TR" sz="2200" dirty="0" err="1" smtClean="0">
                <a:latin typeface="Calibri" panose="020F0502020204030204" pitchFamily="34" charset="0"/>
                <a:cs typeface="Arial" pitchFamily="34" charset="0"/>
              </a:rPr>
              <a:t>hizmetiçi</a:t>
            </a:r>
            <a:r>
              <a:rPr lang="tr-TR" sz="2200" dirty="0" smtClean="0">
                <a:latin typeface="Calibri" panose="020F0502020204030204" pitchFamily="34" charset="0"/>
                <a:cs typeface="Arial" pitchFamily="34" charset="0"/>
              </a:rPr>
              <a:t> eğitimini, denetimini ve değerlendirilmesini, ücret sistemini, mesleki örgütlenmesini, tabi olduğu istihdam biçimi ve görev türünü içinde barındırır. Bu açıdan kavram </a:t>
            </a:r>
            <a:r>
              <a:rPr lang="tr-TR" sz="2200" dirty="0" smtClean="0">
                <a:solidFill>
                  <a:srgbClr val="FF0000"/>
                </a:solidFill>
                <a:latin typeface="Calibri" panose="020F0502020204030204" pitchFamily="34" charset="0"/>
                <a:cs typeface="Arial" pitchFamily="34" charset="0"/>
              </a:rPr>
              <a:t>personel yönetimi </a:t>
            </a:r>
            <a:r>
              <a:rPr lang="tr-TR" sz="2200" dirty="0" smtClean="0">
                <a:latin typeface="Calibri" panose="020F0502020204030204" pitchFamily="34" charset="0"/>
                <a:cs typeface="Arial" pitchFamily="34" charset="0"/>
              </a:rPr>
              <a:t>ya da </a:t>
            </a:r>
            <a:r>
              <a:rPr lang="tr-TR" sz="2200" dirty="0" smtClean="0">
                <a:solidFill>
                  <a:srgbClr val="7030A0"/>
                </a:solidFill>
                <a:latin typeface="Calibri" panose="020F0502020204030204" pitchFamily="34" charset="0"/>
                <a:cs typeface="Arial" pitchFamily="34" charset="0"/>
              </a:rPr>
              <a:t>insan kaynakları yönetimi</a:t>
            </a:r>
            <a:r>
              <a:rPr lang="tr-TR" sz="2200" dirty="0" smtClean="0">
                <a:latin typeface="Calibri" panose="020F0502020204030204" pitchFamily="34" charset="0"/>
                <a:cs typeface="Arial" pitchFamily="34" charset="0"/>
              </a:rPr>
              <a:t> ile örtüşür. </a:t>
            </a:r>
          </a:p>
          <a:p>
            <a:pPr>
              <a:buNone/>
            </a:pPr>
            <a:endParaRPr lang="tr-TR" dirty="0">
              <a:solidFill>
                <a:srgbClr val="FF0000"/>
              </a:solidFill>
            </a:endParaRPr>
          </a:p>
        </p:txBody>
      </p:sp>
    </p:spTree>
    <p:extLst>
      <p:ext uri="{BB962C8B-B14F-4D97-AF65-F5344CB8AC3E}">
        <p14:creationId xmlns:p14="http://schemas.microsoft.com/office/powerpoint/2010/main" val="3089506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solidFill>
                  <a:srgbClr val="0070C0"/>
                </a:solidFill>
              </a:rPr>
              <a:t>  </a:t>
            </a:r>
            <a:r>
              <a:rPr lang="tr-TR" sz="2700" b="1" dirty="0" smtClean="0">
                <a:solidFill>
                  <a:srgbClr val="FF0000"/>
                </a:solidFill>
              </a:rPr>
              <a:t>İş/Çalışma ile Aile/Çevre Nitelikleri Arasındaki </a:t>
            </a:r>
            <a:r>
              <a:rPr lang="tr-TR" sz="2700" b="1" dirty="0">
                <a:solidFill>
                  <a:srgbClr val="FF0000"/>
                </a:solidFill>
              </a:rPr>
              <a:t>İ</a:t>
            </a:r>
            <a:r>
              <a:rPr lang="tr-TR" sz="2700" b="1" dirty="0" smtClean="0">
                <a:solidFill>
                  <a:srgbClr val="FF0000"/>
                </a:solidFill>
              </a:rPr>
              <a:t>lişki</a:t>
            </a:r>
            <a:endParaRPr lang="tr-TR" sz="2700" dirty="0">
              <a:solidFill>
                <a:srgbClr val="FF0000"/>
              </a:solidFill>
            </a:endParaRPr>
          </a:p>
        </p:txBody>
      </p:sp>
      <p:sp>
        <p:nvSpPr>
          <p:cNvPr id="3" name="2 İçerik Yer Tutucusu"/>
          <p:cNvSpPr>
            <a:spLocks noGrp="1"/>
          </p:cNvSpPr>
          <p:nvPr>
            <p:ph sz="quarter" idx="1"/>
          </p:nvPr>
        </p:nvSpPr>
        <p:spPr/>
        <p:txBody>
          <a:bodyPr>
            <a:normAutofit/>
          </a:bodyPr>
          <a:lstStyle/>
          <a:p>
            <a:endParaRPr lang="tr-TR" dirty="0" smtClean="0"/>
          </a:p>
          <a:p>
            <a:r>
              <a:rPr lang="tr-TR" dirty="0" smtClean="0"/>
              <a:t>İlk öğrenme yeri olarak aile pek çok konuya ilişkin olduğu gibi, işe ve çalışmaya karşı tutum, bilgi ve becerilerin kazanıldığı/kazandırıldığı ortamı oluşturur.</a:t>
            </a:r>
          </a:p>
          <a:p>
            <a:r>
              <a:rPr lang="tr-TR" dirty="0" smtClean="0"/>
              <a:t> Bu ortamın etkisi okulda kazandırılmak istenen ve çalışma yaşamında beklenen/geçerli değerlerle uyuştuğunda daha başarılı bir işe geçiş süreci yaşanabilir.</a:t>
            </a:r>
          </a:p>
          <a:p>
            <a:r>
              <a:rPr lang="tr-TR" dirty="0" smtClean="0">
                <a:solidFill>
                  <a:srgbClr val="7030A0"/>
                </a:solidFill>
              </a:rPr>
              <a:t>Geleneksel aileden modern aileye geçiş.</a:t>
            </a:r>
          </a:p>
          <a:p>
            <a:r>
              <a:rPr lang="tr-TR" dirty="0" smtClean="0">
                <a:solidFill>
                  <a:srgbClr val="7030A0"/>
                </a:solidFill>
              </a:rPr>
              <a:t>Toplumsal cinsiyet rollerinde değişim ve bu konuda toplumsal algının değişmesi!</a:t>
            </a:r>
          </a:p>
          <a:p>
            <a:pPr marL="0" indent="0">
              <a:buNone/>
            </a:pPr>
            <a:endParaRPr lang="tr-TR" dirty="0" smtClean="0"/>
          </a:p>
          <a:p>
            <a:endParaRPr lang="tr-TR" dirty="0"/>
          </a:p>
        </p:txBody>
      </p:sp>
    </p:spTree>
    <p:extLst>
      <p:ext uri="{BB962C8B-B14F-4D97-AF65-F5344CB8AC3E}">
        <p14:creationId xmlns:p14="http://schemas.microsoft.com/office/powerpoint/2010/main" val="162978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Nüfus ile İstihdam Arasındaki İlişki</a:t>
            </a:r>
            <a:endParaRPr lang="tr-TR" sz="2400" dirty="0">
              <a:solidFill>
                <a:srgbClr val="FF0000"/>
              </a:solidFill>
            </a:endParaRPr>
          </a:p>
        </p:txBody>
      </p:sp>
      <p:sp>
        <p:nvSpPr>
          <p:cNvPr id="3" name="İçerik Yer Tutucusu 2"/>
          <p:cNvSpPr>
            <a:spLocks noGrp="1"/>
          </p:cNvSpPr>
          <p:nvPr>
            <p:ph sz="quarter" idx="1"/>
          </p:nvPr>
        </p:nvSpPr>
        <p:spPr/>
        <p:txBody>
          <a:bodyPr/>
          <a:lstStyle/>
          <a:p>
            <a:endParaRPr lang="tr-TR" dirty="0" smtClean="0"/>
          </a:p>
          <a:p>
            <a:r>
              <a:rPr lang="tr-TR" dirty="0" smtClean="0"/>
              <a:t>Bir ülkedeki nüfus büyüklüğü,</a:t>
            </a:r>
          </a:p>
          <a:p>
            <a:r>
              <a:rPr lang="tr-TR" dirty="0" smtClean="0"/>
              <a:t>Nüfusun niteliği (eğitimli olup olmaması, yaş gruplarına göre dağılımı, kadın ve erkek dengesi vs.),</a:t>
            </a:r>
          </a:p>
          <a:p>
            <a:r>
              <a:rPr lang="tr-TR" dirty="0" smtClean="0"/>
              <a:t>Nüfus artış oranı ve tarzı,</a:t>
            </a:r>
          </a:p>
          <a:p>
            <a:pPr marL="0" indent="0">
              <a:buNone/>
            </a:pPr>
            <a:r>
              <a:rPr lang="tr-TR" dirty="0"/>
              <a:t> </a:t>
            </a:r>
            <a:r>
              <a:rPr lang="tr-TR" dirty="0" smtClean="0"/>
              <a:t>  ile o ülkedeki istihdam büyüklüğü ve koşulları arasında ne tür bir ilişki vardır?</a:t>
            </a:r>
          </a:p>
          <a:p>
            <a:pPr marL="0" indent="0">
              <a:buNone/>
            </a:pPr>
            <a:endParaRPr lang="tr-TR" dirty="0"/>
          </a:p>
          <a:p>
            <a:pPr marL="0" indent="0">
              <a:buNone/>
            </a:pPr>
            <a:r>
              <a:rPr lang="tr-TR" dirty="0" smtClean="0"/>
              <a:t>* </a:t>
            </a:r>
            <a:r>
              <a:rPr lang="tr-TR" dirty="0" smtClean="0">
                <a:solidFill>
                  <a:srgbClr val="7030A0"/>
                </a:solidFill>
              </a:rPr>
              <a:t>Eğitim alanı düşünüldüğünde, nüfus ile eğitimde istihdam arasında nasıl bir ilişki olduğu söylenebilir?</a:t>
            </a:r>
            <a:endParaRPr lang="tr-TR" dirty="0">
              <a:solidFill>
                <a:srgbClr val="7030A0"/>
              </a:solidFill>
            </a:endParaRPr>
          </a:p>
        </p:txBody>
      </p:sp>
    </p:spTree>
    <p:extLst>
      <p:ext uri="{BB962C8B-B14F-4D97-AF65-F5344CB8AC3E}">
        <p14:creationId xmlns:p14="http://schemas.microsoft.com/office/powerpoint/2010/main" val="293463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solidFill>
                  <a:srgbClr val="FF0000"/>
                </a:solidFill>
                <a:latin typeface="Calibri" panose="020F0502020204030204" pitchFamily="34" charset="0"/>
              </a:rPr>
              <a:t>Milli Eğitim Sistemi’nde Farklı İstihdam Biçimleri</a:t>
            </a:r>
            <a:br>
              <a:rPr lang="tr-TR" sz="2400" dirty="0">
                <a:solidFill>
                  <a:srgbClr val="FF0000"/>
                </a:solidFill>
                <a:latin typeface="Calibri" panose="020F0502020204030204" pitchFamily="34" charset="0"/>
              </a:rPr>
            </a:br>
            <a:endParaRPr lang="tr-TR" sz="2400" dirty="0">
              <a:solidFill>
                <a:srgbClr val="FF0000"/>
              </a:solidFill>
              <a:latin typeface="Calibri" panose="020F0502020204030204" pitchFamily="34" charset="0"/>
            </a:endParaRPr>
          </a:p>
        </p:txBody>
      </p:sp>
      <p:sp>
        <p:nvSpPr>
          <p:cNvPr id="3" name="İçerik Yer Tutucusu 2"/>
          <p:cNvSpPr>
            <a:spLocks noGrp="1"/>
          </p:cNvSpPr>
          <p:nvPr>
            <p:ph sz="quarter" idx="1"/>
          </p:nvPr>
        </p:nvSpPr>
        <p:spPr/>
        <p:txBody>
          <a:bodyPr>
            <a:normAutofit fontScale="85000" lnSpcReduction="10000"/>
          </a:bodyPr>
          <a:lstStyle/>
          <a:p>
            <a:pPr algn="just"/>
            <a:r>
              <a:rPr lang="tr-TR" dirty="0" smtClean="0">
                <a:latin typeface="Calibri" panose="020F0502020204030204" pitchFamily="34" charset="0"/>
              </a:rPr>
              <a:t>657 </a:t>
            </a:r>
            <a:r>
              <a:rPr lang="tr-TR" dirty="0">
                <a:latin typeface="Calibri" panose="020F0502020204030204" pitchFamily="34" charset="0"/>
              </a:rPr>
              <a:t>sayılı Devlet Memurları Kanununun </a:t>
            </a:r>
            <a:r>
              <a:rPr lang="tr-TR" dirty="0" smtClean="0">
                <a:latin typeface="Calibri" panose="020F0502020204030204" pitchFamily="34" charset="0"/>
              </a:rPr>
              <a:t>4. maddesinde kamu çalışanlarına ilişkin 4 tip istihdam biçimi düzenlenmiş:</a:t>
            </a:r>
          </a:p>
          <a:p>
            <a:pPr algn="just"/>
            <a:r>
              <a:rPr lang="tr-TR" dirty="0" smtClean="0">
                <a:latin typeface="Calibri" panose="020F0502020204030204" pitchFamily="34" charset="0"/>
              </a:rPr>
              <a:t>1. Memurlar</a:t>
            </a:r>
          </a:p>
          <a:p>
            <a:pPr algn="just"/>
            <a:r>
              <a:rPr lang="tr-TR" dirty="0" smtClean="0">
                <a:latin typeface="Calibri" panose="020F0502020204030204" pitchFamily="34" charset="0"/>
              </a:rPr>
              <a:t>2. Sözleşmeli Personel</a:t>
            </a:r>
          </a:p>
          <a:p>
            <a:pPr algn="just"/>
            <a:r>
              <a:rPr lang="tr-TR" dirty="0" smtClean="0">
                <a:latin typeface="Calibri" panose="020F0502020204030204" pitchFamily="34" charset="0"/>
              </a:rPr>
              <a:t>3. Geçici Personel</a:t>
            </a:r>
          </a:p>
          <a:p>
            <a:pPr algn="just"/>
            <a:r>
              <a:rPr lang="tr-TR" dirty="0" smtClean="0">
                <a:latin typeface="Calibri" panose="020F0502020204030204" pitchFamily="34" charset="0"/>
              </a:rPr>
              <a:t>4. İşçiler</a:t>
            </a:r>
          </a:p>
          <a:p>
            <a:pPr algn="just"/>
            <a:r>
              <a:rPr lang="tr-TR" dirty="0" smtClean="0">
                <a:latin typeface="Calibri" panose="020F0502020204030204" pitchFamily="34" charset="0"/>
              </a:rPr>
              <a:t>Bunlar yanında 657 sayılı yasanın 89. maddesine göre, «Her </a:t>
            </a:r>
            <a:r>
              <a:rPr lang="tr-TR" dirty="0">
                <a:latin typeface="Calibri" panose="020F0502020204030204" pitchFamily="34" charset="0"/>
              </a:rPr>
              <a:t>derecedeki eğitim ve öğretim kurumları ile Üniversite ve Akademi (Askeri Akademiler dahil), okul, kurs veya yaygın eğitim yapan kurumlarda ve benzeri kuruluşlarda öğretmen veya öğretim üyesi bulunmaması halinde öğretmenlere, öğretim üyelerine veya diğer memurlara veyahut açıktan atanacaklara ücret ile ek ders görevi verilebilir</a:t>
            </a:r>
            <a:r>
              <a:rPr lang="tr-TR" dirty="0" smtClean="0">
                <a:latin typeface="Calibri" panose="020F0502020204030204" pitchFamily="34" charset="0"/>
              </a:rPr>
              <a:t>.»</a:t>
            </a:r>
          </a:p>
        </p:txBody>
      </p:sp>
    </p:spTree>
    <p:extLst>
      <p:ext uri="{BB962C8B-B14F-4D97-AF65-F5344CB8AC3E}">
        <p14:creationId xmlns:p14="http://schemas.microsoft.com/office/powerpoint/2010/main" val="3456194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sz="2400" dirty="0" smtClean="0">
              <a:latin typeface="Calibri" panose="020F0502020204030204" pitchFamily="34" charset="0"/>
            </a:endParaRPr>
          </a:p>
          <a:p>
            <a:r>
              <a:rPr lang="tr-TR" sz="2400" dirty="0" smtClean="0">
                <a:latin typeface="Calibri" panose="020F0502020204030204" pitchFamily="34" charset="0"/>
              </a:rPr>
              <a:t>Milli Eğitim Sistemi’nde,</a:t>
            </a:r>
          </a:p>
          <a:p>
            <a:r>
              <a:rPr lang="tr-TR" sz="2400" dirty="0" smtClean="0">
                <a:latin typeface="Calibri" panose="020F0502020204030204" pitchFamily="34" charset="0"/>
              </a:rPr>
              <a:t>1. Kadrolu öğretmenler (657 sayılı yasanın 4/A maddesi)</a:t>
            </a:r>
          </a:p>
          <a:p>
            <a:r>
              <a:rPr lang="tr-TR" sz="2400" dirty="0" smtClean="0">
                <a:latin typeface="Calibri" panose="020F0502020204030204" pitchFamily="34" charset="0"/>
              </a:rPr>
              <a:t>2. Sözleşmeli öğretmenler (657 sayılı yasanın 4/B maddesi)</a:t>
            </a:r>
          </a:p>
          <a:p>
            <a:r>
              <a:rPr lang="tr-TR" sz="2400" dirty="0" smtClean="0">
                <a:latin typeface="Calibri" panose="020F0502020204030204" pitchFamily="34" charset="0"/>
              </a:rPr>
              <a:t>3.Ücretli öğretmenler (</a:t>
            </a:r>
            <a:r>
              <a:rPr lang="tr-TR" sz="2400" dirty="0">
                <a:latin typeface="Calibri" panose="020F0502020204030204" pitchFamily="34" charset="0"/>
              </a:rPr>
              <a:t>657 sayılı </a:t>
            </a:r>
            <a:r>
              <a:rPr lang="tr-TR" sz="2400" dirty="0" smtClean="0">
                <a:latin typeface="Calibri" panose="020F0502020204030204" pitchFamily="34" charset="0"/>
              </a:rPr>
              <a:t>yasanın 89. maddesi)</a:t>
            </a:r>
          </a:p>
          <a:p>
            <a:pPr marL="0" indent="0">
              <a:buNone/>
            </a:pPr>
            <a:endParaRPr lang="tr-TR" sz="2400" dirty="0">
              <a:latin typeface="Calibri" panose="020F0502020204030204" pitchFamily="34" charset="0"/>
            </a:endParaRPr>
          </a:p>
          <a:p>
            <a:pPr marL="0" indent="0">
              <a:buNone/>
            </a:pPr>
            <a:r>
              <a:rPr lang="tr-TR" sz="2400" dirty="0" smtClean="0">
                <a:latin typeface="Calibri" panose="020F0502020204030204" pitchFamily="34" charset="0"/>
              </a:rPr>
              <a:t>Bunlar dışında ise, vekil, asker öğretmen gibi uygulamalar var.</a:t>
            </a:r>
            <a:endParaRPr lang="tr-TR" sz="2400" dirty="0">
              <a:latin typeface="Calibri" panose="020F0502020204030204" pitchFamily="34" charset="0"/>
            </a:endParaRPr>
          </a:p>
        </p:txBody>
      </p:sp>
    </p:spTree>
    <p:extLst>
      <p:ext uri="{BB962C8B-B14F-4D97-AF65-F5344CB8AC3E}">
        <p14:creationId xmlns:p14="http://schemas.microsoft.com/office/powerpoint/2010/main" val="1332209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solidFill>
                  <a:srgbClr val="FF0000"/>
                </a:solidFill>
                <a:latin typeface="Calibri" panose="020F0502020204030204" pitchFamily="34" charset="0"/>
                <a:cs typeface="Arial" panose="020B0604020202020204" pitchFamily="34" charset="0"/>
              </a:rPr>
              <a:t>Öğretmen Arzı ve </a:t>
            </a:r>
            <a:r>
              <a:rPr lang="tr-TR" sz="2800" dirty="0">
                <a:solidFill>
                  <a:srgbClr val="FF0000"/>
                </a:solidFill>
                <a:latin typeface="Calibri" panose="020F0502020204030204" pitchFamily="34" charset="0"/>
                <a:cs typeface="Arial" panose="020B0604020202020204" pitchFamily="34" charset="0"/>
              </a:rPr>
              <a:t>T</a:t>
            </a:r>
            <a:r>
              <a:rPr lang="tr-TR" sz="2800" dirty="0" smtClean="0">
                <a:solidFill>
                  <a:srgbClr val="FF0000"/>
                </a:solidFill>
                <a:latin typeface="Calibri" panose="020F0502020204030204" pitchFamily="34" charset="0"/>
                <a:cs typeface="Arial" panose="020B0604020202020204" pitchFamily="34" charset="0"/>
              </a:rPr>
              <a:t>alebi</a:t>
            </a:r>
            <a:endParaRPr lang="tr-TR" sz="2800" dirty="0">
              <a:solidFill>
                <a:srgbClr val="FF0000"/>
              </a:solidFill>
              <a:latin typeface="Calibri" panose="020F050202020403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endParaRPr lang="tr-TR" dirty="0" smtClean="0"/>
          </a:p>
          <a:p>
            <a:pPr algn="just"/>
            <a:r>
              <a:rPr lang="tr-TR" sz="2400" dirty="0" smtClean="0">
                <a:latin typeface="Calibri" panose="020F0502020204030204" pitchFamily="34" charset="0"/>
              </a:rPr>
              <a:t>Türkiye’de </a:t>
            </a:r>
            <a:r>
              <a:rPr lang="tr-TR" sz="2400" dirty="0">
                <a:latin typeface="Calibri" panose="020F0502020204030204" pitchFamily="34" charset="0"/>
              </a:rPr>
              <a:t>Milli Eğitim Sistemi içinde görev yapacak öğretmenler başta Eğitim Fakülteleri ve Fen-Edebiyat Fakülteleri olmak üzere çeşitli fakültelerden mezun olan adaylar arasından Kamu Personeli Seçme Sınavı (KPSS) ile </a:t>
            </a:r>
            <a:r>
              <a:rPr lang="tr-TR" sz="2400" dirty="0" smtClean="0">
                <a:latin typeface="Calibri" panose="020F0502020204030204" pitchFamily="34" charset="0"/>
              </a:rPr>
              <a:t>sıralanmakta, puan </a:t>
            </a:r>
            <a:r>
              <a:rPr lang="tr-TR" sz="2400" dirty="0">
                <a:latin typeface="Calibri" panose="020F0502020204030204" pitchFamily="34" charset="0"/>
              </a:rPr>
              <a:t>üstünlüğüne </a:t>
            </a:r>
            <a:r>
              <a:rPr lang="tr-TR" sz="2400" dirty="0" smtClean="0">
                <a:latin typeface="Calibri" panose="020F0502020204030204" pitchFamily="34" charset="0"/>
              </a:rPr>
              <a:t>ve mülakatta alacakları puana göre </a:t>
            </a:r>
            <a:r>
              <a:rPr lang="tr-TR" sz="2400" dirty="0">
                <a:latin typeface="Calibri" panose="020F0502020204030204" pitchFamily="34" charset="0"/>
              </a:rPr>
              <a:t>atanmaktadırlar</a:t>
            </a:r>
            <a:r>
              <a:rPr lang="tr-TR" sz="2400" dirty="0" smtClean="0">
                <a:latin typeface="Calibri" panose="020F0502020204030204" pitchFamily="34" charset="0"/>
              </a:rPr>
              <a:t>.</a:t>
            </a:r>
          </a:p>
          <a:p>
            <a:pPr algn="just"/>
            <a:r>
              <a:rPr lang="tr-TR" sz="2400" dirty="0">
                <a:latin typeface="Calibri" panose="020F0502020204030204" pitchFamily="34" charset="0"/>
              </a:rPr>
              <a:t>668 sayılı KHK ile sözleşmeli öğretmenlik ve mülakat yasalaşmıştı.</a:t>
            </a:r>
          </a:p>
          <a:p>
            <a:pPr algn="just"/>
            <a:endParaRPr lang="tr-TR" sz="2400" dirty="0"/>
          </a:p>
        </p:txBody>
      </p:sp>
    </p:spTree>
    <p:extLst>
      <p:ext uri="{BB962C8B-B14F-4D97-AF65-F5344CB8AC3E}">
        <p14:creationId xmlns:p14="http://schemas.microsoft.com/office/powerpoint/2010/main" val="766524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62500" lnSpcReduction="20000"/>
          </a:bodyPr>
          <a:lstStyle/>
          <a:p>
            <a:endParaRPr lang="tr-TR" dirty="0" smtClean="0"/>
          </a:p>
          <a:p>
            <a:pPr algn="just"/>
            <a:r>
              <a:rPr lang="tr-TR" sz="3200" dirty="0" smtClean="0">
                <a:latin typeface="Calibri" panose="020F0502020204030204" pitchFamily="34" charset="0"/>
              </a:rPr>
              <a:t>27/7/2017 tarihinde çıkarılan 668 </a:t>
            </a:r>
            <a:r>
              <a:rPr lang="tr-TR" sz="3200" dirty="0">
                <a:latin typeface="Calibri" panose="020F0502020204030204" pitchFamily="34" charset="0"/>
              </a:rPr>
              <a:t>sayılı KHK </a:t>
            </a:r>
            <a:r>
              <a:rPr lang="tr-TR" sz="3200" dirty="0" smtClean="0">
                <a:latin typeface="Calibri" panose="020F0502020204030204" pitchFamily="34" charset="0"/>
              </a:rPr>
              <a:t>ile, 25/8/2011 </a:t>
            </a:r>
            <a:r>
              <a:rPr lang="tr-TR" sz="3200" dirty="0">
                <a:latin typeface="Calibri" panose="020F0502020204030204" pitchFamily="34" charset="0"/>
              </a:rPr>
              <a:t>tarihli ve 652 sayılı Milli Eğitim Bakanlığının Teşkilat ve Görevleri Hakkında Kanun Hükmünde Kararnameye aşağıdaki ek madde </a:t>
            </a:r>
            <a:r>
              <a:rPr lang="tr-TR" sz="3200" dirty="0" smtClean="0">
                <a:latin typeface="Calibri" panose="020F0502020204030204" pitchFamily="34" charset="0"/>
              </a:rPr>
              <a:t>eklenmiştir:</a:t>
            </a:r>
            <a:endParaRPr lang="tr-TR" sz="3200" dirty="0">
              <a:latin typeface="Calibri" panose="020F0502020204030204" pitchFamily="34" charset="0"/>
            </a:endParaRPr>
          </a:p>
          <a:p>
            <a:pPr algn="just"/>
            <a:r>
              <a:rPr lang="tr-TR" sz="3200" dirty="0">
                <a:latin typeface="Calibri" panose="020F0502020204030204" pitchFamily="34" charset="0"/>
              </a:rPr>
              <a:t>"EK MADDE 4- (1) Öncelikle kalkınmada birinci derecede öncelikli yörelerde olmak üzere Bakanlığın boş öğretmen norm kadrosu bulunan örgün ve yaygın eğitim kuramlarında 657 sayılı Devlet Memurları Kanununun 4 üncü maddesinin (B) fıkrası kapsamında sözleşmeli öğretmen istihdam edilebilir.</a:t>
            </a:r>
          </a:p>
          <a:p>
            <a:pPr algn="just"/>
            <a:r>
              <a:rPr lang="tr-TR" sz="3200" dirty="0">
                <a:latin typeface="Calibri" panose="020F0502020204030204" pitchFamily="34" charset="0"/>
              </a:rPr>
              <a:t>(2) Sözleşmeli öğretmenler, 657 sayılı Devlet Memurları Kanununun 48 inci maddesinde öngörülen genel şartlar ile öğretmen kadrosuna atanabilmek için aranan özel şartları taşıyanlardan Kamu Personel Seçme Sınavı puan sırasına konulmak kaydıyla alım yapılacak her bir pozisyonun üç katma kadar aday arasından Bakanlık tarafından yapılacak sözlü sınav başarı sırasına göre atanır.</a:t>
            </a:r>
          </a:p>
          <a:p>
            <a:pPr algn="just"/>
            <a:endParaRPr lang="tr-TR" sz="3100" dirty="0">
              <a:latin typeface="Calibri" panose="020F0502020204030204" pitchFamily="34" charset="0"/>
            </a:endParaRPr>
          </a:p>
        </p:txBody>
      </p:sp>
    </p:spTree>
    <p:extLst>
      <p:ext uri="{BB962C8B-B14F-4D97-AF65-F5344CB8AC3E}">
        <p14:creationId xmlns:p14="http://schemas.microsoft.com/office/powerpoint/2010/main" val="34079584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1255</TotalTime>
  <Words>731</Words>
  <Application>Microsoft Office PowerPoint</Application>
  <PresentationFormat>Ekran Gösterisi (4:3)</PresentationFormat>
  <Paragraphs>54</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Franklin Gothic Book</vt:lpstr>
      <vt:lpstr>Perpetua</vt:lpstr>
      <vt:lpstr>Wingdings 2</vt:lpstr>
      <vt:lpstr>Hisse Senedi</vt:lpstr>
      <vt:lpstr>Ekonomi ve Girişimcilik Dersi Notları – 13</vt:lpstr>
      <vt:lpstr>İstihdam Kavramı</vt:lpstr>
      <vt:lpstr> İşgücü faktörü ile sınırlı bir kavram olarak istihdam:</vt:lpstr>
      <vt:lpstr>  İş/Çalışma ile Aile/Çevre Nitelikleri Arasındaki İlişki</vt:lpstr>
      <vt:lpstr>Nüfus ile İstihdam Arasındaki İlişki</vt:lpstr>
      <vt:lpstr>Milli Eğitim Sistemi’nde Farklı İstihdam Biçimleri </vt:lpstr>
      <vt:lpstr>PowerPoint Sunusu</vt:lpstr>
      <vt:lpstr>Öğretmen Arzı ve Talebi</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346</cp:revision>
  <dcterms:created xsi:type="dcterms:W3CDTF">2014-05-05T08:01:07Z</dcterms:created>
  <dcterms:modified xsi:type="dcterms:W3CDTF">2019-11-19T07:14:49Z</dcterms:modified>
</cp:coreProperties>
</file>