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2"/>
  </p:notesMasterIdLst>
  <p:handoutMasterIdLst>
    <p:handoutMasterId r:id="rId13"/>
  </p:handoutMasterIdLst>
  <p:sldIdLst>
    <p:sldId id="256" r:id="rId2"/>
    <p:sldId id="263" r:id="rId3"/>
    <p:sldId id="264" r:id="rId4"/>
    <p:sldId id="271" r:id="rId5"/>
    <p:sldId id="270" r:id="rId6"/>
    <p:sldId id="269" r:id="rId7"/>
    <p:sldId id="268" r:id="rId8"/>
    <p:sldId id="267" r:id="rId9"/>
    <p:sldId id="266" r:id="rId10"/>
    <p:sldId id="265" r:id="rId11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114" autoAdjust="0"/>
    <p:restoredTop sz="94660"/>
  </p:normalViewPr>
  <p:slideViewPr>
    <p:cSldViewPr>
      <p:cViewPr varScale="1">
        <p:scale>
          <a:sx n="108" d="100"/>
          <a:sy n="108" d="100"/>
        </p:scale>
        <p:origin x="1734" y="120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4212C95-84E5-479B-996E-A11D5EC8C7B9}" type="datetimeFigureOut">
              <a:rPr lang="tr-TR" smtClean="0"/>
              <a:pPr/>
              <a:t>26.03.2020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1A780D4-8079-4B27-A676-FF9BF299137B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A43FE18-38E3-4915-9A24-FD7BE7F9AF8E}" type="datetimeFigureOut">
              <a:rPr lang="en-US" smtClean="0"/>
              <a:pPr/>
              <a:t>3/26/2020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158E01A-7A81-4A50-BADA-B3DF7F87F41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58E01A-7A81-4A50-BADA-B3DF7F87F41F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D9F75050-0E15-4C5B-92B0-66D068882F1F}" type="datetimeFigureOut">
              <a:rPr lang="tr-TR" smtClean="0"/>
              <a:pPr/>
              <a:t>26.03.2020</a:t>
            </a:fld>
            <a:endParaRPr lang="tr-TR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tr-TR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26.03.2020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26.03.2020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D9F75050-0E15-4C5B-92B0-66D068882F1F}" type="datetimeFigureOut">
              <a:rPr lang="tr-TR" smtClean="0"/>
              <a:pPr/>
              <a:t>26.03.2020</a:t>
            </a:fld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D9F75050-0E15-4C5B-92B0-66D068882F1F}" type="datetimeFigureOut">
              <a:rPr lang="tr-TR" smtClean="0"/>
              <a:pPr/>
              <a:t>26.03.2020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tr-TR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26.03.2020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26.03.2020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D9F75050-0E15-4C5B-92B0-66D068882F1F}" type="datetimeFigureOut">
              <a:rPr lang="tr-TR" smtClean="0"/>
              <a:pPr/>
              <a:t>26.03.2020</a:t>
            </a:fld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26.03.2020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D9F75050-0E15-4C5B-92B0-66D068882F1F}" type="datetimeFigureOut">
              <a:rPr lang="tr-TR" smtClean="0"/>
              <a:pPr/>
              <a:t>26.03.2020</a:t>
            </a:fld>
            <a:endParaRPr lang="tr-TR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D9F75050-0E15-4C5B-92B0-66D068882F1F}" type="datetimeFigureOut">
              <a:rPr lang="tr-TR" smtClean="0"/>
              <a:pPr/>
              <a:t>26.03.2020</a:t>
            </a:fld>
            <a:endParaRPr lang="tr-TR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 bright="57000" contrast="-16000"/>
          </a:blip>
          <a:srcRect/>
          <a:stretch>
            <a:fillRect l="-27000" r="-2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26.03.2020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ransition>
    <p:wheel spokes="1"/>
  </p:transition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1907704" y="836712"/>
            <a:ext cx="6192688" cy="5112568"/>
          </a:xfrm>
        </p:spPr>
        <p:txBody>
          <a:bodyPr>
            <a:normAutofit fontScale="90000"/>
          </a:bodyPr>
          <a:lstStyle/>
          <a:p>
            <a:pPr algn="ctr"/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124 Hintçe Dinleme ve Konuşma</a:t>
            </a: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1. Hafta</a:t>
            </a: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Hindi Karşılıklı Konuşma Metni- </a:t>
            </a:r>
            <a:r>
              <a:rPr lang="hi-IN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क्या तुम्हारा परिवार दिल्ली में है</a:t>
            </a: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br>
              <a:rPr lang="tr-TR" sz="1600" dirty="0">
                <a:solidFill>
                  <a:schemeClr val="tx1"/>
                </a:solidFill>
              </a:rPr>
            </a:br>
            <a:br>
              <a:rPr lang="tr-TR" sz="1600" dirty="0">
                <a:solidFill>
                  <a:schemeClr val="tx1"/>
                </a:solidFill>
              </a:rPr>
            </a:br>
            <a:br>
              <a:rPr lang="tr-TR" sz="1600" dirty="0">
                <a:solidFill>
                  <a:schemeClr val="tx1"/>
                </a:solidFill>
              </a:rPr>
            </a:br>
            <a:br>
              <a:rPr lang="tr-TR" sz="1600" dirty="0">
                <a:solidFill>
                  <a:schemeClr val="tx1"/>
                </a:solidFill>
              </a:rPr>
            </a:br>
            <a:endParaRPr lang="tr-TR" sz="1600" dirty="0">
              <a:solidFill>
                <a:schemeClr val="tx1"/>
              </a:solidFill>
            </a:endParaRP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2286000" y="3573016"/>
            <a:ext cx="6172200" cy="2801906"/>
          </a:xfrm>
        </p:spPr>
        <p:txBody>
          <a:bodyPr>
            <a:normAutofit/>
          </a:bodyPr>
          <a:lstStyle/>
          <a:p>
            <a:pPr algn="r"/>
            <a:endParaRPr lang="tr-TR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  <a:p>
            <a:pPr algn="r"/>
            <a:r>
              <a:rPr lang="tr-TR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Doç. Dr. Yalçın Kayalı</a:t>
            </a:r>
          </a:p>
          <a:p>
            <a:pPr algn="r"/>
            <a:r>
              <a:rPr lang="tr-TR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Ankara Üniversitesi</a:t>
            </a:r>
          </a:p>
          <a:p>
            <a:pPr algn="r"/>
            <a:r>
              <a:rPr lang="tr-TR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Dil ve Tarih-Coğrafya Fakültesi</a:t>
            </a:r>
          </a:p>
          <a:p>
            <a:pPr algn="r"/>
            <a:r>
              <a:rPr lang="tr-TR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Doğu Dilleri ve Edebiyatları Bölümü</a:t>
            </a:r>
          </a:p>
          <a:p>
            <a:pPr algn="r"/>
            <a:r>
              <a:rPr lang="tr-TR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Hindoloji Anabilim Dalı</a:t>
            </a:r>
          </a:p>
          <a:p>
            <a:pPr algn="r"/>
            <a:endParaRPr lang="tr-TR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</p:txBody>
      </p:sp>
    </p:spTree>
  </p:cSld>
  <p:clrMapOvr>
    <a:masterClrMapping/>
  </p:clrMapOvr>
  <p:transition>
    <p:wheel spokes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00034" y="214290"/>
            <a:ext cx="7467600" cy="1143000"/>
          </a:xfrm>
        </p:spPr>
        <p:txBody>
          <a:bodyPr>
            <a:normAutofit/>
          </a:bodyPr>
          <a:lstStyle/>
          <a:p>
            <a:pPr algn="ctr"/>
            <a:r>
              <a:rPr lang="tr-TR" sz="240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124 Hintçe Dinleme ve Konuşma</a:t>
            </a:r>
            <a:endParaRPr lang="tr-TR" sz="2400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lvl="0" indent="0" algn="just">
              <a:lnSpc>
                <a:spcPct val="150000"/>
              </a:lnSpc>
              <a:spcAft>
                <a:spcPts val="800"/>
              </a:spcAft>
              <a:buClr>
                <a:srgbClr val="FE8637"/>
              </a:buClr>
              <a:buNone/>
            </a:pPr>
            <a:endParaRPr lang="tr-TR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50000"/>
              </a:lnSpc>
              <a:spcAft>
                <a:spcPts val="800"/>
              </a:spcAft>
              <a:buClr>
                <a:srgbClr val="FE8637"/>
              </a:buClr>
            </a:pPr>
            <a:r>
              <a:rPr lang="hi-IN" sz="32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मेरा</a:t>
            </a:r>
            <a:r>
              <a:rPr lang="hi-IN" sz="32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भाई</a:t>
            </a:r>
            <a:r>
              <a:rPr lang="hi-IN" sz="32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छोटा</a:t>
            </a:r>
            <a:r>
              <a:rPr lang="hi-IN" sz="32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है</a:t>
            </a:r>
            <a:r>
              <a:rPr lang="tr-TR" sz="32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hi-IN" sz="32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वह</a:t>
            </a:r>
            <a:r>
              <a:rPr lang="hi-IN" sz="32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solidFill>
                  <a:schemeClr val="accent3">
                    <a:lumMod val="60000"/>
                    <a:lumOff val="4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अभी</a:t>
            </a:r>
            <a:r>
              <a:rPr lang="hi-IN" sz="32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स्कूल</a:t>
            </a:r>
            <a:r>
              <a:rPr lang="hi-IN" sz="32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में</a:t>
            </a:r>
            <a:r>
              <a:rPr lang="hi-IN" sz="32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है।</a:t>
            </a:r>
            <a:endParaRPr lang="tr-TR" sz="3200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50000"/>
              </a:lnSpc>
              <a:spcAft>
                <a:spcPts val="800"/>
              </a:spcAft>
              <a:buClr>
                <a:srgbClr val="FE8637"/>
              </a:buClr>
            </a:pPr>
            <a:r>
              <a:rPr lang="hi-IN" sz="32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राकेश</a:t>
            </a:r>
            <a:r>
              <a:rPr lang="hi-IN" sz="32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hi-IN" sz="32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आजकल</a:t>
            </a:r>
            <a:r>
              <a:rPr lang="hi-IN" sz="32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बड़े</a:t>
            </a:r>
            <a:r>
              <a:rPr lang="hi-IN" sz="32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परिवार</a:t>
            </a:r>
            <a:r>
              <a:rPr lang="hi-IN" sz="32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solidFill>
                  <a:schemeClr val="accent1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केवल</a:t>
            </a:r>
            <a:r>
              <a:rPr lang="hi-IN" sz="32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solidFill>
                  <a:srgbClr val="7030A0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गाँव</a:t>
            </a:r>
            <a:r>
              <a:rPr lang="hi-IN" sz="32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में</a:t>
            </a:r>
            <a:r>
              <a:rPr lang="hi-IN" sz="32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हैं</a:t>
            </a:r>
            <a:r>
              <a:rPr lang="hi-IN" sz="32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solidFill>
                  <a:srgbClr val="7030A0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शहर</a:t>
            </a:r>
            <a:r>
              <a:rPr lang="hi-IN" sz="32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में</a:t>
            </a:r>
            <a:r>
              <a:rPr lang="hi-IN" sz="32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नहीं</a:t>
            </a: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19232741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00034" y="214290"/>
            <a:ext cx="7467600" cy="1143000"/>
          </a:xfrm>
        </p:spPr>
        <p:txBody>
          <a:bodyPr>
            <a:normAutofit/>
          </a:bodyPr>
          <a:lstStyle/>
          <a:p>
            <a:pPr algn="ctr"/>
            <a:r>
              <a:rPr lang="tr-TR" sz="24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124 Hintçe Dinleme ve Konuşma</a:t>
            </a:r>
            <a:endParaRPr lang="tr-TR" sz="2400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algn="just">
              <a:lnSpc>
                <a:spcPct val="150000"/>
              </a:lnSpc>
              <a:spcAft>
                <a:spcPts val="800"/>
              </a:spcAft>
            </a:pP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सविता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अच्छा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राकेश</a:t>
            </a:r>
            <a:r>
              <a:rPr lang="tr-TR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क्या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तुम्हारा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परिवार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दिल्ली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में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है</a:t>
            </a:r>
            <a:r>
              <a:rPr lang="tr-TR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?</a:t>
            </a:r>
            <a:endParaRPr lang="tr-TR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800"/>
              </a:spcAft>
            </a:pP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राकेश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नहीं</a:t>
            </a:r>
            <a:r>
              <a:rPr lang="tr-TR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मेरा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परिवार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गाँव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में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है।</a:t>
            </a:r>
            <a:endParaRPr lang="tr-TR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800"/>
              </a:spcAft>
            </a:pP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सविता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परिवार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में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कौन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कौन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हैं</a:t>
            </a:r>
            <a:r>
              <a:rPr lang="tr-TR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?</a:t>
            </a:r>
            <a:endParaRPr lang="tr-TR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800"/>
              </a:spcAft>
            </a:pP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राकेश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मेरा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परिवार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बड़ा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है।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मेरे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दो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भाई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और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तीन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बहनें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है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और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माँ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बाप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भी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हैं।</a:t>
            </a:r>
            <a:endParaRPr lang="tr-TR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22179485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00034" y="214290"/>
            <a:ext cx="7467600" cy="1143000"/>
          </a:xfrm>
        </p:spPr>
        <p:txBody>
          <a:bodyPr>
            <a:normAutofit/>
          </a:bodyPr>
          <a:lstStyle/>
          <a:p>
            <a:pPr algn="ctr"/>
            <a:r>
              <a:rPr lang="tr-TR" sz="24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124 Hintçe Dinleme ve Konuşma</a:t>
            </a:r>
            <a:endParaRPr lang="tr-TR" sz="2400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pPr algn="just">
              <a:lnSpc>
                <a:spcPct val="150000"/>
              </a:lnSpc>
              <a:spcAft>
                <a:spcPts val="800"/>
              </a:spcAft>
            </a:pP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सविता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वास्तव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में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तुम्हारा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परिवार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काफ़ी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बड़ा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है।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क्या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परिवार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में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और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कोई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भी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है</a:t>
            </a:r>
            <a:r>
              <a:rPr lang="tr-TR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?</a:t>
            </a:r>
            <a:endParaRPr lang="tr-TR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800"/>
              </a:spcAft>
            </a:pP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राकेश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बिलकुल</a:t>
            </a:r>
            <a:r>
              <a:rPr lang="tr-TR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मेरे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दादा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दादी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भी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हैं।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गाँव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में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मेरे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चाचा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चची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भी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हैं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और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उसके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दो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बेटे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और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एक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बेटी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हैं।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और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तुम्हारे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कितने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भाई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बहन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हैं</a:t>
            </a:r>
            <a:r>
              <a:rPr lang="tr-TR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?</a:t>
            </a:r>
            <a:endParaRPr lang="tr-TR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800"/>
              </a:spcAft>
            </a:pP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सविता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मेरा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परिवार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तो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छोटा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है।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मेरा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सिर्फ़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एक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भाई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है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और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माँ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बाप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हैं</a:t>
            </a:r>
            <a:r>
              <a:rPr lang="tr-TR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कोई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बहन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नहीं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है।</a:t>
            </a:r>
            <a:endParaRPr lang="tr-TR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2499655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00034" y="214290"/>
            <a:ext cx="7467600" cy="1143000"/>
          </a:xfrm>
        </p:spPr>
        <p:txBody>
          <a:bodyPr>
            <a:normAutofit/>
          </a:bodyPr>
          <a:lstStyle/>
          <a:p>
            <a:pPr algn="ctr"/>
            <a:r>
              <a:rPr lang="tr-TR" sz="24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124 Hintçe Dinleme ve Konuşma</a:t>
            </a:r>
            <a:endParaRPr lang="tr-TR" sz="2400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20000"/>
          </a:bodyPr>
          <a:lstStyle/>
          <a:p>
            <a:pPr algn="just">
              <a:lnSpc>
                <a:spcPct val="150000"/>
              </a:lnSpc>
              <a:spcAft>
                <a:spcPts val="800"/>
              </a:spcAft>
            </a:pP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राकेश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मेरे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दो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छोटे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भाई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हैं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और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एक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बहन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छोटी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है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और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दो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बड़ी।</a:t>
            </a:r>
            <a:endParaRPr lang="tr-TR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800"/>
              </a:spcAft>
            </a:pP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सविता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अच्छा</a:t>
            </a:r>
            <a:r>
              <a:rPr lang="tr-TR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तो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तुम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सबसे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बड़े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हो</a:t>
            </a:r>
            <a:r>
              <a:rPr lang="tr-TR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?</a:t>
            </a:r>
            <a:endParaRPr lang="tr-TR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800"/>
              </a:spcAft>
            </a:pP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राकेश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हाँ</a:t>
            </a:r>
            <a:r>
              <a:rPr lang="tr-TR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मैं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सबसे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बड़ा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भाई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हूँ</a:t>
            </a:r>
            <a:r>
              <a:rPr lang="tr-TR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पर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दो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बहनें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बड़ी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हैं।</a:t>
            </a:r>
            <a:endParaRPr lang="tr-TR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800"/>
              </a:spcAft>
            </a:pP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सविता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मेरा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भाई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छोटा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है</a:t>
            </a:r>
            <a:r>
              <a:rPr lang="tr-TR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वह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अभी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स्कूल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में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है।</a:t>
            </a:r>
            <a:endParaRPr lang="tr-TR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800"/>
              </a:spcAft>
            </a:pP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राकेश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आजकल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बड़े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परिवार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केवल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गाँव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में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हैं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शहर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में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नहीं।</a:t>
            </a:r>
            <a:endParaRPr lang="tr-TR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8773524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00034" y="214290"/>
            <a:ext cx="7467600" cy="1143000"/>
          </a:xfrm>
        </p:spPr>
        <p:txBody>
          <a:bodyPr>
            <a:normAutofit/>
          </a:bodyPr>
          <a:lstStyle/>
          <a:p>
            <a:pPr algn="ctr"/>
            <a:r>
              <a:rPr lang="tr-TR" sz="24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124 Hintçe Dinleme ve Konuşma</a:t>
            </a:r>
            <a:endParaRPr lang="tr-TR" sz="2400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lvl="0" indent="0" algn="ctr">
              <a:lnSpc>
                <a:spcPct val="150000"/>
              </a:lnSpc>
              <a:spcAft>
                <a:spcPts val="800"/>
              </a:spcAft>
              <a:buClr>
                <a:srgbClr val="FE8637"/>
              </a:buClr>
              <a:buNone/>
            </a:pP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अच्छा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राकेश</a:t>
            </a:r>
            <a:r>
              <a:rPr lang="tr-TR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क्या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तुम्हारा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परिवार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दिल्ली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में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है</a:t>
            </a:r>
            <a:r>
              <a:rPr lang="tr-TR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?</a:t>
            </a:r>
          </a:p>
          <a:p>
            <a:pPr lvl="0" algn="ctr">
              <a:lnSpc>
                <a:spcPct val="150000"/>
              </a:lnSpc>
              <a:spcAft>
                <a:spcPts val="800"/>
              </a:spcAft>
              <a:buClr>
                <a:srgbClr val="FE8637"/>
              </a:buClr>
            </a:pPr>
            <a:endParaRPr lang="tr-TR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lvl="0" indent="0" algn="ctr">
              <a:lnSpc>
                <a:spcPct val="150000"/>
              </a:lnSpc>
              <a:spcAft>
                <a:spcPts val="800"/>
              </a:spcAft>
              <a:buClr>
                <a:srgbClr val="FE8637"/>
              </a:buClr>
              <a:buNone/>
            </a:pP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नहीं</a:t>
            </a:r>
            <a:r>
              <a:rPr lang="tr-TR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मेरा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परिवार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गाँव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में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है।</a:t>
            </a:r>
            <a:endParaRPr lang="tr-TR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41092339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00034" y="214290"/>
            <a:ext cx="7467600" cy="1143000"/>
          </a:xfrm>
        </p:spPr>
        <p:txBody>
          <a:bodyPr>
            <a:normAutofit/>
          </a:bodyPr>
          <a:lstStyle/>
          <a:p>
            <a:pPr algn="ctr"/>
            <a:r>
              <a:rPr lang="tr-TR" sz="24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124 Hintçe Dinleme ve Konuşma</a:t>
            </a:r>
            <a:endParaRPr lang="tr-TR" sz="2400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 algn="just">
              <a:lnSpc>
                <a:spcPct val="150000"/>
              </a:lnSpc>
              <a:spcAft>
                <a:spcPts val="800"/>
              </a:spcAft>
              <a:buNone/>
            </a:pPr>
            <a:r>
              <a:rPr lang="hi-IN" sz="32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परिवार</a:t>
            </a:r>
            <a:r>
              <a:rPr lang="hi-IN" sz="32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में</a:t>
            </a:r>
            <a:r>
              <a:rPr lang="hi-IN" sz="32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कौन</a:t>
            </a:r>
            <a:r>
              <a:rPr lang="hi-IN" sz="32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</a:t>
            </a:r>
            <a:r>
              <a:rPr lang="hi-IN" sz="32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कौन</a:t>
            </a:r>
            <a:r>
              <a:rPr lang="hi-IN" sz="32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हैं</a:t>
            </a:r>
            <a:r>
              <a:rPr lang="tr-TR" sz="32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?</a:t>
            </a:r>
          </a:p>
          <a:p>
            <a:pPr algn="just">
              <a:lnSpc>
                <a:spcPct val="150000"/>
              </a:lnSpc>
              <a:spcAft>
                <a:spcPts val="800"/>
              </a:spcAft>
            </a:pPr>
            <a:endParaRPr lang="tr-TR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50000"/>
              </a:lnSpc>
              <a:spcAft>
                <a:spcPts val="800"/>
              </a:spcAft>
              <a:buNone/>
            </a:pP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मेरा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परिवार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बड़ा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है।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मेरे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दो</a:t>
            </a:r>
            <a:r>
              <a:rPr lang="hi-IN" sz="32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भाई</a:t>
            </a:r>
            <a:r>
              <a:rPr lang="hi-IN" sz="32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और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तीन</a:t>
            </a:r>
            <a:r>
              <a:rPr lang="hi-IN" sz="32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बहनें</a:t>
            </a:r>
            <a:r>
              <a:rPr lang="hi-IN" sz="32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है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और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माँ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बाप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भी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हैं।</a:t>
            </a:r>
            <a:endParaRPr lang="tr-TR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37480739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00034" y="214290"/>
            <a:ext cx="7467600" cy="1143000"/>
          </a:xfrm>
        </p:spPr>
        <p:txBody>
          <a:bodyPr>
            <a:normAutofit/>
          </a:bodyPr>
          <a:lstStyle/>
          <a:p>
            <a:pPr algn="ctr"/>
            <a:r>
              <a:rPr lang="tr-TR" sz="24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124 Hintçe Dinleme ve Konuşma</a:t>
            </a:r>
            <a:endParaRPr lang="tr-TR" sz="2400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lvl="0" indent="0" algn="just">
              <a:lnSpc>
                <a:spcPct val="150000"/>
              </a:lnSpc>
              <a:spcAft>
                <a:spcPts val="800"/>
              </a:spcAft>
              <a:buClr>
                <a:srgbClr val="FE8637"/>
              </a:buClr>
              <a:buNone/>
            </a:pPr>
            <a:r>
              <a:rPr lang="hi-IN" sz="30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वास्तव</a:t>
            </a:r>
            <a:r>
              <a:rPr lang="hi-IN" sz="30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0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में</a:t>
            </a:r>
            <a:r>
              <a:rPr lang="hi-IN" sz="30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0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तुम्हारा</a:t>
            </a:r>
            <a:r>
              <a:rPr lang="hi-IN" sz="30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0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परिवार</a:t>
            </a:r>
            <a:r>
              <a:rPr lang="hi-IN" sz="30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0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काफ़ी</a:t>
            </a:r>
            <a:r>
              <a:rPr lang="hi-IN" sz="30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0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बड़ा</a:t>
            </a:r>
            <a:r>
              <a:rPr lang="hi-IN" sz="30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0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है।</a:t>
            </a:r>
            <a:r>
              <a:rPr lang="hi-IN" sz="30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0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क्या</a:t>
            </a:r>
            <a:r>
              <a:rPr lang="hi-IN" sz="30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0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परिवार</a:t>
            </a:r>
            <a:r>
              <a:rPr lang="hi-IN" sz="30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0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में</a:t>
            </a:r>
            <a:r>
              <a:rPr lang="hi-IN" sz="30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0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और</a:t>
            </a:r>
            <a:r>
              <a:rPr lang="hi-IN" sz="30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0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कोई</a:t>
            </a:r>
            <a:r>
              <a:rPr lang="hi-IN" sz="30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0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भी</a:t>
            </a:r>
            <a:r>
              <a:rPr lang="hi-IN" sz="30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0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है</a:t>
            </a:r>
            <a:r>
              <a:rPr lang="tr-TR" sz="30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?</a:t>
            </a:r>
            <a:endParaRPr lang="tr-TR" sz="2600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tr-TR" sz="2600" dirty="0">
              <a:solidFill>
                <a:prstClr val="black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बिलकुल</a:t>
            </a:r>
            <a:r>
              <a:rPr lang="tr-TR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hi-IN" sz="32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मेरे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दादा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दादी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भी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हैं।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गाँव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में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मेरे</a:t>
            </a:r>
            <a:endParaRPr lang="tr-TR" sz="3200" dirty="0">
              <a:latin typeface="Calibri" panose="020F0502020204030204" pitchFamily="34" charset="0"/>
              <a:ea typeface="Calibri" panose="020F0502020204030204" pitchFamily="34" charset="0"/>
              <a:cs typeface="Nirmala UI" panose="020B0502040204020203" pitchFamily="34" charset="0"/>
            </a:endParaRPr>
          </a:p>
          <a:p>
            <a:pPr marL="0" indent="0">
              <a:buNone/>
            </a:pP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चाचा</a:t>
            </a:r>
            <a:r>
              <a:rPr lang="hi-IN" sz="32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</a:t>
            </a:r>
            <a:r>
              <a:rPr lang="hi-IN" sz="32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चची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भी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हैं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और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उसके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दो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बेटे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और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एक</a:t>
            </a:r>
            <a:endParaRPr lang="tr-TR" sz="3200" dirty="0">
              <a:latin typeface="Calibri" panose="020F0502020204030204" pitchFamily="34" charset="0"/>
              <a:ea typeface="Calibri" panose="020F0502020204030204" pitchFamily="34" charset="0"/>
              <a:cs typeface="Nirmala UI" panose="020B0502040204020203" pitchFamily="34" charset="0"/>
            </a:endParaRPr>
          </a:p>
          <a:p>
            <a:pPr marL="0" indent="0">
              <a:buNone/>
            </a:pP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बेटी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हैं।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और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तुम्हारे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कितने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भाई</a:t>
            </a:r>
            <a:r>
              <a:rPr lang="hi-IN" sz="32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</a:t>
            </a:r>
            <a:r>
              <a:rPr lang="hi-IN" sz="32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बहन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हैं</a:t>
            </a:r>
            <a:r>
              <a:rPr lang="tr-TR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?</a:t>
            </a:r>
            <a:endParaRPr lang="tr-TR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9081668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00034" y="214290"/>
            <a:ext cx="7467600" cy="1143000"/>
          </a:xfrm>
        </p:spPr>
        <p:txBody>
          <a:bodyPr>
            <a:normAutofit/>
          </a:bodyPr>
          <a:lstStyle/>
          <a:p>
            <a:pPr algn="ctr"/>
            <a:r>
              <a:rPr lang="tr-TR" sz="24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124 Hintçe Dinleme ve Konuşma</a:t>
            </a:r>
            <a:endParaRPr lang="tr-TR" sz="2400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lvl="0" indent="0" algn="just">
              <a:lnSpc>
                <a:spcPct val="150000"/>
              </a:lnSpc>
              <a:spcAft>
                <a:spcPts val="800"/>
              </a:spcAft>
              <a:buClr>
                <a:srgbClr val="FE8637"/>
              </a:buClr>
              <a:buNone/>
            </a:pPr>
            <a:r>
              <a:rPr lang="hi-IN" sz="32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मेरा</a:t>
            </a:r>
            <a:r>
              <a:rPr lang="hi-IN" sz="32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परिवार</a:t>
            </a:r>
            <a:r>
              <a:rPr lang="hi-IN" sz="32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तो</a:t>
            </a:r>
            <a:r>
              <a:rPr lang="hi-IN" sz="32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छोटा</a:t>
            </a:r>
            <a:r>
              <a:rPr lang="hi-IN" sz="32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है।</a:t>
            </a:r>
            <a:r>
              <a:rPr lang="hi-IN" sz="32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मेरा</a:t>
            </a:r>
            <a:r>
              <a:rPr lang="hi-IN" sz="32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सिर्फ़</a:t>
            </a:r>
            <a:r>
              <a:rPr lang="hi-IN" sz="32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एक</a:t>
            </a:r>
            <a:r>
              <a:rPr lang="hi-IN" sz="32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भाई</a:t>
            </a:r>
            <a:r>
              <a:rPr lang="hi-IN" sz="32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है</a:t>
            </a:r>
            <a:r>
              <a:rPr lang="hi-IN" sz="32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और</a:t>
            </a:r>
            <a:r>
              <a:rPr lang="hi-IN" sz="32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माँ</a:t>
            </a:r>
            <a:r>
              <a:rPr lang="hi-IN" sz="32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</a:t>
            </a:r>
            <a:r>
              <a:rPr lang="hi-IN" sz="32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बाप</a:t>
            </a:r>
            <a:r>
              <a:rPr lang="hi-IN" sz="32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हैं</a:t>
            </a:r>
            <a:r>
              <a:rPr lang="tr-TR" sz="32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hi-IN" sz="32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कोई</a:t>
            </a:r>
            <a:r>
              <a:rPr lang="hi-IN" sz="32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बहन</a:t>
            </a:r>
            <a:r>
              <a:rPr lang="hi-IN" sz="32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नहीं</a:t>
            </a:r>
            <a:r>
              <a:rPr lang="hi-IN" sz="32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है।</a:t>
            </a:r>
            <a:endParaRPr lang="tr-TR" sz="3200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Nirmala UI" panose="020B0502040204020203" pitchFamily="34" charset="0"/>
            </a:endParaRPr>
          </a:p>
          <a:p>
            <a:pPr marL="0" lvl="0" indent="0" algn="just">
              <a:lnSpc>
                <a:spcPct val="150000"/>
              </a:lnSpc>
              <a:spcAft>
                <a:spcPts val="800"/>
              </a:spcAft>
              <a:buClr>
                <a:srgbClr val="FE8637"/>
              </a:buClr>
              <a:buNone/>
            </a:pPr>
            <a:endParaRPr lang="tr-TR" sz="3200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Nirmala UI" panose="020B0502040204020203" pitchFamily="34" charset="0"/>
            </a:endParaRPr>
          </a:p>
          <a:p>
            <a:pPr marL="0" lvl="0" indent="0" algn="just">
              <a:lnSpc>
                <a:spcPct val="150000"/>
              </a:lnSpc>
              <a:spcAft>
                <a:spcPts val="800"/>
              </a:spcAft>
              <a:buClr>
                <a:srgbClr val="FE8637"/>
              </a:buClr>
              <a:buNone/>
            </a:pPr>
            <a:r>
              <a:rPr lang="hi-IN" sz="32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मेरे</a:t>
            </a:r>
            <a:r>
              <a:rPr lang="hi-IN" sz="32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दो</a:t>
            </a:r>
            <a:r>
              <a:rPr lang="hi-IN" sz="32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छोटे</a:t>
            </a:r>
            <a:r>
              <a:rPr lang="hi-IN" sz="32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भाई</a:t>
            </a:r>
            <a:r>
              <a:rPr lang="hi-IN" sz="32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हैं</a:t>
            </a:r>
            <a:r>
              <a:rPr lang="hi-IN" sz="32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और</a:t>
            </a:r>
            <a:r>
              <a:rPr lang="hi-IN" sz="32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एक</a:t>
            </a:r>
            <a:r>
              <a:rPr lang="hi-IN" sz="32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बहन</a:t>
            </a:r>
            <a:r>
              <a:rPr lang="hi-IN" sz="32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छोटी</a:t>
            </a:r>
            <a:r>
              <a:rPr lang="hi-IN" sz="32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है</a:t>
            </a:r>
            <a:r>
              <a:rPr lang="hi-IN" sz="32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और</a:t>
            </a:r>
            <a:r>
              <a:rPr lang="hi-IN" sz="32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दो</a:t>
            </a:r>
            <a:r>
              <a:rPr lang="hi-IN" sz="32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बड़ी।</a:t>
            </a:r>
            <a:endParaRPr lang="tr-TR" sz="3200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lvl="0" indent="0" algn="just">
              <a:lnSpc>
                <a:spcPct val="150000"/>
              </a:lnSpc>
              <a:spcAft>
                <a:spcPts val="800"/>
              </a:spcAft>
              <a:buClr>
                <a:srgbClr val="FE8637"/>
              </a:buClr>
              <a:buNone/>
            </a:pPr>
            <a:endParaRPr lang="tr-TR" sz="3200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41704468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00034" y="214290"/>
            <a:ext cx="7467600" cy="1143000"/>
          </a:xfrm>
        </p:spPr>
        <p:txBody>
          <a:bodyPr>
            <a:normAutofit/>
          </a:bodyPr>
          <a:lstStyle/>
          <a:p>
            <a:pPr algn="ctr"/>
            <a:r>
              <a:rPr lang="tr-TR" sz="24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124 Hintçe Dinleme ve Konuşma</a:t>
            </a:r>
            <a:endParaRPr lang="tr-TR" sz="2400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lvl="0" indent="0" algn="just">
              <a:lnSpc>
                <a:spcPct val="150000"/>
              </a:lnSpc>
              <a:spcAft>
                <a:spcPts val="800"/>
              </a:spcAft>
              <a:buClr>
                <a:srgbClr val="FE8637"/>
              </a:buClr>
              <a:buNone/>
            </a:pPr>
            <a:endParaRPr lang="tr-TR" sz="3600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Nirmala UI" panose="020B0502040204020203" pitchFamily="34" charset="0"/>
            </a:endParaRPr>
          </a:p>
          <a:p>
            <a:pPr marL="0" lvl="0" indent="0" algn="just">
              <a:lnSpc>
                <a:spcPct val="150000"/>
              </a:lnSpc>
              <a:spcAft>
                <a:spcPts val="800"/>
              </a:spcAft>
              <a:buClr>
                <a:srgbClr val="FE8637"/>
              </a:buClr>
              <a:buNone/>
            </a:pPr>
            <a:r>
              <a:rPr lang="tr-TR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 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अच्छा</a:t>
            </a:r>
            <a:r>
              <a:rPr lang="tr-TR" sz="36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तो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तुम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सबसे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बड़े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हो</a:t>
            </a:r>
            <a:r>
              <a:rPr lang="tr-TR" sz="36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?</a:t>
            </a:r>
            <a:endParaRPr lang="tr-TR" sz="3600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lvl="0" indent="0" algn="just">
              <a:lnSpc>
                <a:spcPct val="150000"/>
              </a:lnSpc>
              <a:spcAft>
                <a:spcPts val="800"/>
              </a:spcAft>
              <a:buClr>
                <a:srgbClr val="FE8637"/>
              </a:buClr>
              <a:buNone/>
            </a:pP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हाँ</a:t>
            </a:r>
            <a:r>
              <a:rPr lang="tr-TR" sz="36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मैं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सबसे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बड़ा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भाई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हूँ</a:t>
            </a:r>
            <a:r>
              <a:rPr lang="tr-TR" sz="36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पर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दो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बहनें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solidFill>
                  <a:schemeClr val="accent3">
                    <a:lumMod val="60000"/>
                    <a:lumOff val="4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बड़ी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हैं।</a:t>
            </a:r>
            <a:endParaRPr lang="tr-TR" sz="3600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tr-TR" sz="3600" dirty="0"/>
          </a:p>
        </p:txBody>
      </p:sp>
    </p:spTree>
    <p:extLst>
      <p:ext uri="{BB962C8B-B14F-4D97-AF65-F5344CB8AC3E}">
        <p14:creationId xmlns:p14="http://schemas.microsoft.com/office/powerpoint/2010/main" val="128956687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1361</TotalTime>
  <Words>477</Words>
  <Application>Microsoft Office PowerPoint</Application>
  <PresentationFormat>Ekran Gösterisi (4:3)</PresentationFormat>
  <Paragraphs>49</Paragraphs>
  <Slides>10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7" baseType="lpstr">
      <vt:lpstr>Calibri</vt:lpstr>
      <vt:lpstr>Century Schoolbook</vt:lpstr>
      <vt:lpstr>Comic Sans MS</vt:lpstr>
      <vt:lpstr>Times New Roman</vt:lpstr>
      <vt:lpstr>Wingdings</vt:lpstr>
      <vt:lpstr>Wingdings 2</vt:lpstr>
      <vt:lpstr>Oriel</vt:lpstr>
      <vt:lpstr>                  HİN 124 Hintçe Dinleme ve Konuşma  1. Hafta  Hindi Karşılıklı Konuşma Metni- क्या तुम्हारा परिवार दिल्ली में है        </vt:lpstr>
      <vt:lpstr>HİN 124 Hintçe Dinleme ve Konuşma</vt:lpstr>
      <vt:lpstr>HİN 124 Hintçe Dinleme ve Konuşma</vt:lpstr>
      <vt:lpstr>HİN 124 Hintçe Dinleme ve Konuşma</vt:lpstr>
      <vt:lpstr>HİN 124 Hintçe Dinleme ve Konuşma</vt:lpstr>
      <vt:lpstr>HİN 124 Hintçe Dinleme ve Konuşma</vt:lpstr>
      <vt:lpstr>HİN 124 Hintçe Dinleme ve Konuşma</vt:lpstr>
      <vt:lpstr>HİN 124 Hintçe Dinleme ve Konuşma</vt:lpstr>
      <vt:lpstr>HİN 124 Hintçe Dinleme ve Konuşma</vt:lpstr>
      <vt:lpstr>HİN 124 Hintçe Dinleme ve Konuşma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II. GENÇ AKADEMİSYENLER SEMPOZYUMU   GAZİ ÜNİVERSİTESİ, 24-25 Kasım 20114</dc:title>
  <dc:creator>Arş. Gör. Y.KAYALI</dc:creator>
  <cp:lastModifiedBy>casper</cp:lastModifiedBy>
  <cp:revision>148</cp:revision>
  <dcterms:created xsi:type="dcterms:W3CDTF">2014-11-21T09:52:05Z</dcterms:created>
  <dcterms:modified xsi:type="dcterms:W3CDTF">2020-03-26T19:03:17Z</dcterms:modified>
</cp:coreProperties>
</file>