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="" xmlns:a16="http://schemas.microsoft.com/office/drawing/2014/main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000" dirty="0"/>
              <a:t>FLOWCHART  </a:t>
            </a:r>
            <a:r>
              <a:rPr lang="tr-TR" sz="2000" spc="-5" dirty="0"/>
              <a:t>EXAMPLES</a:t>
            </a:r>
            <a:endParaRPr lang="tr-TR" dirty="0"/>
          </a:p>
        </p:txBody>
      </p:sp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ENE102-7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418323"/>
            <a:ext cx="7950200" cy="4098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4: Work on the </a:t>
            </a:r>
            <a:r>
              <a:rPr sz="3200" spc="-10" dirty="0">
                <a:latin typeface="Arial"/>
                <a:cs typeface="Arial"/>
              </a:rPr>
              <a:t>algorithm and  </a:t>
            </a:r>
            <a:r>
              <a:rPr sz="3200" spc="-5" dirty="0">
                <a:latin typeface="Arial"/>
                <a:cs typeface="Arial"/>
              </a:rPr>
              <a:t>flowchart which examines an ABC triangle  according to its sides whose sides are  entered as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input.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Variables: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A: Length of the first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side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B: Length of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second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side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C: Length of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third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side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3542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6667" y="1702913"/>
            <a:ext cx="8428990" cy="491045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Algorithm: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1: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Start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2: </a:t>
            </a:r>
            <a:r>
              <a:rPr sz="2400" dirty="0">
                <a:latin typeface="Arial"/>
                <a:cs typeface="Arial"/>
              </a:rPr>
              <a:t>Input </a:t>
            </a:r>
            <a:r>
              <a:rPr sz="2400" spc="-10" dirty="0">
                <a:latin typeface="Arial"/>
                <a:cs typeface="Arial"/>
              </a:rPr>
              <a:t>A, </a:t>
            </a:r>
            <a:r>
              <a:rPr sz="2400" dirty="0">
                <a:latin typeface="Arial"/>
                <a:cs typeface="Arial"/>
              </a:rPr>
              <a:t>B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C </a:t>
            </a:r>
            <a:r>
              <a:rPr sz="2400" spc="-5" dirty="0">
                <a:latin typeface="Arial"/>
                <a:cs typeface="Arial"/>
              </a:rPr>
              <a:t>values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3: If </a:t>
            </a:r>
            <a:r>
              <a:rPr sz="2400" spc="-10" dirty="0">
                <a:latin typeface="Arial"/>
                <a:cs typeface="Arial"/>
              </a:rPr>
              <a:t>A=B </a:t>
            </a:r>
            <a:r>
              <a:rPr sz="2400" spc="-5" dirty="0">
                <a:latin typeface="Arial"/>
                <a:cs typeface="Arial"/>
              </a:rPr>
              <a:t>go to step 4, otherwise go to step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4: If </a:t>
            </a:r>
            <a:r>
              <a:rPr sz="2400" spc="-10" dirty="0">
                <a:latin typeface="Arial"/>
                <a:cs typeface="Arial"/>
              </a:rPr>
              <a:t>B=C </a:t>
            </a:r>
            <a:r>
              <a:rPr sz="2400" spc="-5" dirty="0">
                <a:latin typeface="Arial"/>
                <a:cs typeface="Arial"/>
              </a:rPr>
              <a:t>go to step 6, otherwise go to step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8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5: If </a:t>
            </a:r>
            <a:r>
              <a:rPr sz="2400" spc="-10" dirty="0">
                <a:latin typeface="Arial"/>
                <a:cs typeface="Arial"/>
              </a:rPr>
              <a:t>A=C </a:t>
            </a:r>
            <a:r>
              <a:rPr sz="2400" spc="-5" dirty="0">
                <a:latin typeface="Arial"/>
                <a:cs typeface="Arial"/>
              </a:rPr>
              <a:t>go to step 8, otherwise go to step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7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90"/>
              </a:spcBef>
              <a:buChar char="–"/>
              <a:tabLst>
                <a:tab pos="756920" algn="l"/>
                <a:tab pos="3484245" algn="l"/>
              </a:tabLst>
            </a:pPr>
            <a:r>
              <a:rPr sz="2400" spc="-5" dirty="0">
                <a:latin typeface="Arial"/>
                <a:cs typeface="Arial"/>
              </a:rPr>
              <a:t>Step 6: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“Triangle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	equilateral (eşkenar)”. </a:t>
            </a:r>
            <a:r>
              <a:rPr sz="2400" dirty="0">
                <a:latin typeface="Arial"/>
                <a:cs typeface="Arial"/>
              </a:rPr>
              <a:t>Go to </a:t>
            </a:r>
            <a:r>
              <a:rPr sz="2400" spc="-5" dirty="0">
                <a:latin typeface="Arial"/>
                <a:cs typeface="Arial"/>
              </a:rPr>
              <a:t>step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7: “If B=C go to step 10, otherwise go to step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9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8: </a:t>
            </a:r>
            <a:r>
              <a:rPr sz="2400" dirty="0">
                <a:latin typeface="Arial"/>
                <a:cs typeface="Arial"/>
              </a:rPr>
              <a:t>“Triangle </a:t>
            </a:r>
            <a:r>
              <a:rPr sz="2400" spc="-5" dirty="0">
                <a:latin typeface="Arial"/>
                <a:cs typeface="Arial"/>
              </a:rPr>
              <a:t>is isosceles </a:t>
            </a:r>
            <a:r>
              <a:rPr sz="2400" dirty="0">
                <a:latin typeface="Arial"/>
                <a:cs typeface="Arial"/>
              </a:rPr>
              <a:t>(ikizkenar)”. Go to </a:t>
            </a:r>
            <a:r>
              <a:rPr sz="2400" spc="-5" dirty="0">
                <a:latin typeface="Arial"/>
                <a:cs typeface="Arial"/>
              </a:rPr>
              <a:t>step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9: </a:t>
            </a:r>
            <a:r>
              <a:rPr sz="2400" dirty="0">
                <a:latin typeface="Arial"/>
                <a:cs typeface="Arial"/>
              </a:rPr>
              <a:t>“Triangle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multilateral </a:t>
            </a:r>
            <a:r>
              <a:rPr sz="2400" spc="-5" dirty="0">
                <a:latin typeface="Arial"/>
                <a:cs typeface="Arial"/>
              </a:rPr>
              <a:t>(çeşitkenar)”. </a:t>
            </a:r>
            <a:r>
              <a:rPr sz="2400" dirty="0">
                <a:latin typeface="Arial"/>
                <a:cs typeface="Arial"/>
              </a:rPr>
              <a:t>Go to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8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10: </a:t>
            </a:r>
            <a:r>
              <a:rPr sz="2400" spc="-5" dirty="0">
                <a:latin typeface="Arial"/>
                <a:cs typeface="Arial"/>
              </a:rPr>
              <a:t>“Triangle is isosceles </a:t>
            </a:r>
            <a:r>
              <a:rPr sz="2400" dirty="0">
                <a:latin typeface="Arial"/>
                <a:cs typeface="Arial"/>
              </a:rPr>
              <a:t>(ikizkenar)”. Go to </a:t>
            </a:r>
            <a:r>
              <a:rPr sz="2400" spc="-5" dirty="0">
                <a:latin typeface="Arial"/>
                <a:cs typeface="Arial"/>
              </a:rPr>
              <a:t>step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11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Step 11: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Stop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8063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10511" y="1689989"/>
            <a:ext cx="1163320" cy="431800"/>
          </a:xfrm>
          <a:custGeom>
            <a:avLst/>
            <a:gdLst/>
            <a:ahLst/>
            <a:cxnLst/>
            <a:rect l="l" t="t" r="r" b="b"/>
            <a:pathLst>
              <a:path w="1163320" h="431800">
                <a:moveTo>
                  <a:pt x="0" y="214884"/>
                </a:moveTo>
                <a:lnTo>
                  <a:pt x="4945" y="264780"/>
                </a:lnTo>
                <a:lnTo>
                  <a:pt x="19034" y="310438"/>
                </a:lnTo>
                <a:lnTo>
                  <a:pt x="41148" y="350604"/>
                </a:lnTo>
                <a:lnTo>
                  <a:pt x="70166" y="384025"/>
                </a:lnTo>
                <a:lnTo>
                  <a:pt x="104969" y="409449"/>
                </a:lnTo>
                <a:lnTo>
                  <a:pt x="144437" y="425622"/>
                </a:lnTo>
                <a:lnTo>
                  <a:pt x="187452" y="431291"/>
                </a:lnTo>
                <a:lnTo>
                  <a:pt x="975360" y="431291"/>
                </a:lnTo>
                <a:lnTo>
                  <a:pt x="1018374" y="425622"/>
                </a:lnTo>
                <a:lnTo>
                  <a:pt x="1057842" y="409449"/>
                </a:lnTo>
                <a:lnTo>
                  <a:pt x="1092645" y="384025"/>
                </a:lnTo>
                <a:lnTo>
                  <a:pt x="1121664" y="350604"/>
                </a:lnTo>
                <a:lnTo>
                  <a:pt x="1143777" y="310438"/>
                </a:lnTo>
                <a:lnTo>
                  <a:pt x="1157866" y="264780"/>
                </a:lnTo>
                <a:lnTo>
                  <a:pt x="1162812" y="214884"/>
                </a:lnTo>
                <a:lnTo>
                  <a:pt x="1157866" y="165551"/>
                </a:lnTo>
                <a:lnTo>
                  <a:pt x="1143777" y="120298"/>
                </a:lnTo>
                <a:lnTo>
                  <a:pt x="1121664" y="80403"/>
                </a:lnTo>
                <a:lnTo>
                  <a:pt x="1092645" y="47146"/>
                </a:lnTo>
                <a:lnTo>
                  <a:pt x="1057842" y="21806"/>
                </a:lnTo>
                <a:lnTo>
                  <a:pt x="1018374" y="5665"/>
                </a:lnTo>
                <a:lnTo>
                  <a:pt x="975360" y="0"/>
                </a:lnTo>
                <a:lnTo>
                  <a:pt x="187452" y="0"/>
                </a:lnTo>
                <a:lnTo>
                  <a:pt x="144437" y="5665"/>
                </a:lnTo>
                <a:lnTo>
                  <a:pt x="104969" y="21806"/>
                </a:lnTo>
                <a:lnTo>
                  <a:pt x="70166" y="47146"/>
                </a:lnTo>
                <a:lnTo>
                  <a:pt x="41148" y="80403"/>
                </a:lnTo>
                <a:lnTo>
                  <a:pt x="19034" y="120298"/>
                </a:lnTo>
                <a:lnTo>
                  <a:pt x="4945" y="165551"/>
                </a:lnTo>
                <a:lnTo>
                  <a:pt x="0" y="21488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10511" y="1689989"/>
            <a:ext cx="1163320" cy="431800"/>
          </a:xfrm>
          <a:custGeom>
            <a:avLst/>
            <a:gdLst/>
            <a:ahLst/>
            <a:cxnLst/>
            <a:rect l="l" t="t" r="r" b="b"/>
            <a:pathLst>
              <a:path w="1163320" h="431800">
                <a:moveTo>
                  <a:pt x="187452" y="0"/>
                </a:moveTo>
                <a:lnTo>
                  <a:pt x="144437" y="5665"/>
                </a:lnTo>
                <a:lnTo>
                  <a:pt x="104969" y="21806"/>
                </a:lnTo>
                <a:lnTo>
                  <a:pt x="70166" y="47146"/>
                </a:lnTo>
                <a:lnTo>
                  <a:pt x="41148" y="80403"/>
                </a:lnTo>
                <a:lnTo>
                  <a:pt x="19034" y="120298"/>
                </a:lnTo>
                <a:lnTo>
                  <a:pt x="4945" y="165551"/>
                </a:lnTo>
                <a:lnTo>
                  <a:pt x="0" y="214884"/>
                </a:lnTo>
                <a:lnTo>
                  <a:pt x="4945" y="264780"/>
                </a:lnTo>
                <a:lnTo>
                  <a:pt x="19034" y="310438"/>
                </a:lnTo>
                <a:lnTo>
                  <a:pt x="41148" y="350604"/>
                </a:lnTo>
                <a:lnTo>
                  <a:pt x="70166" y="384025"/>
                </a:lnTo>
                <a:lnTo>
                  <a:pt x="104969" y="409449"/>
                </a:lnTo>
                <a:lnTo>
                  <a:pt x="144437" y="425622"/>
                </a:lnTo>
                <a:lnTo>
                  <a:pt x="187452" y="431291"/>
                </a:lnTo>
                <a:lnTo>
                  <a:pt x="975360" y="431291"/>
                </a:lnTo>
                <a:lnTo>
                  <a:pt x="1018374" y="425622"/>
                </a:lnTo>
                <a:lnTo>
                  <a:pt x="1057842" y="409449"/>
                </a:lnTo>
                <a:lnTo>
                  <a:pt x="1092645" y="384025"/>
                </a:lnTo>
                <a:lnTo>
                  <a:pt x="1121664" y="350604"/>
                </a:lnTo>
                <a:lnTo>
                  <a:pt x="1143777" y="310438"/>
                </a:lnTo>
                <a:lnTo>
                  <a:pt x="1157866" y="264780"/>
                </a:lnTo>
                <a:lnTo>
                  <a:pt x="1162812" y="214884"/>
                </a:lnTo>
                <a:lnTo>
                  <a:pt x="1157866" y="165551"/>
                </a:lnTo>
                <a:lnTo>
                  <a:pt x="1143777" y="120298"/>
                </a:lnTo>
                <a:lnTo>
                  <a:pt x="1121664" y="80403"/>
                </a:lnTo>
                <a:lnTo>
                  <a:pt x="1092645" y="47146"/>
                </a:lnTo>
                <a:lnTo>
                  <a:pt x="1057842" y="21806"/>
                </a:lnTo>
                <a:lnTo>
                  <a:pt x="1018374" y="5665"/>
                </a:lnTo>
                <a:lnTo>
                  <a:pt x="975360" y="0"/>
                </a:lnTo>
                <a:lnTo>
                  <a:pt x="18745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165095" y="1747393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187952" y="1689989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0" y="720852"/>
                </a:moveTo>
                <a:lnTo>
                  <a:pt x="1146048" y="720851"/>
                </a:lnTo>
                <a:lnTo>
                  <a:pt x="1440180" y="0"/>
                </a:lnTo>
                <a:lnTo>
                  <a:pt x="288036" y="0"/>
                </a:lnTo>
                <a:lnTo>
                  <a:pt x="0" y="72085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87952" y="1689989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288036" y="0"/>
                </a:moveTo>
                <a:lnTo>
                  <a:pt x="1440180" y="0"/>
                </a:lnTo>
                <a:lnTo>
                  <a:pt x="1146048" y="720851"/>
                </a:lnTo>
                <a:lnTo>
                  <a:pt x="0" y="720852"/>
                </a:lnTo>
                <a:lnTo>
                  <a:pt x="28803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493767" y="1660525"/>
            <a:ext cx="8216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A,B</a:t>
            </a:r>
            <a:r>
              <a:rPr sz="2400" b="1" spc="10" dirty="0">
                <a:latin typeface="Times New Roman"/>
                <a:cs typeface="Times New Roman"/>
              </a:rPr>
              <a:t>,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71544" y="2770505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5">
                <a:moveTo>
                  <a:pt x="0" y="359663"/>
                </a:move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71544" y="2770505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5">
                <a:moveTo>
                  <a:pt x="792480" y="0"/>
                </a:moveTo>
                <a:lnTo>
                  <a:pt x="0" y="359663"/>
                </a:ln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89196" y="2930017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244851" y="334657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0" y="359663"/>
                </a:moveTo>
                <a:lnTo>
                  <a:pt x="792480" y="719327"/>
                </a:lnTo>
                <a:lnTo>
                  <a:pt x="1583436" y="359663"/>
                </a:lnTo>
                <a:lnTo>
                  <a:pt x="792479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44851" y="334657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792479" y="0"/>
                </a:moveTo>
                <a:lnTo>
                  <a:pt x="0" y="359663"/>
                </a:lnTo>
                <a:lnTo>
                  <a:pt x="792480" y="719327"/>
                </a:lnTo>
                <a:lnTo>
                  <a:pt x="1583436" y="359663"/>
                </a:lnTo>
                <a:lnTo>
                  <a:pt x="79247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62504" y="3506089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91183" y="4282313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4">
                <a:moveTo>
                  <a:pt x="0" y="359663"/>
                </a:move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91183" y="4282313"/>
            <a:ext cx="1584960" cy="719455"/>
          </a:xfrm>
          <a:custGeom>
            <a:avLst/>
            <a:gdLst/>
            <a:ahLst/>
            <a:cxnLst/>
            <a:rect l="l" t="t" r="r" b="b"/>
            <a:pathLst>
              <a:path w="1584960" h="719454">
                <a:moveTo>
                  <a:pt x="792480" y="0"/>
                </a:moveTo>
                <a:lnTo>
                  <a:pt x="0" y="359663"/>
                </a:lnTo>
                <a:lnTo>
                  <a:pt x="792480" y="719327"/>
                </a:lnTo>
                <a:lnTo>
                  <a:pt x="1584960" y="359663"/>
                </a:lnTo>
                <a:lnTo>
                  <a:pt x="79248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608836" y="4441825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B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277355" y="3562985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90" h="719454">
                <a:moveTo>
                  <a:pt x="0" y="359663"/>
                </a:move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277355" y="3562985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90" h="719454">
                <a:moveTo>
                  <a:pt x="790956" y="0"/>
                </a:moveTo>
                <a:lnTo>
                  <a:pt x="0" y="359663"/>
                </a:ln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795007" y="3722497"/>
            <a:ext cx="5499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B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475988" y="6443345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6700"/>
                </a:move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5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2"/>
                </a:lnTo>
                <a:lnTo>
                  <a:pt x="1058394" y="513802"/>
                </a:lnTo>
                <a:lnTo>
                  <a:pt x="1090508" y="489034"/>
                </a:lnTo>
                <a:lnTo>
                  <a:pt x="1118425" y="456247"/>
                </a:lnTo>
                <a:lnTo>
                  <a:pt x="1141413" y="416531"/>
                </a:lnTo>
                <a:lnTo>
                  <a:pt x="1158740" y="370974"/>
                </a:lnTo>
                <a:lnTo>
                  <a:pt x="1169672" y="320668"/>
                </a:lnTo>
                <a:lnTo>
                  <a:pt x="1173479" y="266700"/>
                </a:lnTo>
                <a:lnTo>
                  <a:pt x="1169672" y="212797"/>
                </a:lnTo>
                <a:lnTo>
                  <a:pt x="1158740" y="162663"/>
                </a:lnTo>
                <a:lnTo>
                  <a:pt x="1141413" y="117350"/>
                </a:lnTo>
                <a:lnTo>
                  <a:pt x="1118425" y="77914"/>
                </a:lnTo>
                <a:lnTo>
                  <a:pt x="1090508" y="45407"/>
                </a:lnTo>
                <a:lnTo>
                  <a:pt x="1058394" y="20883"/>
                </a:lnTo>
                <a:lnTo>
                  <a:pt x="1022815" y="5396"/>
                </a:lnTo>
                <a:lnTo>
                  <a:pt x="984503" y="0"/>
                </a:lnTo>
                <a:lnTo>
                  <a:pt x="188975" y="0"/>
                </a:ln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5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75988" y="6443345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5" y="0"/>
                </a:move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5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5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2"/>
                </a:lnTo>
                <a:lnTo>
                  <a:pt x="1058394" y="513802"/>
                </a:lnTo>
                <a:lnTo>
                  <a:pt x="1090508" y="489034"/>
                </a:lnTo>
                <a:lnTo>
                  <a:pt x="1118425" y="456247"/>
                </a:lnTo>
                <a:lnTo>
                  <a:pt x="1141413" y="416531"/>
                </a:lnTo>
                <a:lnTo>
                  <a:pt x="1158740" y="370974"/>
                </a:lnTo>
                <a:lnTo>
                  <a:pt x="1169672" y="320668"/>
                </a:lnTo>
                <a:lnTo>
                  <a:pt x="1173479" y="266700"/>
                </a:lnTo>
                <a:lnTo>
                  <a:pt x="1169672" y="212797"/>
                </a:lnTo>
                <a:lnTo>
                  <a:pt x="1158740" y="162663"/>
                </a:lnTo>
                <a:lnTo>
                  <a:pt x="1141413" y="117350"/>
                </a:lnTo>
                <a:lnTo>
                  <a:pt x="1118425" y="77914"/>
                </a:lnTo>
                <a:lnTo>
                  <a:pt x="1090508" y="45407"/>
                </a:lnTo>
                <a:lnTo>
                  <a:pt x="1058394" y="20883"/>
                </a:lnTo>
                <a:lnTo>
                  <a:pt x="1022815" y="5396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752847" y="6503802"/>
            <a:ext cx="61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964179" y="1831721"/>
            <a:ext cx="1438910" cy="152400"/>
          </a:xfrm>
          <a:custGeom>
            <a:avLst/>
            <a:gdLst/>
            <a:ahLst/>
            <a:cxnLst/>
            <a:rect l="l" t="t" r="r" b="b"/>
            <a:pathLst>
              <a:path w="1438910" h="152400">
                <a:moveTo>
                  <a:pt x="1286256" y="100584"/>
                </a:moveTo>
                <a:lnTo>
                  <a:pt x="1286256" y="152400"/>
                </a:lnTo>
                <a:lnTo>
                  <a:pt x="1438656" y="76200"/>
                </a:lnTo>
                <a:lnTo>
                  <a:pt x="1312164" y="12953"/>
                </a:lnTo>
                <a:lnTo>
                  <a:pt x="1312164" y="100584"/>
                </a:lnTo>
                <a:lnTo>
                  <a:pt x="1286256" y="100584"/>
                </a:lnTo>
                <a:close/>
              </a:path>
              <a:path w="1438910" h="152400">
                <a:moveTo>
                  <a:pt x="0" y="50292"/>
                </a:moveTo>
                <a:lnTo>
                  <a:pt x="0" y="100584"/>
                </a:lnTo>
                <a:lnTo>
                  <a:pt x="1312164" y="100584"/>
                </a:lnTo>
                <a:lnTo>
                  <a:pt x="1312164" y="50292"/>
                </a:lnTo>
                <a:lnTo>
                  <a:pt x="0" y="50292"/>
                </a:lnTo>
                <a:close/>
              </a:path>
              <a:path w="1438910" h="152400">
                <a:moveTo>
                  <a:pt x="1286256" y="0"/>
                </a:moveTo>
                <a:lnTo>
                  <a:pt x="1286256" y="50292"/>
                </a:lnTo>
                <a:lnTo>
                  <a:pt x="1312164" y="50292"/>
                </a:lnTo>
                <a:lnTo>
                  <a:pt x="1312164" y="12953"/>
                </a:lnTo>
                <a:lnTo>
                  <a:pt x="128625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687823" y="2410841"/>
            <a:ext cx="152400" cy="360045"/>
          </a:xfrm>
          <a:custGeom>
            <a:avLst/>
            <a:gdLst/>
            <a:ahLst/>
            <a:cxnLst/>
            <a:rect l="l" t="t" r="r" b="b"/>
            <a:pathLst>
              <a:path w="152400" h="360044">
                <a:moveTo>
                  <a:pt x="0" y="207263"/>
                </a:moveTo>
                <a:lnTo>
                  <a:pt x="76200" y="359663"/>
                </a:lnTo>
                <a:lnTo>
                  <a:pt x="152400" y="207263"/>
                </a:lnTo>
                <a:lnTo>
                  <a:pt x="102107" y="207263"/>
                </a:lnTo>
                <a:lnTo>
                  <a:pt x="102107" y="233172"/>
                </a:lnTo>
                <a:lnTo>
                  <a:pt x="50291" y="233172"/>
                </a:lnTo>
                <a:lnTo>
                  <a:pt x="50291" y="207263"/>
                </a:lnTo>
                <a:lnTo>
                  <a:pt x="0" y="207263"/>
                </a:lnTo>
                <a:close/>
              </a:path>
              <a:path w="152400" h="360044">
                <a:moveTo>
                  <a:pt x="50291" y="207263"/>
                </a:moveTo>
                <a:lnTo>
                  <a:pt x="50291" y="233172"/>
                </a:lnTo>
                <a:lnTo>
                  <a:pt x="102107" y="233172"/>
                </a:lnTo>
                <a:lnTo>
                  <a:pt x="102107" y="207263"/>
                </a:lnTo>
                <a:lnTo>
                  <a:pt x="50291" y="207263"/>
                </a:lnTo>
                <a:close/>
              </a:path>
              <a:path w="152400" h="360044">
                <a:moveTo>
                  <a:pt x="50291" y="0"/>
                </a:moveTo>
                <a:lnTo>
                  <a:pt x="50291" y="207263"/>
                </a:lnTo>
                <a:lnTo>
                  <a:pt x="102107" y="20726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7332" y="3131693"/>
            <a:ext cx="934719" cy="0"/>
          </a:xfrm>
          <a:custGeom>
            <a:avLst/>
            <a:gdLst/>
            <a:ahLst/>
            <a:cxnLst/>
            <a:rect l="l" t="t" r="r" b="b"/>
            <a:pathLst>
              <a:path w="934720">
                <a:moveTo>
                  <a:pt x="934212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61132" y="3131693"/>
            <a:ext cx="152400" cy="214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556503" y="3131693"/>
            <a:ext cx="1511935" cy="0"/>
          </a:xfrm>
          <a:custGeom>
            <a:avLst/>
            <a:gdLst/>
            <a:ahLst/>
            <a:cxnLst/>
            <a:rect l="l" t="t" r="r" b="b"/>
            <a:pathLst>
              <a:path w="1511934">
                <a:moveTo>
                  <a:pt x="0" y="0"/>
                </a:moveTo>
                <a:lnTo>
                  <a:pt x="1511808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92111" y="3131693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2"/>
                </a:moveTo>
                <a:lnTo>
                  <a:pt x="76200" y="431292"/>
                </a:lnTo>
                <a:lnTo>
                  <a:pt x="152400" y="278892"/>
                </a:lnTo>
                <a:lnTo>
                  <a:pt x="102107" y="278892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2"/>
                </a:lnTo>
                <a:lnTo>
                  <a:pt x="0" y="278892"/>
                </a:lnTo>
                <a:close/>
              </a:path>
              <a:path w="152400" h="431800">
                <a:moveTo>
                  <a:pt x="51815" y="278892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2"/>
                </a:lnTo>
                <a:lnTo>
                  <a:pt x="51815" y="278892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2"/>
                </a:lnTo>
                <a:lnTo>
                  <a:pt x="102107" y="278892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807464" y="3706241"/>
            <a:ext cx="152400" cy="576580"/>
          </a:xfrm>
          <a:custGeom>
            <a:avLst/>
            <a:gdLst/>
            <a:ahLst/>
            <a:cxnLst/>
            <a:rect l="l" t="t" r="r" b="b"/>
            <a:pathLst>
              <a:path w="152400" h="576579">
                <a:moveTo>
                  <a:pt x="0" y="423672"/>
                </a:moveTo>
                <a:lnTo>
                  <a:pt x="76200" y="576072"/>
                </a:lnTo>
                <a:lnTo>
                  <a:pt x="152400" y="423672"/>
                </a:lnTo>
                <a:lnTo>
                  <a:pt x="102107" y="423672"/>
                </a:lnTo>
                <a:lnTo>
                  <a:pt x="102107" y="449579"/>
                </a:lnTo>
                <a:lnTo>
                  <a:pt x="51815" y="449579"/>
                </a:lnTo>
                <a:lnTo>
                  <a:pt x="51815" y="423672"/>
                </a:lnTo>
                <a:lnTo>
                  <a:pt x="0" y="423672"/>
                </a:lnTo>
                <a:close/>
              </a:path>
              <a:path w="152400" h="576579">
                <a:moveTo>
                  <a:pt x="51815" y="423672"/>
                </a:moveTo>
                <a:lnTo>
                  <a:pt x="51815" y="449579"/>
                </a:lnTo>
                <a:lnTo>
                  <a:pt x="102107" y="449579"/>
                </a:lnTo>
                <a:lnTo>
                  <a:pt x="102107" y="423672"/>
                </a:lnTo>
                <a:lnTo>
                  <a:pt x="51815" y="423672"/>
                </a:lnTo>
                <a:close/>
              </a:path>
              <a:path w="152400" h="576579">
                <a:moveTo>
                  <a:pt x="51815" y="0"/>
                </a:moveTo>
                <a:lnTo>
                  <a:pt x="51815" y="423672"/>
                </a:lnTo>
                <a:lnTo>
                  <a:pt x="102107" y="423672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87823" y="3706241"/>
            <a:ext cx="152400" cy="1442085"/>
          </a:xfrm>
          <a:custGeom>
            <a:avLst/>
            <a:gdLst/>
            <a:ahLst/>
            <a:cxnLst/>
            <a:rect l="l" t="t" r="r" b="b"/>
            <a:pathLst>
              <a:path w="152400" h="1442085">
                <a:moveTo>
                  <a:pt x="0" y="1289303"/>
                </a:moveTo>
                <a:lnTo>
                  <a:pt x="76200" y="1441703"/>
                </a:lnTo>
                <a:lnTo>
                  <a:pt x="152400" y="1289303"/>
                </a:lnTo>
                <a:lnTo>
                  <a:pt x="102107" y="1289303"/>
                </a:lnTo>
                <a:lnTo>
                  <a:pt x="102107" y="1313687"/>
                </a:lnTo>
                <a:lnTo>
                  <a:pt x="50291" y="1313687"/>
                </a:lnTo>
                <a:lnTo>
                  <a:pt x="50291" y="1289303"/>
                </a:lnTo>
                <a:lnTo>
                  <a:pt x="0" y="1289303"/>
                </a:lnTo>
                <a:close/>
              </a:path>
              <a:path w="152400" h="1442085">
                <a:moveTo>
                  <a:pt x="50291" y="1289303"/>
                </a:moveTo>
                <a:lnTo>
                  <a:pt x="50291" y="1313687"/>
                </a:lnTo>
                <a:lnTo>
                  <a:pt x="102107" y="1313687"/>
                </a:lnTo>
                <a:lnTo>
                  <a:pt x="102107" y="1289303"/>
                </a:lnTo>
                <a:lnTo>
                  <a:pt x="50291" y="1289303"/>
                </a:lnTo>
                <a:close/>
              </a:path>
              <a:path w="152400" h="1442085">
                <a:moveTo>
                  <a:pt x="50291" y="0"/>
                </a:moveTo>
                <a:lnTo>
                  <a:pt x="50291" y="1289303"/>
                </a:lnTo>
                <a:lnTo>
                  <a:pt x="102107" y="128930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92267" y="3922649"/>
            <a:ext cx="152400" cy="1225550"/>
          </a:xfrm>
          <a:custGeom>
            <a:avLst/>
            <a:gdLst/>
            <a:ahLst/>
            <a:cxnLst/>
            <a:rect l="l" t="t" r="r" b="b"/>
            <a:pathLst>
              <a:path w="152400" h="1225550">
                <a:moveTo>
                  <a:pt x="0" y="1072896"/>
                </a:moveTo>
                <a:lnTo>
                  <a:pt x="76200" y="1225296"/>
                </a:lnTo>
                <a:lnTo>
                  <a:pt x="152400" y="1072896"/>
                </a:lnTo>
                <a:lnTo>
                  <a:pt x="102108" y="1072896"/>
                </a:lnTo>
                <a:lnTo>
                  <a:pt x="102108" y="1097280"/>
                </a:lnTo>
                <a:lnTo>
                  <a:pt x="50292" y="1097280"/>
                </a:lnTo>
                <a:lnTo>
                  <a:pt x="50292" y="1072896"/>
                </a:lnTo>
                <a:lnTo>
                  <a:pt x="0" y="1072896"/>
                </a:lnTo>
                <a:close/>
              </a:path>
              <a:path w="152400" h="1225550">
                <a:moveTo>
                  <a:pt x="50292" y="1072896"/>
                </a:moveTo>
                <a:lnTo>
                  <a:pt x="50292" y="1097280"/>
                </a:lnTo>
                <a:lnTo>
                  <a:pt x="102108" y="1097280"/>
                </a:lnTo>
                <a:lnTo>
                  <a:pt x="102108" y="1072896"/>
                </a:lnTo>
                <a:lnTo>
                  <a:pt x="50292" y="1072896"/>
                </a:lnTo>
                <a:close/>
              </a:path>
              <a:path w="152400" h="1225550">
                <a:moveTo>
                  <a:pt x="50292" y="0"/>
                </a:moveTo>
                <a:lnTo>
                  <a:pt x="50292" y="1072896"/>
                </a:lnTo>
                <a:lnTo>
                  <a:pt x="102108" y="1072896"/>
                </a:lnTo>
                <a:lnTo>
                  <a:pt x="102108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07464" y="5003165"/>
            <a:ext cx="152400" cy="721360"/>
          </a:xfrm>
          <a:custGeom>
            <a:avLst/>
            <a:gdLst/>
            <a:ahLst/>
            <a:cxnLst/>
            <a:rect l="l" t="t" r="r" b="b"/>
            <a:pathLst>
              <a:path w="152400" h="721360">
                <a:moveTo>
                  <a:pt x="0" y="568451"/>
                </a:moveTo>
                <a:lnTo>
                  <a:pt x="76200" y="720851"/>
                </a:lnTo>
                <a:lnTo>
                  <a:pt x="152400" y="568451"/>
                </a:lnTo>
                <a:lnTo>
                  <a:pt x="102107" y="568451"/>
                </a:lnTo>
                <a:lnTo>
                  <a:pt x="102107" y="592835"/>
                </a:lnTo>
                <a:lnTo>
                  <a:pt x="51815" y="592835"/>
                </a:lnTo>
                <a:lnTo>
                  <a:pt x="51815" y="568451"/>
                </a:lnTo>
                <a:lnTo>
                  <a:pt x="0" y="568451"/>
                </a:lnTo>
                <a:close/>
              </a:path>
              <a:path w="152400" h="721360">
                <a:moveTo>
                  <a:pt x="51815" y="568451"/>
                </a:moveTo>
                <a:lnTo>
                  <a:pt x="51815" y="592835"/>
                </a:lnTo>
                <a:lnTo>
                  <a:pt x="102107" y="592835"/>
                </a:lnTo>
                <a:lnTo>
                  <a:pt x="102107" y="568451"/>
                </a:lnTo>
                <a:lnTo>
                  <a:pt x="51815" y="568451"/>
                </a:lnTo>
                <a:close/>
              </a:path>
              <a:path w="152400" h="721360">
                <a:moveTo>
                  <a:pt x="51815" y="0"/>
                </a:moveTo>
                <a:lnTo>
                  <a:pt x="51815" y="568451"/>
                </a:lnTo>
                <a:lnTo>
                  <a:pt x="102107" y="56845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76144" y="4641977"/>
            <a:ext cx="1584960" cy="0"/>
          </a:xfrm>
          <a:custGeom>
            <a:avLst/>
            <a:gdLst/>
            <a:ahLst/>
            <a:cxnLst/>
            <a:rect l="l" t="t" r="r" b="b"/>
            <a:pathLst>
              <a:path w="1584960">
                <a:moveTo>
                  <a:pt x="0" y="0"/>
                </a:moveTo>
                <a:lnTo>
                  <a:pt x="1584959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84903" y="4641977"/>
            <a:ext cx="152400" cy="506095"/>
          </a:xfrm>
          <a:custGeom>
            <a:avLst/>
            <a:gdLst/>
            <a:ahLst/>
            <a:cxnLst/>
            <a:rect l="l" t="t" r="r" b="b"/>
            <a:pathLst>
              <a:path w="152400" h="506095">
                <a:moveTo>
                  <a:pt x="0" y="353567"/>
                </a:moveTo>
                <a:lnTo>
                  <a:pt x="76199" y="505967"/>
                </a:lnTo>
                <a:lnTo>
                  <a:pt x="152399" y="353567"/>
                </a:lnTo>
                <a:lnTo>
                  <a:pt x="100583" y="353567"/>
                </a:lnTo>
                <a:lnTo>
                  <a:pt x="100583" y="377951"/>
                </a:lnTo>
                <a:lnTo>
                  <a:pt x="50291" y="377951"/>
                </a:lnTo>
                <a:lnTo>
                  <a:pt x="50291" y="353567"/>
                </a:lnTo>
                <a:lnTo>
                  <a:pt x="0" y="353567"/>
                </a:lnTo>
                <a:close/>
              </a:path>
              <a:path w="152400" h="506095">
                <a:moveTo>
                  <a:pt x="50291" y="353567"/>
                </a:moveTo>
                <a:lnTo>
                  <a:pt x="50291" y="377951"/>
                </a:lnTo>
                <a:lnTo>
                  <a:pt x="100583" y="377951"/>
                </a:lnTo>
                <a:lnTo>
                  <a:pt x="100583" y="353567"/>
                </a:lnTo>
                <a:lnTo>
                  <a:pt x="50291" y="353567"/>
                </a:lnTo>
                <a:close/>
              </a:path>
              <a:path w="152400" h="506095">
                <a:moveTo>
                  <a:pt x="50291" y="0"/>
                </a:moveTo>
                <a:lnTo>
                  <a:pt x="50291" y="353567"/>
                </a:lnTo>
                <a:lnTo>
                  <a:pt x="100583" y="353567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883664" y="6226937"/>
            <a:ext cx="0" cy="504825"/>
          </a:xfrm>
          <a:custGeom>
            <a:avLst/>
            <a:gdLst/>
            <a:ahLst/>
            <a:cxnLst/>
            <a:rect l="l" t="t" r="r" b="b"/>
            <a:pathLst>
              <a:path h="504825">
                <a:moveTo>
                  <a:pt x="0" y="0"/>
                </a:moveTo>
                <a:lnTo>
                  <a:pt x="0" y="504444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83664" y="6655181"/>
            <a:ext cx="2592705" cy="152400"/>
          </a:xfrm>
          <a:custGeom>
            <a:avLst/>
            <a:gdLst/>
            <a:ahLst/>
            <a:cxnLst/>
            <a:rect l="l" t="t" r="r" b="b"/>
            <a:pathLst>
              <a:path w="2592704" h="152400">
                <a:moveTo>
                  <a:pt x="2439924" y="102108"/>
                </a:moveTo>
                <a:lnTo>
                  <a:pt x="2439924" y="152399"/>
                </a:lnTo>
                <a:lnTo>
                  <a:pt x="2592323" y="76200"/>
                </a:lnTo>
                <a:lnTo>
                  <a:pt x="2465831" y="12954"/>
                </a:lnTo>
                <a:lnTo>
                  <a:pt x="2465831" y="102108"/>
                </a:lnTo>
                <a:lnTo>
                  <a:pt x="2439924" y="102108"/>
                </a:lnTo>
                <a:close/>
              </a:path>
              <a:path w="2592704" h="152400">
                <a:moveTo>
                  <a:pt x="0" y="50292"/>
                </a:moveTo>
                <a:lnTo>
                  <a:pt x="0" y="102108"/>
                </a:lnTo>
                <a:lnTo>
                  <a:pt x="2465831" y="102108"/>
                </a:lnTo>
                <a:lnTo>
                  <a:pt x="2465831" y="50292"/>
                </a:lnTo>
                <a:lnTo>
                  <a:pt x="0" y="50292"/>
                </a:lnTo>
                <a:close/>
              </a:path>
              <a:path w="2592704" h="152400">
                <a:moveTo>
                  <a:pt x="2439924" y="0"/>
                </a:moveTo>
                <a:lnTo>
                  <a:pt x="2439924" y="50292"/>
                </a:lnTo>
                <a:lnTo>
                  <a:pt x="2465831" y="50292"/>
                </a:lnTo>
                <a:lnTo>
                  <a:pt x="2465831" y="12954"/>
                </a:lnTo>
                <a:lnTo>
                  <a:pt x="2439924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75859" y="5650865"/>
            <a:ext cx="152400" cy="792480"/>
          </a:xfrm>
          <a:custGeom>
            <a:avLst/>
            <a:gdLst/>
            <a:ahLst/>
            <a:cxnLst/>
            <a:rect l="l" t="t" r="r" b="b"/>
            <a:pathLst>
              <a:path w="152400" h="792479">
                <a:moveTo>
                  <a:pt x="0" y="640080"/>
                </a:moveTo>
                <a:lnTo>
                  <a:pt x="76200" y="792480"/>
                </a:lnTo>
                <a:lnTo>
                  <a:pt x="152400" y="640080"/>
                </a:lnTo>
                <a:lnTo>
                  <a:pt x="102107" y="640080"/>
                </a:lnTo>
                <a:lnTo>
                  <a:pt x="102107" y="664463"/>
                </a:lnTo>
                <a:lnTo>
                  <a:pt x="51815" y="664463"/>
                </a:lnTo>
                <a:lnTo>
                  <a:pt x="51815" y="640080"/>
                </a:lnTo>
                <a:lnTo>
                  <a:pt x="0" y="640080"/>
                </a:lnTo>
                <a:close/>
              </a:path>
              <a:path w="152400" h="792479">
                <a:moveTo>
                  <a:pt x="51815" y="640080"/>
                </a:moveTo>
                <a:lnTo>
                  <a:pt x="51815" y="664463"/>
                </a:lnTo>
                <a:lnTo>
                  <a:pt x="102107" y="664463"/>
                </a:lnTo>
                <a:lnTo>
                  <a:pt x="102107" y="640080"/>
                </a:lnTo>
                <a:lnTo>
                  <a:pt x="51815" y="640080"/>
                </a:lnTo>
                <a:close/>
              </a:path>
              <a:path w="152400" h="792479">
                <a:moveTo>
                  <a:pt x="51815" y="0"/>
                </a:moveTo>
                <a:lnTo>
                  <a:pt x="51815" y="640080"/>
                </a:lnTo>
                <a:lnTo>
                  <a:pt x="102107" y="64008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220456" y="6155309"/>
            <a:ext cx="0" cy="502920"/>
          </a:xfrm>
          <a:custGeom>
            <a:avLst/>
            <a:gdLst/>
            <a:ahLst/>
            <a:cxnLst/>
            <a:rect l="l" t="t" r="r" b="b"/>
            <a:pathLst>
              <a:path h="502920">
                <a:moveTo>
                  <a:pt x="0" y="0"/>
                </a:moveTo>
                <a:lnTo>
                  <a:pt x="0" y="502919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628132" y="6582029"/>
            <a:ext cx="2592705" cy="152400"/>
          </a:xfrm>
          <a:custGeom>
            <a:avLst/>
            <a:gdLst/>
            <a:ahLst/>
            <a:cxnLst/>
            <a:rect l="l" t="t" r="r" b="b"/>
            <a:pathLst>
              <a:path w="2592704" h="152400">
                <a:moveTo>
                  <a:pt x="126491" y="51816"/>
                </a:moveTo>
                <a:lnTo>
                  <a:pt x="126491" y="102108"/>
                </a:lnTo>
                <a:lnTo>
                  <a:pt x="2592323" y="102108"/>
                </a:lnTo>
                <a:lnTo>
                  <a:pt x="2592323" y="51816"/>
                </a:lnTo>
                <a:lnTo>
                  <a:pt x="126491" y="51816"/>
                </a:lnTo>
                <a:close/>
              </a:path>
              <a:path w="2592704" h="152400">
                <a:moveTo>
                  <a:pt x="0" y="76200"/>
                </a:moveTo>
                <a:lnTo>
                  <a:pt x="152400" y="152400"/>
                </a:lnTo>
                <a:lnTo>
                  <a:pt x="152400" y="102108"/>
                </a:lnTo>
                <a:lnTo>
                  <a:pt x="126491" y="102108"/>
                </a:lnTo>
                <a:lnTo>
                  <a:pt x="126491" y="12954"/>
                </a:lnTo>
                <a:lnTo>
                  <a:pt x="0" y="76200"/>
                </a:lnTo>
                <a:close/>
              </a:path>
              <a:path w="2592704" h="152400">
                <a:moveTo>
                  <a:pt x="126491" y="12954"/>
                </a:moveTo>
                <a:lnTo>
                  <a:pt x="126491" y="51816"/>
                </a:lnTo>
                <a:lnTo>
                  <a:pt x="152400" y="51816"/>
                </a:lnTo>
                <a:lnTo>
                  <a:pt x="152400" y="0"/>
                </a:lnTo>
                <a:lnTo>
                  <a:pt x="126491" y="1295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144256" y="3922649"/>
            <a:ext cx="152400" cy="1728470"/>
          </a:xfrm>
          <a:custGeom>
            <a:avLst/>
            <a:gdLst/>
            <a:ahLst/>
            <a:cxnLst/>
            <a:rect l="l" t="t" r="r" b="b"/>
            <a:pathLst>
              <a:path w="152400" h="1728470">
                <a:moveTo>
                  <a:pt x="0" y="1575816"/>
                </a:moveTo>
                <a:lnTo>
                  <a:pt x="76200" y="1728216"/>
                </a:lnTo>
                <a:lnTo>
                  <a:pt x="152400" y="1575816"/>
                </a:lnTo>
                <a:lnTo>
                  <a:pt x="100584" y="1575816"/>
                </a:lnTo>
                <a:lnTo>
                  <a:pt x="100584" y="1600200"/>
                </a:lnTo>
                <a:lnTo>
                  <a:pt x="50292" y="1600200"/>
                </a:lnTo>
                <a:lnTo>
                  <a:pt x="50292" y="1575816"/>
                </a:lnTo>
                <a:lnTo>
                  <a:pt x="0" y="1575816"/>
                </a:lnTo>
                <a:close/>
              </a:path>
              <a:path w="152400" h="1728470">
                <a:moveTo>
                  <a:pt x="50292" y="1575816"/>
                </a:moveTo>
                <a:lnTo>
                  <a:pt x="50292" y="1600200"/>
                </a:lnTo>
                <a:lnTo>
                  <a:pt x="100584" y="1600200"/>
                </a:lnTo>
                <a:lnTo>
                  <a:pt x="100584" y="1575816"/>
                </a:lnTo>
                <a:lnTo>
                  <a:pt x="50292" y="1575816"/>
                </a:lnTo>
                <a:close/>
              </a:path>
              <a:path w="152400" h="1728470">
                <a:moveTo>
                  <a:pt x="50291" y="0"/>
                </a:moveTo>
                <a:lnTo>
                  <a:pt x="50292" y="1575816"/>
                </a:lnTo>
                <a:lnTo>
                  <a:pt x="100584" y="1575816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851652" y="279895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814064" y="3375025"/>
            <a:ext cx="962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9325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 </a:t>
            </a:r>
            <a:r>
              <a:rPr sz="1800" b="1" u="heavy" spc="-19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1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70964" y="3375025"/>
            <a:ext cx="386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3380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27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0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98139" y="430924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35563" y="503008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255767" y="3589909"/>
            <a:ext cx="1034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3110" algn="l"/>
                <a:tab pos="1021080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	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0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848092" y="3589909"/>
            <a:ext cx="3854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2110" algn="l"/>
              </a:tabLst>
            </a:pPr>
            <a:r>
              <a:rPr sz="1800" b="1" u="heavy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270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spc="-5" dirty="0">
                <a:uFill>
                  <a:solidFill>
                    <a:srgbClr val="010101"/>
                  </a:solidFill>
                </a:uFill>
                <a:latin typeface="Arial"/>
                <a:cs typeface="Arial"/>
              </a:rPr>
              <a:t>1	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19007" y="279895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768095" y="5724017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0" y="504444"/>
                </a:moveTo>
                <a:lnTo>
                  <a:pt x="1949196" y="504443"/>
                </a:lnTo>
                <a:lnTo>
                  <a:pt x="2447544" y="0"/>
                </a:lnTo>
                <a:lnTo>
                  <a:pt x="4892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68095" y="5724017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489203" y="0"/>
                </a:moveTo>
                <a:lnTo>
                  <a:pt x="2447544" y="0"/>
                </a:lnTo>
                <a:lnTo>
                  <a:pt x="1949196" y="504443"/>
                </a:lnTo>
                <a:lnTo>
                  <a:pt x="0" y="504444"/>
                </a:lnTo>
                <a:lnTo>
                  <a:pt x="4892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112011" y="5769229"/>
            <a:ext cx="17545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“Çeşitkenar”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540252" y="5147945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0" y="504444"/>
                </a:moveTo>
                <a:lnTo>
                  <a:pt x="1949195" y="504444"/>
                </a:lnTo>
                <a:lnTo>
                  <a:pt x="2447543" y="0"/>
                </a:lnTo>
                <a:lnTo>
                  <a:pt x="4892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40252" y="5147945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489203" y="0"/>
                </a:moveTo>
                <a:lnTo>
                  <a:pt x="2447543" y="0"/>
                </a:lnTo>
                <a:lnTo>
                  <a:pt x="1949195" y="504444"/>
                </a:lnTo>
                <a:lnTo>
                  <a:pt x="0" y="504444"/>
                </a:lnTo>
                <a:lnTo>
                  <a:pt x="4892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3960367" y="5193157"/>
            <a:ext cx="1600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“İkizkenar”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6995159" y="5650865"/>
            <a:ext cx="2449195" cy="504825"/>
          </a:xfrm>
          <a:custGeom>
            <a:avLst/>
            <a:gdLst/>
            <a:ahLst/>
            <a:cxnLst/>
            <a:rect l="l" t="t" r="r" b="b"/>
            <a:pathLst>
              <a:path w="2449195" h="504825">
                <a:moveTo>
                  <a:pt x="0" y="504444"/>
                </a:moveTo>
                <a:lnTo>
                  <a:pt x="1950719" y="504444"/>
                </a:lnTo>
                <a:lnTo>
                  <a:pt x="2449067" y="0"/>
                </a:lnTo>
                <a:lnTo>
                  <a:pt x="490727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95159" y="5650865"/>
            <a:ext cx="2449195" cy="504825"/>
          </a:xfrm>
          <a:custGeom>
            <a:avLst/>
            <a:gdLst/>
            <a:ahLst/>
            <a:cxnLst/>
            <a:rect l="l" t="t" r="r" b="b"/>
            <a:pathLst>
              <a:path w="2449195" h="504825">
                <a:moveTo>
                  <a:pt x="490727" y="0"/>
                </a:moveTo>
                <a:lnTo>
                  <a:pt x="2449067" y="0"/>
                </a:lnTo>
                <a:lnTo>
                  <a:pt x="1950719" y="504444"/>
                </a:lnTo>
                <a:lnTo>
                  <a:pt x="0" y="504444"/>
                </a:lnTo>
                <a:lnTo>
                  <a:pt x="490727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7508240" y="5696077"/>
            <a:ext cx="1415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“Eşkenar”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5191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18" y="1809991"/>
            <a:ext cx="7946390" cy="474345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 algn="just">
              <a:lnSpc>
                <a:spcPct val="89800"/>
              </a:lnSpc>
              <a:spcBef>
                <a:spcPts val="495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5: Work on the </a:t>
            </a:r>
            <a:r>
              <a:rPr sz="3200" spc="-10" dirty="0">
                <a:latin typeface="Arial"/>
                <a:cs typeface="Arial"/>
              </a:rPr>
              <a:t>algorithm </a:t>
            </a:r>
            <a:r>
              <a:rPr sz="3200" spc="-5" dirty="0">
                <a:latin typeface="Arial"/>
                <a:cs typeface="Arial"/>
              </a:rPr>
              <a:t>and the  flowchart of the </a:t>
            </a:r>
            <a:r>
              <a:rPr sz="3200" spc="-10" dirty="0">
                <a:latin typeface="Arial"/>
                <a:cs typeface="Arial"/>
              </a:rPr>
              <a:t>problem </a:t>
            </a:r>
            <a:r>
              <a:rPr sz="3200" spc="-5" dirty="0">
                <a:latin typeface="Arial"/>
                <a:cs typeface="Arial"/>
              </a:rPr>
              <a:t>of calculating the  roots of the </a:t>
            </a:r>
            <a:r>
              <a:rPr sz="3200" spc="-10" dirty="0">
                <a:latin typeface="Arial"/>
                <a:cs typeface="Arial"/>
              </a:rPr>
              <a:t>equation </a:t>
            </a:r>
            <a:r>
              <a:rPr sz="3200" spc="-5" dirty="0">
                <a:latin typeface="Arial"/>
                <a:cs typeface="Arial"/>
              </a:rPr>
              <a:t>Ax</a:t>
            </a:r>
            <a:r>
              <a:rPr sz="3150" spc="-7" baseline="26455" dirty="0">
                <a:latin typeface="Arial"/>
                <a:cs typeface="Arial"/>
              </a:rPr>
              <a:t>2 </a:t>
            </a:r>
            <a:r>
              <a:rPr sz="3200" dirty="0">
                <a:latin typeface="Arial"/>
                <a:cs typeface="Arial"/>
              </a:rPr>
              <a:t>+ Bx + C =</a:t>
            </a:r>
            <a:r>
              <a:rPr sz="3200" spc="-2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0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3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Variables: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A: Coefficient of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X</a:t>
            </a:r>
            <a:r>
              <a:rPr sz="2850" spc="-7" baseline="23391" dirty="0">
                <a:latin typeface="Arial"/>
                <a:cs typeface="Arial"/>
              </a:rPr>
              <a:t>2</a:t>
            </a:r>
            <a:endParaRPr sz="2850" baseline="23391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B: Coefficient of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X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C: Constant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term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delta: Discriminant of the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equation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X1: First root of the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equation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X2: Second root of the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equation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1398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299" y="1700403"/>
            <a:ext cx="6858001" cy="509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4207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1162811" y="1448898"/>
            <a:ext cx="1163320" cy="464820"/>
          </a:xfrm>
          <a:custGeom>
            <a:avLst/>
            <a:gdLst/>
            <a:ahLst/>
            <a:cxnLst/>
            <a:rect l="l" t="t" r="r" b="b"/>
            <a:pathLst>
              <a:path w="1163320" h="464819">
                <a:moveTo>
                  <a:pt x="0" y="231648"/>
                </a:moveTo>
                <a:lnTo>
                  <a:pt x="4945" y="285352"/>
                </a:lnTo>
                <a:lnTo>
                  <a:pt x="19034" y="334524"/>
                </a:lnTo>
                <a:lnTo>
                  <a:pt x="41148" y="377805"/>
                </a:lnTo>
                <a:lnTo>
                  <a:pt x="70166" y="413834"/>
                </a:lnTo>
                <a:lnTo>
                  <a:pt x="104969" y="441253"/>
                </a:lnTo>
                <a:lnTo>
                  <a:pt x="144437" y="458701"/>
                </a:lnTo>
                <a:lnTo>
                  <a:pt x="187452" y="464820"/>
                </a:lnTo>
                <a:lnTo>
                  <a:pt x="975360" y="464820"/>
                </a:lnTo>
                <a:lnTo>
                  <a:pt x="1018374" y="458701"/>
                </a:lnTo>
                <a:lnTo>
                  <a:pt x="1057842" y="441253"/>
                </a:lnTo>
                <a:lnTo>
                  <a:pt x="1092645" y="413834"/>
                </a:lnTo>
                <a:lnTo>
                  <a:pt x="1121664" y="377805"/>
                </a:lnTo>
                <a:lnTo>
                  <a:pt x="1143777" y="334524"/>
                </a:lnTo>
                <a:lnTo>
                  <a:pt x="1157866" y="285352"/>
                </a:lnTo>
                <a:lnTo>
                  <a:pt x="1162812" y="231648"/>
                </a:lnTo>
                <a:lnTo>
                  <a:pt x="1157866" y="178507"/>
                </a:lnTo>
                <a:lnTo>
                  <a:pt x="1143777" y="129739"/>
                </a:lnTo>
                <a:lnTo>
                  <a:pt x="1121664" y="86730"/>
                </a:lnTo>
                <a:lnTo>
                  <a:pt x="1092645" y="50865"/>
                </a:lnTo>
                <a:lnTo>
                  <a:pt x="1057842" y="23530"/>
                </a:lnTo>
                <a:lnTo>
                  <a:pt x="1018374" y="6113"/>
                </a:lnTo>
                <a:lnTo>
                  <a:pt x="975360" y="0"/>
                </a:lnTo>
                <a:lnTo>
                  <a:pt x="187452" y="0"/>
                </a:lnTo>
                <a:lnTo>
                  <a:pt x="144437" y="6113"/>
                </a:lnTo>
                <a:lnTo>
                  <a:pt x="104969" y="23530"/>
                </a:lnTo>
                <a:lnTo>
                  <a:pt x="70166" y="50865"/>
                </a:lnTo>
                <a:lnTo>
                  <a:pt x="41148" y="86730"/>
                </a:lnTo>
                <a:lnTo>
                  <a:pt x="19034" y="129739"/>
                </a:lnTo>
                <a:lnTo>
                  <a:pt x="4945" y="178507"/>
                </a:lnTo>
                <a:lnTo>
                  <a:pt x="0" y="2316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62811" y="1448898"/>
            <a:ext cx="1163320" cy="464820"/>
          </a:xfrm>
          <a:custGeom>
            <a:avLst/>
            <a:gdLst/>
            <a:ahLst/>
            <a:cxnLst/>
            <a:rect l="l" t="t" r="r" b="b"/>
            <a:pathLst>
              <a:path w="1163320" h="464819">
                <a:moveTo>
                  <a:pt x="187452" y="0"/>
                </a:moveTo>
                <a:lnTo>
                  <a:pt x="144437" y="6113"/>
                </a:lnTo>
                <a:lnTo>
                  <a:pt x="104969" y="23530"/>
                </a:lnTo>
                <a:lnTo>
                  <a:pt x="70166" y="50865"/>
                </a:lnTo>
                <a:lnTo>
                  <a:pt x="41148" y="86730"/>
                </a:lnTo>
                <a:lnTo>
                  <a:pt x="19034" y="129739"/>
                </a:lnTo>
                <a:lnTo>
                  <a:pt x="4945" y="178507"/>
                </a:lnTo>
                <a:lnTo>
                  <a:pt x="0" y="231648"/>
                </a:lnTo>
                <a:lnTo>
                  <a:pt x="4945" y="285352"/>
                </a:lnTo>
                <a:lnTo>
                  <a:pt x="19034" y="334524"/>
                </a:lnTo>
                <a:lnTo>
                  <a:pt x="41148" y="377805"/>
                </a:lnTo>
                <a:lnTo>
                  <a:pt x="70166" y="413834"/>
                </a:lnTo>
                <a:lnTo>
                  <a:pt x="104969" y="441253"/>
                </a:lnTo>
                <a:lnTo>
                  <a:pt x="144437" y="458701"/>
                </a:lnTo>
                <a:lnTo>
                  <a:pt x="187452" y="464820"/>
                </a:lnTo>
                <a:lnTo>
                  <a:pt x="975360" y="464820"/>
                </a:lnTo>
                <a:lnTo>
                  <a:pt x="1018374" y="458701"/>
                </a:lnTo>
                <a:lnTo>
                  <a:pt x="1057842" y="441253"/>
                </a:lnTo>
                <a:lnTo>
                  <a:pt x="1092645" y="413834"/>
                </a:lnTo>
                <a:lnTo>
                  <a:pt x="1121664" y="377805"/>
                </a:lnTo>
                <a:lnTo>
                  <a:pt x="1143777" y="334524"/>
                </a:lnTo>
                <a:lnTo>
                  <a:pt x="1157866" y="285352"/>
                </a:lnTo>
                <a:lnTo>
                  <a:pt x="1162812" y="231648"/>
                </a:lnTo>
                <a:lnTo>
                  <a:pt x="1157866" y="178507"/>
                </a:lnTo>
                <a:lnTo>
                  <a:pt x="1143777" y="129739"/>
                </a:lnTo>
                <a:lnTo>
                  <a:pt x="1121664" y="86730"/>
                </a:lnTo>
                <a:lnTo>
                  <a:pt x="1092645" y="50865"/>
                </a:lnTo>
                <a:lnTo>
                  <a:pt x="1057842" y="23530"/>
                </a:lnTo>
                <a:lnTo>
                  <a:pt x="1018374" y="6113"/>
                </a:lnTo>
                <a:lnTo>
                  <a:pt x="975360" y="0"/>
                </a:lnTo>
                <a:lnTo>
                  <a:pt x="18745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89963" y="1504778"/>
            <a:ext cx="508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Start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76144" y="1448898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0" y="720851"/>
                </a:moveTo>
                <a:lnTo>
                  <a:pt x="1147572" y="720851"/>
                </a:lnTo>
                <a:lnTo>
                  <a:pt x="1440179" y="0"/>
                </a:lnTo>
                <a:lnTo>
                  <a:pt x="288035" y="0"/>
                </a:lnTo>
                <a:lnTo>
                  <a:pt x="0" y="72085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76144" y="1448898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288035" y="0"/>
                </a:moveTo>
                <a:lnTo>
                  <a:pt x="1440179" y="0"/>
                </a:lnTo>
                <a:lnTo>
                  <a:pt x="1147572" y="720851"/>
                </a:lnTo>
                <a:lnTo>
                  <a:pt x="0" y="720851"/>
                </a:lnTo>
                <a:lnTo>
                  <a:pt x="288035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981960" y="1419434"/>
            <a:ext cx="8216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A,B</a:t>
            </a:r>
            <a:r>
              <a:rPr sz="2400" b="1" spc="10" dirty="0">
                <a:latin typeface="Times New Roman"/>
                <a:cs typeface="Times New Roman"/>
              </a:rPr>
              <a:t>,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060947" y="2962230"/>
            <a:ext cx="2161540" cy="718185"/>
          </a:xfrm>
          <a:custGeom>
            <a:avLst/>
            <a:gdLst/>
            <a:ahLst/>
            <a:cxnLst/>
            <a:rect l="l" t="t" r="r" b="b"/>
            <a:pathLst>
              <a:path w="2161540" h="718185">
                <a:moveTo>
                  <a:pt x="0" y="358140"/>
                </a:moveTo>
                <a:lnTo>
                  <a:pt x="1080515" y="717804"/>
                </a:lnTo>
                <a:lnTo>
                  <a:pt x="2161032" y="358140"/>
                </a:lnTo>
                <a:lnTo>
                  <a:pt x="1080515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60947" y="2962230"/>
            <a:ext cx="2161540" cy="718185"/>
          </a:xfrm>
          <a:custGeom>
            <a:avLst/>
            <a:gdLst/>
            <a:ahLst/>
            <a:cxnLst/>
            <a:rect l="l" t="t" r="r" b="b"/>
            <a:pathLst>
              <a:path w="2161540" h="718185">
                <a:moveTo>
                  <a:pt x="1080515" y="0"/>
                </a:moveTo>
                <a:lnTo>
                  <a:pt x="0" y="358140"/>
                </a:lnTo>
                <a:lnTo>
                  <a:pt x="1080515" y="717804"/>
                </a:lnTo>
                <a:lnTo>
                  <a:pt x="2161032" y="358140"/>
                </a:lnTo>
                <a:lnTo>
                  <a:pt x="10805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764528" y="3120218"/>
            <a:ext cx="752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Delta&gt;0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75988" y="2314530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0" y="358140"/>
                </a:move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75988" y="2314530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1008888" y="0"/>
                </a:moveTo>
                <a:lnTo>
                  <a:pt x="0" y="358140"/>
                </a:ln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07940" y="2472518"/>
            <a:ext cx="752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Delta&lt;0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68095" y="2890602"/>
            <a:ext cx="2917190" cy="504825"/>
          </a:xfrm>
          <a:custGeom>
            <a:avLst/>
            <a:gdLst/>
            <a:ahLst/>
            <a:cxnLst/>
            <a:rect l="l" t="t" r="r" b="b"/>
            <a:pathLst>
              <a:path w="2917190" h="504825">
                <a:moveTo>
                  <a:pt x="0" y="504444"/>
                </a:moveTo>
                <a:lnTo>
                  <a:pt x="2322576" y="504444"/>
                </a:lnTo>
                <a:lnTo>
                  <a:pt x="2916935" y="0"/>
                </a:lnTo>
                <a:lnTo>
                  <a:pt x="583692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8095" y="2890602"/>
            <a:ext cx="2917190" cy="504825"/>
          </a:xfrm>
          <a:custGeom>
            <a:avLst/>
            <a:gdLst/>
            <a:ahLst/>
            <a:cxnLst/>
            <a:rect l="l" t="t" r="r" b="b"/>
            <a:pathLst>
              <a:path w="2917190" h="504825">
                <a:moveTo>
                  <a:pt x="583692" y="0"/>
                </a:moveTo>
                <a:lnTo>
                  <a:pt x="2916935" y="0"/>
                </a:lnTo>
                <a:lnTo>
                  <a:pt x="2322576" y="504444"/>
                </a:lnTo>
                <a:lnTo>
                  <a:pt x="0" y="504444"/>
                </a:lnTo>
                <a:lnTo>
                  <a:pt x="583692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104391" y="2935814"/>
            <a:ext cx="2235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“Complex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roots”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037332" y="3538302"/>
            <a:ext cx="2734310" cy="504825"/>
          </a:xfrm>
          <a:custGeom>
            <a:avLst/>
            <a:gdLst/>
            <a:ahLst/>
            <a:cxnLst/>
            <a:rect l="l" t="t" r="r" b="b"/>
            <a:pathLst>
              <a:path w="2734310" h="504825">
                <a:moveTo>
                  <a:pt x="0" y="504444"/>
                </a:moveTo>
                <a:lnTo>
                  <a:pt x="2177795" y="504444"/>
                </a:lnTo>
                <a:lnTo>
                  <a:pt x="2734055" y="0"/>
                </a:lnTo>
                <a:lnTo>
                  <a:pt x="547115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37332" y="3538302"/>
            <a:ext cx="2734310" cy="504825"/>
          </a:xfrm>
          <a:custGeom>
            <a:avLst/>
            <a:gdLst/>
            <a:ahLst/>
            <a:cxnLst/>
            <a:rect l="l" t="t" r="r" b="b"/>
            <a:pathLst>
              <a:path w="2734310" h="504825">
                <a:moveTo>
                  <a:pt x="547115" y="0"/>
                </a:moveTo>
                <a:lnTo>
                  <a:pt x="2734055" y="0"/>
                </a:lnTo>
                <a:lnTo>
                  <a:pt x="2177795" y="504444"/>
                </a:lnTo>
                <a:lnTo>
                  <a:pt x="0" y="504444"/>
                </a:lnTo>
                <a:lnTo>
                  <a:pt x="5471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571747" y="3583514"/>
            <a:ext cx="16592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“Real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roots”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464552" y="3824814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0" y="504444"/>
                </a:moveTo>
                <a:lnTo>
                  <a:pt x="1949196" y="504444"/>
                </a:lnTo>
                <a:lnTo>
                  <a:pt x="2447544" y="0"/>
                </a:lnTo>
                <a:lnTo>
                  <a:pt x="489204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64552" y="3824814"/>
            <a:ext cx="2447925" cy="504825"/>
          </a:xfrm>
          <a:custGeom>
            <a:avLst/>
            <a:gdLst/>
            <a:ahLst/>
            <a:cxnLst/>
            <a:rect l="l" t="t" r="r" b="b"/>
            <a:pathLst>
              <a:path w="2447925" h="504825">
                <a:moveTo>
                  <a:pt x="489204" y="0"/>
                </a:moveTo>
                <a:lnTo>
                  <a:pt x="2447544" y="0"/>
                </a:lnTo>
                <a:lnTo>
                  <a:pt x="1949196" y="504444"/>
                </a:lnTo>
                <a:lnTo>
                  <a:pt x="0" y="504444"/>
                </a:lnTo>
                <a:lnTo>
                  <a:pt x="48920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761223" y="3871550"/>
            <a:ext cx="18478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“Equal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roots”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819400" y="6130626"/>
            <a:ext cx="2016760" cy="504825"/>
          </a:xfrm>
          <a:custGeom>
            <a:avLst/>
            <a:gdLst/>
            <a:ahLst/>
            <a:cxnLst/>
            <a:rect l="l" t="t" r="r" b="b"/>
            <a:pathLst>
              <a:path w="2016760" h="504825">
                <a:moveTo>
                  <a:pt x="0" y="504444"/>
                </a:moveTo>
                <a:lnTo>
                  <a:pt x="1604772" y="504444"/>
                </a:lnTo>
                <a:lnTo>
                  <a:pt x="2016252" y="0"/>
                </a:lnTo>
                <a:lnTo>
                  <a:pt x="402335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19400" y="6130626"/>
            <a:ext cx="2016760" cy="504825"/>
          </a:xfrm>
          <a:custGeom>
            <a:avLst/>
            <a:gdLst/>
            <a:ahLst/>
            <a:cxnLst/>
            <a:rect l="l" t="t" r="r" b="b"/>
            <a:pathLst>
              <a:path w="2016760" h="504825">
                <a:moveTo>
                  <a:pt x="402335" y="0"/>
                </a:moveTo>
                <a:lnTo>
                  <a:pt x="2016252" y="0"/>
                </a:lnTo>
                <a:lnTo>
                  <a:pt x="1604772" y="504444"/>
                </a:lnTo>
                <a:lnTo>
                  <a:pt x="0" y="504444"/>
                </a:lnTo>
                <a:lnTo>
                  <a:pt x="40233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340096" y="6130626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0" y="504444"/>
                </a:moveTo>
                <a:lnTo>
                  <a:pt x="1490471" y="504444"/>
                </a:lnTo>
                <a:lnTo>
                  <a:pt x="1871471" y="0"/>
                </a:lnTo>
                <a:lnTo>
                  <a:pt x="3749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340096" y="6130626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374903" y="0"/>
                </a:moveTo>
                <a:lnTo>
                  <a:pt x="1871471" y="0"/>
                </a:lnTo>
                <a:lnTo>
                  <a:pt x="1490471" y="504444"/>
                </a:lnTo>
                <a:lnTo>
                  <a:pt x="0" y="504444"/>
                </a:lnTo>
                <a:lnTo>
                  <a:pt x="3749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91027" y="4474038"/>
            <a:ext cx="3240405" cy="502920"/>
          </a:xfrm>
          <a:custGeom>
            <a:avLst/>
            <a:gdLst/>
            <a:ahLst/>
            <a:cxnLst/>
            <a:rect l="l" t="t" r="r" b="b"/>
            <a:pathLst>
              <a:path w="3240404" h="502920">
                <a:moveTo>
                  <a:pt x="0" y="502920"/>
                </a:moveTo>
                <a:lnTo>
                  <a:pt x="0" y="0"/>
                </a:lnTo>
                <a:lnTo>
                  <a:pt x="3240023" y="0"/>
                </a:lnTo>
                <a:lnTo>
                  <a:pt x="3240023" y="502919"/>
                </a:lnTo>
                <a:lnTo>
                  <a:pt x="0" y="50292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892551" y="4474038"/>
            <a:ext cx="3240405" cy="502920"/>
          </a:xfrm>
          <a:prstGeom prst="rect">
            <a:avLst/>
          </a:prstGeom>
          <a:ln w="508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219075">
              <a:lnSpc>
                <a:spcPct val="100000"/>
              </a:lnSpc>
              <a:spcBef>
                <a:spcPts val="465"/>
              </a:spcBef>
              <a:tabLst>
                <a:tab pos="146304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X1=(-b+	delta)/(2*A)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891027" y="5264994"/>
            <a:ext cx="3240405" cy="502920"/>
          </a:xfrm>
          <a:custGeom>
            <a:avLst/>
            <a:gdLst/>
            <a:ahLst/>
            <a:cxnLst/>
            <a:rect l="l" t="t" r="r" b="b"/>
            <a:pathLst>
              <a:path w="3240404" h="502920">
                <a:moveTo>
                  <a:pt x="0" y="502920"/>
                </a:moveTo>
                <a:lnTo>
                  <a:pt x="0" y="0"/>
                </a:lnTo>
                <a:lnTo>
                  <a:pt x="3240023" y="0"/>
                </a:lnTo>
                <a:lnTo>
                  <a:pt x="3240023" y="502919"/>
                </a:lnTo>
                <a:lnTo>
                  <a:pt x="0" y="50292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892551" y="5264994"/>
            <a:ext cx="3240405" cy="502920"/>
          </a:xfrm>
          <a:prstGeom prst="rect">
            <a:avLst/>
          </a:prstGeom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252729">
              <a:lnSpc>
                <a:spcPct val="100000"/>
              </a:lnSpc>
              <a:spcBef>
                <a:spcPts val="455"/>
              </a:spcBef>
              <a:tabLst>
                <a:tab pos="14255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X2=(-b-	delta)/(2*A)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19244" y="1522050"/>
            <a:ext cx="2592705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Delta=B^2-4*A*C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372347" y="298915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714243" y="234146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23451" y="234146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780046" y="298915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8220456" y="6130626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0" y="266700"/>
                </a:moveTo>
                <a:lnTo>
                  <a:pt x="3804" y="320668"/>
                </a:lnTo>
                <a:lnTo>
                  <a:pt x="14716" y="370974"/>
                </a:lnTo>
                <a:lnTo>
                  <a:pt x="31986" y="416531"/>
                </a:lnTo>
                <a:lnTo>
                  <a:pt x="54863" y="456247"/>
                </a:lnTo>
                <a:lnTo>
                  <a:pt x="82599" y="489034"/>
                </a:lnTo>
                <a:lnTo>
                  <a:pt x="114442" y="513802"/>
                </a:lnTo>
                <a:lnTo>
                  <a:pt x="149643" y="529462"/>
                </a:lnTo>
                <a:lnTo>
                  <a:pt x="187451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4" y="0"/>
                </a:lnTo>
                <a:lnTo>
                  <a:pt x="187451" y="0"/>
                </a:lnTo>
                <a:lnTo>
                  <a:pt x="149643" y="5396"/>
                </a:lnTo>
                <a:lnTo>
                  <a:pt x="114442" y="20883"/>
                </a:lnTo>
                <a:lnTo>
                  <a:pt x="82599" y="45407"/>
                </a:lnTo>
                <a:lnTo>
                  <a:pt x="54863" y="77914"/>
                </a:lnTo>
                <a:lnTo>
                  <a:pt x="31986" y="117350"/>
                </a:lnTo>
                <a:lnTo>
                  <a:pt x="14716" y="162663"/>
                </a:lnTo>
                <a:lnTo>
                  <a:pt x="3804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220456" y="6130626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187451" y="0"/>
                </a:moveTo>
                <a:lnTo>
                  <a:pt x="149643" y="5396"/>
                </a:lnTo>
                <a:lnTo>
                  <a:pt x="114442" y="20883"/>
                </a:lnTo>
                <a:lnTo>
                  <a:pt x="82599" y="45407"/>
                </a:lnTo>
                <a:lnTo>
                  <a:pt x="54863" y="77914"/>
                </a:lnTo>
                <a:lnTo>
                  <a:pt x="31986" y="117350"/>
                </a:lnTo>
                <a:lnTo>
                  <a:pt x="14716" y="162663"/>
                </a:lnTo>
                <a:lnTo>
                  <a:pt x="3804" y="212797"/>
                </a:lnTo>
                <a:lnTo>
                  <a:pt x="0" y="266700"/>
                </a:lnTo>
                <a:lnTo>
                  <a:pt x="3804" y="320668"/>
                </a:lnTo>
                <a:lnTo>
                  <a:pt x="14716" y="370974"/>
                </a:lnTo>
                <a:lnTo>
                  <a:pt x="31986" y="416531"/>
                </a:lnTo>
                <a:lnTo>
                  <a:pt x="54863" y="456247"/>
                </a:lnTo>
                <a:lnTo>
                  <a:pt x="82599" y="489034"/>
                </a:lnTo>
                <a:lnTo>
                  <a:pt x="114442" y="513802"/>
                </a:lnTo>
                <a:lnTo>
                  <a:pt x="149643" y="529462"/>
                </a:lnTo>
                <a:lnTo>
                  <a:pt x="187451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4" y="0"/>
                </a:lnTo>
                <a:lnTo>
                  <a:pt x="187451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316479" y="1590630"/>
            <a:ext cx="576580" cy="152400"/>
          </a:xfrm>
          <a:custGeom>
            <a:avLst/>
            <a:gdLst/>
            <a:ahLst/>
            <a:cxnLst/>
            <a:rect l="l" t="t" r="r" b="b"/>
            <a:pathLst>
              <a:path w="576580" h="152400">
                <a:moveTo>
                  <a:pt x="423672" y="100584"/>
                </a:moveTo>
                <a:lnTo>
                  <a:pt x="423672" y="152400"/>
                </a:lnTo>
                <a:lnTo>
                  <a:pt x="576072" y="76200"/>
                </a:lnTo>
                <a:lnTo>
                  <a:pt x="448055" y="12191"/>
                </a:lnTo>
                <a:lnTo>
                  <a:pt x="448055" y="100584"/>
                </a:lnTo>
                <a:lnTo>
                  <a:pt x="423672" y="100584"/>
                </a:lnTo>
                <a:close/>
              </a:path>
              <a:path w="576580" h="152400">
                <a:moveTo>
                  <a:pt x="0" y="50292"/>
                </a:moveTo>
                <a:lnTo>
                  <a:pt x="0" y="100584"/>
                </a:lnTo>
                <a:lnTo>
                  <a:pt x="448055" y="100584"/>
                </a:lnTo>
                <a:lnTo>
                  <a:pt x="448055" y="50292"/>
                </a:lnTo>
                <a:lnTo>
                  <a:pt x="0" y="50292"/>
                </a:lnTo>
                <a:close/>
              </a:path>
              <a:path w="576580" h="152400">
                <a:moveTo>
                  <a:pt x="423672" y="0"/>
                </a:moveTo>
                <a:lnTo>
                  <a:pt x="423672" y="50292"/>
                </a:lnTo>
                <a:lnTo>
                  <a:pt x="448055" y="50292"/>
                </a:lnTo>
                <a:lnTo>
                  <a:pt x="448055" y="12191"/>
                </a:lnTo>
                <a:lnTo>
                  <a:pt x="42367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044696" y="1590630"/>
            <a:ext cx="574675" cy="152400"/>
          </a:xfrm>
          <a:custGeom>
            <a:avLst/>
            <a:gdLst/>
            <a:ahLst/>
            <a:cxnLst/>
            <a:rect l="l" t="t" r="r" b="b"/>
            <a:pathLst>
              <a:path w="574675" h="152400">
                <a:moveTo>
                  <a:pt x="422148" y="100584"/>
                </a:moveTo>
                <a:lnTo>
                  <a:pt x="422148" y="152400"/>
                </a:lnTo>
                <a:lnTo>
                  <a:pt x="574548" y="76200"/>
                </a:lnTo>
                <a:lnTo>
                  <a:pt x="448055" y="12953"/>
                </a:lnTo>
                <a:lnTo>
                  <a:pt x="448055" y="100584"/>
                </a:lnTo>
                <a:lnTo>
                  <a:pt x="422148" y="100584"/>
                </a:lnTo>
                <a:close/>
              </a:path>
              <a:path w="574675" h="152400">
                <a:moveTo>
                  <a:pt x="0" y="50292"/>
                </a:moveTo>
                <a:lnTo>
                  <a:pt x="0" y="100584"/>
                </a:lnTo>
                <a:lnTo>
                  <a:pt x="448055" y="100584"/>
                </a:lnTo>
                <a:lnTo>
                  <a:pt x="448055" y="50292"/>
                </a:lnTo>
                <a:lnTo>
                  <a:pt x="0" y="50292"/>
                </a:lnTo>
                <a:close/>
              </a:path>
              <a:path w="574675" h="152400">
                <a:moveTo>
                  <a:pt x="422148" y="0"/>
                </a:moveTo>
                <a:lnTo>
                  <a:pt x="422148" y="50292"/>
                </a:lnTo>
                <a:lnTo>
                  <a:pt x="448055" y="50292"/>
                </a:lnTo>
                <a:lnTo>
                  <a:pt x="448055" y="12953"/>
                </a:lnTo>
                <a:lnTo>
                  <a:pt x="422148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46776" y="2020398"/>
            <a:ext cx="76200" cy="294640"/>
          </a:xfrm>
          <a:custGeom>
            <a:avLst/>
            <a:gdLst/>
            <a:ahLst/>
            <a:cxnLst/>
            <a:rect l="l" t="t" r="r" b="b"/>
            <a:pathLst>
              <a:path w="76200" h="294639">
                <a:moveTo>
                  <a:pt x="0" y="217931"/>
                </a:moveTo>
                <a:lnTo>
                  <a:pt x="38100" y="294131"/>
                </a:lnTo>
                <a:lnTo>
                  <a:pt x="76200" y="217931"/>
                </a:lnTo>
                <a:lnTo>
                  <a:pt x="42672" y="217931"/>
                </a:lnTo>
                <a:lnTo>
                  <a:pt x="42672" y="233172"/>
                </a:lnTo>
                <a:lnTo>
                  <a:pt x="39624" y="234696"/>
                </a:lnTo>
                <a:lnTo>
                  <a:pt x="35051" y="234696"/>
                </a:lnTo>
                <a:lnTo>
                  <a:pt x="33527" y="233172"/>
                </a:lnTo>
                <a:lnTo>
                  <a:pt x="33527" y="217931"/>
                </a:lnTo>
                <a:lnTo>
                  <a:pt x="0" y="217931"/>
                </a:lnTo>
                <a:close/>
              </a:path>
              <a:path w="76200" h="294639">
                <a:moveTo>
                  <a:pt x="33527" y="217931"/>
                </a:moveTo>
                <a:lnTo>
                  <a:pt x="33527" y="233172"/>
                </a:lnTo>
                <a:lnTo>
                  <a:pt x="35051" y="234696"/>
                </a:lnTo>
                <a:lnTo>
                  <a:pt x="39624" y="234696"/>
                </a:lnTo>
                <a:lnTo>
                  <a:pt x="42672" y="233172"/>
                </a:lnTo>
                <a:lnTo>
                  <a:pt x="42672" y="217931"/>
                </a:lnTo>
                <a:lnTo>
                  <a:pt x="33527" y="217931"/>
                </a:lnTo>
                <a:close/>
              </a:path>
              <a:path w="76200" h="294639">
                <a:moveTo>
                  <a:pt x="33527" y="1524"/>
                </a:moveTo>
                <a:lnTo>
                  <a:pt x="33527" y="217931"/>
                </a:lnTo>
                <a:lnTo>
                  <a:pt x="42672" y="217931"/>
                </a:lnTo>
                <a:lnTo>
                  <a:pt x="42672" y="1524"/>
                </a:lnTo>
                <a:lnTo>
                  <a:pt x="39624" y="0"/>
                </a:lnTo>
                <a:lnTo>
                  <a:pt x="35051" y="0"/>
                </a:lnTo>
                <a:lnTo>
                  <a:pt x="33527" y="152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492240" y="2674194"/>
            <a:ext cx="647700" cy="0"/>
          </a:xfrm>
          <a:custGeom>
            <a:avLst/>
            <a:gdLst/>
            <a:ahLst/>
            <a:cxnLst/>
            <a:rect l="l" t="t" r="r" b="b"/>
            <a:pathLst>
              <a:path w="647700">
                <a:moveTo>
                  <a:pt x="0" y="0"/>
                </a:moveTo>
                <a:lnTo>
                  <a:pt x="64770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63740" y="2674194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200" y="288036"/>
                </a:lnTo>
                <a:lnTo>
                  <a:pt x="152400" y="135636"/>
                </a:lnTo>
                <a:lnTo>
                  <a:pt x="102107" y="135636"/>
                </a:lnTo>
                <a:lnTo>
                  <a:pt x="102107" y="160020"/>
                </a:lnTo>
                <a:lnTo>
                  <a:pt x="51815" y="160020"/>
                </a:lnTo>
                <a:lnTo>
                  <a:pt x="51815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1815" y="135636"/>
                </a:moveTo>
                <a:lnTo>
                  <a:pt x="51815" y="160020"/>
                </a:lnTo>
                <a:lnTo>
                  <a:pt x="102107" y="160020"/>
                </a:lnTo>
                <a:lnTo>
                  <a:pt x="102107" y="135636"/>
                </a:lnTo>
                <a:lnTo>
                  <a:pt x="51815" y="135636"/>
                </a:lnTo>
                <a:close/>
              </a:path>
              <a:path w="152400" h="288289">
                <a:moveTo>
                  <a:pt x="51815" y="0"/>
                </a:moveTo>
                <a:lnTo>
                  <a:pt x="51815" y="135636"/>
                </a:lnTo>
                <a:lnTo>
                  <a:pt x="102107" y="135636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31364" y="2674194"/>
            <a:ext cx="1945005" cy="0"/>
          </a:xfrm>
          <a:custGeom>
            <a:avLst/>
            <a:gdLst/>
            <a:ahLst/>
            <a:cxnLst/>
            <a:rect l="l" t="t" r="r" b="b"/>
            <a:pathLst>
              <a:path w="1945004">
                <a:moveTo>
                  <a:pt x="1944624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455164" y="2674194"/>
            <a:ext cx="152400" cy="2164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26920" y="3393522"/>
            <a:ext cx="0" cy="1297305"/>
          </a:xfrm>
          <a:custGeom>
            <a:avLst/>
            <a:gdLst/>
            <a:ahLst/>
            <a:cxnLst/>
            <a:rect l="l" t="t" r="r" b="b"/>
            <a:pathLst>
              <a:path h="1297304">
                <a:moveTo>
                  <a:pt x="0" y="0"/>
                </a:moveTo>
                <a:lnTo>
                  <a:pt x="0" y="1296923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026920" y="4614246"/>
            <a:ext cx="866140" cy="152400"/>
          </a:xfrm>
          <a:custGeom>
            <a:avLst/>
            <a:gdLst/>
            <a:ahLst/>
            <a:cxnLst/>
            <a:rect l="l" t="t" r="r" b="b"/>
            <a:pathLst>
              <a:path w="866139" h="152400">
                <a:moveTo>
                  <a:pt x="713231" y="102108"/>
                </a:moveTo>
                <a:lnTo>
                  <a:pt x="713231" y="152400"/>
                </a:lnTo>
                <a:lnTo>
                  <a:pt x="865631" y="76200"/>
                </a:lnTo>
                <a:lnTo>
                  <a:pt x="737616" y="12192"/>
                </a:lnTo>
                <a:lnTo>
                  <a:pt x="737616" y="102108"/>
                </a:lnTo>
                <a:lnTo>
                  <a:pt x="713231" y="102108"/>
                </a:lnTo>
                <a:close/>
              </a:path>
              <a:path w="866139" h="152400">
                <a:moveTo>
                  <a:pt x="0" y="50292"/>
                </a:moveTo>
                <a:lnTo>
                  <a:pt x="0" y="102108"/>
                </a:lnTo>
                <a:lnTo>
                  <a:pt x="737616" y="102108"/>
                </a:lnTo>
                <a:lnTo>
                  <a:pt x="737616" y="50292"/>
                </a:lnTo>
                <a:lnTo>
                  <a:pt x="0" y="50292"/>
                </a:lnTo>
                <a:close/>
              </a:path>
              <a:path w="866139" h="152400">
                <a:moveTo>
                  <a:pt x="713231" y="0"/>
                </a:moveTo>
                <a:lnTo>
                  <a:pt x="713231" y="50292"/>
                </a:lnTo>
                <a:lnTo>
                  <a:pt x="737616" y="50292"/>
                </a:lnTo>
                <a:lnTo>
                  <a:pt x="737616" y="12192"/>
                </a:lnTo>
                <a:lnTo>
                  <a:pt x="71323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678935" y="4041222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70">
                <a:moveTo>
                  <a:pt x="0" y="280415"/>
                </a:moveTo>
                <a:lnTo>
                  <a:pt x="76200" y="432815"/>
                </a:lnTo>
                <a:lnTo>
                  <a:pt x="152400" y="280415"/>
                </a:lnTo>
                <a:lnTo>
                  <a:pt x="102108" y="280415"/>
                </a:lnTo>
                <a:lnTo>
                  <a:pt x="102108" y="306324"/>
                </a:lnTo>
                <a:lnTo>
                  <a:pt x="51816" y="306324"/>
                </a:lnTo>
                <a:lnTo>
                  <a:pt x="51816" y="280415"/>
                </a:lnTo>
                <a:lnTo>
                  <a:pt x="0" y="280415"/>
                </a:lnTo>
                <a:close/>
              </a:path>
              <a:path w="152400" h="433070">
                <a:moveTo>
                  <a:pt x="51816" y="280415"/>
                </a:moveTo>
                <a:lnTo>
                  <a:pt x="51816" y="306324"/>
                </a:lnTo>
                <a:lnTo>
                  <a:pt x="102108" y="306324"/>
                </a:lnTo>
                <a:lnTo>
                  <a:pt x="102108" y="280415"/>
                </a:lnTo>
                <a:lnTo>
                  <a:pt x="51816" y="280415"/>
                </a:lnTo>
                <a:close/>
              </a:path>
              <a:path w="152400" h="433070">
                <a:moveTo>
                  <a:pt x="51816" y="0"/>
                </a:moveTo>
                <a:lnTo>
                  <a:pt x="51816" y="280415"/>
                </a:lnTo>
                <a:lnTo>
                  <a:pt x="102108" y="280415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363711" y="4329258"/>
            <a:ext cx="0" cy="361315"/>
          </a:xfrm>
          <a:custGeom>
            <a:avLst/>
            <a:gdLst/>
            <a:ahLst/>
            <a:cxnLst/>
            <a:rect l="l" t="t" r="r" b="b"/>
            <a:pathLst>
              <a:path h="361314">
                <a:moveTo>
                  <a:pt x="0" y="0"/>
                </a:moveTo>
                <a:lnTo>
                  <a:pt x="0" y="361187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132576" y="4614246"/>
            <a:ext cx="2231390" cy="152400"/>
          </a:xfrm>
          <a:custGeom>
            <a:avLst/>
            <a:gdLst/>
            <a:ahLst/>
            <a:cxnLst/>
            <a:rect l="l" t="t" r="r" b="b"/>
            <a:pathLst>
              <a:path w="2231390" h="152400">
                <a:moveTo>
                  <a:pt x="126491" y="50292"/>
                </a:moveTo>
                <a:lnTo>
                  <a:pt x="126491" y="102108"/>
                </a:lnTo>
                <a:lnTo>
                  <a:pt x="2231135" y="102107"/>
                </a:lnTo>
                <a:lnTo>
                  <a:pt x="2231135" y="50291"/>
                </a:lnTo>
                <a:lnTo>
                  <a:pt x="126491" y="50292"/>
                </a:lnTo>
                <a:close/>
              </a:path>
              <a:path w="2231390" h="152400">
                <a:moveTo>
                  <a:pt x="0" y="76200"/>
                </a:moveTo>
                <a:lnTo>
                  <a:pt x="152400" y="152400"/>
                </a:lnTo>
                <a:lnTo>
                  <a:pt x="152400" y="102108"/>
                </a:lnTo>
                <a:lnTo>
                  <a:pt x="126491" y="102108"/>
                </a:lnTo>
                <a:lnTo>
                  <a:pt x="126491" y="12954"/>
                </a:lnTo>
                <a:lnTo>
                  <a:pt x="0" y="76200"/>
                </a:lnTo>
                <a:close/>
              </a:path>
              <a:path w="2231390" h="152400">
                <a:moveTo>
                  <a:pt x="126491" y="12954"/>
                </a:moveTo>
                <a:lnTo>
                  <a:pt x="126491" y="50292"/>
                </a:lnTo>
                <a:lnTo>
                  <a:pt x="152400" y="50292"/>
                </a:lnTo>
                <a:lnTo>
                  <a:pt x="152400" y="0"/>
                </a:lnTo>
                <a:lnTo>
                  <a:pt x="126491" y="12954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78935" y="4976958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200" y="288036"/>
                </a:lnTo>
                <a:lnTo>
                  <a:pt x="152400" y="135635"/>
                </a:lnTo>
                <a:lnTo>
                  <a:pt x="102108" y="135636"/>
                </a:lnTo>
                <a:lnTo>
                  <a:pt x="102108" y="161544"/>
                </a:lnTo>
                <a:lnTo>
                  <a:pt x="51816" y="161544"/>
                </a:lnTo>
                <a:lnTo>
                  <a:pt x="51816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1816" y="135636"/>
                </a:moveTo>
                <a:lnTo>
                  <a:pt x="51816" y="161544"/>
                </a:lnTo>
                <a:lnTo>
                  <a:pt x="102108" y="161544"/>
                </a:lnTo>
                <a:lnTo>
                  <a:pt x="102108" y="135636"/>
                </a:lnTo>
                <a:lnTo>
                  <a:pt x="51816" y="135636"/>
                </a:lnTo>
                <a:close/>
              </a:path>
              <a:path w="152400" h="288289">
                <a:moveTo>
                  <a:pt x="51816" y="0"/>
                </a:moveTo>
                <a:lnTo>
                  <a:pt x="51816" y="135636"/>
                </a:lnTo>
                <a:lnTo>
                  <a:pt x="102108" y="135636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678935" y="5769438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8"/>
                </a:moveTo>
                <a:lnTo>
                  <a:pt x="76200" y="361188"/>
                </a:lnTo>
                <a:lnTo>
                  <a:pt x="152400" y="208787"/>
                </a:lnTo>
                <a:lnTo>
                  <a:pt x="102108" y="208788"/>
                </a:lnTo>
                <a:lnTo>
                  <a:pt x="102108" y="233172"/>
                </a:lnTo>
                <a:lnTo>
                  <a:pt x="51816" y="233172"/>
                </a:lnTo>
                <a:lnTo>
                  <a:pt x="51816" y="208788"/>
                </a:lnTo>
                <a:lnTo>
                  <a:pt x="0" y="208788"/>
                </a:lnTo>
                <a:close/>
              </a:path>
              <a:path w="152400" h="361314">
                <a:moveTo>
                  <a:pt x="51816" y="208788"/>
                </a:moveTo>
                <a:lnTo>
                  <a:pt x="51816" y="233172"/>
                </a:lnTo>
                <a:lnTo>
                  <a:pt x="102108" y="233172"/>
                </a:lnTo>
                <a:lnTo>
                  <a:pt x="102108" y="208788"/>
                </a:lnTo>
                <a:lnTo>
                  <a:pt x="51816" y="208788"/>
                </a:lnTo>
                <a:close/>
              </a:path>
              <a:path w="152400" h="361314">
                <a:moveTo>
                  <a:pt x="51816" y="0"/>
                </a:moveTo>
                <a:lnTo>
                  <a:pt x="51816" y="208788"/>
                </a:lnTo>
                <a:lnTo>
                  <a:pt x="102108" y="208788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19244" y="6340938"/>
            <a:ext cx="866140" cy="152400"/>
          </a:xfrm>
          <a:custGeom>
            <a:avLst/>
            <a:gdLst/>
            <a:ahLst/>
            <a:cxnLst/>
            <a:rect l="l" t="t" r="r" b="b"/>
            <a:pathLst>
              <a:path w="866139" h="152400">
                <a:moveTo>
                  <a:pt x="713231" y="102107"/>
                </a:moveTo>
                <a:lnTo>
                  <a:pt x="713231" y="152399"/>
                </a:lnTo>
                <a:lnTo>
                  <a:pt x="865631" y="76199"/>
                </a:lnTo>
                <a:lnTo>
                  <a:pt x="737615" y="12191"/>
                </a:lnTo>
                <a:lnTo>
                  <a:pt x="737615" y="102107"/>
                </a:lnTo>
                <a:lnTo>
                  <a:pt x="713231" y="102107"/>
                </a:lnTo>
                <a:close/>
              </a:path>
              <a:path w="866139" h="152400">
                <a:moveTo>
                  <a:pt x="0" y="51815"/>
                </a:moveTo>
                <a:lnTo>
                  <a:pt x="0" y="102107"/>
                </a:lnTo>
                <a:lnTo>
                  <a:pt x="737615" y="102107"/>
                </a:lnTo>
                <a:lnTo>
                  <a:pt x="737615" y="51815"/>
                </a:lnTo>
                <a:lnTo>
                  <a:pt x="0" y="51815"/>
                </a:lnTo>
                <a:close/>
              </a:path>
              <a:path w="866139" h="152400">
                <a:moveTo>
                  <a:pt x="713231" y="0"/>
                </a:moveTo>
                <a:lnTo>
                  <a:pt x="713231" y="51815"/>
                </a:lnTo>
                <a:lnTo>
                  <a:pt x="737615" y="51815"/>
                </a:lnTo>
                <a:lnTo>
                  <a:pt x="737615" y="12191"/>
                </a:lnTo>
                <a:lnTo>
                  <a:pt x="71323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995159" y="6340938"/>
            <a:ext cx="1225550" cy="152400"/>
          </a:xfrm>
          <a:custGeom>
            <a:avLst/>
            <a:gdLst/>
            <a:ahLst/>
            <a:cxnLst/>
            <a:rect l="l" t="t" r="r" b="b"/>
            <a:pathLst>
              <a:path w="1225550" h="152400">
                <a:moveTo>
                  <a:pt x="1072895" y="102108"/>
                </a:moveTo>
                <a:lnTo>
                  <a:pt x="1072895" y="152400"/>
                </a:lnTo>
                <a:lnTo>
                  <a:pt x="1225295" y="76200"/>
                </a:lnTo>
                <a:lnTo>
                  <a:pt x="1097279" y="12192"/>
                </a:lnTo>
                <a:lnTo>
                  <a:pt x="1097279" y="102108"/>
                </a:lnTo>
                <a:lnTo>
                  <a:pt x="1072895" y="102108"/>
                </a:lnTo>
                <a:close/>
              </a:path>
              <a:path w="1225550" h="152400">
                <a:moveTo>
                  <a:pt x="0" y="51816"/>
                </a:moveTo>
                <a:lnTo>
                  <a:pt x="0" y="102108"/>
                </a:lnTo>
                <a:lnTo>
                  <a:pt x="1097279" y="102108"/>
                </a:lnTo>
                <a:lnTo>
                  <a:pt x="1097279" y="51816"/>
                </a:lnTo>
                <a:lnTo>
                  <a:pt x="0" y="51816"/>
                </a:lnTo>
                <a:close/>
              </a:path>
              <a:path w="1225550" h="152400">
                <a:moveTo>
                  <a:pt x="1072895" y="0"/>
                </a:moveTo>
                <a:lnTo>
                  <a:pt x="1072895" y="51816"/>
                </a:lnTo>
                <a:lnTo>
                  <a:pt x="1097279" y="51816"/>
                </a:lnTo>
                <a:lnTo>
                  <a:pt x="1097279" y="12192"/>
                </a:lnTo>
                <a:lnTo>
                  <a:pt x="107289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20456" y="3321894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>
                <a:moveTo>
                  <a:pt x="0" y="0"/>
                </a:moveTo>
                <a:lnTo>
                  <a:pt x="432815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577071" y="3321894"/>
            <a:ext cx="152400" cy="502920"/>
          </a:xfrm>
          <a:custGeom>
            <a:avLst/>
            <a:gdLst/>
            <a:ahLst/>
            <a:cxnLst/>
            <a:rect l="l" t="t" r="r" b="b"/>
            <a:pathLst>
              <a:path w="152400" h="502920">
                <a:moveTo>
                  <a:pt x="0" y="350519"/>
                </a:moveTo>
                <a:lnTo>
                  <a:pt x="76199" y="502919"/>
                </a:lnTo>
                <a:lnTo>
                  <a:pt x="152399" y="350519"/>
                </a:lnTo>
                <a:lnTo>
                  <a:pt x="102107" y="350519"/>
                </a:lnTo>
                <a:lnTo>
                  <a:pt x="102107" y="376427"/>
                </a:lnTo>
                <a:lnTo>
                  <a:pt x="50291" y="376427"/>
                </a:lnTo>
                <a:lnTo>
                  <a:pt x="50291" y="350519"/>
                </a:lnTo>
                <a:lnTo>
                  <a:pt x="0" y="350519"/>
                </a:lnTo>
                <a:close/>
              </a:path>
              <a:path w="152400" h="502920">
                <a:moveTo>
                  <a:pt x="50291" y="350519"/>
                </a:moveTo>
                <a:lnTo>
                  <a:pt x="50291" y="376427"/>
                </a:lnTo>
                <a:lnTo>
                  <a:pt x="102107" y="376427"/>
                </a:lnTo>
                <a:lnTo>
                  <a:pt x="102107" y="350519"/>
                </a:lnTo>
                <a:lnTo>
                  <a:pt x="50291" y="350519"/>
                </a:lnTo>
                <a:close/>
              </a:path>
              <a:path w="152400" h="502920">
                <a:moveTo>
                  <a:pt x="50291" y="0"/>
                </a:moveTo>
                <a:lnTo>
                  <a:pt x="50291" y="350519"/>
                </a:lnTo>
                <a:lnTo>
                  <a:pt x="102107" y="350519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044696" y="3321894"/>
            <a:ext cx="2016760" cy="0"/>
          </a:xfrm>
          <a:custGeom>
            <a:avLst/>
            <a:gdLst/>
            <a:ahLst/>
            <a:cxnLst/>
            <a:rect l="l" t="t" r="r" b="b"/>
            <a:pathLst>
              <a:path w="2016760">
                <a:moveTo>
                  <a:pt x="2016252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968496" y="3321894"/>
            <a:ext cx="152400" cy="2164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187952" y="4545666"/>
            <a:ext cx="864235" cy="361315"/>
          </a:xfrm>
          <a:custGeom>
            <a:avLst/>
            <a:gdLst/>
            <a:ahLst/>
            <a:cxnLst/>
            <a:rect l="l" t="t" r="r" b="b"/>
            <a:pathLst>
              <a:path w="864235" h="361314">
                <a:moveTo>
                  <a:pt x="0" y="216408"/>
                </a:moveTo>
                <a:lnTo>
                  <a:pt x="73151" y="361188"/>
                </a:lnTo>
                <a:lnTo>
                  <a:pt x="214883" y="0"/>
                </a:lnTo>
                <a:lnTo>
                  <a:pt x="864107" y="0"/>
                </a:lnTo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87952" y="5338146"/>
            <a:ext cx="864235" cy="360045"/>
          </a:xfrm>
          <a:custGeom>
            <a:avLst/>
            <a:gdLst/>
            <a:ahLst/>
            <a:cxnLst/>
            <a:rect l="l" t="t" r="r" b="b"/>
            <a:pathLst>
              <a:path w="864235" h="360045">
                <a:moveTo>
                  <a:pt x="0" y="216408"/>
                </a:moveTo>
                <a:lnTo>
                  <a:pt x="73151" y="359664"/>
                </a:lnTo>
                <a:lnTo>
                  <a:pt x="214883" y="0"/>
                </a:lnTo>
                <a:lnTo>
                  <a:pt x="864107" y="0"/>
                </a:lnTo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3248660" y="6209031"/>
            <a:ext cx="1151890" cy="36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X1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498102" y="6209031"/>
            <a:ext cx="2353310" cy="8458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13485">
              <a:lnSpc>
                <a:spcPts val="2720"/>
              </a:lnSpc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X2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40"/>
              </a:spcBef>
            </a:pPr>
            <a:r>
              <a:rPr lang="tr-TR" sz="1400" spc="-5" dirty="0" smtClean="0">
                <a:latin typeface="Arial"/>
                <a:cs typeface="Arial"/>
              </a:rPr>
              <a:t>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495792" y="6225796"/>
            <a:ext cx="618490" cy="36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4822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61235" y="6138067"/>
            <a:ext cx="4418965" cy="71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55"/>
              </a:lnSpc>
            </a:pPr>
            <a:r>
              <a:rPr sz="2400" dirty="0">
                <a:latin typeface="Arial"/>
                <a:cs typeface="Arial"/>
              </a:rPr>
              <a:t>– </a:t>
            </a:r>
            <a:r>
              <a:rPr sz="2400" spc="-5" dirty="0">
                <a:latin typeface="Arial"/>
                <a:cs typeface="Arial"/>
              </a:rPr>
              <a:t>X: Counter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434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students</a:t>
            </a:r>
            <a:endParaRPr sz="2400" dirty="0">
              <a:latin typeface="Arial"/>
              <a:cs typeface="Arial"/>
            </a:endParaRPr>
          </a:p>
          <a:p>
            <a:pPr marL="2749550">
              <a:lnSpc>
                <a:spcPct val="100000"/>
              </a:lnSpc>
              <a:spcBef>
                <a:spcPts val="1105"/>
              </a:spcBef>
            </a:pPr>
            <a:r>
              <a:rPr lang="tr-TR" sz="1400" spc="-5" dirty="0" smtClean="0">
                <a:latin typeface="Arial"/>
                <a:cs typeface="Arial"/>
              </a:rPr>
              <a:t>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636255"/>
            <a:ext cx="7854315" cy="44253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>
              <a:lnSpc>
                <a:spcPct val="100099"/>
              </a:lnSpc>
              <a:spcBef>
                <a:spcPts val="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Example 6: In a classroom of 10 students the  ages of the students varies between 18-20.  </a:t>
            </a:r>
            <a:r>
              <a:rPr sz="2800" dirty="0">
                <a:latin typeface="Arial"/>
                <a:cs typeface="Arial"/>
              </a:rPr>
              <a:t>Work </a:t>
            </a:r>
            <a:r>
              <a:rPr sz="2800" spc="-5" dirty="0">
                <a:latin typeface="Arial"/>
                <a:cs typeface="Arial"/>
              </a:rPr>
              <a:t>on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algorithm and </a:t>
            </a:r>
            <a:r>
              <a:rPr sz="2800" dirty="0">
                <a:latin typeface="Arial"/>
                <a:cs typeface="Arial"/>
              </a:rPr>
              <a:t>flowchart </a:t>
            </a:r>
            <a:r>
              <a:rPr sz="2800" spc="-5" dirty="0">
                <a:latin typeface="Arial"/>
                <a:cs typeface="Arial"/>
              </a:rPr>
              <a:t>claculating  the the number of students at the ages 18, 19  and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20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Variables: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A: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Age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S18: Number of 18 year old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stuents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S19: Number of 19 year old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students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S20: Number of 20 year old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students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1825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73427" y="6072328"/>
            <a:ext cx="1849755" cy="30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15"/>
              </a:lnSpc>
              <a:tabLst>
                <a:tab pos="299085" algn="l"/>
              </a:tabLst>
            </a:pPr>
            <a:r>
              <a:rPr sz="2000" dirty="0">
                <a:latin typeface="Arial"/>
                <a:cs typeface="Arial"/>
              </a:rPr>
              <a:t>–	</a:t>
            </a:r>
            <a:r>
              <a:rPr sz="2000" spc="-5" dirty="0">
                <a:latin typeface="Arial"/>
                <a:cs typeface="Arial"/>
              </a:rPr>
              <a:t>Step 14: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6227" y="1721599"/>
            <a:ext cx="7279640" cy="4352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ts val="2875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Algorithm: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ts val="2395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2: Initialize S18, S19 and S20 and </a:t>
            </a:r>
            <a:r>
              <a:rPr sz="2000" dirty="0">
                <a:latin typeface="Arial"/>
                <a:cs typeface="Arial"/>
              </a:rPr>
              <a:t>X to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0.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3: </a:t>
            </a:r>
            <a:r>
              <a:rPr sz="2000" dirty="0">
                <a:latin typeface="Arial"/>
                <a:cs typeface="Arial"/>
              </a:rPr>
              <a:t>If </a:t>
            </a:r>
            <a:r>
              <a:rPr sz="2000" spc="-5" dirty="0">
                <a:latin typeface="Arial"/>
                <a:cs typeface="Arial"/>
              </a:rPr>
              <a:t>X&gt;=10 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 13 </a:t>
            </a:r>
            <a:r>
              <a:rPr sz="2000" spc="-10" dirty="0">
                <a:latin typeface="Arial"/>
                <a:cs typeface="Arial"/>
              </a:rPr>
              <a:t>otherwise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continue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4: </a:t>
            </a:r>
            <a:r>
              <a:rPr sz="2000" spc="-10" dirty="0">
                <a:latin typeface="Arial"/>
                <a:cs typeface="Arial"/>
              </a:rPr>
              <a:t>Input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10" dirty="0">
                <a:latin typeface="Arial"/>
                <a:cs typeface="Arial"/>
              </a:rPr>
              <a:t>student </a:t>
            </a:r>
            <a:r>
              <a:rPr sz="2000" spc="-5" dirty="0">
                <a:latin typeface="Arial"/>
                <a:cs typeface="Arial"/>
              </a:rPr>
              <a:t>age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5: If A=18, go to step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9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6: If A=19, go to step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7: If A=20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11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8: </a:t>
            </a:r>
            <a:r>
              <a:rPr sz="2000" spc="-10" dirty="0">
                <a:latin typeface="Arial"/>
                <a:cs typeface="Arial"/>
              </a:rPr>
              <a:t>Output </a:t>
            </a:r>
            <a:r>
              <a:rPr sz="2000" spc="-5" dirty="0">
                <a:latin typeface="Arial"/>
                <a:cs typeface="Arial"/>
              </a:rPr>
              <a:t>“age error” and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step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9: Calculate </a:t>
            </a:r>
            <a:r>
              <a:rPr sz="2000" dirty="0">
                <a:latin typeface="Arial"/>
                <a:cs typeface="Arial"/>
              </a:rPr>
              <a:t>S18 = </a:t>
            </a:r>
            <a:r>
              <a:rPr sz="2000" spc="-5" dirty="0">
                <a:latin typeface="Arial"/>
                <a:cs typeface="Arial"/>
              </a:rPr>
              <a:t>S18 </a:t>
            </a:r>
            <a:r>
              <a:rPr sz="2000" dirty="0">
                <a:latin typeface="Arial"/>
                <a:cs typeface="Arial"/>
              </a:rPr>
              <a:t>+ </a:t>
            </a:r>
            <a:r>
              <a:rPr sz="2000" spc="-5" dirty="0">
                <a:latin typeface="Arial"/>
                <a:cs typeface="Arial"/>
              </a:rPr>
              <a:t>1,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12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10: Calculate </a:t>
            </a:r>
            <a:r>
              <a:rPr sz="2000" dirty="0">
                <a:latin typeface="Arial"/>
                <a:cs typeface="Arial"/>
              </a:rPr>
              <a:t>S19 = </a:t>
            </a:r>
            <a:r>
              <a:rPr sz="2000" spc="-10" dirty="0">
                <a:latin typeface="Arial"/>
                <a:cs typeface="Arial"/>
              </a:rPr>
              <a:t>S19 </a:t>
            </a:r>
            <a:r>
              <a:rPr sz="2000" dirty="0">
                <a:latin typeface="Arial"/>
                <a:cs typeface="Arial"/>
              </a:rPr>
              <a:t>+ </a:t>
            </a:r>
            <a:r>
              <a:rPr sz="2000" spc="-10" dirty="0">
                <a:latin typeface="Arial"/>
                <a:cs typeface="Arial"/>
              </a:rPr>
              <a:t>1, </a:t>
            </a:r>
            <a:r>
              <a:rPr sz="2000" spc="-5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step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12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11: Calculate S20 = </a:t>
            </a:r>
            <a:r>
              <a:rPr sz="2000" spc="-5" dirty="0">
                <a:latin typeface="Arial"/>
                <a:cs typeface="Arial"/>
              </a:rPr>
              <a:t>S20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12: Increment the </a:t>
            </a:r>
            <a:r>
              <a:rPr sz="2000" spc="-10" dirty="0">
                <a:latin typeface="Arial"/>
                <a:cs typeface="Arial"/>
              </a:rPr>
              <a:t>student </a:t>
            </a:r>
            <a:r>
              <a:rPr sz="2000" spc="-5" dirty="0">
                <a:latin typeface="Arial"/>
                <a:cs typeface="Arial"/>
              </a:rPr>
              <a:t>counter </a:t>
            </a:r>
            <a:r>
              <a:rPr sz="2000" dirty="0">
                <a:latin typeface="Arial"/>
                <a:cs typeface="Arial"/>
              </a:rPr>
              <a:t>X </a:t>
            </a:r>
            <a:r>
              <a:rPr sz="2000" spc="-5" dirty="0">
                <a:latin typeface="Arial"/>
                <a:cs typeface="Arial"/>
              </a:rPr>
              <a:t>and 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13: </a:t>
            </a:r>
            <a:r>
              <a:rPr sz="2000" spc="-10" dirty="0">
                <a:latin typeface="Arial"/>
                <a:cs typeface="Arial"/>
              </a:rPr>
              <a:t>Output </a:t>
            </a:r>
            <a:r>
              <a:rPr sz="2000" spc="-5" dirty="0">
                <a:latin typeface="Arial"/>
                <a:cs typeface="Arial"/>
              </a:rPr>
              <a:t>S18, S19 and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S20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943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47927" y="1601593"/>
            <a:ext cx="1161415" cy="464820"/>
          </a:xfrm>
          <a:custGeom>
            <a:avLst/>
            <a:gdLst/>
            <a:ahLst/>
            <a:cxnLst/>
            <a:rect l="l" t="t" r="r" b="b"/>
            <a:pathLst>
              <a:path w="1161414" h="464819">
                <a:moveTo>
                  <a:pt x="0" y="231648"/>
                </a:moveTo>
                <a:lnTo>
                  <a:pt x="4940" y="285352"/>
                </a:lnTo>
                <a:lnTo>
                  <a:pt x="18998" y="334524"/>
                </a:lnTo>
                <a:lnTo>
                  <a:pt x="41028" y="377805"/>
                </a:lnTo>
                <a:lnTo>
                  <a:pt x="69881" y="413834"/>
                </a:lnTo>
                <a:lnTo>
                  <a:pt x="104413" y="441253"/>
                </a:lnTo>
                <a:lnTo>
                  <a:pt x="143478" y="458701"/>
                </a:lnTo>
                <a:lnTo>
                  <a:pt x="185927" y="464820"/>
                </a:lnTo>
                <a:lnTo>
                  <a:pt x="975360" y="464820"/>
                </a:lnTo>
                <a:lnTo>
                  <a:pt x="1017809" y="458701"/>
                </a:lnTo>
                <a:lnTo>
                  <a:pt x="1056874" y="441253"/>
                </a:lnTo>
                <a:lnTo>
                  <a:pt x="1091406" y="413834"/>
                </a:lnTo>
                <a:lnTo>
                  <a:pt x="1120259" y="377805"/>
                </a:lnTo>
                <a:lnTo>
                  <a:pt x="1142289" y="334524"/>
                </a:lnTo>
                <a:lnTo>
                  <a:pt x="1156347" y="285352"/>
                </a:lnTo>
                <a:lnTo>
                  <a:pt x="1161288" y="231648"/>
                </a:lnTo>
                <a:lnTo>
                  <a:pt x="1156347" y="178507"/>
                </a:lnTo>
                <a:lnTo>
                  <a:pt x="1142289" y="129739"/>
                </a:lnTo>
                <a:lnTo>
                  <a:pt x="1120259" y="86730"/>
                </a:lnTo>
                <a:lnTo>
                  <a:pt x="1091406" y="50865"/>
                </a:lnTo>
                <a:lnTo>
                  <a:pt x="1056874" y="23530"/>
                </a:lnTo>
                <a:lnTo>
                  <a:pt x="1017809" y="6113"/>
                </a:lnTo>
                <a:lnTo>
                  <a:pt x="975360" y="0"/>
                </a:lnTo>
                <a:lnTo>
                  <a:pt x="185927" y="0"/>
                </a:lnTo>
                <a:lnTo>
                  <a:pt x="143478" y="6113"/>
                </a:lnTo>
                <a:lnTo>
                  <a:pt x="104413" y="23530"/>
                </a:lnTo>
                <a:lnTo>
                  <a:pt x="69881" y="50865"/>
                </a:lnTo>
                <a:lnTo>
                  <a:pt x="41028" y="86730"/>
                </a:lnTo>
                <a:lnTo>
                  <a:pt x="18998" y="129739"/>
                </a:lnTo>
                <a:lnTo>
                  <a:pt x="4940" y="178507"/>
                </a:lnTo>
                <a:lnTo>
                  <a:pt x="0" y="23164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7927" y="1601593"/>
            <a:ext cx="1161415" cy="464820"/>
          </a:xfrm>
          <a:custGeom>
            <a:avLst/>
            <a:gdLst/>
            <a:ahLst/>
            <a:cxnLst/>
            <a:rect l="l" t="t" r="r" b="b"/>
            <a:pathLst>
              <a:path w="1161414" h="464819">
                <a:moveTo>
                  <a:pt x="185927" y="0"/>
                </a:moveTo>
                <a:lnTo>
                  <a:pt x="143478" y="6113"/>
                </a:lnTo>
                <a:lnTo>
                  <a:pt x="104413" y="23530"/>
                </a:lnTo>
                <a:lnTo>
                  <a:pt x="69881" y="50865"/>
                </a:lnTo>
                <a:lnTo>
                  <a:pt x="41028" y="86730"/>
                </a:lnTo>
                <a:lnTo>
                  <a:pt x="18998" y="129739"/>
                </a:lnTo>
                <a:lnTo>
                  <a:pt x="4940" y="178507"/>
                </a:lnTo>
                <a:lnTo>
                  <a:pt x="0" y="231648"/>
                </a:lnTo>
                <a:lnTo>
                  <a:pt x="4940" y="285352"/>
                </a:lnTo>
                <a:lnTo>
                  <a:pt x="18998" y="334524"/>
                </a:lnTo>
                <a:lnTo>
                  <a:pt x="41028" y="377805"/>
                </a:lnTo>
                <a:lnTo>
                  <a:pt x="69881" y="413834"/>
                </a:lnTo>
                <a:lnTo>
                  <a:pt x="104413" y="441253"/>
                </a:lnTo>
                <a:lnTo>
                  <a:pt x="143478" y="458701"/>
                </a:lnTo>
                <a:lnTo>
                  <a:pt x="185927" y="464820"/>
                </a:lnTo>
                <a:lnTo>
                  <a:pt x="975360" y="464820"/>
                </a:lnTo>
                <a:lnTo>
                  <a:pt x="1017809" y="458701"/>
                </a:lnTo>
                <a:lnTo>
                  <a:pt x="1056874" y="441253"/>
                </a:lnTo>
                <a:lnTo>
                  <a:pt x="1091406" y="413834"/>
                </a:lnTo>
                <a:lnTo>
                  <a:pt x="1120259" y="377805"/>
                </a:lnTo>
                <a:lnTo>
                  <a:pt x="1142289" y="334524"/>
                </a:lnTo>
                <a:lnTo>
                  <a:pt x="1156347" y="285352"/>
                </a:lnTo>
                <a:lnTo>
                  <a:pt x="1161288" y="231648"/>
                </a:lnTo>
                <a:lnTo>
                  <a:pt x="1156347" y="178507"/>
                </a:lnTo>
                <a:lnTo>
                  <a:pt x="1142289" y="129739"/>
                </a:lnTo>
                <a:lnTo>
                  <a:pt x="1120259" y="86730"/>
                </a:lnTo>
                <a:lnTo>
                  <a:pt x="1091406" y="50865"/>
                </a:lnTo>
                <a:lnTo>
                  <a:pt x="1056874" y="23530"/>
                </a:lnTo>
                <a:lnTo>
                  <a:pt x="1017809" y="6113"/>
                </a:lnTo>
                <a:lnTo>
                  <a:pt x="975360" y="0"/>
                </a:lnTo>
                <a:lnTo>
                  <a:pt x="18592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73555" y="1657473"/>
            <a:ext cx="508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Start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86583" y="1601593"/>
            <a:ext cx="2593975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52705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S18=S19=S20=X=0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68779" y="2608957"/>
            <a:ext cx="2016760" cy="719455"/>
          </a:xfrm>
          <a:custGeom>
            <a:avLst/>
            <a:gdLst/>
            <a:ahLst/>
            <a:cxnLst/>
            <a:rect l="l" t="t" r="r" b="b"/>
            <a:pathLst>
              <a:path w="2016760" h="719455">
                <a:moveTo>
                  <a:pt x="0" y="359663"/>
                </a:moveTo>
                <a:lnTo>
                  <a:pt x="1007364" y="719327"/>
                </a:lnTo>
                <a:lnTo>
                  <a:pt x="2016252" y="359663"/>
                </a:lnTo>
                <a:lnTo>
                  <a:pt x="1007364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68779" y="2608957"/>
            <a:ext cx="2016760" cy="719455"/>
          </a:xfrm>
          <a:custGeom>
            <a:avLst/>
            <a:gdLst/>
            <a:ahLst/>
            <a:cxnLst/>
            <a:rect l="l" t="t" r="r" b="b"/>
            <a:pathLst>
              <a:path w="2016760" h="719455">
                <a:moveTo>
                  <a:pt x="1007364" y="0"/>
                </a:moveTo>
                <a:lnTo>
                  <a:pt x="0" y="359663"/>
                </a:lnTo>
                <a:lnTo>
                  <a:pt x="1007364" y="719327"/>
                </a:lnTo>
                <a:lnTo>
                  <a:pt x="2016252" y="359663"/>
                </a:lnTo>
                <a:lnTo>
                  <a:pt x="1007364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363216" y="2768469"/>
            <a:ext cx="6248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X&gt;=10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18835" y="451040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515611" y="335825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47615" y="2467225"/>
            <a:ext cx="1440180" cy="719455"/>
          </a:xfrm>
          <a:custGeom>
            <a:avLst/>
            <a:gdLst/>
            <a:ahLst/>
            <a:cxnLst/>
            <a:rect l="l" t="t" r="r" b="b"/>
            <a:pathLst>
              <a:path w="1440179" h="719455">
                <a:moveTo>
                  <a:pt x="0" y="719328"/>
                </a:moveTo>
                <a:lnTo>
                  <a:pt x="1147572" y="719328"/>
                </a:lnTo>
                <a:lnTo>
                  <a:pt x="1440180" y="0"/>
                </a:lnTo>
                <a:lnTo>
                  <a:pt x="288036" y="0"/>
                </a:lnTo>
                <a:lnTo>
                  <a:pt x="0" y="71932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47615" y="2467225"/>
            <a:ext cx="1440180" cy="719455"/>
          </a:xfrm>
          <a:custGeom>
            <a:avLst/>
            <a:gdLst/>
            <a:ahLst/>
            <a:cxnLst/>
            <a:rect l="l" t="t" r="r" b="b"/>
            <a:pathLst>
              <a:path w="1440179" h="719455">
                <a:moveTo>
                  <a:pt x="288036" y="0"/>
                </a:moveTo>
                <a:lnTo>
                  <a:pt x="1440180" y="0"/>
                </a:lnTo>
                <a:lnTo>
                  <a:pt x="1147572" y="719328"/>
                </a:lnTo>
                <a:lnTo>
                  <a:pt x="0" y="719328"/>
                </a:lnTo>
                <a:lnTo>
                  <a:pt x="28803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851908" y="2437761"/>
            <a:ext cx="82931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4925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Input  Age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356347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0" y="358140"/>
                </a:moveTo>
                <a:lnTo>
                  <a:pt x="1007364" y="717804"/>
                </a:lnTo>
                <a:lnTo>
                  <a:pt x="2016252" y="358139"/>
                </a:lnTo>
                <a:lnTo>
                  <a:pt x="1007364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356347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1007364" y="0"/>
                </a:moveTo>
                <a:lnTo>
                  <a:pt x="0" y="358140"/>
                </a:lnTo>
                <a:lnTo>
                  <a:pt x="1007364" y="717804"/>
                </a:lnTo>
                <a:lnTo>
                  <a:pt x="2016252" y="358139"/>
                </a:lnTo>
                <a:lnTo>
                  <a:pt x="100736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049259" y="3920613"/>
            <a:ext cx="629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026920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0" y="358140"/>
                </a:moveTo>
                <a:lnTo>
                  <a:pt x="1007363" y="717804"/>
                </a:lnTo>
                <a:lnTo>
                  <a:pt x="2016252" y="358140"/>
                </a:lnTo>
                <a:lnTo>
                  <a:pt x="1007363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26920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60" h="718185">
                <a:moveTo>
                  <a:pt x="1007363" y="0"/>
                </a:moveTo>
                <a:lnTo>
                  <a:pt x="0" y="358140"/>
                </a:lnTo>
                <a:lnTo>
                  <a:pt x="1007363" y="717804"/>
                </a:lnTo>
                <a:lnTo>
                  <a:pt x="2016252" y="358140"/>
                </a:lnTo>
                <a:lnTo>
                  <a:pt x="100736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19832" y="3920613"/>
            <a:ext cx="629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18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619244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0" y="358140"/>
                </a:move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lnTo>
                  <a:pt x="0" y="35814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619244" y="3762625"/>
            <a:ext cx="2016760" cy="718185"/>
          </a:xfrm>
          <a:custGeom>
            <a:avLst/>
            <a:gdLst/>
            <a:ahLst/>
            <a:cxnLst/>
            <a:rect l="l" t="t" r="r" b="b"/>
            <a:pathLst>
              <a:path w="2016759" h="718185">
                <a:moveTo>
                  <a:pt x="1008888" y="0"/>
                </a:moveTo>
                <a:lnTo>
                  <a:pt x="0" y="358140"/>
                </a:lnTo>
                <a:lnTo>
                  <a:pt x="1008888" y="717804"/>
                </a:lnTo>
                <a:lnTo>
                  <a:pt x="2016252" y="358140"/>
                </a:lnTo>
                <a:lnTo>
                  <a:pt x="100888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12155" y="3920613"/>
            <a:ext cx="6292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 =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19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457960" y="263740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26519" y="451039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55916" y="451039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07043" y="263740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932175" y="378954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266699" y="378954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980432" y="6354949"/>
            <a:ext cx="3310254" cy="504825"/>
          </a:xfrm>
          <a:custGeom>
            <a:avLst/>
            <a:gdLst/>
            <a:ahLst/>
            <a:cxnLst/>
            <a:rect l="l" t="t" r="r" b="b"/>
            <a:pathLst>
              <a:path w="3310254" h="504825">
                <a:moveTo>
                  <a:pt x="0" y="504444"/>
                </a:moveTo>
                <a:lnTo>
                  <a:pt x="2636519" y="504444"/>
                </a:lnTo>
                <a:lnTo>
                  <a:pt x="3310128" y="0"/>
                </a:lnTo>
                <a:lnTo>
                  <a:pt x="661415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80432" y="6354949"/>
            <a:ext cx="3310254" cy="504825"/>
          </a:xfrm>
          <a:custGeom>
            <a:avLst/>
            <a:gdLst/>
            <a:ahLst/>
            <a:cxnLst/>
            <a:rect l="l" t="t" r="r" b="b"/>
            <a:pathLst>
              <a:path w="3310254" h="504825">
                <a:moveTo>
                  <a:pt x="661415" y="0"/>
                </a:moveTo>
                <a:lnTo>
                  <a:pt x="3310128" y="0"/>
                </a:lnTo>
                <a:lnTo>
                  <a:pt x="2636519" y="504444"/>
                </a:lnTo>
                <a:lnTo>
                  <a:pt x="0" y="504444"/>
                </a:lnTo>
                <a:lnTo>
                  <a:pt x="661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376164" y="6400166"/>
            <a:ext cx="25069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 </a:t>
            </a:r>
            <a:r>
              <a:rPr sz="2400" b="1" spc="-5" dirty="0">
                <a:latin typeface="Times New Roman"/>
                <a:cs typeface="Times New Roman"/>
              </a:rPr>
              <a:t>S18, S19,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S20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38883" y="4843141"/>
            <a:ext cx="230632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276860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S18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S18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02835" y="4843141"/>
            <a:ext cx="245110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348615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S19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S19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59735" y="5707249"/>
            <a:ext cx="280924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819785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X = X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+1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39940" y="4843141"/>
            <a:ext cx="252095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383540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S20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S20 </a:t>
            </a:r>
            <a:r>
              <a:rPr sz="2400" b="1" dirty="0">
                <a:latin typeface="Times New Roman"/>
                <a:cs typeface="Times New Roman"/>
              </a:rPr>
              <a:t>+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563868" y="2608957"/>
            <a:ext cx="3168650" cy="506095"/>
          </a:xfrm>
          <a:custGeom>
            <a:avLst/>
            <a:gdLst/>
            <a:ahLst/>
            <a:cxnLst/>
            <a:rect l="l" t="t" r="r" b="b"/>
            <a:pathLst>
              <a:path w="3168650" h="506094">
                <a:moveTo>
                  <a:pt x="0" y="505968"/>
                </a:moveTo>
                <a:lnTo>
                  <a:pt x="2523744" y="505967"/>
                </a:lnTo>
                <a:lnTo>
                  <a:pt x="3168396" y="0"/>
                </a:lnTo>
                <a:lnTo>
                  <a:pt x="633984" y="0"/>
                </a:lnTo>
                <a:lnTo>
                  <a:pt x="0" y="50596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63868" y="2608957"/>
            <a:ext cx="3168650" cy="506095"/>
          </a:xfrm>
          <a:custGeom>
            <a:avLst/>
            <a:gdLst/>
            <a:ahLst/>
            <a:cxnLst/>
            <a:rect l="l" t="t" r="r" b="b"/>
            <a:pathLst>
              <a:path w="3168650" h="506094">
                <a:moveTo>
                  <a:pt x="633984" y="0"/>
                </a:moveTo>
                <a:lnTo>
                  <a:pt x="3168396" y="0"/>
                </a:lnTo>
                <a:lnTo>
                  <a:pt x="2523744" y="505967"/>
                </a:lnTo>
                <a:lnTo>
                  <a:pt x="0" y="505968"/>
                </a:lnTo>
                <a:lnTo>
                  <a:pt x="633984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929119" y="2655693"/>
            <a:ext cx="2430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 “Age</a:t>
            </a:r>
            <a:r>
              <a:rPr sz="2400" b="1" spc="-10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Error”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508492" y="6354949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6700"/>
                </a:move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6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6" y="534924"/>
                </a:lnTo>
                <a:lnTo>
                  <a:pt x="984504" y="534923"/>
                </a:lnTo>
                <a:lnTo>
                  <a:pt x="1022377" y="529462"/>
                </a:lnTo>
                <a:lnTo>
                  <a:pt x="1057751" y="513802"/>
                </a:lnTo>
                <a:lnTo>
                  <a:pt x="1089838" y="489034"/>
                </a:lnTo>
                <a:lnTo>
                  <a:pt x="1117854" y="456247"/>
                </a:lnTo>
                <a:lnTo>
                  <a:pt x="1141011" y="416531"/>
                </a:lnTo>
                <a:lnTo>
                  <a:pt x="1158525" y="370974"/>
                </a:lnTo>
                <a:lnTo>
                  <a:pt x="1169610" y="320668"/>
                </a:lnTo>
                <a:lnTo>
                  <a:pt x="1173480" y="266700"/>
                </a:lnTo>
                <a:lnTo>
                  <a:pt x="1169610" y="212797"/>
                </a:lnTo>
                <a:lnTo>
                  <a:pt x="1158525" y="162663"/>
                </a:lnTo>
                <a:lnTo>
                  <a:pt x="1141011" y="117350"/>
                </a:lnTo>
                <a:lnTo>
                  <a:pt x="1117854" y="77914"/>
                </a:lnTo>
                <a:lnTo>
                  <a:pt x="1089838" y="45407"/>
                </a:lnTo>
                <a:lnTo>
                  <a:pt x="1057751" y="20883"/>
                </a:lnTo>
                <a:lnTo>
                  <a:pt x="1022377" y="5396"/>
                </a:lnTo>
                <a:lnTo>
                  <a:pt x="984504" y="0"/>
                </a:lnTo>
                <a:lnTo>
                  <a:pt x="188976" y="0"/>
                </a:ln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6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508492" y="6354949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6" y="0"/>
                </a:moveTo>
                <a:lnTo>
                  <a:pt x="151102" y="5396"/>
                </a:lnTo>
                <a:lnTo>
                  <a:pt x="115728" y="20883"/>
                </a:lnTo>
                <a:lnTo>
                  <a:pt x="83641" y="45407"/>
                </a:lnTo>
                <a:lnTo>
                  <a:pt x="55626" y="77914"/>
                </a:lnTo>
                <a:lnTo>
                  <a:pt x="32468" y="117350"/>
                </a:lnTo>
                <a:lnTo>
                  <a:pt x="14954" y="162663"/>
                </a:lnTo>
                <a:lnTo>
                  <a:pt x="3869" y="212797"/>
                </a:lnTo>
                <a:lnTo>
                  <a:pt x="0" y="266700"/>
                </a:lnTo>
                <a:lnTo>
                  <a:pt x="3869" y="320668"/>
                </a:lnTo>
                <a:lnTo>
                  <a:pt x="14954" y="370974"/>
                </a:lnTo>
                <a:lnTo>
                  <a:pt x="32468" y="416531"/>
                </a:lnTo>
                <a:lnTo>
                  <a:pt x="55626" y="456247"/>
                </a:lnTo>
                <a:lnTo>
                  <a:pt x="83641" y="489034"/>
                </a:lnTo>
                <a:lnTo>
                  <a:pt x="115728" y="513802"/>
                </a:lnTo>
                <a:lnTo>
                  <a:pt x="151102" y="529462"/>
                </a:lnTo>
                <a:lnTo>
                  <a:pt x="188976" y="534924"/>
                </a:lnTo>
                <a:lnTo>
                  <a:pt x="984504" y="534923"/>
                </a:lnTo>
                <a:lnTo>
                  <a:pt x="1022377" y="529462"/>
                </a:lnTo>
                <a:lnTo>
                  <a:pt x="1057751" y="513802"/>
                </a:lnTo>
                <a:lnTo>
                  <a:pt x="1089838" y="489034"/>
                </a:lnTo>
                <a:lnTo>
                  <a:pt x="1117854" y="456247"/>
                </a:lnTo>
                <a:lnTo>
                  <a:pt x="1141011" y="416531"/>
                </a:lnTo>
                <a:lnTo>
                  <a:pt x="1158525" y="370974"/>
                </a:lnTo>
                <a:lnTo>
                  <a:pt x="1169610" y="320668"/>
                </a:lnTo>
                <a:lnTo>
                  <a:pt x="1173480" y="266700"/>
                </a:lnTo>
                <a:lnTo>
                  <a:pt x="1169610" y="212797"/>
                </a:lnTo>
                <a:lnTo>
                  <a:pt x="1158525" y="162663"/>
                </a:lnTo>
                <a:lnTo>
                  <a:pt x="1141011" y="117350"/>
                </a:lnTo>
                <a:lnTo>
                  <a:pt x="1117854" y="77914"/>
                </a:lnTo>
                <a:lnTo>
                  <a:pt x="1089838" y="45407"/>
                </a:lnTo>
                <a:lnTo>
                  <a:pt x="1057751" y="20883"/>
                </a:lnTo>
                <a:lnTo>
                  <a:pt x="1022377" y="5396"/>
                </a:lnTo>
                <a:lnTo>
                  <a:pt x="984504" y="0"/>
                </a:lnTo>
                <a:lnTo>
                  <a:pt x="18897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8785352" y="6415406"/>
            <a:ext cx="61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100072" y="1743325"/>
            <a:ext cx="287020" cy="152400"/>
          </a:xfrm>
          <a:custGeom>
            <a:avLst/>
            <a:gdLst/>
            <a:ahLst/>
            <a:cxnLst/>
            <a:rect l="l" t="t" r="r" b="b"/>
            <a:pathLst>
              <a:path w="287019" h="152400">
                <a:moveTo>
                  <a:pt x="134111" y="100584"/>
                </a:moveTo>
                <a:lnTo>
                  <a:pt x="134111" y="152400"/>
                </a:lnTo>
                <a:lnTo>
                  <a:pt x="286511" y="76200"/>
                </a:lnTo>
                <a:lnTo>
                  <a:pt x="160020" y="12954"/>
                </a:lnTo>
                <a:lnTo>
                  <a:pt x="160020" y="100584"/>
                </a:lnTo>
                <a:lnTo>
                  <a:pt x="134111" y="100584"/>
                </a:lnTo>
                <a:close/>
              </a:path>
              <a:path w="287019" h="152400">
                <a:moveTo>
                  <a:pt x="0" y="50292"/>
                </a:moveTo>
                <a:lnTo>
                  <a:pt x="0" y="100584"/>
                </a:lnTo>
                <a:lnTo>
                  <a:pt x="160020" y="100584"/>
                </a:lnTo>
                <a:lnTo>
                  <a:pt x="160020" y="50292"/>
                </a:lnTo>
                <a:lnTo>
                  <a:pt x="0" y="50292"/>
                </a:lnTo>
                <a:close/>
              </a:path>
              <a:path w="287019" h="152400">
                <a:moveTo>
                  <a:pt x="134111" y="0"/>
                </a:moveTo>
                <a:lnTo>
                  <a:pt x="134111" y="50292"/>
                </a:lnTo>
                <a:lnTo>
                  <a:pt x="160020" y="50292"/>
                </a:lnTo>
                <a:lnTo>
                  <a:pt x="160020" y="12954"/>
                </a:lnTo>
                <a:lnTo>
                  <a:pt x="13411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99944" y="2106037"/>
            <a:ext cx="152400" cy="502920"/>
          </a:xfrm>
          <a:custGeom>
            <a:avLst/>
            <a:gdLst/>
            <a:ahLst/>
            <a:cxnLst/>
            <a:rect l="l" t="t" r="r" b="b"/>
            <a:pathLst>
              <a:path w="152400" h="502919">
                <a:moveTo>
                  <a:pt x="0" y="350519"/>
                </a:moveTo>
                <a:lnTo>
                  <a:pt x="76200" y="502919"/>
                </a:lnTo>
                <a:lnTo>
                  <a:pt x="152400" y="350519"/>
                </a:lnTo>
                <a:lnTo>
                  <a:pt x="102107" y="350519"/>
                </a:lnTo>
                <a:lnTo>
                  <a:pt x="102107" y="376427"/>
                </a:lnTo>
                <a:lnTo>
                  <a:pt x="50291" y="376427"/>
                </a:lnTo>
                <a:lnTo>
                  <a:pt x="50291" y="350519"/>
                </a:lnTo>
                <a:lnTo>
                  <a:pt x="0" y="350519"/>
                </a:lnTo>
                <a:close/>
              </a:path>
              <a:path w="152400" h="502919">
                <a:moveTo>
                  <a:pt x="50291" y="350519"/>
                </a:moveTo>
                <a:lnTo>
                  <a:pt x="50291" y="376427"/>
                </a:lnTo>
                <a:lnTo>
                  <a:pt x="102107" y="376427"/>
                </a:lnTo>
                <a:lnTo>
                  <a:pt x="102107" y="350519"/>
                </a:lnTo>
                <a:lnTo>
                  <a:pt x="50291" y="350519"/>
                </a:lnTo>
                <a:close/>
              </a:path>
              <a:path w="152400" h="502919">
                <a:moveTo>
                  <a:pt x="50291" y="0"/>
                </a:moveTo>
                <a:lnTo>
                  <a:pt x="50291" y="350519"/>
                </a:lnTo>
                <a:lnTo>
                  <a:pt x="102107" y="350519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685032" y="2893945"/>
            <a:ext cx="934719" cy="152400"/>
          </a:xfrm>
          <a:custGeom>
            <a:avLst/>
            <a:gdLst/>
            <a:ahLst/>
            <a:cxnLst/>
            <a:rect l="l" t="t" r="r" b="b"/>
            <a:pathLst>
              <a:path w="934720" h="152400">
                <a:moveTo>
                  <a:pt x="781812" y="100584"/>
                </a:moveTo>
                <a:lnTo>
                  <a:pt x="781812" y="152400"/>
                </a:lnTo>
                <a:lnTo>
                  <a:pt x="934212" y="76200"/>
                </a:lnTo>
                <a:lnTo>
                  <a:pt x="807720" y="12953"/>
                </a:lnTo>
                <a:lnTo>
                  <a:pt x="807720" y="100584"/>
                </a:lnTo>
                <a:lnTo>
                  <a:pt x="781812" y="100584"/>
                </a:lnTo>
                <a:close/>
              </a:path>
              <a:path w="934720" h="152400">
                <a:moveTo>
                  <a:pt x="0" y="50292"/>
                </a:moveTo>
                <a:lnTo>
                  <a:pt x="0" y="100584"/>
                </a:lnTo>
                <a:lnTo>
                  <a:pt x="807720" y="100584"/>
                </a:lnTo>
                <a:lnTo>
                  <a:pt x="807720" y="50292"/>
                </a:lnTo>
                <a:lnTo>
                  <a:pt x="0" y="50292"/>
                </a:lnTo>
                <a:close/>
              </a:path>
              <a:path w="934720" h="152400">
                <a:moveTo>
                  <a:pt x="781812" y="0"/>
                </a:moveTo>
                <a:lnTo>
                  <a:pt x="781812" y="50292"/>
                </a:lnTo>
                <a:lnTo>
                  <a:pt x="807720" y="50292"/>
                </a:lnTo>
                <a:lnTo>
                  <a:pt x="807720" y="12953"/>
                </a:lnTo>
                <a:lnTo>
                  <a:pt x="78181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980432" y="3185029"/>
            <a:ext cx="0" cy="216535"/>
          </a:xfrm>
          <a:custGeom>
            <a:avLst/>
            <a:gdLst/>
            <a:ahLst/>
            <a:cxnLst/>
            <a:rect l="l" t="t" r="r" b="b"/>
            <a:pathLst>
              <a:path h="216535">
                <a:moveTo>
                  <a:pt x="0" y="0"/>
                </a:moveTo>
                <a:lnTo>
                  <a:pt x="0" y="216407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037332" y="3401437"/>
            <a:ext cx="1943100" cy="0"/>
          </a:xfrm>
          <a:custGeom>
            <a:avLst/>
            <a:gdLst/>
            <a:ahLst/>
            <a:cxnLst/>
            <a:rect l="l" t="t" r="r" b="b"/>
            <a:pathLst>
              <a:path w="1943100">
                <a:moveTo>
                  <a:pt x="1943100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961132" y="3401437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8"/>
                </a:lnTo>
                <a:lnTo>
                  <a:pt x="152400" y="208787"/>
                </a:lnTo>
                <a:lnTo>
                  <a:pt x="100584" y="208787"/>
                </a:lnTo>
                <a:lnTo>
                  <a:pt x="100584" y="233172"/>
                </a:lnTo>
                <a:lnTo>
                  <a:pt x="50292" y="233172"/>
                </a:lnTo>
                <a:lnTo>
                  <a:pt x="50292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0292" y="208787"/>
                </a:moveTo>
                <a:lnTo>
                  <a:pt x="50292" y="233172"/>
                </a:lnTo>
                <a:lnTo>
                  <a:pt x="100584" y="233172"/>
                </a:lnTo>
                <a:lnTo>
                  <a:pt x="100584" y="208787"/>
                </a:lnTo>
                <a:lnTo>
                  <a:pt x="50292" y="208787"/>
                </a:lnTo>
                <a:close/>
              </a:path>
              <a:path w="152400" h="361314">
                <a:moveTo>
                  <a:pt x="50292" y="0"/>
                </a:moveTo>
                <a:lnTo>
                  <a:pt x="50292" y="208787"/>
                </a:lnTo>
                <a:lnTo>
                  <a:pt x="100584" y="208787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044696" y="4046089"/>
            <a:ext cx="574675" cy="152400"/>
          </a:xfrm>
          <a:custGeom>
            <a:avLst/>
            <a:gdLst/>
            <a:ahLst/>
            <a:cxnLst/>
            <a:rect l="l" t="t" r="r" b="b"/>
            <a:pathLst>
              <a:path w="574675" h="152400">
                <a:moveTo>
                  <a:pt x="422147" y="102107"/>
                </a:moveTo>
                <a:lnTo>
                  <a:pt x="422147" y="152400"/>
                </a:lnTo>
                <a:lnTo>
                  <a:pt x="574547" y="76200"/>
                </a:lnTo>
                <a:lnTo>
                  <a:pt x="448055" y="12953"/>
                </a:lnTo>
                <a:lnTo>
                  <a:pt x="448055" y="102107"/>
                </a:lnTo>
                <a:lnTo>
                  <a:pt x="422147" y="102107"/>
                </a:lnTo>
                <a:close/>
              </a:path>
              <a:path w="574675" h="152400">
                <a:moveTo>
                  <a:pt x="0" y="50291"/>
                </a:moveTo>
                <a:lnTo>
                  <a:pt x="0" y="102107"/>
                </a:lnTo>
                <a:lnTo>
                  <a:pt x="448055" y="102107"/>
                </a:lnTo>
                <a:lnTo>
                  <a:pt x="448055" y="50291"/>
                </a:lnTo>
                <a:lnTo>
                  <a:pt x="0" y="50291"/>
                </a:lnTo>
                <a:close/>
              </a:path>
              <a:path w="574675" h="152400">
                <a:moveTo>
                  <a:pt x="422147" y="0"/>
                </a:moveTo>
                <a:lnTo>
                  <a:pt x="422147" y="50291"/>
                </a:lnTo>
                <a:lnTo>
                  <a:pt x="448055" y="50291"/>
                </a:lnTo>
                <a:lnTo>
                  <a:pt x="448055" y="12953"/>
                </a:lnTo>
                <a:lnTo>
                  <a:pt x="422147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35495" y="4046089"/>
            <a:ext cx="721360" cy="152400"/>
          </a:xfrm>
          <a:custGeom>
            <a:avLst/>
            <a:gdLst/>
            <a:ahLst/>
            <a:cxnLst/>
            <a:rect l="l" t="t" r="r" b="b"/>
            <a:pathLst>
              <a:path w="721359" h="152400">
                <a:moveTo>
                  <a:pt x="568452" y="102107"/>
                </a:moveTo>
                <a:lnTo>
                  <a:pt x="568452" y="152400"/>
                </a:lnTo>
                <a:lnTo>
                  <a:pt x="720852" y="76200"/>
                </a:lnTo>
                <a:lnTo>
                  <a:pt x="594360" y="12953"/>
                </a:lnTo>
                <a:lnTo>
                  <a:pt x="594360" y="102107"/>
                </a:lnTo>
                <a:lnTo>
                  <a:pt x="568452" y="102107"/>
                </a:lnTo>
                <a:close/>
              </a:path>
              <a:path w="721359" h="152400">
                <a:moveTo>
                  <a:pt x="0" y="50291"/>
                </a:moveTo>
                <a:lnTo>
                  <a:pt x="0" y="102107"/>
                </a:lnTo>
                <a:lnTo>
                  <a:pt x="594360" y="102107"/>
                </a:lnTo>
                <a:lnTo>
                  <a:pt x="594360" y="50291"/>
                </a:lnTo>
                <a:lnTo>
                  <a:pt x="0" y="50291"/>
                </a:lnTo>
                <a:close/>
              </a:path>
              <a:path w="721359" h="152400">
                <a:moveTo>
                  <a:pt x="568452" y="0"/>
                </a:moveTo>
                <a:lnTo>
                  <a:pt x="568452" y="50291"/>
                </a:lnTo>
                <a:lnTo>
                  <a:pt x="594360" y="50291"/>
                </a:lnTo>
                <a:lnTo>
                  <a:pt x="594360" y="12953"/>
                </a:lnTo>
                <a:lnTo>
                  <a:pt x="56845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287511" y="3114925"/>
            <a:ext cx="152400" cy="647700"/>
          </a:xfrm>
          <a:custGeom>
            <a:avLst/>
            <a:gdLst/>
            <a:ahLst/>
            <a:cxnLst/>
            <a:rect l="l" t="t" r="r" b="b"/>
            <a:pathLst>
              <a:path w="152400" h="647700">
                <a:moveTo>
                  <a:pt x="0" y="152400"/>
                </a:moveTo>
                <a:lnTo>
                  <a:pt x="152400" y="152400"/>
                </a:lnTo>
                <a:lnTo>
                  <a:pt x="102107" y="51815"/>
                </a:lnTo>
                <a:lnTo>
                  <a:pt x="102107" y="126491"/>
                </a:lnTo>
                <a:lnTo>
                  <a:pt x="51815" y="126491"/>
                </a:lnTo>
                <a:lnTo>
                  <a:pt x="51815" y="48768"/>
                </a:lnTo>
                <a:lnTo>
                  <a:pt x="0" y="152400"/>
                </a:lnTo>
                <a:close/>
              </a:path>
              <a:path w="152400" h="647700">
                <a:moveTo>
                  <a:pt x="51815" y="152400"/>
                </a:moveTo>
                <a:lnTo>
                  <a:pt x="51815" y="647700"/>
                </a:lnTo>
                <a:lnTo>
                  <a:pt x="102107" y="647700"/>
                </a:lnTo>
                <a:lnTo>
                  <a:pt x="102107" y="152400"/>
                </a:lnTo>
                <a:lnTo>
                  <a:pt x="51815" y="152400"/>
                </a:lnTo>
                <a:close/>
              </a:path>
              <a:path w="152400" h="647700">
                <a:moveTo>
                  <a:pt x="51815" y="48768"/>
                </a:moveTo>
                <a:lnTo>
                  <a:pt x="51815" y="126491"/>
                </a:lnTo>
                <a:lnTo>
                  <a:pt x="102107" y="126491"/>
                </a:lnTo>
                <a:lnTo>
                  <a:pt x="102107" y="51815"/>
                </a:lnTo>
                <a:lnTo>
                  <a:pt x="76200" y="0"/>
                </a:lnTo>
                <a:lnTo>
                  <a:pt x="51815" y="48768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44540" y="2822317"/>
            <a:ext cx="1009015" cy="152400"/>
          </a:xfrm>
          <a:custGeom>
            <a:avLst/>
            <a:gdLst/>
            <a:ahLst/>
            <a:cxnLst/>
            <a:rect l="l" t="t" r="r" b="b"/>
            <a:pathLst>
              <a:path w="1009015" h="152400">
                <a:moveTo>
                  <a:pt x="128015" y="50291"/>
                </a:moveTo>
                <a:lnTo>
                  <a:pt x="128015" y="102107"/>
                </a:lnTo>
                <a:lnTo>
                  <a:pt x="1008888" y="102107"/>
                </a:lnTo>
                <a:lnTo>
                  <a:pt x="1008888" y="50291"/>
                </a:lnTo>
                <a:lnTo>
                  <a:pt x="128015" y="50291"/>
                </a:lnTo>
                <a:close/>
              </a:path>
              <a:path w="1009015" h="152400">
                <a:moveTo>
                  <a:pt x="0" y="76200"/>
                </a:moveTo>
                <a:lnTo>
                  <a:pt x="152400" y="152400"/>
                </a:lnTo>
                <a:lnTo>
                  <a:pt x="152400" y="102107"/>
                </a:lnTo>
                <a:lnTo>
                  <a:pt x="128015" y="102107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1009015" h="152400">
                <a:moveTo>
                  <a:pt x="128015" y="12192"/>
                </a:moveTo>
                <a:lnTo>
                  <a:pt x="128015" y="50291"/>
                </a:lnTo>
                <a:lnTo>
                  <a:pt x="152400" y="50291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61132" y="4481953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7"/>
                </a:lnTo>
                <a:lnTo>
                  <a:pt x="152400" y="208787"/>
                </a:lnTo>
                <a:lnTo>
                  <a:pt x="100584" y="208787"/>
                </a:lnTo>
                <a:lnTo>
                  <a:pt x="100584" y="234695"/>
                </a:lnTo>
                <a:lnTo>
                  <a:pt x="50292" y="234695"/>
                </a:lnTo>
                <a:lnTo>
                  <a:pt x="50292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0292" y="208787"/>
                </a:moveTo>
                <a:lnTo>
                  <a:pt x="50292" y="234695"/>
                </a:lnTo>
                <a:lnTo>
                  <a:pt x="100584" y="234695"/>
                </a:lnTo>
                <a:lnTo>
                  <a:pt x="100584" y="208787"/>
                </a:lnTo>
                <a:lnTo>
                  <a:pt x="50292" y="208787"/>
                </a:lnTo>
                <a:close/>
              </a:path>
              <a:path w="152400" h="361314">
                <a:moveTo>
                  <a:pt x="50292" y="0"/>
                </a:moveTo>
                <a:lnTo>
                  <a:pt x="50292" y="208787"/>
                </a:lnTo>
                <a:lnTo>
                  <a:pt x="100584" y="208787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51932" y="4481953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8"/>
                </a:lnTo>
                <a:lnTo>
                  <a:pt x="152400" y="208787"/>
                </a:lnTo>
                <a:lnTo>
                  <a:pt x="100583" y="208787"/>
                </a:lnTo>
                <a:lnTo>
                  <a:pt x="100583" y="234696"/>
                </a:lnTo>
                <a:lnTo>
                  <a:pt x="50291" y="234696"/>
                </a:lnTo>
                <a:lnTo>
                  <a:pt x="50291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0291" y="208787"/>
                </a:moveTo>
                <a:lnTo>
                  <a:pt x="50291" y="234696"/>
                </a:lnTo>
                <a:lnTo>
                  <a:pt x="100583" y="234696"/>
                </a:lnTo>
                <a:lnTo>
                  <a:pt x="100583" y="208787"/>
                </a:lnTo>
                <a:lnTo>
                  <a:pt x="50291" y="208787"/>
                </a:lnTo>
                <a:close/>
              </a:path>
              <a:path w="152400" h="361314">
                <a:moveTo>
                  <a:pt x="50291" y="0"/>
                </a:moveTo>
                <a:lnTo>
                  <a:pt x="50291" y="208787"/>
                </a:lnTo>
                <a:lnTo>
                  <a:pt x="100583" y="208787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287511" y="4481953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7"/>
                </a:moveTo>
                <a:lnTo>
                  <a:pt x="76200" y="361187"/>
                </a:lnTo>
                <a:lnTo>
                  <a:pt x="152400" y="208787"/>
                </a:lnTo>
                <a:lnTo>
                  <a:pt x="102107" y="208787"/>
                </a:lnTo>
                <a:lnTo>
                  <a:pt x="102107" y="234695"/>
                </a:lnTo>
                <a:lnTo>
                  <a:pt x="51815" y="234695"/>
                </a:lnTo>
                <a:lnTo>
                  <a:pt x="51815" y="208787"/>
                </a:lnTo>
                <a:lnTo>
                  <a:pt x="0" y="208787"/>
                </a:lnTo>
                <a:close/>
              </a:path>
              <a:path w="152400" h="361314">
                <a:moveTo>
                  <a:pt x="51815" y="208787"/>
                </a:moveTo>
                <a:lnTo>
                  <a:pt x="51815" y="234695"/>
                </a:lnTo>
                <a:lnTo>
                  <a:pt x="102107" y="234695"/>
                </a:lnTo>
                <a:lnTo>
                  <a:pt x="102107" y="208787"/>
                </a:lnTo>
                <a:lnTo>
                  <a:pt x="51815" y="208787"/>
                </a:lnTo>
                <a:close/>
              </a:path>
              <a:path w="152400" h="361314">
                <a:moveTo>
                  <a:pt x="51815" y="0"/>
                </a:moveTo>
                <a:lnTo>
                  <a:pt x="51815" y="208787"/>
                </a:lnTo>
                <a:lnTo>
                  <a:pt x="102107" y="208787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961132" y="5346061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8"/>
                </a:moveTo>
                <a:lnTo>
                  <a:pt x="76200" y="361188"/>
                </a:lnTo>
                <a:lnTo>
                  <a:pt x="152400" y="208788"/>
                </a:lnTo>
                <a:lnTo>
                  <a:pt x="100584" y="208788"/>
                </a:lnTo>
                <a:lnTo>
                  <a:pt x="100584" y="233172"/>
                </a:lnTo>
                <a:lnTo>
                  <a:pt x="50292" y="233172"/>
                </a:lnTo>
                <a:lnTo>
                  <a:pt x="50292" y="208788"/>
                </a:lnTo>
                <a:lnTo>
                  <a:pt x="0" y="208788"/>
                </a:lnTo>
                <a:close/>
              </a:path>
              <a:path w="152400" h="361314">
                <a:moveTo>
                  <a:pt x="50292" y="208788"/>
                </a:moveTo>
                <a:lnTo>
                  <a:pt x="50292" y="233172"/>
                </a:lnTo>
                <a:lnTo>
                  <a:pt x="100584" y="233172"/>
                </a:lnTo>
                <a:lnTo>
                  <a:pt x="100584" y="208788"/>
                </a:lnTo>
                <a:lnTo>
                  <a:pt x="50292" y="208788"/>
                </a:lnTo>
                <a:close/>
              </a:path>
              <a:path w="152400" h="361314">
                <a:moveTo>
                  <a:pt x="50292" y="0"/>
                </a:moveTo>
                <a:lnTo>
                  <a:pt x="50292" y="208788"/>
                </a:lnTo>
                <a:lnTo>
                  <a:pt x="100584" y="208788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904232" y="5346061"/>
            <a:ext cx="152400" cy="361315"/>
          </a:xfrm>
          <a:custGeom>
            <a:avLst/>
            <a:gdLst/>
            <a:ahLst/>
            <a:cxnLst/>
            <a:rect l="l" t="t" r="r" b="b"/>
            <a:pathLst>
              <a:path w="152400" h="361314">
                <a:moveTo>
                  <a:pt x="0" y="208788"/>
                </a:moveTo>
                <a:lnTo>
                  <a:pt x="76200" y="361188"/>
                </a:lnTo>
                <a:lnTo>
                  <a:pt x="152400" y="208788"/>
                </a:lnTo>
                <a:lnTo>
                  <a:pt x="100583" y="208788"/>
                </a:lnTo>
                <a:lnTo>
                  <a:pt x="100583" y="233172"/>
                </a:lnTo>
                <a:lnTo>
                  <a:pt x="50291" y="233172"/>
                </a:lnTo>
                <a:lnTo>
                  <a:pt x="50291" y="208788"/>
                </a:lnTo>
                <a:lnTo>
                  <a:pt x="0" y="208788"/>
                </a:lnTo>
                <a:close/>
              </a:path>
              <a:path w="152400" h="361314">
                <a:moveTo>
                  <a:pt x="50291" y="208788"/>
                </a:moveTo>
                <a:lnTo>
                  <a:pt x="50291" y="233172"/>
                </a:lnTo>
                <a:lnTo>
                  <a:pt x="100583" y="233172"/>
                </a:lnTo>
                <a:lnTo>
                  <a:pt x="100583" y="208788"/>
                </a:lnTo>
                <a:lnTo>
                  <a:pt x="50291" y="208788"/>
                </a:lnTo>
                <a:close/>
              </a:path>
              <a:path w="152400" h="361314">
                <a:moveTo>
                  <a:pt x="50291" y="0"/>
                </a:moveTo>
                <a:lnTo>
                  <a:pt x="50291" y="208788"/>
                </a:lnTo>
                <a:lnTo>
                  <a:pt x="100583" y="208788"/>
                </a:lnTo>
                <a:lnTo>
                  <a:pt x="100583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268467" y="5774305"/>
            <a:ext cx="3095625" cy="152400"/>
          </a:xfrm>
          <a:custGeom>
            <a:avLst/>
            <a:gdLst/>
            <a:ahLst/>
            <a:cxnLst/>
            <a:rect l="l" t="t" r="r" b="b"/>
            <a:pathLst>
              <a:path w="3095625" h="152400">
                <a:moveTo>
                  <a:pt x="126492" y="51815"/>
                </a:moveTo>
                <a:lnTo>
                  <a:pt x="126492" y="102107"/>
                </a:lnTo>
                <a:lnTo>
                  <a:pt x="3095244" y="102107"/>
                </a:lnTo>
                <a:lnTo>
                  <a:pt x="3095244" y="51815"/>
                </a:lnTo>
                <a:lnTo>
                  <a:pt x="126492" y="51815"/>
                </a:lnTo>
                <a:close/>
              </a:path>
              <a:path w="3095625" h="152400">
                <a:moveTo>
                  <a:pt x="0" y="76200"/>
                </a:moveTo>
                <a:lnTo>
                  <a:pt x="152400" y="152400"/>
                </a:lnTo>
                <a:lnTo>
                  <a:pt x="152400" y="102107"/>
                </a:lnTo>
                <a:lnTo>
                  <a:pt x="126492" y="102107"/>
                </a:lnTo>
                <a:lnTo>
                  <a:pt x="126492" y="12953"/>
                </a:lnTo>
                <a:lnTo>
                  <a:pt x="0" y="76200"/>
                </a:lnTo>
                <a:close/>
              </a:path>
              <a:path w="3095625" h="152400">
                <a:moveTo>
                  <a:pt x="126492" y="12953"/>
                </a:moveTo>
                <a:lnTo>
                  <a:pt x="126492" y="51815"/>
                </a:lnTo>
                <a:lnTo>
                  <a:pt x="152400" y="51815"/>
                </a:lnTo>
                <a:lnTo>
                  <a:pt x="152400" y="0"/>
                </a:lnTo>
                <a:lnTo>
                  <a:pt x="126492" y="12953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363711" y="5346061"/>
            <a:ext cx="0" cy="504825"/>
          </a:xfrm>
          <a:custGeom>
            <a:avLst/>
            <a:gdLst/>
            <a:ahLst/>
            <a:cxnLst/>
            <a:rect l="l" t="t" r="r" b="b"/>
            <a:pathLst>
              <a:path h="504825">
                <a:moveTo>
                  <a:pt x="0" y="504443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62811" y="2970145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>
                <a:moveTo>
                  <a:pt x="505968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62811" y="2970145"/>
            <a:ext cx="0" cy="3672840"/>
          </a:xfrm>
          <a:custGeom>
            <a:avLst/>
            <a:gdLst/>
            <a:ahLst/>
            <a:cxnLst/>
            <a:rect l="l" t="t" r="r" b="b"/>
            <a:pathLst>
              <a:path h="3672840">
                <a:moveTo>
                  <a:pt x="0" y="0"/>
                </a:moveTo>
                <a:lnTo>
                  <a:pt x="0" y="367284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62811" y="6566785"/>
            <a:ext cx="4105910" cy="152400"/>
          </a:xfrm>
          <a:custGeom>
            <a:avLst/>
            <a:gdLst/>
            <a:ahLst/>
            <a:cxnLst/>
            <a:rect l="l" t="t" r="r" b="b"/>
            <a:pathLst>
              <a:path w="4105910" h="152400">
                <a:moveTo>
                  <a:pt x="3953256" y="102108"/>
                </a:moveTo>
                <a:lnTo>
                  <a:pt x="3953256" y="152400"/>
                </a:lnTo>
                <a:lnTo>
                  <a:pt x="4105656" y="76200"/>
                </a:lnTo>
                <a:lnTo>
                  <a:pt x="3979164" y="12953"/>
                </a:lnTo>
                <a:lnTo>
                  <a:pt x="3979164" y="102108"/>
                </a:lnTo>
                <a:lnTo>
                  <a:pt x="3953256" y="102108"/>
                </a:lnTo>
                <a:close/>
              </a:path>
              <a:path w="4105910" h="152400">
                <a:moveTo>
                  <a:pt x="0" y="50292"/>
                </a:moveTo>
                <a:lnTo>
                  <a:pt x="0" y="102108"/>
                </a:lnTo>
                <a:lnTo>
                  <a:pt x="3979164" y="102108"/>
                </a:lnTo>
                <a:lnTo>
                  <a:pt x="3979164" y="50292"/>
                </a:lnTo>
                <a:lnTo>
                  <a:pt x="0" y="50292"/>
                </a:lnTo>
                <a:close/>
              </a:path>
              <a:path w="4105910" h="152400">
                <a:moveTo>
                  <a:pt x="3953256" y="0"/>
                </a:moveTo>
                <a:lnTo>
                  <a:pt x="3953256" y="50292"/>
                </a:lnTo>
                <a:lnTo>
                  <a:pt x="3979164" y="50292"/>
                </a:lnTo>
                <a:lnTo>
                  <a:pt x="3979164" y="12953"/>
                </a:lnTo>
                <a:lnTo>
                  <a:pt x="395325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52372" y="5993761"/>
            <a:ext cx="1007744" cy="0"/>
          </a:xfrm>
          <a:custGeom>
            <a:avLst/>
            <a:gdLst/>
            <a:ahLst/>
            <a:cxnLst/>
            <a:rect l="l" t="t" r="r" b="b"/>
            <a:pathLst>
              <a:path w="1007744">
                <a:moveTo>
                  <a:pt x="1007363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452372" y="3617845"/>
            <a:ext cx="0" cy="2376170"/>
          </a:xfrm>
          <a:custGeom>
            <a:avLst/>
            <a:gdLst/>
            <a:ahLst/>
            <a:cxnLst/>
            <a:rect l="l" t="t" r="r" b="b"/>
            <a:pathLst>
              <a:path h="2376170">
                <a:moveTo>
                  <a:pt x="0" y="2375916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52372" y="3617845"/>
            <a:ext cx="1224280" cy="0"/>
          </a:xfrm>
          <a:custGeom>
            <a:avLst/>
            <a:gdLst/>
            <a:ahLst/>
            <a:cxnLst/>
            <a:rect l="l" t="t" r="r" b="b"/>
            <a:pathLst>
              <a:path w="1224280">
                <a:moveTo>
                  <a:pt x="0" y="0"/>
                </a:moveTo>
                <a:lnTo>
                  <a:pt x="1223772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599944" y="3329809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52400"/>
                </a:moveTo>
                <a:lnTo>
                  <a:pt x="152400" y="152400"/>
                </a:lnTo>
                <a:lnTo>
                  <a:pt x="102107" y="51815"/>
                </a:lnTo>
                <a:lnTo>
                  <a:pt x="102107" y="128015"/>
                </a:lnTo>
                <a:lnTo>
                  <a:pt x="50291" y="128015"/>
                </a:lnTo>
                <a:lnTo>
                  <a:pt x="50291" y="51816"/>
                </a:lnTo>
                <a:lnTo>
                  <a:pt x="0" y="152400"/>
                </a:lnTo>
                <a:close/>
              </a:path>
              <a:path w="152400" h="288289">
                <a:moveTo>
                  <a:pt x="50291" y="152400"/>
                </a:moveTo>
                <a:lnTo>
                  <a:pt x="50291" y="288036"/>
                </a:lnTo>
                <a:lnTo>
                  <a:pt x="102107" y="288036"/>
                </a:lnTo>
                <a:lnTo>
                  <a:pt x="102107" y="152400"/>
                </a:lnTo>
                <a:lnTo>
                  <a:pt x="50291" y="152400"/>
                </a:lnTo>
                <a:close/>
              </a:path>
              <a:path w="152400" h="288289">
                <a:moveTo>
                  <a:pt x="50291" y="51816"/>
                </a:moveTo>
                <a:lnTo>
                  <a:pt x="50291" y="128015"/>
                </a:lnTo>
                <a:lnTo>
                  <a:pt x="102107" y="128015"/>
                </a:lnTo>
                <a:lnTo>
                  <a:pt x="102107" y="51815"/>
                </a:lnTo>
                <a:lnTo>
                  <a:pt x="76200" y="0"/>
                </a:lnTo>
                <a:lnTo>
                  <a:pt x="50291" y="51816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932419" y="6566785"/>
            <a:ext cx="576580" cy="152400"/>
          </a:xfrm>
          <a:custGeom>
            <a:avLst/>
            <a:gdLst/>
            <a:ahLst/>
            <a:cxnLst/>
            <a:rect l="l" t="t" r="r" b="b"/>
            <a:pathLst>
              <a:path w="576579" h="152400">
                <a:moveTo>
                  <a:pt x="423671" y="102108"/>
                </a:moveTo>
                <a:lnTo>
                  <a:pt x="423671" y="152400"/>
                </a:lnTo>
                <a:lnTo>
                  <a:pt x="576071" y="76200"/>
                </a:lnTo>
                <a:lnTo>
                  <a:pt x="449579" y="12953"/>
                </a:lnTo>
                <a:lnTo>
                  <a:pt x="449579" y="102108"/>
                </a:lnTo>
                <a:lnTo>
                  <a:pt x="423671" y="102108"/>
                </a:lnTo>
                <a:close/>
              </a:path>
              <a:path w="576579" h="152400">
                <a:moveTo>
                  <a:pt x="0" y="50292"/>
                </a:moveTo>
                <a:lnTo>
                  <a:pt x="0" y="102108"/>
                </a:lnTo>
                <a:lnTo>
                  <a:pt x="449579" y="102108"/>
                </a:lnTo>
                <a:lnTo>
                  <a:pt x="449579" y="50292"/>
                </a:lnTo>
                <a:lnTo>
                  <a:pt x="0" y="50292"/>
                </a:lnTo>
                <a:close/>
              </a:path>
              <a:path w="576579" h="152400">
                <a:moveTo>
                  <a:pt x="423671" y="0"/>
                </a:moveTo>
                <a:lnTo>
                  <a:pt x="423671" y="50292"/>
                </a:lnTo>
                <a:lnTo>
                  <a:pt x="449579" y="50292"/>
                </a:lnTo>
                <a:lnTo>
                  <a:pt x="449579" y="12953"/>
                </a:lnTo>
                <a:lnTo>
                  <a:pt x="42367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0020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4036" y="1387843"/>
            <a:ext cx="7369809" cy="52108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spcBef>
                <a:spcPts val="42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Example 7: </a:t>
            </a:r>
            <a:r>
              <a:rPr sz="2400" dirty="0">
                <a:latin typeface="Arial"/>
                <a:cs typeface="Arial"/>
              </a:rPr>
              <a:t>Work </a:t>
            </a:r>
            <a:r>
              <a:rPr sz="2400" spc="-5" dirty="0">
                <a:latin typeface="Arial"/>
                <a:cs typeface="Arial"/>
              </a:rPr>
              <a:t>on an algorithm and </a:t>
            </a:r>
            <a:r>
              <a:rPr sz="2400" dirty="0">
                <a:latin typeface="Arial"/>
                <a:cs typeface="Arial"/>
              </a:rPr>
              <a:t>flowchart that  </a:t>
            </a:r>
            <a:r>
              <a:rPr sz="2400" spc="-5" dirty="0">
                <a:latin typeface="Arial"/>
                <a:cs typeface="Arial"/>
              </a:rPr>
              <a:t>calculates </a:t>
            </a:r>
            <a:r>
              <a:rPr sz="2400" dirty="0">
                <a:latin typeface="Arial"/>
                <a:cs typeface="Arial"/>
              </a:rPr>
              <a:t>the factorial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N </a:t>
            </a:r>
            <a:r>
              <a:rPr sz="2400" spc="-5" dirty="0">
                <a:latin typeface="Arial"/>
                <a:cs typeface="Arial"/>
              </a:rPr>
              <a:t>(N is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input).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54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Variables: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N: The </a:t>
            </a:r>
            <a:r>
              <a:rPr sz="2000" spc="-10" dirty="0">
                <a:latin typeface="Arial"/>
                <a:cs typeface="Arial"/>
              </a:rPr>
              <a:t>number </a:t>
            </a:r>
            <a:r>
              <a:rPr sz="2000" spc="-5" dirty="0">
                <a:latin typeface="Arial"/>
                <a:cs typeface="Arial"/>
              </a:rPr>
              <a:t>whose </a:t>
            </a:r>
            <a:r>
              <a:rPr sz="2000" spc="-10" dirty="0">
                <a:latin typeface="Arial"/>
                <a:cs typeface="Arial"/>
              </a:rPr>
              <a:t>factorial </a:t>
            </a:r>
            <a:r>
              <a:rPr sz="2000" spc="-5" dirty="0">
                <a:latin typeface="Arial"/>
                <a:cs typeface="Arial"/>
              </a:rPr>
              <a:t>will be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calculated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counter: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10" dirty="0">
                <a:latin typeface="Arial"/>
                <a:cs typeface="Arial"/>
              </a:rPr>
              <a:t>counter </a:t>
            </a:r>
            <a:r>
              <a:rPr sz="2000" spc="-5" dirty="0">
                <a:latin typeface="Arial"/>
                <a:cs typeface="Arial"/>
              </a:rPr>
              <a:t>varying between </a:t>
            </a:r>
            <a:r>
              <a:rPr sz="2000" dirty="0">
                <a:latin typeface="Arial"/>
                <a:cs typeface="Arial"/>
              </a:rPr>
              <a:t>1 </a:t>
            </a:r>
            <a:r>
              <a:rPr sz="2000" spc="-5" dirty="0">
                <a:latin typeface="Arial"/>
                <a:cs typeface="Arial"/>
              </a:rPr>
              <a:t>and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Nfac: </a:t>
            </a:r>
            <a:r>
              <a:rPr sz="2000" spc="-5" dirty="0">
                <a:latin typeface="Arial"/>
                <a:cs typeface="Arial"/>
              </a:rPr>
              <a:t>Factorial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Algorithm: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2: </a:t>
            </a:r>
            <a:r>
              <a:rPr sz="2000" spc="-10" dirty="0">
                <a:latin typeface="Arial"/>
                <a:cs typeface="Arial"/>
              </a:rPr>
              <a:t>Input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3: Initialize </a:t>
            </a:r>
            <a:r>
              <a:rPr sz="2000" spc="-10" dirty="0">
                <a:latin typeface="Arial"/>
                <a:cs typeface="Arial"/>
              </a:rPr>
              <a:t>the </a:t>
            </a:r>
            <a:r>
              <a:rPr sz="2000" spc="-5" dirty="0">
                <a:latin typeface="Arial"/>
                <a:cs typeface="Arial"/>
              </a:rPr>
              <a:t>counter and factorial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4: If counter </a:t>
            </a:r>
            <a:r>
              <a:rPr sz="2000" dirty="0">
                <a:latin typeface="Arial"/>
                <a:cs typeface="Arial"/>
              </a:rPr>
              <a:t>&gt; N </a:t>
            </a:r>
            <a:r>
              <a:rPr sz="2000" spc="-5" dirty="0">
                <a:latin typeface="Arial"/>
                <a:cs typeface="Arial"/>
              </a:rPr>
              <a:t>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step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5: Calculate Nfac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10" dirty="0">
                <a:latin typeface="Arial"/>
                <a:cs typeface="Arial"/>
              </a:rPr>
              <a:t>Nfac </a:t>
            </a:r>
            <a:r>
              <a:rPr sz="2000" dirty="0">
                <a:latin typeface="Arial"/>
                <a:cs typeface="Arial"/>
              </a:rPr>
              <a:t>*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counter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2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6: Increment counter and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10" dirty="0">
                <a:latin typeface="Arial"/>
                <a:cs typeface="Arial"/>
              </a:rPr>
              <a:t>step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7: </a:t>
            </a:r>
            <a:r>
              <a:rPr sz="2000" spc="-10" dirty="0">
                <a:latin typeface="Arial"/>
                <a:cs typeface="Arial"/>
              </a:rPr>
              <a:t>Output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Nfac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8: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626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6276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545383"/>
            <a:ext cx="8401050" cy="51155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1: Finding the sum of two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numbers.</a:t>
            </a:r>
            <a:endParaRPr sz="32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0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Variables:</a:t>
            </a:r>
          </a:p>
          <a:p>
            <a:pPr marL="1155065" lvl="2" indent="-227965">
              <a:lnSpc>
                <a:spcPct val="100000"/>
              </a:lnSpc>
              <a:spcBef>
                <a:spcPts val="28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A: First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7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B: Second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C: </a:t>
            </a:r>
            <a:r>
              <a:rPr sz="2400" dirty="0">
                <a:latin typeface="Arial"/>
                <a:cs typeface="Arial"/>
              </a:rPr>
              <a:t>Sum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(A+B)</a:t>
            </a:r>
            <a:endParaRPr sz="24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45"/>
              </a:spcBef>
              <a:buChar char="–"/>
              <a:tabLst>
                <a:tab pos="756920" algn="l"/>
              </a:tabLst>
            </a:pPr>
            <a:r>
              <a:rPr sz="2800" dirty="0" smtClean="0">
                <a:latin typeface="Arial"/>
                <a:cs typeface="Arial"/>
              </a:rPr>
              <a:t>Algorithm:</a:t>
            </a:r>
            <a:endParaRPr sz="28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8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1 –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Start</a:t>
            </a:r>
            <a:endParaRPr sz="2400" dirty="0">
              <a:latin typeface="Arial"/>
              <a:cs typeface="Arial"/>
            </a:endParaRPr>
          </a:p>
          <a:p>
            <a:pPr marL="1155065" lvl="2" indent="-227965">
              <a:lnSpc>
                <a:spcPct val="100000"/>
              </a:lnSpc>
              <a:spcBef>
                <a:spcPts val="27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2 – </a:t>
            </a:r>
            <a:r>
              <a:rPr sz="2400" spc="-5" dirty="0">
                <a:latin typeface="Arial"/>
                <a:cs typeface="Arial"/>
              </a:rPr>
              <a:t>Input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</a:t>
            </a:r>
          </a:p>
          <a:p>
            <a:pPr marL="1155065" lvl="2" indent="-227965">
              <a:lnSpc>
                <a:spcPct val="100000"/>
              </a:lnSpc>
              <a:spcBef>
                <a:spcPts val="28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3 – </a:t>
            </a:r>
            <a:r>
              <a:rPr sz="2400" spc="-5" dirty="0">
                <a:latin typeface="Arial"/>
                <a:cs typeface="Arial"/>
              </a:rPr>
              <a:t>Input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</a:t>
            </a:r>
          </a:p>
          <a:p>
            <a:pPr marL="1155065" lvl="2" indent="-227965">
              <a:lnSpc>
                <a:spcPct val="100000"/>
              </a:lnSpc>
              <a:spcBef>
                <a:spcPts val="28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4 – </a:t>
            </a:r>
            <a:r>
              <a:rPr sz="2400" spc="-5" dirty="0">
                <a:latin typeface="Arial"/>
                <a:cs typeface="Arial"/>
              </a:rPr>
              <a:t>Calculate </a:t>
            </a:r>
            <a:r>
              <a:rPr sz="2400" dirty="0">
                <a:latin typeface="Arial"/>
                <a:cs typeface="Arial"/>
              </a:rPr>
              <a:t>C = A +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</a:t>
            </a:r>
          </a:p>
          <a:p>
            <a:pPr marL="1155065" lvl="2" indent="-227965">
              <a:lnSpc>
                <a:spcPct val="100000"/>
              </a:lnSpc>
              <a:spcBef>
                <a:spcPts val="285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5 – </a:t>
            </a:r>
            <a:r>
              <a:rPr sz="2400" spc="-5" dirty="0">
                <a:latin typeface="Arial"/>
                <a:cs typeface="Arial"/>
              </a:rPr>
              <a:t>Output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</a:t>
            </a:r>
          </a:p>
          <a:p>
            <a:pPr marL="1155065" lvl="2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Step </a:t>
            </a:r>
            <a:r>
              <a:rPr sz="2400" dirty="0">
                <a:latin typeface="Arial"/>
                <a:cs typeface="Arial"/>
              </a:rPr>
              <a:t>6 – </a:t>
            </a:r>
            <a:r>
              <a:rPr sz="2400" spc="-5" dirty="0">
                <a:latin typeface="Arial"/>
                <a:cs typeface="Arial"/>
              </a:rPr>
              <a:t>Stop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89992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1225296" y="1539227"/>
            <a:ext cx="1234440" cy="504825"/>
          </a:xfrm>
          <a:custGeom>
            <a:avLst/>
            <a:gdLst/>
            <a:ahLst/>
            <a:cxnLst/>
            <a:rect l="l" t="t" r="r" b="b"/>
            <a:pathLst>
              <a:path w="1234439" h="504825">
                <a:moveTo>
                  <a:pt x="0" y="251460"/>
                </a:moveTo>
                <a:lnTo>
                  <a:pt x="4012" y="302585"/>
                </a:lnTo>
                <a:lnTo>
                  <a:pt x="15525" y="350138"/>
                </a:lnTo>
                <a:lnTo>
                  <a:pt x="33754" y="393120"/>
                </a:lnTo>
                <a:lnTo>
                  <a:pt x="57911" y="430529"/>
                </a:lnTo>
                <a:lnTo>
                  <a:pt x="87213" y="461367"/>
                </a:lnTo>
                <a:lnTo>
                  <a:pt x="120872" y="484632"/>
                </a:lnTo>
                <a:lnTo>
                  <a:pt x="158103" y="499324"/>
                </a:lnTo>
                <a:lnTo>
                  <a:pt x="198120" y="504443"/>
                </a:lnTo>
                <a:lnTo>
                  <a:pt x="1036320" y="504443"/>
                </a:lnTo>
                <a:lnTo>
                  <a:pt x="1076336" y="499324"/>
                </a:lnTo>
                <a:lnTo>
                  <a:pt x="1113567" y="484631"/>
                </a:lnTo>
                <a:lnTo>
                  <a:pt x="1147226" y="461367"/>
                </a:lnTo>
                <a:lnTo>
                  <a:pt x="1176527" y="430529"/>
                </a:lnTo>
                <a:lnTo>
                  <a:pt x="1200685" y="393120"/>
                </a:lnTo>
                <a:lnTo>
                  <a:pt x="1218914" y="350138"/>
                </a:lnTo>
                <a:lnTo>
                  <a:pt x="1230427" y="302585"/>
                </a:lnTo>
                <a:lnTo>
                  <a:pt x="1234439" y="251460"/>
                </a:lnTo>
                <a:lnTo>
                  <a:pt x="1230427" y="200837"/>
                </a:lnTo>
                <a:lnTo>
                  <a:pt x="1218914" y="153662"/>
                </a:lnTo>
                <a:lnTo>
                  <a:pt x="1200685" y="110951"/>
                </a:lnTo>
                <a:lnTo>
                  <a:pt x="1176527" y="73723"/>
                </a:lnTo>
                <a:lnTo>
                  <a:pt x="1147226" y="42996"/>
                </a:lnTo>
                <a:lnTo>
                  <a:pt x="1113567" y="19788"/>
                </a:lnTo>
                <a:lnTo>
                  <a:pt x="1076336" y="5116"/>
                </a:lnTo>
                <a:lnTo>
                  <a:pt x="1036320" y="0"/>
                </a:lnTo>
                <a:lnTo>
                  <a:pt x="198120" y="0"/>
                </a:lnTo>
                <a:lnTo>
                  <a:pt x="158103" y="5116"/>
                </a:lnTo>
                <a:lnTo>
                  <a:pt x="120872" y="19788"/>
                </a:lnTo>
                <a:lnTo>
                  <a:pt x="87213" y="42996"/>
                </a:lnTo>
                <a:lnTo>
                  <a:pt x="57911" y="73723"/>
                </a:lnTo>
                <a:lnTo>
                  <a:pt x="33754" y="110951"/>
                </a:lnTo>
                <a:lnTo>
                  <a:pt x="15525" y="153662"/>
                </a:lnTo>
                <a:lnTo>
                  <a:pt x="4012" y="200837"/>
                </a:lnTo>
                <a:lnTo>
                  <a:pt x="0" y="25146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25296" y="1539227"/>
            <a:ext cx="1234440" cy="504825"/>
          </a:xfrm>
          <a:custGeom>
            <a:avLst/>
            <a:gdLst/>
            <a:ahLst/>
            <a:cxnLst/>
            <a:rect l="l" t="t" r="r" b="b"/>
            <a:pathLst>
              <a:path w="1234439" h="504825">
                <a:moveTo>
                  <a:pt x="198120" y="0"/>
                </a:moveTo>
                <a:lnTo>
                  <a:pt x="158103" y="5116"/>
                </a:lnTo>
                <a:lnTo>
                  <a:pt x="120872" y="19788"/>
                </a:lnTo>
                <a:lnTo>
                  <a:pt x="87213" y="42996"/>
                </a:lnTo>
                <a:lnTo>
                  <a:pt x="57911" y="73723"/>
                </a:lnTo>
                <a:lnTo>
                  <a:pt x="33754" y="110951"/>
                </a:lnTo>
                <a:lnTo>
                  <a:pt x="15525" y="153662"/>
                </a:lnTo>
                <a:lnTo>
                  <a:pt x="4012" y="200837"/>
                </a:lnTo>
                <a:lnTo>
                  <a:pt x="0" y="251460"/>
                </a:lnTo>
                <a:lnTo>
                  <a:pt x="4012" y="302585"/>
                </a:lnTo>
                <a:lnTo>
                  <a:pt x="15525" y="350138"/>
                </a:lnTo>
                <a:lnTo>
                  <a:pt x="33754" y="393120"/>
                </a:lnTo>
                <a:lnTo>
                  <a:pt x="57911" y="430529"/>
                </a:lnTo>
                <a:lnTo>
                  <a:pt x="87213" y="461367"/>
                </a:lnTo>
                <a:lnTo>
                  <a:pt x="120872" y="484632"/>
                </a:lnTo>
                <a:lnTo>
                  <a:pt x="158103" y="499324"/>
                </a:lnTo>
                <a:lnTo>
                  <a:pt x="198120" y="504443"/>
                </a:lnTo>
                <a:lnTo>
                  <a:pt x="1036320" y="504443"/>
                </a:lnTo>
                <a:lnTo>
                  <a:pt x="1076336" y="499324"/>
                </a:lnTo>
                <a:lnTo>
                  <a:pt x="1113567" y="484631"/>
                </a:lnTo>
                <a:lnTo>
                  <a:pt x="1147226" y="461367"/>
                </a:lnTo>
                <a:lnTo>
                  <a:pt x="1176527" y="430529"/>
                </a:lnTo>
                <a:lnTo>
                  <a:pt x="1200685" y="393120"/>
                </a:lnTo>
                <a:lnTo>
                  <a:pt x="1218914" y="350138"/>
                </a:lnTo>
                <a:lnTo>
                  <a:pt x="1230427" y="302585"/>
                </a:lnTo>
                <a:lnTo>
                  <a:pt x="1234439" y="251460"/>
                </a:lnTo>
                <a:lnTo>
                  <a:pt x="1230427" y="200837"/>
                </a:lnTo>
                <a:lnTo>
                  <a:pt x="1218914" y="153662"/>
                </a:lnTo>
                <a:lnTo>
                  <a:pt x="1200685" y="110951"/>
                </a:lnTo>
                <a:lnTo>
                  <a:pt x="1176527" y="73723"/>
                </a:lnTo>
                <a:lnTo>
                  <a:pt x="1147226" y="42996"/>
                </a:lnTo>
                <a:lnTo>
                  <a:pt x="1113567" y="19788"/>
                </a:lnTo>
                <a:lnTo>
                  <a:pt x="1076336" y="5116"/>
                </a:lnTo>
                <a:lnTo>
                  <a:pt x="1036320" y="0"/>
                </a:lnTo>
                <a:lnTo>
                  <a:pt x="19812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61591" y="1596631"/>
            <a:ext cx="5626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747772" y="1539227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0" y="720851"/>
                </a:moveTo>
                <a:lnTo>
                  <a:pt x="1146048" y="720851"/>
                </a:lnTo>
                <a:lnTo>
                  <a:pt x="1440179" y="0"/>
                </a:lnTo>
                <a:lnTo>
                  <a:pt x="288035" y="0"/>
                </a:lnTo>
                <a:lnTo>
                  <a:pt x="0" y="720851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47772" y="1539227"/>
            <a:ext cx="1440180" cy="721360"/>
          </a:xfrm>
          <a:custGeom>
            <a:avLst/>
            <a:gdLst/>
            <a:ahLst/>
            <a:cxnLst/>
            <a:rect l="l" t="t" r="r" b="b"/>
            <a:pathLst>
              <a:path w="1440179" h="721360">
                <a:moveTo>
                  <a:pt x="288035" y="0"/>
                </a:moveTo>
                <a:lnTo>
                  <a:pt x="1440179" y="0"/>
                </a:lnTo>
                <a:lnTo>
                  <a:pt x="1146048" y="720851"/>
                </a:lnTo>
                <a:lnTo>
                  <a:pt x="0" y="720851"/>
                </a:lnTo>
                <a:lnTo>
                  <a:pt x="288035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40455" y="1511287"/>
            <a:ext cx="652780" cy="75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2875"/>
              </a:lnSpc>
            </a:pPr>
            <a:r>
              <a:rPr sz="2400" b="1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47615" y="1610855"/>
            <a:ext cx="216154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465"/>
              </a:spcBef>
            </a:pPr>
            <a:r>
              <a:rPr sz="2400" b="1" dirty="0">
                <a:latin typeface="Times New Roman"/>
                <a:cs typeface="Times New Roman"/>
              </a:rPr>
              <a:t>Set counter =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19244" y="2331707"/>
            <a:ext cx="2089785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258445">
              <a:lnSpc>
                <a:spcPct val="100000"/>
              </a:lnSpc>
              <a:spcBef>
                <a:spcPts val="465"/>
              </a:spcBef>
            </a:pPr>
            <a:r>
              <a:rPr sz="2400" b="1" dirty="0">
                <a:latin typeface="Times New Roman"/>
                <a:cs typeface="Times New Roman"/>
              </a:rPr>
              <a:t>Set Nfac =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99759" y="3267443"/>
            <a:ext cx="2449195" cy="719455"/>
          </a:xfrm>
          <a:custGeom>
            <a:avLst/>
            <a:gdLst/>
            <a:ahLst/>
            <a:cxnLst/>
            <a:rect l="l" t="t" r="r" b="b"/>
            <a:pathLst>
              <a:path w="2449195" h="719454">
                <a:moveTo>
                  <a:pt x="0" y="359663"/>
                </a:moveTo>
                <a:lnTo>
                  <a:pt x="1225295" y="719327"/>
                </a:lnTo>
                <a:lnTo>
                  <a:pt x="2449067" y="359663"/>
                </a:lnTo>
                <a:lnTo>
                  <a:pt x="1225295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699759" y="3267443"/>
            <a:ext cx="2449195" cy="719455"/>
          </a:xfrm>
          <a:custGeom>
            <a:avLst/>
            <a:gdLst/>
            <a:ahLst/>
            <a:cxnLst/>
            <a:rect l="l" t="t" r="r" b="b"/>
            <a:pathLst>
              <a:path w="2449195" h="719454">
                <a:moveTo>
                  <a:pt x="1225295" y="0"/>
                </a:moveTo>
                <a:lnTo>
                  <a:pt x="0" y="359663"/>
                </a:lnTo>
                <a:lnTo>
                  <a:pt x="1225295" y="719327"/>
                </a:lnTo>
                <a:lnTo>
                  <a:pt x="2449067" y="359663"/>
                </a:lnTo>
                <a:lnTo>
                  <a:pt x="122529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406388" y="3426955"/>
            <a:ext cx="1035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count</a:t>
            </a:r>
            <a:r>
              <a:rPr sz="1600" b="1" spc="5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r</a:t>
            </a:r>
            <a:r>
              <a:rPr sz="1600" b="1" spc="-10" dirty="0">
                <a:latin typeface="Arial"/>
                <a:cs typeface="Arial"/>
              </a:rPr>
              <a:t>&lt;N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18835" y="329436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75431" y="40152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38883" y="3916667"/>
            <a:ext cx="302514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455"/>
              </a:spcBef>
            </a:pPr>
            <a:r>
              <a:rPr sz="2400" b="1" spc="-5" dirty="0">
                <a:latin typeface="Times New Roman"/>
                <a:cs typeface="Times New Roman"/>
              </a:rPr>
              <a:t>Nfac </a:t>
            </a:r>
            <a:r>
              <a:rPr sz="2400" b="1" dirty="0">
                <a:latin typeface="Times New Roman"/>
                <a:cs typeface="Times New Roman"/>
              </a:rPr>
              <a:t>= </a:t>
            </a:r>
            <a:r>
              <a:rPr sz="2400" b="1" spc="-5" dirty="0">
                <a:latin typeface="Times New Roman"/>
                <a:cs typeface="Times New Roman"/>
              </a:rPr>
              <a:t>Nfac </a:t>
            </a:r>
            <a:r>
              <a:rPr sz="2400" b="1" dirty="0">
                <a:latin typeface="Times New Roman"/>
                <a:cs typeface="Times New Roman"/>
              </a:rPr>
              <a:t>*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counter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38883" y="4709147"/>
            <a:ext cx="295402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counter = counter +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987796" y="4492739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0" y="504444"/>
                </a:moveTo>
                <a:lnTo>
                  <a:pt x="1490472" y="504444"/>
                </a:lnTo>
                <a:lnTo>
                  <a:pt x="1871471" y="0"/>
                </a:lnTo>
                <a:lnTo>
                  <a:pt x="374903" y="0"/>
                </a:lnTo>
                <a:lnTo>
                  <a:pt x="0" y="50444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987796" y="4492739"/>
            <a:ext cx="1871980" cy="504825"/>
          </a:xfrm>
          <a:custGeom>
            <a:avLst/>
            <a:gdLst/>
            <a:ahLst/>
            <a:cxnLst/>
            <a:rect l="l" t="t" r="r" b="b"/>
            <a:pathLst>
              <a:path w="1871979" h="504825">
                <a:moveTo>
                  <a:pt x="374903" y="0"/>
                </a:moveTo>
                <a:lnTo>
                  <a:pt x="1871471" y="0"/>
                </a:lnTo>
                <a:lnTo>
                  <a:pt x="1490472" y="504444"/>
                </a:lnTo>
                <a:lnTo>
                  <a:pt x="0" y="504444"/>
                </a:lnTo>
                <a:lnTo>
                  <a:pt x="37490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228079" y="4537951"/>
            <a:ext cx="13900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Nfac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419088" y="5716511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8224"/>
                </a:moveTo>
                <a:lnTo>
                  <a:pt x="3869" y="321689"/>
                </a:lnTo>
                <a:lnTo>
                  <a:pt x="14954" y="371617"/>
                </a:lnTo>
                <a:lnTo>
                  <a:pt x="32468" y="416903"/>
                </a:lnTo>
                <a:lnTo>
                  <a:pt x="55625" y="456438"/>
                </a:lnTo>
                <a:lnTo>
                  <a:pt x="83641" y="489114"/>
                </a:lnTo>
                <a:lnTo>
                  <a:pt x="115728" y="513826"/>
                </a:lnTo>
                <a:lnTo>
                  <a:pt x="151102" y="529464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4"/>
                </a:lnTo>
                <a:lnTo>
                  <a:pt x="1058394" y="513826"/>
                </a:lnTo>
                <a:lnTo>
                  <a:pt x="1090508" y="489114"/>
                </a:lnTo>
                <a:lnTo>
                  <a:pt x="1118425" y="456437"/>
                </a:lnTo>
                <a:lnTo>
                  <a:pt x="1141413" y="416903"/>
                </a:lnTo>
                <a:lnTo>
                  <a:pt x="1158740" y="371617"/>
                </a:lnTo>
                <a:lnTo>
                  <a:pt x="1169672" y="321689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419088" y="5716511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5" y="0"/>
                </a:move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4"/>
                </a:lnTo>
                <a:lnTo>
                  <a:pt x="3869" y="321689"/>
                </a:lnTo>
                <a:lnTo>
                  <a:pt x="14954" y="371617"/>
                </a:lnTo>
                <a:lnTo>
                  <a:pt x="32468" y="416903"/>
                </a:lnTo>
                <a:lnTo>
                  <a:pt x="55625" y="456438"/>
                </a:lnTo>
                <a:lnTo>
                  <a:pt x="83641" y="489114"/>
                </a:lnTo>
                <a:lnTo>
                  <a:pt x="115728" y="513826"/>
                </a:lnTo>
                <a:lnTo>
                  <a:pt x="151102" y="529464"/>
                </a:lnTo>
                <a:lnTo>
                  <a:pt x="188975" y="534924"/>
                </a:lnTo>
                <a:lnTo>
                  <a:pt x="984503" y="534923"/>
                </a:lnTo>
                <a:lnTo>
                  <a:pt x="1022815" y="529464"/>
                </a:lnTo>
                <a:lnTo>
                  <a:pt x="1058394" y="513826"/>
                </a:lnTo>
                <a:lnTo>
                  <a:pt x="1090508" y="489114"/>
                </a:lnTo>
                <a:lnTo>
                  <a:pt x="1118425" y="456437"/>
                </a:lnTo>
                <a:lnTo>
                  <a:pt x="1141413" y="416903"/>
                </a:lnTo>
                <a:lnTo>
                  <a:pt x="1158740" y="371617"/>
                </a:lnTo>
                <a:lnTo>
                  <a:pt x="1169672" y="321689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695947" y="5778487"/>
            <a:ext cx="61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459735" y="1751063"/>
            <a:ext cx="504825" cy="152400"/>
          </a:xfrm>
          <a:custGeom>
            <a:avLst/>
            <a:gdLst/>
            <a:ahLst/>
            <a:cxnLst/>
            <a:rect l="l" t="t" r="r" b="b"/>
            <a:pathLst>
              <a:path w="504825" h="152400">
                <a:moveTo>
                  <a:pt x="352044" y="102107"/>
                </a:moveTo>
                <a:lnTo>
                  <a:pt x="352044" y="152400"/>
                </a:lnTo>
                <a:lnTo>
                  <a:pt x="504444" y="76200"/>
                </a:lnTo>
                <a:lnTo>
                  <a:pt x="376427" y="12191"/>
                </a:lnTo>
                <a:lnTo>
                  <a:pt x="376427" y="102107"/>
                </a:lnTo>
                <a:lnTo>
                  <a:pt x="352044" y="102107"/>
                </a:lnTo>
                <a:close/>
              </a:path>
              <a:path w="504825" h="152400">
                <a:moveTo>
                  <a:pt x="0" y="50291"/>
                </a:moveTo>
                <a:lnTo>
                  <a:pt x="0" y="102107"/>
                </a:lnTo>
                <a:lnTo>
                  <a:pt x="376427" y="102107"/>
                </a:lnTo>
                <a:lnTo>
                  <a:pt x="376427" y="50291"/>
                </a:lnTo>
                <a:lnTo>
                  <a:pt x="0" y="50291"/>
                </a:lnTo>
                <a:close/>
              </a:path>
              <a:path w="504825" h="152400">
                <a:moveTo>
                  <a:pt x="352044" y="0"/>
                </a:moveTo>
                <a:lnTo>
                  <a:pt x="352044" y="50291"/>
                </a:lnTo>
                <a:lnTo>
                  <a:pt x="376427" y="50291"/>
                </a:lnTo>
                <a:lnTo>
                  <a:pt x="376427" y="12191"/>
                </a:lnTo>
                <a:lnTo>
                  <a:pt x="352044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44696" y="1751063"/>
            <a:ext cx="502920" cy="152400"/>
          </a:xfrm>
          <a:custGeom>
            <a:avLst/>
            <a:gdLst/>
            <a:ahLst/>
            <a:cxnLst/>
            <a:rect l="l" t="t" r="r" b="b"/>
            <a:pathLst>
              <a:path w="502920" h="152400">
                <a:moveTo>
                  <a:pt x="350520" y="102107"/>
                </a:moveTo>
                <a:lnTo>
                  <a:pt x="350520" y="152400"/>
                </a:lnTo>
                <a:lnTo>
                  <a:pt x="502920" y="76200"/>
                </a:lnTo>
                <a:lnTo>
                  <a:pt x="376428" y="12953"/>
                </a:lnTo>
                <a:lnTo>
                  <a:pt x="376428" y="102107"/>
                </a:lnTo>
                <a:lnTo>
                  <a:pt x="350520" y="102107"/>
                </a:lnTo>
                <a:close/>
              </a:path>
              <a:path w="502920" h="152400">
                <a:moveTo>
                  <a:pt x="0" y="50291"/>
                </a:moveTo>
                <a:lnTo>
                  <a:pt x="0" y="102107"/>
                </a:lnTo>
                <a:lnTo>
                  <a:pt x="376428" y="102107"/>
                </a:lnTo>
                <a:lnTo>
                  <a:pt x="376428" y="50291"/>
                </a:lnTo>
                <a:lnTo>
                  <a:pt x="0" y="50291"/>
                </a:lnTo>
                <a:close/>
              </a:path>
              <a:path w="502920" h="152400">
                <a:moveTo>
                  <a:pt x="350520" y="0"/>
                </a:moveTo>
                <a:lnTo>
                  <a:pt x="350520" y="50291"/>
                </a:lnTo>
                <a:lnTo>
                  <a:pt x="376428" y="50291"/>
                </a:lnTo>
                <a:lnTo>
                  <a:pt x="376428" y="12953"/>
                </a:lnTo>
                <a:lnTo>
                  <a:pt x="350520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480303" y="2116823"/>
            <a:ext cx="152400" cy="214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08647" y="2548115"/>
            <a:ext cx="216535" cy="0"/>
          </a:xfrm>
          <a:custGeom>
            <a:avLst/>
            <a:gdLst/>
            <a:ahLst/>
            <a:cxnLst/>
            <a:rect l="l" t="t" r="r" b="b"/>
            <a:pathLst>
              <a:path w="216534">
                <a:moveTo>
                  <a:pt x="0" y="0"/>
                </a:moveTo>
                <a:lnTo>
                  <a:pt x="216408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48856" y="2548115"/>
            <a:ext cx="152400" cy="719455"/>
          </a:xfrm>
          <a:custGeom>
            <a:avLst/>
            <a:gdLst/>
            <a:ahLst/>
            <a:cxnLst/>
            <a:rect l="l" t="t" r="r" b="b"/>
            <a:pathLst>
              <a:path w="152400" h="719454">
                <a:moveTo>
                  <a:pt x="0" y="566927"/>
                </a:moveTo>
                <a:lnTo>
                  <a:pt x="76200" y="719327"/>
                </a:lnTo>
                <a:lnTo>
                  <a:pt x="152400" y="566927"/>
                </a:lnTo>
                <a:lnTo>
                  <a:pt x="100584" y="566927"/>
                </a:lnTo>
                <a:lnTo>
                  <a:pt x="100584" y="591312"/>
                </a:lnTo>
                <a:lnTo>
                  <a:pt x="50292" y="591312"/>
                </a:lnTo>
                <a:lnTo>
                  <a:pt x="50292" y="566927"/>
                </a:lnTo>
                <a:lnTo>
                  <a:pt x="0" y="566927"/>
                </a:lnTo>
                <a:close/>
              </a:path>
              <a:path w="152400" h="719454">
                <a:moveTo>
                  <a:pt x="50292" y="566927"/>
                </a:moveTo>
                <a:lnTo>
                  <a:pt x="50292" y="591312"/>
                </a:lnTo>
                <a:lnTo>
                  <a:pt x="100584" y="591312"/>
                </a:lnTo>
                <a:lnTo>
                  <a:pt x="100584" y="566927"/>
                </a:lnTo>
                <a:lnTo>
                  <a:pt x="50292" y="566927"/>
                </a:lnTo>
                <a:close/>
              </a:path>
              <a:path w="152400" h="719454">
                <a:moveTo>
                  <a:pt x="50292" y="0"/>
                </a:moveTo>
                <a:lnTo>
                  <a:pt x="50292" y="566927"/>
                </a:lnTo>
                <a:lnTo>
                  <a:pt x="100584" y="566927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964179" y="3627107"/>
            <a:ext cx="2735580" cy="0"/>
          </a:xfrm>
          <a:custGeom>
            <a:avLst/>
            <a:gdLst/>
            <a:ahLst/>
            <a:cxnLst/>
            <a:rect l="l" t="t" r="r" b="b"/>
            <a:pathLst>
              <a:path w="2735579">
                <a:moveTo>
                  <a:pt x="2735579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87979" y="3627107"/>
            <a:ext cx="152400" cy="289560"/>
          </a:xfrm>
          <a:custGeom>
            <a:avLst/>
            <a:gdLst/>
            <a:ahLst/>
            <a:cxnLst/>
            <a:rect l="l" t="t" r="r" b="b"/>
            <a:pathLst>
              <a:path w="152400" h="289560">
                <a:moveTo>
                  <a:pt x="0" y="137160"/>
                </a:moveTo>
                <a:lnTo>
                  <a:pt x="76200" y="289560"/>
                </a:lnTo>
                <a:lnTo>
                  <a:pt x="152400" y="137160"/>
                </a:lnTo>
                <a:lnTo>
                  <a:pt x="100584" y="137160"/>
                </a:lnTo>
                <a:lnTo>
                  <a:pt x="100584" y="161544"/>
                </a:lnTo>
                <a:lnTo>
                  <a:pt x="50292" y="161544"/>
                </a:lnTo>
                <a:lnTo>
                  <a:pt x="50292" y="137160"/>
                </a:lnTo>
                <a:lnTo>
                  <a:pt x="0" y="137160"/>
                </a:lnTo>
                <a:close/>
              </a:path>
              <a:path w="152400" h="289560">
                <a:moveTo>
                  <a:pt x="50292" y="137160"/>
                </a:moveTo>
                <a:lnTo>
                  <a:pt x="50292" y="161544"/>
                </a:lnTo>
                <a:lnTo>
                  <a:pt x="100584" y="161544"/>
                </a:lnTo>
                <a:lnTo>
                  <a:pt x="100584" y="137160"/>
                </a:lnTo>
                <a:lnTo>
                  <a:pt x="50292" y="137160"/>
                </a:lnTo>
                <a:close/>
              </a:path>
              <a:path w="152400" h="289560">
                <a:moveTo>
                  <a:pt x="50292" y="0"/>
                </a:moveTo>
                <a:lnTo>
                  <a:pt x="50292" y="137160"/>
                </a:lnTo>
                <a:lnTo>
                  <a:pt x="100584" y="137160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87979" y="4419587"/>
            <a:ext cx="152400" cy="289560"/>
          </a:xfrm>
          <a:custGeom>
            <a:avLst/>
            <a:gdLst/>
            <a:ahLst/>
            <a:cxnLst/>
            <a:rect l="l" t="t" r="r" b="b"/>
            <a:pathLst>
              <a:path w="152400" h="289560">
                <a:moveTo>
                  <a:pt x="0" y="137160"/>
                </a:moveTo>
                <a:lnTo>
                  <a:pt x="76200" y="289560"/>
                </a:lnTo>
                <a:lnTo>
                  <a:pt x="152400" y="137160"/>
                </a:lnTo>
                <a:lnTo>
                  <a:pt x="100584" y="137160"/>
                </a:lnTo>
                <a:lnTo>
                  <a:pt x="100584" y="161544"/>
                </a:lnTo>
                <a:lnTo>
                  <a:pt x="50292" y="161544"/>
                </a:lnTo>
                <a:lnTo>
                  <a:pt x="50292" y="137160"/>
                </a:lnTo>
                <a:lnTo>
                  <a:pt x="0" y="137160"/>
                </a:lnTo>
                <a:close/>
              </a:path>
              <a:path w="152400" h="289560">
                <a:moveTo>
                  <a:pt x="50292" y="137160"/>
                </a:moveTo>
                <a:lnTo>
                  <a:pt x="50292" y="161544"/>
                </a:lnTo>
                <a:lnTo>
                  <a:pt x="100584" y="161544"/>
                </a:lnTo>
                <a:lnTo>
                  <a:pt x="100584" y="137160"/>
                </a:lnTo>
                <a:lnTo>
                  <a:pt x="50292" y="137160"/>
                </a:lnTo>
                <a:close/>
              </a:path>
              <a:path w="152400" h="289560">
                <a:moveTo>
                  <a:pt x="50292" y="0"/>
                </a:moveTo>
                <a:lnTo>
                  <a:pt x="50292" y="137160"/>
                </a:lnTo>
                <a:lnTo>
                  <a:pt x="100584" y="137160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848856" y="3988295"/>
            <a:ext cx="152400" cy="504825"/>
          </a:xfrm>
          <a:custGeom>
            <a:avLst/>
            <a:gdLst/>
            <a:ahLst/>
            <a:cxnLst/>
            <a:rect l="l" t="t" r="r" b="b"/>
            <a:pathLst>
              <a:path w="152400" h="504825">
                <a:moveTo>
                  <a:pt x="0" y="352044"/>
                </a:moveTo>
                <a:lnTo>
                  <a:pt x="76200" y="504444"/>
                </a:lnTo>
                <a:lnTo>
                  <a:pt x="152400" y="352044"/>
                </a:lnTo>
                <a:lnTo>
                  <a:pt x="100584" y="352044"/>
                </a:lnTo>
                <a:lnTo>
                  <a:pt x="100584" y="377952"/>
                </a:lnTo>
                <a:lnTo>
                  <a:pt x="50292" y="377952"/>
                </a:lnTo>
                <a:lnTo>
                  <a:pt x="50292" y="352044"/>
                </a:lnTo>
                <a:lnTo>
                  <a:pt x="0" y="352044"/>
                </a:lnTo>
                <a:close/>
              </a:path>
              <a:path w="152400" h="504825">
                <a:moveTo>
                  <a:pt x="50292" y="352044"/>
                </a:moveTo>
                <a:lnTo>
                  <a:pt x="50292" y="377952"/>
                </a:lnTo>
                <a:lnTo>
                  <a:pt x="100584" y="377952"/>
                </a:lnTo>
                <a:lnTo>
                  <a:pt x="100584" y="352044"/>
                </a:lnTo>
                <a:lnTo>
                  <a:pt x="50292" y="352044"/>
                </a:lnTo>
                <a:close/>
              </a:path>
              <a:path w="152400" h="504825">
                <a:moveTo>
                  <a:pt x="50292" y="0"/>
                </a:moveTo>
                <a:lnTo>
                  <a:pt x="50292" y="352044"/>
                </a:lnTo>
                <a:lnTo>
                  <a:pt x="100584" y="352044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848856" y="4995659"/>
            <a:ext cx="152400" cy="721360"/>
          </a:xfrm>
          <a:custGeom>
            <a:avLst/>
            <a:gdLst/>
            <a:ahLst/>
            <a:cxnLst/>
            <a:rect l="l" t="t" r="r" b="b"/>
            <a:pathLst>
              <a:path w="152400" h="721360">
                <a:moveTo>
                  <a:pt x="0" y="568451"/>
                </a:moveTo>
                <a:lnTo>
                  <a:pt x="76200" y="720851"/>
                </a:lnTo>
                <a:lnTo>
                  <a:pt x="152400" y="568451"/>
                </a:lnTo>
                <a:lnTo>
                  <a:pt x="100584" y="568451"/>
                </a:lnTo>
                <a:lnTo>
                  <a:pt x="100584" y="594359"/>
                </a:lnTo>
                <a:lnTo>
                  <a:pt x="50292" y="594359"/>
                </a:lnTo>
                <a:lnTo>
                  <a:pt x="50292" y="568451"/>
                </a:lnTo>
                <a:lnTo>
                  <a:pt x="0" y="568451"/>
                </a:lnTo>
                <a:close/>
              </a:path>
              <a:path w="152400" h="721360">
                <a:moveTo>
                  <a:pt x="50292" y="568451"/>
                </a:moveTo>
                <a:lnTo>
                  <a:pt x="50292" y="594359"/>
                </a:lnTo>
                <a:lnTo>
                  <a:pt x="100584" y="594359"/>
                </a:lnTo>
                <a:lnTo>
                  <a:pt x="100584" y="568451"/>
                </a:lnTo>
                <a:lnTo>
                  <a:pt x="50292" y="568451"/>
                </a:lnTo>
                <a:close/>
              </a:path>
              <a:path w="152400" h="721360">
                <a:moveTo>
                  <a:pt x="50292" y="0"/>
                </a:moveTo>
                <a:lnTo>
                  <a:pt x="50292" y="568451"/>
                </a:lnTo>
                <a:lnTo>
                  <a:pt x="100584" y="568451"/>
                </a:lnTo>
                <a:lnTo>
                  <a:pt x="100584" y="0"/>
                </a:lnTo>
                <a:lnTo>
                  <a:pt x="502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35963" y="5859767"/>
            <a:ext cx="1728470" cy="0"/>
          </a:xfrm>
          <a:custGeom>
            <a:avLst/>
            <a:gdLst/>
            <a:ahLst/>
            <a:cxnLst/>
            <a:rect l="l" t="t" r="r" b="b"/>
            <a:pathLst>
              <a:path w="1728470">
                <a:moveTo>
                  <a:pt x="1728215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35963" y="3267443"/>
            <a:ext cx="0" cy="2592705"/>
          </a:xfrm>
          <a:custGeom>
            <a:avLst/>
            <a:gdLst/>
            <a:ahLst/>
            <a:cxnLst/>
            <a:rect l="l" t="t" r="r" b="b"/>
            <a:pathLst>
              <a:path h="2592704">
                <a:moveTo>
                  <a:pt x="0" y="2592324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35963" y="3191243"/>
            <a:ext cx="5689600" cy="152400"/>
          </a:xfrm>
          <a:custGeom>
            <a:avLst/>
            <a:gdLst/>
            <a:ahLst/>
            <a:cxnLst/>
            <a:rect l="l" t="t" r="r" b="b"/>
            <a:pathLst>
              <a:path w="5689600" h="152400">
                <a:moveTo>
                  <a:pt x="5536692" y="100584"/>
                </a:moveTo>
                <a:lnTo>
                  <a:pt x="5536692" y="152400"/>
                </a:lnTo>
                <a:lnTo>
                  <a:pt x="5689092" y="76200"/>
                </a:lnTo>
                <a:lnTo>
                  <a:pt x="5561076" y="12192"/>
                </a:lnTo>
                <a:lnTo>
                  <a:pt x="5561076" y="100584"/>
                </a:lnTo>
                <a:lnTo>
                  <a:pt x="5536692" y="100584"/>
                </a:lnTo>
                <a:close/>
              </a:path>
              <a:path w="5689600" h="152400">
                <a:moveTo>
                  <a:pt x="0" y="50292"/>
                </a:moveTo>
                <a:lnTo>
                  <a:pt x="0" y="100584"/>
                </a:lnTo>
                <a:lnTo>
                  <a:pt x="5561076" y="100584"/>
                </a:lnTo>
                <a:lnTo>
                  <a:pt x="5561076" y="50292"/>
                </a:lnTo>
                <a:lnTo>
                  <a:pt x="0" y="50292"/>
                </a:lnTo>
                <a:close/>
              </a:path>
              <a:path w="5689600" h="152400">
                <a:moveTo>
                  <a:pt x="5536692" y="0"/>
                </a:moveTo>
                <a:lnTo>
                  <a:pt x="5536692" y="50292"/>
                </a:lnTo>
                <a:lnTo>
                  <a:pt x="5561076" y="50292"/>
                </a:lnTo>
                <a:lnTo>
                  <a:pt x="5561076" y="12192"/>
                </a:lnTo>
                <a:lnTo>
                  <a:pt x="553669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64179" y="5212067"/>
            <a:ext cx="0" cy="647700"/>
          </a:xfrm>
          <a:custGeom>
            <a:avLst/>
            <a:gdLst/>
            <a:ahLst/>
            <a:cxnLst/>
            <a:rect l="l" t="t" r="r" b="b"/>
            <a:pathLst>
              <a:path h="647700">
                <a:moveTo>
                  <a:pt x="0" y="0"/>
                </a:moveTo>
                <a:lnTo>
                  <a:pt x="0" y="647699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408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1955292" y="1610855"/>
            <a:ext cx="1009015" cy="433070"/>
          </a:xfrm>
          <a:custGeom>
            <a:avLst/>
            <a:gdLst/>
            <a:ahLst/>
            <a:cxnLst/>
            <a:rect l="l" t="t" r="r" b="b"/>
            <a:pathLst>
              <a:path w="1009014" h="433069">
                <a:moveTo>
                  <a:pt x="0" y="216408"/>
                </a:moveTo>
                <a:lnTo>
                  <a:pt x="4314" y="265824"/>
                </a:lnTo>
                <a:lnTo>
                  <a:pt x="16599" y="311295"/>
                </a:lnTo>
                <a:lnTo>
                  <a:pt x="35869" y="351488"/>
                </a:lnTo>
                <a:lnTo>
                  <a:pt x="61137" y="385069"/>
                </a:lnTo>
                <a:lnTo>
                  <a:pt x="91417" y="410706"/>
                </a:lnTo>
                <a:lnTo>
                  <a:pt x="163067" y="432815"/>
                </a:lnTo>
                <a:lnTo>
                  <a:pt x="845819" y="432815"/>
                </a:lnTo>
                <a:lnTo>
                  <a:pt x="917470" y="410706"/>
                </a:lnTo>
                <a:lnTo>
                  <a:pt x="947750" y="385069"/>
                </a:lnTo>
                <a:lnTo>
                  <a:pt x="973018" y="351488"/>
                </a:lnTo>
                <a:lnTo>
                  <a:pt x="992288" y="311295"/>
                </a:lnTo>
                <a:lnTo>
                  <a:pt x="1004573" y="265824"/>
                </a:lnTo>
                <a:lnTo>
                  <a:pt x="1008887" y="216408"/>
                </a:lnTo>
                <a:lnTo>
                  <a:pt x="1004573" y="166991"/>
                </a:lnTo>
                <a:lnTo>
                  <a:pt x="992288" y="121520"/>
                </a:lnTo>
                <a:lnTo>
                  <a:pt x="973018" y="81327"/>
                </a:lnTo>
                <a:lnTo>
                  <a:pt x="947750" y="47746"/>
                </a:lnTo>
                <a:lnTo>
                  <a:pt x="917470" y="22109"/>
                </a:lnTo>
                <a:lnTo>
                  <a:pt x="845819" y="0"/>
                </a:lnTo>
                <a:lnTo>
                  <a:pt x="163067" y="0"/>
                </a:lnTo>
                <a:lnTo>
                  <a:pt x="91417" y="22109"/>
                </a:lnTo>
                <a:lnTo>
                  <a:pt x="61137" y="47746"/>
                </a:lnTo>
                <a:lnTo>
                  <a:pt x="35869" y="81327"/>
                </a:lnTo>
                <a:lnTo>
                  <a:pt x="16599" y="121520"/>
                </a:lnTo>
                <a:lnTo>
                  <a:pt x="4314" y="166991"/>
                </a:lnTo>
                <a:lnTo>
                  <a:pt x="0" y="216408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55292" y="1610855"/>
            <a:ext cx="1009015" cy="433070"/>
          </a:xfrm>
          <a:custGeom>
            <a:avLst/>
            <a:gdLst/>
            <a:ahLst/>
            <a:cxnLst/>
            <a:rect l="l" t="t" r="r" b="b"/>
            <a:pathLst>
              <a:path w="1009014" h="433069">
                <a:moveTo>
                  <a:pt x="163067" y="0"/>
                </a:moveTo>
                <a:lnTo>
                  <a:pt x="91417" y="22109"/>
                </a:lnTo>
                <a:lnTo>
                  <a:pt x="61137" y="47746"/>
                </a:lnTo>
                <a:lnTo>
                  <a:pt x="35869" y="81327"/>
                </a:lnTo>
                <a:lnTo>
                  <a:pt x="16599" y="121520"/>
                </a:lnTo>
                <a:lnTo>
                  <a:pt x="4314" y="166991"/>
                </a:lnTo>
                <a:lnTo>
                  <a:pt x="0" y="216408"/>
                </a:lnTo>
                <a:lnTo>
                  <a:pt x="4314" y="265824"/>
                </a:lnTo>
                <a:lnTo>
                  <a:pt x="16599" y="311295"/>
                </a:lnTo>
                <a:lnTo>
                  <a:pt x="35869" y="351488"/>
                </a:lnTo>
                <a:lnTo>
                  <a:pt x="61137" y="385069"/>
                </a:lnTo>
                <a:lnTo>
                  <a:pt x="91417" y="410706"/>
                </a:lnTo>
                <a:lnTo>
                  <a:pt x="163067" y="432815"/>
                </a:lnTo>
                <a:lnTo>
                  <a:pt x="845819" y="432815"/>
                </a:lnTo>
                <a:lnTo>
                  <a:pt x="917470" y="410706"/>
                </a:lnTo>
                <a:lnTo>
                  <a:pt x="947750" y="385069"/>
                </a:lnTo>
                <a:lnTo>
                  <a:pt x="973018" y="351488"/>
                </a:lnTo>
                <a:lnTo>
                  <a:pt x="992288" y="311295"/>
                </a:lnTo>
                <a:lnTo>
                  <a:pt x="1004573" y="265824"/>
                </a:lnTo>
                <a:lnTo>
                  <a:pt x="1008887" y="216408"/>
                </a:lnTo>
                <a:lnTo>
                  <a:pt x="1004573" y="166991"/>
                </a:lnTo>
                <a:lnTo>
                  <a:pt x="992288" y="121520"/>
                </a:lnTo>
                <a:lnTo>
                  <a:pt x="973018" y="81327"/>
                </a:lnTo>
                <a:lnTo>
                  <a:pt x="947750" y="47746"/>
                </a:lnTo>
                <a:lnTo>
                  <a:pt x="917470" y="22109"/>
                </a:lnTo>
                <a:lnTo>
                  <a:pt x="845819" y="0"/>
                </a:lnTo>
                <a:lnTo>
                  <a:pt x="16306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32151" y="1668259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83664" y="24764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4">
                <a:moveTo>
                  <a:pt x="0" y="795527"/>
                </a:moveTo>
                <a:lnTo>
                  <a:pt x="1118615" y="795527"/>
                </a:lnTo>
                <a:lnTo>
                  <a:pt x="1403603" y="0"/>
                </a:lnTo>
                <a:lnTo>
                  <a:pt x="280415" y="0"/>
                </a:lnTo>
                <a:lnTo>
                  <a:pt x="0" y="79552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3664" y="2476487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4">
                <a:moveTo>
                  <a:pt x="280415" y="0"/>
                </a:moveTo>
                <a:lnTo>
                  <a:pt x="1403603" y="0"/>
                </a:lnTo>
                <a:lnTo>
                  <a:pt x="1118615" y="795527"/>
                </a:lnTo>
                <a:lnTo>
                  <a:pt x="0" y="795527"/>
                </a:lnTo>
                <a:lnTo>
                  <a:pt x="280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0511" y="3700259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0" y="865632"/>
                </a:moveTo>
                <a:lnTo>
                  <a:pt x="1194816" y="865632"/>
                </a:lnTo>
                <a:lnTo>
                  <a:pt x="1499616" y="0"/>
                </a:lnTo>
                <a:lnTo>
                  <a:pt x="300228" y="0"/>
                </a:lnTo>
                <a:lnTo>
                  <a:pt x="0" y="86563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10511" y="3700259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300228" y="0"/>
                </a:moveTo>
                <a:lnTo>
                  <a:pt x="1499616" y="0"/>
                </a:lnTo>
                <a:lnTo>
                  <a:pt x="1194816" y="865632"/>
                </a:lnTo>
                <a:lnTo>
                  <a:pt x="0" y="865632"/>
                </a:lnTo>
                <a:lnTo>
                  <a:pt x="30022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232151" y="2485123"/>
            <a:ext cx="678180" cy="2016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24130" algn="ctr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600">
              <a:latin typeface="Times New Roman"/>
              <a:cs typeface="Times New Roman"/>
            </a:endParaRPr>
          </a:p>
          <a:p>
            <a:pPr marR="17780" algn="ctr">
              <a:lnSpc>
                <a:spcPts val="2875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R="20955" algn="ctr">
              <a:lnSpc>
                <a:spcPts val="2875"/>
              </a:lnSpc>
            </a:pP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55164" y="2043671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2"/>
                </a:moveTo>
                <a:lnTo>
                  <a:pt x="76200" y="431292"/>
                </a:lnTo>
                <a:lnTo>
                  <a:pt x="152400" y="278892"/>
                </a:lnTo>
                <a:lnTo>
                  <a:pt x="102107" y="278892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2"/>
                </a:lnTo>
                <a:lnTo>
                  <a:pt x="0" y="278892"/>
                </a:lnTo>
                <a:close/>
              </a:path>
              <a:path w="152400" h="431800">
                <a:moveTo>
                  <a:pt x="51815" y="278892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2"/>
                </a:lnTo>
                <a:lnTo>
                  <a:pt x="51815" y="278892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2"/>
                </a:lnTo>
                <a:lnTo>
                  <a:pt x="102107" y="278892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55164" y="3267443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1815" y="304800"/>
                </a:lnTo>
                <a:lnTo>
                  <a:pt x="51815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1815" y="278891"/>
                </a:moveTo>
                <a:lnTo>
                  <a:pt x="51815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1815" y="278891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738883" y="4995659"/>
            <a:ext cx="1784985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245110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C = A +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55164" y="4564367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799"/>
                </a:lnTo>
                <a:lnTo>
                  <a:pt x="51815" y="304799"/>
                </a:lnTo>
                <a:lnTo>
                  <a:pt x="51815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1815" y="278891"/>
                </a:moveTo>
                <a:lnTo>
                  <a:pt x="51815" y="304799"/>
                </a:lnTo>
                <a:lnTo>
                  <a:pt x="102107" y="304799"/>
                </a:lnTo>
                <a:lnTo>
                  <a:pt x="102107" y="278891"/>
                </a:lnTo>
                <a:lnTo>
                  <a:pt x="51815" y="278891"/>
                </a:lnTo>
                <a:close/>
              </a:path>
              <a:path w="152400" h="431800">
                <a:moveTo>
                  <a:pt x="51815" y="0"/>
                </a:moveTo>
                <a:lnTo>
                  <a:pt x="51815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87952" y="499565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199" y="0"/>
                </a:lnTo>
                <a:lnTo>
                  <a:pt x="320039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87952" y="499565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39" y="0"/>
                </a:moveTo>
                <a:lnTo>
                  <a:pt x="1600199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3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486147" y="5170411"/>
            <a:ext cx="100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419088" y="5285219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0" y="230124"/>
                </a:moveTo>
                <a:lnTo>
                  <a:pt x="4678" y="283264"/>
                </a:lnTo>
                <a:lnTo>
                  <a:pt x="18021" y="332032"/>
                </a:lnTo>
                <a:lnTo>
                  <a:pt x="38988" y="375041"/>
                </a:lnTo>
                <a:lnTo>
                  <a:pt x="66540" y="410906"/>
                </a:lnTo>
                <a:lnTo>
                  <a:pt x="99637" y="438241"/>
                </a:lnTo>
                <a:lnTo>
                  <a:pt x="137239" y="455658"/>
                </a:lnTo>
                <a:lnTo>
                  <a:pt x="178308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7" y="0"/>
                </a:lnTo>
                <a:lnTo>
                  <a:pt x="178308" y="0"/>
                </a:lnTo>
                <a:lnTo>
                  <a:pt x="137239" y="6109"/>
                </a:lnTo>
                <a:lnTo>
                  <a:pt x="99637" y="23495"/>
                </a:lnTo>
                <a:lnTo>
                  <a:pt x="66540" y="50745"/>
                </a:lnTo>
                <a:lnTo>
                  <a:pt x="38988" y="86445"/>
                </a:lnTo>
                <a:lnTo>
                  <a:pt x="18021" y="129184"/>
                </a:lnTo>
                <a:lnTo>
                  <a:pt x="4678" y="177548"/>
                </a:lnTo>
                <a:lnTo>
                  <a:pt x="0" y="23012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19088" y="5285219"/>
            <a:ext cx="1102360" cy="462280"/>
          </a:xfrm>
          <a:custGeom>
            <a:avLst/>
            <a:gdLst/>
            <a:ahLst/>
            <a:cxnLst/>
            <a:rect l="l" t="t" r="r" b="b"/>
            <a:pathLst>
              <a:path w="1102359" h="462279">
                <a:moveTo>
                  <a:pt x="178308" y="0"/>
                </a:moveTo>
                <a:lnTo>
                  <a:pt x="137239" y="6109"/>
                </a:lnTo>
                <a:lnTo>
                  <a:pt x="99637" y="23495"/>
                </a:lnTo>
                <a:lnTo>
                  <a:pt x="66540" y="50745"/>
                </a:lnTo>
                <a:lnTo>
                  <a:pt x="38988" y="86445"/>
                </a:lnTo>
                <a:lnTo>
                  <a:pt x="18021" y="129184"/>
                </a:lnTo>
                <a:lnTo>
                  <a:pt x="4678" y="177548"/>
                </a:lnTo>
                <a:lnTo>
                  <a:pt x="0" y="230124"/>
                </a:lnTo>
                <a:lnTo>
                  <a:pt x="4678" y="283264"/>
                </a:lnTo>
                <a:lnTo>
                  <a:pt x="18021" y="332032"/>
                </a:lnTo>
                <a:lnTo>
                  <a:pt x="38988" y="375041"/>
                </a:lnTo>
                <a:lnTo>
                  <a:pt x="66540" y="410906"/>
                </a:lnTo>
                <a:lnTo>
                  <a:pt x="99637" y="438241"/>
                </a:lnTo>
                <a:lnTo>
                  <a:pt x="137239" y="455658"/>
                </a:lnTo>
                <a:lnTo>
                  <a:pt x="178308" y="461772"/>
                </a:lnTo>
                <a:lnTo>
                  <a:pt x="925068" y="461772"/>
                </a:lnTo>
                <a:lnTo>
                  <a:pt x="965571" y="455658"/>
                </a:lnTo>
                <a:lnTo>
                  <a:pt x="1002769" y="438241"/>
                </a:lnTo>
                <a:lnTo>
                  <a:pt x="1035595" y="410906"/>
                </a:lnTo>
                <a:lnTo>
                  <a:pt x="1062983" y="375041"/>
                </a:lnTo>
                <a:lnTo>
                  <a:pt x="1083866" y="332032"/>
                </a:lnTo>
                <a:lnTo>
                  <a:pt x="1097177" y="283264"/>
                </a:lnTo>
                <a:lnTo>
                  <a:pt x="1101852" y="230124"/>
                </a:lnTo>
                <a:lnTo>
                  <a:pt x="1097177" y="177548"/>
                </a:lnTo>
                <a:lnTo>
                  <a:pt x="1083866" y="129184"/>
                </a:lnTo>
                <a:lnTo>
                  <a:pt x="1062983" y="86445"/>
                </a:lnTo>
                <a:lnTo>
                  <a:pt x="1035595" y="50745"/>
                </a:lnTo>
                <a:lnTo>
                  <a:pt x="1002769" y="23495"/>
                </a:lnTo>
                <a:lnTo>
                  <a:pt x="965571" y="6109"/>
                </a:lnTo>
                <a:lnTo>
                  <a:pt x="925067" y="0"/>
                </a:lnTo>
                <a:lnTo>
                  <a:pt x="178308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677659" y="5310619"/>
            <a:ext cx="584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540252" y="5280647"/>
            <a:ext cx="792480" cy="152400"/>
          </a:xfrm>
          <a:custGeom>
            <a:avLst/>
            <a:gdLst/>
            <a:ahLst/>
            <a:cxnLst/>
            <a:rect l="l" t="t" r="r" b="b"/>
            <a:pathLst>
              <a:path w="792479" h="152400">
                <a:moveTo>
                  <a:pt x="640079" y="100583"/>
                </a:moveTo>
                <a:lnTo>
                  <a:pt x="640079" y="152399"/>
                </a:lnTo>
                <a:lnTo>
                  <a:pt x="792479" y="76199"/>
                </a:lnTo>
                <a:lnTo>
                  <a:pt x="664463" y="12191"/>
                </a:lnTo>
                <a:lnTo>
                  <a:pt x="664463" y="100583"/>
                </a:lnTo>
                <a:lnTo>
                  <a:pt x="640079" y="100583"/>
                </a:lnTo>
                <a:close/>
              </a:path>
              <a:path w="792479" h="152400">
                <a:moveTo>
                  <a:pt x="0" y="50291"/>
                </a:moveTo>
                <a:lnTo>
                  <a:pt x="0" y="100583"/>
                </a:lnTo>
                <a:lnTo>
                  <a:pt x="664463" y="100583"/>
                </a:lnTo>
                <a:lnTo>
                  <a:pt x="664463" y="50291"/>
                </a:lnTo>
                <a:lnTo>
                  <a:pt x="0" y="50291"/>
                </a:lnTo>
                <a:close/>
              </a:path>
              <a:path w="792479" h="152400">
                <a:moveTo>
                  <a:pt x="640079" y="0"/>
                </a:moveTo>
                <a:lnTo>
                  <a:pt x="640079" y="50291"/>
                </a:lnTo>
                <a:lnTo>
                  <a:pt x="664463" y="50291"/>
                </a:lnTo>
                <a:lnTo>
                  <a:pt x="664463" y="12191"/>
                </a:lnTo>
                <a:lnTo>
                  <a:pt x="640079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28132" y="5350751"/>
            <a:ext cx="791210" cy="152400"/>
          </a:xfrm>
          <a:custGeom>
            <a:avLst/>
            <a:gdLst/>
            <a:ahLst/>
            <a:cxnLst/>
            <a:rect l="l" t="t" r="r" b="b"/>
            <a:pathLst>
              <a:path w="791210" h="152400">
                <a:moveTo>
                  <a:pt x="638555" y="102108"/>
                </a:moveTo>
                <a:lnTo>
                  <a:pt x="638555" y="152400"/>
                </a:lnTo>
                <a:lnTo>
                  <a:pt x="790955" y="76200"/>
                </a:lnTo>
                <a:lnTo>
                  <a:pt x="664463" y="12954"/>
                </a:lnTo>
                <a:lnTo>
                  <a:pt x="664463" y="102108"/>
                </a:lnTo>
                <a:lnTo>
                  <a:pt x="638555" y="102108"/>
                </a:lnTo>
                <a:close/>
              </a:path>
              <a:path w="791210" h="152400">
                <a:moveTo>
                  <a:pt x="0" y="51816"/>
                </a:moveTo>
                <a:lnTo>
                  <a:pt x="0" y="102108"/>
                </a:lnTo>
                <a:lnTo>
                  <a:pt x="664463" y="102108"/>
                </a:lnTo>
                <a:lnTo>
                  <a:pt x="664463" y="51816"/>
                </a:lnTo>
                <a:lnTo>
                  <a:pt x="0" y="51816"/>
                </a:lnTo>
                <a:close/>
              </a:path>
              <a:path w="791210" h="152400">
                <a:moveTo>
                  <a:pt x="638555" y="0"/>
                </a:moveTo>
                <a:lnTo>
                  <a:pt x="638555" y="51816"/>
                </a:lnTo>
                <a:lnTo>
                  <a:pt x="664463" y="51816"/>
                </a:lnTo>
                <a:lnTo>
                  <a:pt x="664463" y="12954"/>
                </a:lnTo>
                <a:lnTo>
                  <a:pt x="63855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621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7591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377175"/>
            <a:ext cx="7449184" cy="139001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 algn="just">
              <a:lnSpc>
                <a:spcPct val="89800"/>
              </a:lnSpc>
              <a:spcBef>
                <a:spcPts val="495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2: Find the </a:t>
            </a:r>
            <a:r>
              <a:rPr sz="3200" spc="-10" dirty="0">
                <a:latin typeface="Arial"/>
                <a:cs typeface="Arial"/>
              </a:rPr>
              <a:t>difference </a:t>
            </a:r>
            <a:r>
              <a:rPr sz="3200" spc="-5" dirty="0">
                <a:latin typeface="Arial"/>
                <a:cs typeface="Arial"/>
              </a:rPr>
              <a:t>and the  division of two numbers and display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  results.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1235" y="2745580"/>
            <a:ext cx="3420110" cy="209677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09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Variables:</a:t>
            </a:r>
            <a:endParaRPr sz="28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65"/>
              </a:spcBef>
              <a:buChar char="•"/>
              <a:tabLst>
                <a:tab pos="698500" algn="l"/>
              </a:tabLst>
            </a:pPr>
            <a:r>
              <a:rPr sz="2400" spc="-5" dirty="0">
                <a:latin typeface="Arial"/>
                <a:cs typeface="Arial"/>
              </a:rPr>
              <a:t>N1: First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698500" algn="l"/>
              </a:tabLst>
            </a:pPr>
            <a:r>
              <a:rPr sz="2400" spc="-5" dirty="0">
                <a:latin typeface="Arial"/>
                <a:cs typeface="Arial"/>
              </a:rPr>
              <a:t>N2: Second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number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Char char="•"/>
              <a:tabLst>
                <a:tab pos="698500" algn="l"/>
                <a:tab pos="1087120" algn="l"/>
              </a:tabLst>
            </a:pPr>
            <a:r>
              <a:rPr sz="2400" dirty="0">
                <a:latin typeface="Arial"/>
                <a:cs typeface="Arial"/>
              </a:rPr>
              <a:t>D	: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Difference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90"/>
              </a:spcBef>
              <a:buChar char="•"/>
              <a:tabLst>
                <a:tab pos="698500" algn="l"/>
                <a:tab pos="1070610" algn="l"/>
              </a:tabLst>
            </a:pPr>
            <a:r>
              <a:rPr sz="2400" dirty="0">
                <a:latin typeface="Arial"/>
                <a:cs typeface="Arial"/>
              </a:rPr>
              <a:t>V	:</a:t>
            </a:r>
            <a:r>
              <a:rPr sz="2400" spc="-5" dirty="0">
                <a:latin typeface="Arial"/>
                <a:cs typeface="Arial"/>
              </a:rPr>
              <a:t> Division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48965" y="2745580"/>
            <a:ext cx="3192780" cy="370332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800" dirty="0">
                <a:latin typeface="Arial"/>
                <a:cs typeface="Arial"/>
              </a:rPr>
              <a:t>--</a:t>
            </a:r>
            <a:r>
              <a:rPr sz="2800" spc="-5" dirty="0">
                <a:latin typeface="Arial"/>
                <a:cs typeface="Arial"/>
              </a:rPr>
              <a:t> Algorithm:</a:t>
            </a:r>
            <a:endParaRPr sz="2800">
              <a:latin typeface="Arial"/>
              <a:cs typeface="Arial"/>
            </a:endParaRPr>
          </a:p>
          <a:p>
            <a:pPr marL="443230" indent="-203200">
              <a:lnSpc>
                <a:spcPct val="100000"/>
              </a:lnSpc>
              <a:spcBef>
                <a:spcPts val="26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1:</a:t>
            </a:r>
            <a:r>
              <a:rPr sz="2400" spc="-10" dirty="0">
                <a:latin typeface="Arial"/>
                <a:cs typeface="Arial"/>
              </a:rPr>
              <a:t> Start</a:t>
            </a:r>
            <a:endParaRPr sz="2400">
              <a:latin typeface="Arial"/>
              <a:cs typeface="Arial"/>
            </a:endParaRPr>
          </a:p>
          <a:p>
            <a:pPr marL="441325" indent="-203835">
              <a:lnSpc>
                <a:spcPct val="100000"/>
              </a:lnSpc>
              <a:spcBef>
                <a:spcPts val="290"/>
              </a:spcBef>
              <a:buChar char="*"/>
              <a:tabLst>
                <a:tab pos="441959" algn="l"/>
              </a:tabLst>
            </a:pPr>
            <a:r>
              <a:rPr sz="2400" spc="-5" dirty="0">
                <a:latin typeface="Arial"/>
                <a:cs typeface="Arial"/>
              </a:rPr>
              <a:t>Step 2: Input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N1</a:t>
            </a:r>
            <a:endParaRPr sz="2400">
              <a:latin typeface="Arial"/>
              <a:cs typeface="Arial"/>
            </a:endParaRPr>
          </a:p>
          <a:p>
            <a:pPr marL="443230" indent="-203835">
              <a:lnSpc>
                <a:spcPct val="100000"/>
              </a:lnSpc>
              <a:spcBef>
                <a:spcPts val="27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3: Input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N2</a:t>
            </a:r>
            <a:endParaRPr sz="2400">
              <a:latin typeface="Arial"/>
              <a:cs typeface="Arial"/>
            </a:endParaRPr>
          </a:p>
          <a:p>
            <a:pPr marL="444500" indent="-203835">
              <a:lnSpc>
                <a:spcPct val="100000"/>
              </a:lnSpc>
              <a:spcBef>
                <a:spcPts val="290"/>
              </a:spcBef>
              <a:buChar char="*"/>
              <a:tabLst>
                <a:tab pos="445134" algn="l"/>
              </a:tabLst>
            </a:pPr>
            <a:r>
              <a:rPr sz="2400" spc="-5" dirty="0">
                <a:latin typeface="Arial"/>
                <a:cs typeface="Arial"/>
              </a:rPr>
              <a:t>Step 4: </a:t>
            </a:r>
            <a:r>
              <a:rPr sz="2400" dirty="0">
                <a:latin typeface="Arial"/>
                <a:cs typeface="Arial"/>
              </a:rPr>
              <a:t>D = </a:t>
            </a:r>
            <a:r>
              <a:rPr sz="2400" spc="-5" dirty="0">
                <a:latin typeface="Arial"/>
                <a:cs typeface="Arial"/>
              </a:rPr>
              <a:t>N1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N2</a:t>
            </a:r>
            <a:endParaRPr sz="2400">
              <a:latin typeface="Arial"/>
              <a:cs typeface="Arial"/>
            </a:endParaRPr>
          </a:p>
          <a:p>
            <a:pPr marL="443230" indent="-203835">
              <a:lnSpc>
                <a:spcPct val="100000"/>
              </a:lnSpc>
              <a:spcBef>
                <a:spcPts val="27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5: </a:t>
            </a:r>
            <a:r>
              <a:rPr sz="2400" dirty="0">
                <a:latin typeface="Arial"/>
                <a:cs typeface="Arial"/>
              </a:rPr>
              <a:t>V = </a:t>
            </a:r>
            <a:r>
              <a:rPr sz="2400" spc="-5" dirty="0">
                <a:latin typeface="Arial"/>
                <a:cs typeface="Arial"/>
              </a:rPr>
              <a:t>N1 </a:t>
            </a:r>
            <a:r>
              <a:rPr sz="2400" dirty="0">
                <a:latin typeface="Arial"/>
                <a:cs typeface="Arial"/>
              </a:rPr>
              <a:t>/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N2</a:t>
            </a:r>
            <a:endParaRPr sz="2400">
              <a:latin typeface="Arial"/>
              <a:cs typeface="Arial"/>
            </a:endParaRPr>
          </a:p>
          <a:p>
            <a:pPr marL="442595" indent="-203200">
              <a:lnSpc>
                <a:spcPct val="100000"/>
              </a:lnSpc>
              <a:spcBef>
                <a:spcPts val="285"/>
              </a:spcBef>
              <a:buChar char="*"/>
              <a:tabLst>
                <a:tab pos="443230" algn="l"/>
              </a:tabLst>
            </a:pPr>
            <a:r>
              <a:rPr sz="2400" spc="-5" dirty="0">
                <a:latin typeface="Arial"/>
                <a:cs typeface="Arial"/>
              </a:rPr>
              <a:t>Step 6: Output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  <a:p>
            <a:pPr marL="442595" indent="-203200">
              <a:lnSpc>
                <a:spcPct val="100000"/>
              </a:lnSpc>
              <a:spcBef>
                <a:spcPts val="280"/>
              </a:spcBef>
              <a:buChar char="*"/>
              <a:tabLst>
                <a:tab pos="443230" algn="l"/>
              </a:tabLst>
            </a:pPr>
            <a:r>
              <a:rPr sz="2400" spc="-5" dirty="0">
                <a:latin typeface="Arial"/>
                <a:cs typeface="Arial"/>
              </a:rPr>
              <a:t>Step 7: Output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</a:t>
            </a:r>
            <a:endParaRPr sz="2400">
              <a:latin typeface="Arial"/>
              <a:cs typeface="Arial"/>
            </a:endParaRPr>
          </a:p>
          <a:p>
            <a:pPr marL="443230" indent="-203835">
              <a:lnSpc>
                <a:spcPct val="100000"/>
              </a:lnSpc>
              <a:spcBef>
                <a:spcPts val="285"/>
              </a:spcBef>
              <a:buChar char="*"/>
              <a:tabLst>
                <a:tab pos="443865" algn="l"/>
              </a:tabLst>
            </a:pPr>
            <a:r>
              <a:rPr sz="2400" spc="-5" dirty="0">
                <a:latin typeface="Arial"/>
                <a:cs typeface="Arial"/>
              </a:rPr>
              <a:t>Step 8:</a:t>
            </a:r>
            <a:r>
              <a:rPr sz="2400" spc="-10" dirty="0">
                <a:latin typeface="Arial"/>
                <a:cs typeface="Arial"/>
              </a:rPr>
              <a:t> Stop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421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2026920" y="1469123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4" h="431800">
                <a:moveTo>
                  <a:pt x="0" y="214884"/>
                </a:moveTo>
                <a:lnTo>
                  <a:pt x="5827" y="272189"/>
                </a:lnTo>
                <a:lnTo>
                  <a:pt x="22239" y="323821"/>
                </a:lnTo>
                <a:lnTo>
                  <a:pt x="47625" y="367665"/>
                </a:lnTo>
                <a:lnTo>
                  <a:pt x="80376" y="401602"/>
                </a:lnTo>
                <a:lnTo>
                  <a:pt x="118886" y="423516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516"/>
                </a:lnTo>
                <a:lnTo>
                  <a:pt x="927664" y="401602"/>
                </a:lnTo>
                <a:lnTo>
                  <a:pt x="960310" y="367665"/>
                </a:lnTo>
                <a:lnTo>
                  <a:pt x="985463" y="323821"/>
                </a:lnTo>
                <a:lnTo>
                  <a:pt x="1001641" y="272189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4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20" y="0"/>
                </a:lnTo>
                <a:lnTo>
                  <a:pt x="161544" y="0"/>
                </a:lnTo>
                <a:lnTo>
                  <a:pt x="118886" y="7662"/>
                </a:lnTo>
                <a:lnTo>
                  <a:pt x="80376" y="29294"/>
                </a:lnTo>
                <a:lnTo>
                  <a:pt x="47625" y="62864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26920" y="1469123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4" h="431800">
                <a:moveTo>
                  <a:pt x="161544" y="0"/>
                </a:moveTo>
                <a:lnTo>
                  <a:pt x="118886" y="7662"/>
                </a:lnTo>
                <a:lnTo>
                  <a:pt x="80376" y="29294"/>
                </a:lnTo>
                <a:lnTo>
                  <a:pt x="47625" y="62864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lnTo>
                  <a:pt x="5827" y="272189"/>
                </a:lnTo>
                <a:lnTo>
                  <a:pt x="22239" y="323821"/>
                </a:lnTo>
                <a:lnTo>
                  <a:pt x="47625" y="367665"/>
                </a:lnTo>
                <a:lnTo>
                  <a:pt x="80376" y="401602"/>
                </a:lnTo>
                <a:lnTo>
                  <a:pt x="118886" y="423516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516"/>
                </a:lnTo>
                <a:lnTo>
                  <a:pt x="927664" y="401602"/>
                </a:lnTo>
                <a:lnTo>
                  <a:pt x="960310" y="367665"/>
                </a:lnTo>
                <a:lnTo>
                  <a:pt x="985463" y="323821"/>
                </a:lnTo>
                <a:lnTo>
                  <a:pt x="1001641" y="272189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4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20" y="0"/>
                </a:lnTo>
                <a:lnTo>
                  <a:pt x="161544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03779" y="1526527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83664" y="2258555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0" y="795527"/>
                </a:moveTo>
                <a:lnTo>
                  <a:pt x="1118615" y="795527"/>
                </a:lnTo>
                <a:lnTo>
                  <a:pt x="1403603" y="0"/>
                </a:lnTo>
                <a:lnTo>
                  <a:pt x="280415" y="0"/>
                </a:lnTo>
                <a:lnTo>
                  <a:pt x="0" y="795527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83664" y="2258555"/>
            <a:ext cx="1403985" cy="795655"/>
          </a:xfrm>
          <a:custGeom>
            <a:avLst/>
            <a:gdLst/>
            <a:ahLst/>
            <a:cxnLst/>
            <a:rect l="l" t="t" r="r" b="b"/>
            <a:pathLst>
              <a:path w="1403985" h="795655">
                <a:moveTo>
                  <a:pt x="280415" y="0"/>
                </a:moveTo>
                <a:lnTo>
                  <a:pt x="1403603" y="0"/>
                </a:lnTo>
                <a:lnTo>
                  <a:pt x="1118615" y="795527"/>
                </a:lnTo>
                <a:lnTo>
                  <a:pt x="0" y="795527"/>
                </a:lnTo>
                <a:lnTo>
                  <a:pt x="28041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738883" y="3483851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0" y="865632"/>
                </a:moveTo>
                <a:lnTo>
                  <a:pt x="1194816" y="865632"/>
                </a:lnTo>
                <a:lnTo>
                  <a:pt x="1499615" y="0"/>
                </a:lnTo>
                <a:lnTo>
                  <a:pt x="300227" y="0"/>
                </a:lnTo>
                <a:lnTo>
                  <a:pt x="0" y="86563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8883" y="3483851"/>
            <a:ext cx="1499870" cy="866140"/>
          </a:xfrm>
          <a:custGeom>
            <a:avLst/>
            <a:gdLst/>
            <a:ahLst/>
            <a:cxnLst/>
            <a:rect l="l" t="t" r="r" b="b"/>
            <a:pathLst>
              <a:path w="1499870" h="866139">
                <a:moveTo>
                  <a:pt x="300227" y="0"/>
                </a:moveTo>
                <a:lnTo>
                  <a:pt x="1499615" y="0"/>
                </a:lnTo>
                <a:lnTo>
                  <a:pt x="1194816" y="865632"/>
                </a:lnTo>
                <a:lnTo>
                  <a:pt x="0" y="865632"/>
                </a:lnTo>
                <a:lnTo>
                  <a:pt x="30022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160523" y="2268715"/>
            <a:ext cx="749935" cy="2016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855">
              <a:lnSpc>
                <a:spcPts val="2875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94615" algn="ctr">
              <a:lnSpc>
                <a:spcPts val="2875"/>
              </a:lnSpc>
            </a:pPr>
            <a:r>
              <a:rPr sz="2400" b="1" spc="-10" dirty="0">
                <a:latin typeface="Times New Roman"/>
                <a:cs typeface="Times New Roman"/>
              </a:rPr>
              <a:t>N1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600">
              <a:latin typeface="Times New Roman"/>
              <a:cs typeface="Times New Roman"/>
            </a:endParaRPr>
          </a:p>
          <a:p>
            <a:pPr marR="89535" algn="ctr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marL="139065">
              <a:lnSpc>
                <a:spcPts val="2875"/>
              </a:lnSpc>
            </a:pPr>
            <a:r>
              <a:rPr sz="2400" b="1" spc="-10" dirty="0">
                <a:latin typeface="Times New Roman"/>
                <a:cs typeface="Times New Roman"/>
              </a:rPr>
              <a:t>N2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26792" y="1900415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0291" y="304800"/>
                </a:lnTo>
                <a:lnTo>
                  <a:pt x="50291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0291" y="278891"/>
                </a:moveTo>
                <a:lnTo>
                  <a:pt x="50291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0291" y="278891"/>
                </a:lnTo>
                <a:close/>
              </a:path>
              <a:path w="152400" h="431800">
                <a:moveTo>
                  <a:pt x="50291" y="0"/>
                </a:moveTo>
                <a:lnTo>
                  <a:pt x="50291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526792" y="3051035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2"/>
                </a:moveTo>
                <a:lnTo>
                  <a:pt x="76200" y="431292"/>
                </a:lnTo>
                <a:lnTo>
                  <a:pt x="152400" y="278892"/>
                </a:lnTo>
                <a:lnTo>
                  <a:pt x="102107" y="278892"/>
                </a:lnTo>
                <a:lnTo>
                  <a:pt x="102107" y="304800"/>
                </a:lnTo>
                <a:lnTo>
                  <a:pt x="50291" y="304800"/>
                </a:lnTo>
                <a:lnTo>
                  <a:pt x="50291" y="278892"/>
                </a:lnTo>
                <a:lnTo>
                  <a:pt x="0" y="278892"/>
                </a:lnTo>
                <a:close/>
              </a:path>
              <a:path w="152400" h="431800">
                <a:moveTo>
                  <a:pt x="50291" y="278892"/>
                </a:moveTo>
                <a:lnTo>
                  <a:pt x="50291" y="304800"/>
                </a:lnTo>
                <a:lnTo>
                  <a:pt x="102107" y="304800"/>
                </a:lnTo>
                <a:lnTo>
                  <a:pt x="102107" y="278892"/>
                </a:lnTo>
                <a:lnTo>
                  <a:pt x="50291" y="278892"/>
                </a:lnTo>
                <a:close/>
              </a:path>
              <a:path w="152400" h="431800">
                <a:moveTo>
                  <a:pt x="50291" y="0"/>
                </a:moveTo>
                <a:lnTo>
                  <a:pt x="50291" y="278892"/>
                </a:lnTo>
                <a:lnTo>
                  <a:pt x="102107" y="278892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668779" y="5788139"/>
            <a:ext cx="1783080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126364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V = </a:t>
            </a:r>
            <a:r>
              <a:rPr sz="2400" b="1" spc="-5" dirty="0">
                <a:latin typeface="Times New Roman"/>
                <a:cs typeface="Times New Roman"/>
              </a:rPr>
              <a:t>N1 </a:t>
            </a:r>
            <a:r>
              <a:rPr sz="2400" b="1" dirty="0">
                <a:latin typeface="Times New Roman"/>
                <a:cs typeface="Times New Roman"/>
              </a:rPr>
              <a:t>/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N2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526792" y="4347959"/>
            <a:ext cx="152400" cy="431800"/>
          </a:xfrm>
          <a:custGeom>
            <a:avLst/>
            <a:gdLst/>
            <a:ahLst/>
            <a:cxnLst/>
            <a:rect l="l" t="t" r="r" b="b"/>
            <a:pathLst>
              <a:path w="152400" h="431800">
                <a:moveTo>
                  <a:pt x="0" y="278891"/>
                </a:moveTo>
                <a:lnTo>
                  <a:pt x="76200" y="431291"/>
                </a:lnTo>
                <a:lnTo>
                  <a:pt x="152400" y="278891"/>
                </a:lnTo>
                <a:lnTo>
                  <a:pt x="102107" y="278891"/>
                </a:lnTo>
                <a:lnTo>
                  <a:pt x="102107" y="304800"/>
                </a:lnTo>
                <a:lnTo>
                  <a:pt x="50291" y="304800"/>
                </a:lnTo>
                <a:lnTo>
                  <a:pt x="50291" y="278891"/>
                </a:lnTo>
                <a:lnTo>
                  <a:pt x="0" y="278891"/>
                </a:lnTo>
                <a:close/>
              </a:path>
              <a:path w="152400" h="431800">
                <a:moveTo>
                  <a:pt x="50291" y="278891"/>
                </a:moveTo>
                <a:lnTo>
                  <a:pt x="50291" y="304800"/>
                </a:lnTo>
                <a:lnTo>
                  <a:pt x="102107" y="304800"/>
                </a:lnTo>
                <a:lnTo>
                  <a:pt x="102107" y="278891"/>
                </a:lnTo>
                <a:lnTo>
                  <a:pt x="50291" y="278891"/>
                </a:lnTo>
                <a:close/>
              </a:path>
              <a:path w="152400" h="431800">
                <a:moveTo>
                  <a:pt x="50291" y="0"/>
                </a:moveTo>
                <a:lnTo>
                  <a:pt x="50291" y="278891"/>
                </a:lnTo>
                <a:lnTo>
                  <a:pt x="102107" y="278891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132576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199" y="0"/>
                </a:lnTo>
                <a:lnTo>
                  <a:pt x="320039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132576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39" y="0"/>
                </a:moveTo>
                <a:lnTo>
                  <a:pt x="1600199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39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430771" y="5962891"/>
            <a:ext cx="100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V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148828" y="5932919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0" y="266700"/>
                </a:moveTo>
                <a:lnTo>
                  <a:pt x="3807" y="320668"/>
                </a:lnTo>
                <a:lnTo>
                  <a:pt x="14739" y="370974"/>
                </a:lnTo>
                <a:lnTo>
                  <a:pt x="32066" y="416531"/>
                </a:lnTo>
                <a:lnTo>
                  <a:pt x="55054" y="456247"/>
                </a:lnTo>
                <a:lnTo>
                  <a:pt x="82971" y="489034"/>
                </a:lnTo>
                <a:lnTo>
                  <a:pt x="115085" y="513802"/>
                </a:lnTo>
                <a:lnTo>
                  <a:pt x="150664" y="529462"/>
                </a:lnTo>
                <a:lnTo>
                  <a:pt x="188975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3" y="0"/>
                </a:lnTo>
                <a:lnTo>
                  <a:pt x="188975" y="0"/>
                </a:lnTo>
                <a:lnTo>
                  <a:pt x="150664" y="5396"/>
                </a:lnTo>
                <a:lnTo>
                  <a:pt x="115085" y="20883"/>
                </a:lnTo>
                <a:lnTo>
                  <a:pt x="82971" y="45407"/>
                </a:lnTo>
                <a:lnTo>
                  <a:pt x="55054" y="77914"/>
                </a:lnTo>
                <a:lnTo>
                  <a:pt x="32066" y="117350"/>
                </a:lnTo>
                <a:lnTo>
                  <a:pt x="14739" y="162663"/>
                </a:lnTo>
                <a:lnTo>
                  <a:pt x="3807" y="212797"/>
                </a:lnTo>
                <a:lnTo>
                  <a:pt x="0" y="266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48828" y="5932919"/>
            <a:ext cx="1172210" cy="535305"/>
          </a:xfrm>
          <a:custGeom>
            <a:avLst/>
            <a:gdLst/>
            <a:ahLst/>
            <a:cxnLst/>
            <a:rect l="l" t="t" r="r" b="b"/>
            <a:pathLst>
              <a:path w="1172209" h="535304">
                <a:moveTo>
                  <a:pt x="188975" y="0"/>
                </a:moveTo>
                <a:lnTo>
                  <a:pt x="150664" y="5396"/>
                </a:lnTo>
                <a:lnTo>
                  <a:pt x="115085" y="20883"/>
                </a:lnTo>
                <a:lnTo>
                  <a:pt x="82971" y="45407"/>
                </a:lnTo>
                <a:lnTo>
                  <a:pt x="55054" y="77914"/>
                </a:lnTo>
                <a:lnTo>
                  <a:pt x="32066" y="117350"/>
                </a:lnTo>
                <a:lnTo>
                  <a:pt x="14739" y="162663"/>
                </a:lnTo>
                <a:lnTo>
                  <a:pt x="3807" y="212797"/>
                </a:lnTo>
                <a:lnTo>
                  <a:pt x="0" y="266700"/>
                </a:lnTo>
                <a:lnTo>
                  <a:pt x="3807" y="320668"/>
                </a:lnTo>
                <a:lnTo>
                  <a:pt x="14739" y="370974"/>
                </a:lnTo>
                <a:lnTo>
                  <a:pt x="32066" y="416531"/>
                </a:lnTo>
                <a:lnTo>
                  <a:pt x="55054" y="456247"/>
                </a:lnTo>
                <a:lnTo>
                  <a:pt x="82971" y="489034"/>
                </a:lnTo>
                <a:lnTo>
                  <a:pt x="115085" y="513802"/>
                </a:lnTo>
                <a:lnTo>
                  <a:pt x="150664" y="529462"/>
                </a:lnTo>
                <a:lnTo>
                  <a:pt x="188975" y="534923"/>
                </a:lnTo>
                <a:lnTo>
                  <a:pt x="984504" y="534923"/>
                </a:lnTo>
                <a:lnTo>
                  <a:pt x="1022312" y="529462"/>
                </a:lnTo>
                <a:lnTo>
                  <a:pt x="1057513" y="513802"/>
                </a:lnTo>
                <a:lnTo>
                  <a:pt x="1089356" y="489034"/>
                </a:lnTo>
                <a:lnTo>
                  <a:pt x="1117092" y="456247"/>
                </a:lnTo>
                <a:lnTo>
                  <a:pt x="1139969" y="416531"/>
                </a:lnTo>
                <a:lnTo>
                  <a:pt x="1157239" y="370974"/>
                </a:lnTo>
                <a:lnTo>
                  <a:pt x="1168151" y="320668"/>
                </a:lnTo>
                <a:lnTo>
                  <a:pt x="1171956" y="266699"/>
                </a:lnTo>
                <a:lnTo>
                  <a:pt x="1168151" y="212797"/>
                </a:lnTo>
                <a:lnTo>
                  <a:pt x="1157239" y="162663"/>
                </a:lnTo>
                <a:lnTo>
                  <a:pt x="1139969" y="117350"/>
                </a:lnTo>
                <a:lnTo>
                  <a:pt x="1117092" y="77914"/>
                </a:lnTo>
                <a:lnTo>
                  <a:pt x="1089356" y="45407"/>
                </a:lnTo>
                <a:lnTo>
                  <a:pt x="1057513" y="20883"/>
                </a:lnTo>
                <a:lnTo>
                  <a:pt x="1022312" y="5396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442452" y="5994900"/>
            <a:ext cx="584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468623" y="6071603"/>
            <a:ext cx="934719" cy="152400"/>
          </a:xfrm>
          <a:custGeom>
            <a:avLst/>
            <a:gdLst/>
            <a:ahLst/>
            <a:cxnLst/>
            <a:rect l="l" t="t" r="r" b="b"/>
            <a:pathLst>
              <a:path w="934720" h="152400">
                <a:moveTo>
                  <a:pt x="781812" y="102107"/>
                </a:moveTo>
                <a:lnTo>
                  <a:pt x="781812" y="152399"/>
                </a:lnTo>
                <a:lnTo>
                  <a:pt x="934212" y="76199"/>
                </a:lnTo>
                <a:lnTo>
                  <a:pt x="807720" y="12953"/>
                </a:lnTo>
                <a:lnTo>
                  <a:pt x="807720" y="102107"/>
                </a:lnTo>
                <a:lnTo>
                  <a:pt x="781812" y="102107"/>
                </a:lnTo>
                <a:close/>
              </a:path>
              <a:path w="934720" h="152400">
                <a:moveTo>
                  <a:pt x="0" y="51815"/>
                </a:moveTo>
                <a:lnTo>
                  <a:pt x="0" y="102107"/>
                </a:lnTo>
                <a:lnTo>
                  <a:pt x="807720" y="102107"/>
                </a:lnTo>
                <a:lnTo>
                  <a:pt x="807720" y="51815"/>
                </a:lnTo>
                <a:lnTo>
                  <a:pt x="0" y="51815"/>
                </a:lnTo>
                <a:close/>
              </a:path>
              <a:path w="934720" h="152400">
                <a:moveTo>
                  <a:pt x="781812" y="0"/>
                </a:moveTo>
                <a:lnTo>
                  <a:pt x="781812" y="51815"/>
                </a:lnTo>
                <a:lnTo>
                  <a:pt x="807720" y="51815"/>
                </a:lnTo>
                <a:lnTo>
                  <a:pt x="807720" y="12953"/>
                </a:lnTo>
                <a:lnTo>
                  <a:pt x="781812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99759" y="6071603"/>
            <a:ext cx="577850" cy="152400"/>
          </a:xfrm>
          <a:custGeom>
            <a:avLst/>
            <a:gdLst/>
            <a:ahLst/>
            <a:cxnLst/>
            <a:rect l="l" t="t" r="r" b="b"/>
            <a:pathLst>
              <a:path w="577850" h="152400">
                <a:moveTo>
                  <a:pt x="425195" y="102108"/>
                </a:moveTo>
                <a:lnTo>
                  <a:pt x="425195" y="152400"/>
                </a:lnTo>
                <a:lnTo>
                  <a:pt x="577595" y="76200"/>
                </a:lnTo>
                <a:lnTo>
                  <a:pt x="449579" y="12192"/>
                </a:lnTo>
                <a:lnTo>
                  <a:pt x="449579" y="102108"/>
                </a:lnTo>
                <a:lnTo>
                  <a:pt x="425195" y="102108"/>
                </a:lnTo>
                <a:close/>
              </a:path>
              <a:path w="577850" h="152400">
                <a:moveTo>
                  <a:pt x="0" y="51816"/>
                </a:moveTo>
                <a:lnTo>
                  <a:pt x="0" y="102108"/>
                </a:lnTo>
                <a:lnTo>
                  <a:pt x="449579" y="102108"/>
                </a:lnTo>
                <a:lnTo>
                  <a:pt x="449579" y="51816"/>
                </a:lnTo>
                <a:lnTo>
                  <a:pt x="0" y="51816"/>
                </a:lnTo>
                <a:close/>
              </a:path>
              <a:path w="577850" h="152400">
                <a:moveTo>
                  <a:pt x="425195" y="0"/>
                </a:moveTo>
                <a:lnTo>
                  <a:pt x="425195" y="51816"/>
                </a:lnTo>
                <a:lnTo>
                  <a:pt x="449579" y="51816"/>
                </a:lnTo>
                <a:lnTo>
                  <a:pt x="449579" y="12192"/>
                </a:lnTo>
                <a:lnTo>
                  <a:pt x="42519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61103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200" y="0"/>
                </a:lnTo>
                <a:lnTo>
                  <a:pt x="32004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261103" y="5788139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40" y="0"/>
                </a:moveTo>
                <a:lnTo>
                  <a:pt x="1600200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4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559300" y="5962891"/>
            <a:ext cx="100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38883" y="4779251"/>
            <a:ext cx="1784985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D = </a:t>
            </a:r>
            <a:r>
              <a:rPr sz="2400" b="1" spc="-5" dirty="0">
                <a:latin typeface="Times New Roman"/>
                <a:cs typeface="Times New Roman"/>
              </a:rPr>
              <a:t>N1 </a:t>
            </a:r>
            <a:r>
              <a:rPr sz="2400" b="1" dirty="0">
                <a:latin typeface="Times New Roman"/>
                <a:cs typeface="Times New Roman"/>
              </a:rPr>
              <a:t>–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572756" y="6071603"/>
            <a:ext cx="576580" cy="152400"/>
          </a:xfrm>
          <a:custGeom>
            <a:avLst/>
            <a:gdLst/>
            <a:ahLst/>
            <a:cxnLst/>
            <a:rect l="l" t="t" r="r" b="b"/>
            <a:pathLst>
              <a:path w="576579" h="152400">
                <a:moveTo>
                  <a:pt x="423671" y="102107"/>
                </a:moveTo>
                <a:lnTo>
                  <a:pt x="423671" y="152399"/>
                </a:lnTo>
                <a:lnTo>
                  <a:pt x="576071" y="76199"/>
                </a:lnTo>
                <a:lnTo>
                  <a:pt x="448056" y="12191"/>
                </a:lnTo>
                <a:lnTo>
                  <a:pt x="448056" y="102107"/>
                </a:lnTo>
                <a:lnTo>
                  <a:pt x="423671" y="102107"/>
                </a:lnTo>
                <a:close/>
              </a:path>
              <a:path w="576579" h="152400">
                <a:moveTo>
                  <a:pt x="0" y="51815"/>
                </a:moveTo>
                <a:lnTo>
                  <a:pt x="0" y="102107"/>
                </a:lnTo>
                <a:lnTo>
                  <a:pt x="448056" y="102107"/>
                </a:lnTo>
                <a:lnTo>
                  <a:pt x="448056" y="51815"/>
                </a:lnTo>
                <a:lnTo>
                  <a:pt x="0" y="51815"/>
                </a:lnTo>
                <a:close/>
              </a:path>
              <a:path w="576579" h="152400">
                <a:moveTo>
                  <a:pt x="423671" y="0"/>
                </a:moveTo>
                <a:lnTo>
                  <a:pt x="423671" y="51815"/>
                </a:lnTo>
                <a:lnTo>
                  <a:pt x="448056" y="51815"/>
                </a:lnTo>
                <a:lnTo>
                  <a:pt x="448056" y="12191"/>
                </a:lnTo>
                <a:lnTo>
                  <a:pt x="42367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526792" y="5500103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200" y="288036"/>
                </a:lnTo>
                <a:lnTo>
                  <a:pt x="152400" y="135636"/>
                </a:lnTo>
                <a:lnTo>
                  <a:pt x="102107" y="135636"/>
                </a:lnTo>
                <a:lnTo>
                  <a:pt x="102107" y="161544"/>
                </a:lnTo>
                <a:lnTo>
                  <a:pt x="50291" y="161544"/>
                </a:lnTo>
                <a:lnTo>
                  <a:pt x="50291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0291" y="135636"/>
                </a:moveTo>
                <a:lnTo>
                  <a:pt x="50291" y="161544"/>
                </a:lnTo>
                <a:lnTo>
                  <a:pt x="102107" y="161544"/>
                </a:lnTo>
                <a:lnTo>
                  <a:pt x="102107" y="135636"/>
                </a:lnTo>
                <a:lnTo>
                  <a:pt x="50291" y="135636"/>
                </a:lnTo>
                <a:close/>
              </a:path>
              <a:path w="152400" h="288289">
                <a:moveTo>
                  <a:pt x="50291" y="0"/>
                </a:moveTo>
                <a:lnTo>
                  <a:pt x="50291" y="135636"/>
                </a:lnTo>
                <a:lnTo>
                  <a:pt x="102107" y="135636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934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65439"/>
            <a:ext cx="7743190" cy="34385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Example 3: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car starts to move,  accelerates during 10 minutes and its  speed becomes 60 km/hr. Then, it  continues with this speed during 15  minutes and finally slows down during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  minutes and stops. What is the speed of  the car at time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T?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07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8296" y="1931911"/>
            <a:ext cx="8268334" cy="42525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355600" marR="680720" indent="-342900">
              <a:lnSpc>
                <a:spcPts val="302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In this problem, during the first 10 minutes the  speed of the car is found by V =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a.T</a:t>
            </a:r>
            <a:endParaRPr sz="2800">
              <a:latin typeface="Arial"/>
              <a:cs typeface="Arial"/>
            </a:endParaRPr>
          </a:p>
          <a:p>
            <a:pPr marL="355600" marR="187325" algn="just">
              <a:lnSpc>
                <a:spcPts val="3020"/>
              </a:lnSpc>
              <a:spcBef>
                <a:spcPts val="690"/>
              </a:spcBef>
            </a:pPr>
            <a:r>
              <a:rPr sz="2800" spc="-5" dirty="0">
                <a:latin typeface="Arial"/>
                <a:cs typeface="Arial"/>
              </a:rPr>
              <a:t>a is the acceleration rate at the unit time. The car  speeds up to 60 km/hr during 10 minutes. So a =  (60/10)</a:t>
            </a:r>
            <a:endParaRPr sz="2800">
              <a:latin typeface="Arial"/>
              <a:cs typeface="Arial"/>
            </a:endParaRPr>
          </a:p>
          <a:p>
            <a:pPr marL="355600" marR="776605" indent="-342900">
              <a:lnSpc>
                <a:spcPts val="302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Between minutes 10 and 25,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speed is </a:t>
            </a:r>
            <a:r>
              <a:rPr sz="2800" dirty="0">
                <a:latin typeface="Arial"/>
                <a:cs typeface="Arial"/>
              </a:rPr>
              <a:t>the  </a:t>
            </a:r>
            <a:r>
              <a:rPr sz="2800" spc="-5" dirty="0">
                <a:latin typeface="Arial"/>
                <a:cs typeface="Arial"/>
              </a:rPr>
              <a:t>same.</a:t>
            </a:r>
            <a:endParaRPr sz="2800">
              <a:latin typeface="Arial"/>
              <a:cs typeface="Arial"/>
            </a:endParaRPr>
          </a:p>
          <a:p>
            <a:pPr marL="355600" marR="264160" indent="-342900">
              <a:lnSpc>
                <a:spcPts val="3020"/>
              </a:lnSpc>
              <a:spcBef>
                <a:spcPts val="69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Between minutes 25 and 35,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car slows down  and the speed is: </a:t>
            </a:r>
            <a:r>
              <a:rPr sz="2800" spc="-10" dirty="0">
                <a:latin typeface="Arial"/>
                <a:cs typeface="Arial"/>
              </a:rPr>
              <a:t>V</a:t>
            </a:r>
            <a:r>
              <a:rPr sz="2850" spc="-15" baseline="-20467" dirty="0">
                <a:latin typeface="Arial"/>
                <a:cs typeface="Arial"/>
              </a:rPr>
              <a:t>last </a:t>
            </a:r>
            <a:r>
              <a:rPr sz="2800" spc="-5" dirty="0">
                <a:latin typeface="Arial"/>
                <a:cs typeface="Arial"/>
              </a:rPr>
              <a:t>= V</a:t>
            </a:r>
            <a:r>
              <a:rPr sz="2850" spc="-7" baseline="-20467" dirty="0">
                <a:latin typeface="Arial"/>
                <a:cs typeface="Arial"/>
              </a:rPr>
              <a:t>first </a:t>
            </a:r>
            <a:r>
              <a:rPr sz="2800" spc="-5" dirty="0">
                <a:latin typeface="Arial"/>
                <a:cs typeface="Arial"/>
              </a:rPr>
              <a:t>– aT</a:t>
            </a:r>
            <a:r>
              <a:rPr sz="2800" spc="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(Substitute</a:t>
            </a:r>
            <a:endParaRPr sz="2800">
              <a:latin typeface="Arial"/>
              <a:cs typeface="Arial"/>
            </a:endParaRPr>
          </a:p>
          <a:p>
            <a:pPr marL="355600" algn="just">
              <a:lnSpc>
                <a:spcPct val="100000"/>
              </a:lnSpc>
              <a:spcBef>
                <a:spcPts val="300"/>
              </a:spcBef>
            </a:pPr>
            <a:r>
              <a:rPr sz="2800" spc="-5" dirty="0">
                <a:latin typeface="Arial"/>
                <a:cs typeface="Arial"/>
              </a:rPr>
              <a:t>(T-25) </a:t>
            </a:r>
            <a:r>
              <a:rPr sz="2800" dirty="0">
                <a:latin typeface="Arial"/>
                <a:cs typeface="Arial"/>
              </a:rPr>
              <a:t>for </a:t>
            </a:r>
            <a:r>
              <a:rPr sz="2800" spc="-5" dirty="0">
                <a:latin typeface="Arial"/>
                <a:cs typeface="Arial"/>
              </a:rPr>
              <a:t>T since slowing down starts at 25th</a:t>
            </a:r>
            <a:r>
              <a:rPr sz="2800" spc="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min.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913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6836" y="1782331"/>
            <a:ext cx="6451600" cy="451802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Variables: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54"/>
              </a:spcBef>
              <a:buChar char="–"/>
              <a:tabLst>
                <a:tab pos="755650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T: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Time(minutes)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2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V: The speed at 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instant.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Algorithm: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5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1: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Start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2: </a:t>
            </a:r>
            <a:r>
              <a:rPr sz="2000" spc="-10" dirty="0">
                <a:latin typeface="Arial"/>
                <a:cs typeface="Arial"/>
              </a:rPr>
              <a:t>Input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2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3: If T&lt;10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 </a:t>
            </a:r>
            <a:r>
              <a:rPr sz="2000" spc="-10" dirty="0">
                <a:latin typeface="Arial"/>
                <a:cs typeface="Arial"/>
              </a:rPr>
              <a:t>4, </a:t>
            </a:r>
            <a:r>
              <a:rPr sz="2000" spc="-5" dirty="0">
                <a:latin typeface="Arial"/>
                <a:cs typeface="Arial"/>
              </a:rPr>
              <a:t>otherwise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spc="-5" dirty="0">
                <a:latin typeface="Arial"/>
                <a:cs typeface="Arial"/>
              </a:rPr>
              <a:t>to step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5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4: V = </a:t>
            </a:r>
            <a:r>
              <a:rPr sz="2000" spc="-5" dirty="0">
                <a:latin typeface="Arial"/>
                <a:cs typeface="Arial"/>
              </a:rPr>
              <a:t>(60/10)*T (and </a:t>
            </a:r>
            <a:r>
              <a:rPr sz="2000" dirty="0">
                <a:latin typeface="Arial"/>
                <a:cs typeface="Arial"/>
              </a:rPr>
              <a:t>go 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8)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5: If T&lt;25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 </a:t>
            </a:r>
            <a:r>
              <a:rPr sz="2000" spc="-10" dirty="0">
                <a:latin typeface="Arial"/>
                <a:cs typeface="Arial"/>
              </a:rPr>
              <a:t>6, </a:t>
            </a:r>
            <a:r>
              <a:rPr sz="2000" spc="-5" dirty="0">
                <a:latin typeface="Arial"/>
                <a:cs typeface="Arial"/>
              </a:rPr>
              <a:t>otherwise </a:t>
            </a:r>
            <a:r>
              <a:rPr sz="2000" spc="-10" dirty="0">
                <a:latin typeface="Arial"/>
                <a:cs typeface="Arial"/>
              </a:rPr>
              <a:t>go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7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  <a:tab pos="2510155" algn="l"/>
              </a:tabLst>
            </a:pPr>
            <a:r>
              <a:rPr sz="2000" dirty="0">
                <a:latin typeface="Arial"/>
                <a:cs typeface="Arial"/>
              </a:rPr>
              <a:t>Step </a:t>
            </a:r>
            <a:r>
              <a:rPr sz="2000" spc="-5" dirty="0">
                <a:latin typeface="Arial"/>
                <a:cs typeface="Arial"/>
              </a:rPr>
              <a:t>6: </a:t>
            </a:r>
            <a:r>
              <a:rPr sz="2000" dirty="0">
                <a:latin typeface="Arial"/>
                <a:cs typeface="Arial"/>
              </a:rPr>
              <a:t>V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10" dirty="0">
                <a:latin typeface="Arial"/>
                <a:cs typeface="Arial"/>
              </a:rPr>
              <a:t>60	</a:t>
            </a:r>
            <a:r>
              <a:rPr sz="2000" spc="-5" dirty="0">
                <a:latin typeface="Arial"/>
                <a:cs typeface="Arial"/>
              </a:rPr>
              <a:t>(and go </a:t>
            </a:r>
            <a:r>
              <a:rPr sz="2000" spc="-10" dirty="0">
                <a:latin typeface="Arial"/>
                <a:cs typeface="Arial"/>
              </a:rPr>
              <a:t>to </a:t>
            </a:r>
            <a:r>
              <a:rPr sz="2000" spc="-5" dirty="0">
                <a:latin typeface="Arial"/>
                <a:cs typeface="Arial"/>
              </a:rPr>
              <a:t>step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8)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229"/>
              </a:spcBef>
              <a:tabLst>
                <a:tab pos="756285" algn="l"/>
              </a:tabLst>
            </a:pPr>
            <a:r>
              <a:rPr sz="2000" dirty="0">
                <a:latin typeface="Arial"/>
                <a:cs typeface="Arial"/>
              </a:rPr>
              <a:t>–	Step 7: V =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60-(T-25)*(60/10)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8: </a:t>
            </a:r>
            <a:r>
              <a:rPr sz="2000" spc="-10" dirty="0">
                <a:latin typeface="Arial"/>
                <a:cs typeface="Arial"/>
              </a:rPr>
              <a:t>Output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24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Step 9: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Stop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7747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730250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FLOWCHART EXAMPLES</a:t>
            </a:r>
          </a:p>
        </p:txBody>
      </p:sp>
      <p:sp>
        <p:nvSpPr>
          <p:cNvPr id="3" name="object 3"/>
          <p:cNvSpPr/>
          <p:nvPr/>
        </p:nvSpPr>
        <p:spPr>
          <a:xfrm>
            <a:off x="3685032" y="312418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0" y="359663"/>
                </a:move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lnTo>
                  <a:pt x="0" y="35966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85032" y="3124187"/>
            <a:ext cx="1583690" cy="719455"/>
          </a:xfrm>
          <a:custGeom>
            <a:avLst/>
            <a:gdLst/>
            <a:ahLst/>
            <a:cxnLst/>
            <a:rect l="l" t="t" r="r" b="b"/>
            <a:pathLst>
              <a:path w="1583689" h="719454">
                <a:moveTo>
                  <a:pt x="790956" y="0"/>
                </a:moveTo>
                <a:lnTo>
                  <a:pt x="0" y="359663"/>
                </a:lnTo>
                <a:lnTo>
                  <a:pt x="790956" y="719327"/>
                </a:lnTo>
                <a:lnTo>
                  <a:pt x="1583436" y="359663"/>
                </a:lnTo>
                <a:lnTo>
                  <a:pt x="790956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173728" y="3283699"/>
            <a:ext cx="6064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T &lt;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10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87796" y="3700259"/>
            <a:ext cx="1438910" cy="649605"/>
          </a:xfrm>
          <a:custGeom>
            <a:avLst/>
            <a:gdLst/>
            <a:ahLst/>
            <a:cxnLst/>
            <a:rect l="l" t="t" r="r" b="b"/>
            <a:pathLst>
              <a:path w="1438909" h="649604">
                <a:moveTo>
                  <a:pt x="0" y="324612"/>
                </a:moveTo>
                <a:lnTo>
                  <a:pt x="719327" y="649224"/>
                </a:lnTo>
                <a:lnTo>
                  <a:pt x="1438655" y="324612"/>
                </a:lnTo>
                <a:lnTo>
                  <a:pt x="719327" y="0"/>
                </a:lnTo>
                <a:lnTo>
                  <a:pt x="0" y="324612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87796" y="3700259"/>
            <a:ext cx="1438910" cy="649605"/>
          </a:xfrm>
          <a:custGeom>
            <a:avLst/>
            <a:gdLst/>
            <a:ahLst/>
            <a:cxnLst/>
            <a:rect l="l" t="t" r="r" b="b"/>
            <a:pathLst>
              <a:path w="1438909" h="649604">
                <a:moveTo>
                  <a:pt x="719327" y="0"/>
                </a:moveTo>
                <a:lnTo>
                  <a:pt x="0" y="324612"/>
                </a:lnTo>
                <a:lnTo>
                  <a:pt x="719327" y="649224"/>
                </a:lnTo>
                <a:lnTo>
                  <a:pt x="1438655" y="324612"/>
                </a:lnTo>
                <a:lnTo>
                  <a:pt x="719327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403340" y="3841483"/>
            <a:ext cx="6064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T &lt;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44696" y="1395971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5" h="431800">
                <a:moveTo>
                  <a:pt x="0" y="214884"/>
                </a:moveTo>
                <a:lnTo>
                  <a:pt x="5827" y="272718"/>
                </a:lnTo>
                <a:lnTo>
                  <a:pt x="22239" y="324499"/>
                </a:lnTo>
                <a:lnTo>
                  <a:pt x="47625" y="368236"/>
                </a:lnTo>
                <a:lnTo>
                  <a:pt x="80376" y="401940"/>
                </a:lnTo>
                <a:lnTo>
                  <a:pt x="118886" y="423622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622"/>
                </a:lnTo>
                <a:lnTo>
                  <a:pt x="927664" y="401940"/>
                </a:lnTo>
                <a:lnTo>
                  <a:pt x="960310" y="368236"/>
                </a:lnTo>
                <a:lnTo>
                  <a:pt x="985463" y="324499"/>
                </a:lnTo>
                <a:lnTo>
                  <a:pt x="1001641" y="272718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5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19" y="0"/>
                </a:lnTo>
                <a:lnTo>
                  <a:pt x="161543" y="0"/>
                </a:lnTo>
                <a:lnTo>
                  <a:pt x="118886" y="7662"/>
                </a:lnTo>
                <a:lnTo>
                  <a:pt x="80376" y="29294"/>
                </a:lnTo>
                <a:lnTo>
                  <a:pt x="47625" y="62865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44696" y="1395971"/>
            <a:ext cx="1007744" cy="431800"/>
          </a:xfrm>
          <a:custGeom>
            <a:avLst/>
            <a:gdLst/>
            <a:ahLst/>
            <a:cxnLst/>
            <a:rect l="l" t="t" r="r" b="b"/>
            <a:pathLst>
              <a:path w="1007745" h="431800">
                <a:moveTo>
                  <a:pt x="161543" y="0"/>
                </a:moveTo>
                <a:lnTo>
                  <a:pt x="118886" y="7662"/>
                </a:lnTo>
                <a:lnTo>
                  <a:pt x="80376" y="29294"/>
                </a:lnTo>
                <a:lnTo>
                  <a:pt x="47625" y="62865"/>
                </a:lnTo>
                <a:lnTo>
                  <a:pt x="22239" y="106341"/>
                </a:lnTo>
                <a:lnTo>
                  <a:pt x="5827" y="157691"/>
                </a:lnTo>
                <a:lnTo>
                  <a:pt x="0" y="214884"/>
                </a:lnTo>
                <a:lnTo>
                  <a:pt x="5827" y="272718"/>
                </a:lnTo>
                <a:lnTo>
                  <a:pt x="22239" y="324499"/>
                </a:lnTo>
                <a:lnTo>
                  <a:pt x="47625" y="368236"/>
                </a:lnTo>
                <a:lnTo>
                  <a:pt x="80376" y="401940"/>
                </a:lnTo>
                <a:lnTo>
                  <a:pt x="118886" y="423622"/>
                </a:lnTo>
                <a:lnTo>
                  <a:pt x="161544" y="431292"/>
                </a:lnTo>
                <a:lnTo>
                  <a:pt x="845820" y="431292"/>
                </a:lnTo>
                <a:lnTo>
                  <a:pt x="889007" y="423622"/>
                </a:lnTo>
                <a:lnTo>
                  <a:pt x="927664" y="401940"/>
                </a:lnTo>
                <a:lnTo>
                  <a:pt x="960310" y="368236"/>
                </a:lnTo>
                <a:lnTo>
                  <a:pt x="985463" y="324499"/>
                </a:lnTo>
                <a:lnTo>
                  <a:pt x="1001641" y="272718"/>
                </a:lnTo>
                <a:lnTo>
                  <a:pt x="1007363" y="214884"/>
                </a:lnTo>
                <a:lnTo>
                  <a:pt x="1001641" y="157691"/>
                </a:lnTo>
                <a:lnTo>
                  <a:pt x="985463" y="106341"/>
                </a:lnTo>
                <a:lnTo>
                  <a:pt x="960310" y="62864"/>
                </a:lnTo>
                <a:lnTo>
                  <a:pt x="927664" y="29294"/>
                </a:lnTo>
                <a:lnTo>
                  <a:pt x="889007" y="7662"/>
                </a:lnTo>
                <a:lnTo>
                  <a:pt x="845819" y="0"/>
                </a:lnTo>
                <a:lnTo>
                  <a:pt x="161543" y="0"/>
                </a:lnTo>
                <a:close/>
              </a:path>
            </a:pathLst>
          </a:custGeom>
          <a:ln w="50799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21555" y="1453375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826764" y="2116823"/>
            <a:ext cx="1225550" cy="647700"/>
          </a:xfrm>
          <a:custGeom>
            <a:avLst/>
            <a:gdLst/>
            <a:ahLst/>
            <a:cxnLst/>
            <a:rect l="l" t="t" r="r" b="b"/>
            <a:pathLst>
              <a:path w="1225550" h="647700">
                <a:moveTo>
                  <a:pt x="0" y="647700"/>
                </a:moveTo>
                <a:lnTo>
                  <a:pt x="976884" y="647700"/>
                </a:lnTo>
                <a:lnTo>
                  <a:pt x="1225296" y="0"/>
                </a:lnTo>
                <a:lnTo>
                  <a:pt x="245363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26764" y="2116823"/>
            <a:ext cx="1225550" cy="647700"/>
          </a:xfrm>
          <a:custGeom>
            <a:avLst/>
            <a:gdLst/>
            <a:ahLst/>
            <a:cxnLst/>
            <a:rect l="l" t="t" r="r" b="b"/>
            <a:pathLst>
              <a:path w="1225550" h="647700">
                <a:moveTo>
                  <a:pt x="245363" y="0"/>
                </a:moveTo>
                <a:lnTo>
                  <a:pt x="1225296" y="0"/>
                </a:lnTo>
                <a:lnTo>
                  <a:pt x="976884" y="647700"/>
                </a:lnTo>
                <a:lnTo>
                  <a:pt x="0" y="647700"/>
                </a:lnTo>
                <a:lnTo>
                  <a:pt x="245363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112767" y="2050783"/>
            <a:ext cx="6527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Read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dirty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07591" y="3916667"/>
            <a:ext cx="1871980" cy="50292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36195">
              <a:lnSpc>
                <a:spcPct val="100000"/>
              </a:lnSpc>
              <a:spcBef>
                <a:spcPts val="455"/>
              </a:spcBef>
            </a:pPr>
            <a:r>
              <a:rPr sz="2400" b="1" dirty="0">
                <a:latin typeface="Times New Roman"/>
                <a:cs typeface="Times New Roman"/>
              </a:rPr>
              <a:t>V =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(60/10)*T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95159" y="4347959"/>
            <a:ext cx="2678430" cy="685800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2540">
              <a:lnSpc>
                <a:spcPct val="100000"/>
              </a:lnSpc>
              <a:spcBef>
                <a:spcPts val="1175"/>
              </a:spcBef>
            </a:pPr>
            <a:r>
              <a:rPr sz="2400" b="1" dirty="0">
                <a:latin typeface="Times New Roman"/>
                <a:cs typeface="Times New Roman"/>
              </a:rPr>
              <a:t>V=60-(60/10)*(T-25)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611879" y="5067287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0" y="762000"/>
                </a:moveTo>
                <a:lnTo>
                  <a:pt x="1274064" y="762000"/>
                </a:lnTo>
                <a:lnTo>
                  <a:pt x="1600199" y="0"/>
                </a:lnTo>
                <a:lnTo>
                  <a:pt x="32004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11879" y="5067287"/>
            <a:ext cx="1600200" cy="762000"/>
          </a:xfrm>
          <a:custGeom>
            <a:avLst/>
            <a:gdLst/>
            <a:ahLst/>
            <a:cxnLst/>
            <a:rect l="l" t="t" r="r" b="b"/>
            <a:pathLst>
              <a:path w="1600200" h="762000">
                <a:moveTo>
                  <a:pt x="320040" y="0"/>
                </a:moveTo>
                <a:lnTo>
                  <a:pt x="1600199" y="0"/>
                </a:lnTo>
                <a:lnTo>
                  <a:pt x="1274064" y="762000"/>
                </a:lnTo>
                <a:lnTo>
                  <a:pt x="0" y="762000"/>
                </a:lnTo>
                <a:lnTo>
                  <a:pt x="320040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99915" y="6147803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0" y="268223"/>
                </a:moveTo>
                <a:lnTo>
                  <a:pt x="3869" y="322126"/>
                </a:lnTo>
                <a:lnTo>
                  <a:pt x="14954" y="372260"/>
                </a:lnTo>
                <a:lnTo>
                  <a:pt x="32468" y="417573"/>
                </a:lnTo>
                <a:lnTo>
                  <a:pt x="55625" y="457009"/>
                </a:lnTo>
                <a:lnTo>
                  <a:pt x="83641" y="489516"/>
                </a:lnTo>
                <a:lnTo>
                  <a:pt x="115728" y="514040"/>
                </a:lnTo>
                <a:lnTo>
                  <a:pt x="151102" y="529527"/>
                </a:lnTo>
                <a:lnTo>
                  <a:pt x="188975" y="534923"/>
                </a:lnTo>
                <a:lnTo>
                  <a:pt x="984503" y="534923"/>
                </a:lnTo>
                <a:lnTo>
                  <a:pt x="1022815" y="529527"/>
                </a:lnTo>
                <a:lnTo>
                  <a:pt x="1058394" y="514040"/>
                </a:lnTo>
                <a:lnTo>
                  <a:pt x="1090508" y="489516"/>
                </a:lnTo>
                <a:lnTo>
                  <a:pt x="1118425" y="457009"/>
                </a:lnTo>
                <a:lnTo>
                  <a:pt x="1141413" y="417573"/>
                </a:lnTo>
                <a:lnTo>
                  <a:pt x="1158740" y="372260"/>
                </a:lnTo>
                <a:lnTo>
                  <a:pt x="1169672" y="322126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3"/>
                </a:lnTo>
                <a:close/>
              </a:path>
            </a:pathLst>
          </a:custGeom>
          <a:solidFill>
            <a:srgbClr val="FFCA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899915" y="6147803"/>
            <a:ext cx="1173480" cy="535305"/>
          </a:xfrm>
          <a:custGeom>
            <a:avLst/>
            <a:gdLst/>
            <a:ahLst/>
            <a:cxnLst/>
            <a:rect l="l" t="t" r="r" b="b"/>
            <a:pathLst>
              <a:path w="1173479" h="535304">
                <a:moveTo>
                  <a:pt x="188975" y="0"/>
                </a:moveTo>
                <a:lnTo>
                  <a:pt x="151102" y="5461"/>
                </a:lnTo>
                <a:lnTo>
                  <a:pt x="115728" y="21121"/>
                </a:lnTo>
                <a:lnTo>
                  <a:pt x="83641" y="45889"/>
                </a:lnTo>
                <a:lnTo>
                  <a:pt x="55625" y="78676"/>
                </a:lnTo>
                <a:lnTo>
                  <a:pt x="32468" y="118392"/>
                </a:lnTo>
                <a:lnTo>
                  <a:pt x="14954" y="163949"/>
                </a:lnTo>
                <a:lnTo>
                  <a:pt x="3869" y="214255"/>
                </a:lnTo>
                <a:lnTo>
                  <a:pt x="0" y="268223"/>
                </a:lnTo>
                <a:lnTo>
                  <a:pt x="3869" y="322126"/>
                </a:lnTo>
                <a:lnTo>
                  <a:pt x="14954" y="372260"/>
                </a:lnTo>
                <a:lnTo>
                  <a:pt x="32468" y="417573"/>
                </a:lnTo>
                <a:lnTo>
                  <a:pt x="55625" y="457009"/>
                </a:lnTo>
                <a:lnTo>
                  <a:pt x="83641" y="489516"/>
                </a:lnTo>
                <a:lnTo>
                  <a:pt x="115728" y="514040"/>
                </a:lnTo>
                <a:lnTo>
                  <a:pt x="151102" y="529527"/>
                </a:lnTo>
                <a:lnTo>
                  <a:pt x="188975" y="534923"/>
                </a:lnTo>
                <a:lnTo>
                  <a:pt x="984503" y="534923"/>
                </a:lnTo>
                <a:lnTo>
                  <a:pt x="1022815" y="529527"/>
                </a:lnTo>
                <a:lnTo>
                  <a:pt x="1058394" y="514040"/>
                </a:lnTo>
                <a:lnTo>
                  <a:pt x="1090508" y="489516"/>
                </a:lnTo>
                <a:lnTo>
                  <a:pt x="1118425" y="457009"/>
                </a:lnTo>
                <a:lnTo>
                  <a:pt x="1141413" y="417573"/>
                </a:lnTo>
                <a:lnTo>
                  <a:pt x="1158740" y="372260"/>
                </a:lnTo>
                <a:lnTo>
                  <a:pt x="1169672" y="322126"/>
                </a:lnTo>
                <a:lnTo>
                  <a:pt x="1173479" y="268223"/>
                </a:lnTo>
                <a:lnTo>
                  <a:pt x="1169672" y="214255"/>
                </a:lnTo>
                <a:lnTo>
                  <a:pt x="1158740" y="163949"/>
                </a:lnTo>
                <a:lnTo>
                  <a:pt x="1141413" y="118392"/>
                </a:lnTo>
                <a:lnTo>
                  <a:pt x="1118425" y="78676"/>
                </a:lnTo>
                <a:lnTo>
                  <a:pt x="1090508" y="45889"/>
                </a:lnTo>
                <a:lnTo>
                  <a:pt x="1058394" y="21121"/>
                </a:lnTo>
                <a:lnTo>
                  <a:pt x="1022815" y="5461"/>
                </a:lnTo>
                <a:lnTo>
                  <a:pt x="984503" y="0"/>
                </a:lnTo>
                <a:lnTo>
                  <a:pt x="188975" y="0"/>
                </a:lnTo>
                <a:close/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910076" y="5242039"/>
            <a:ext cx="1000760" cy="135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Print</a:t>
            </a:r>
            <a:r>
              <a:rPr sz="2400" b="1" spc="-10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V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  <a:spcBef>
                <a:spcPts val="1750"/>
              </a:spcBef>
            </a:pPr>
            <a:r>
              <a:rPr sz="2400" b="1" dirty="0">
                <a:latin typeface="Times New Roman"/>
                <a:cs typeface="Times New Roman"/>
              </a:rPr>
              <a:t>Stop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44696" y="4347959"/>
            <a:ext cx="1224280" cy="361315"/>
          </a:xfrm>
          <a:prstGeom prst="rect">
            <a:avLst/>
          </a:prstGeom>
          <a:solidFill>
            <a:srgbClr val="FFCA01"/>
          </a:solidFill>
          <a:ln w="50800">
            <a:solidFill>
              <a:srgbClr val="01010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85420">
              <a:lnSpc>
                <a:spcPts val="2785"/>
              </a:lnSpc>
            </a:pPr>
            <a:r>
              <a:rPr sz="2400" b="1" dirty="0">
                <a:latin typeface="Times New Roman"/>
                <a:cs typeface="Times New Roman"/>
              </a:rPr>
              <a:t>V =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60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399788" y="1827263"/>
            <a:ext cx="152400" cy="289560"/>
          </a:xfrm>
          <a:custGeom>
            <a:avLst/>
            <a:gdLst/>
            <a:ahLst/>
            <a:cxnLst/>
            <a:rect l="l" t="t" r="r" b="b"/>
            <a:pathLst>
              <a:path w="152400" h="289560">
                <a:moveTo>
                  <a:pt x="0" y="137160"/>
                </a:moveTo>
                <a:lnTo>
                  <a:pt x="76200" y="289560"/>
                </a:lnTo>
                <a:lnTo>
                  <a:pt x="152400" y="137160"/>
                </a:lnTo>
                <a:lnTo>
                  <a:pt x="102107" y="137160"/>
                </a:lnTo>
                <a:lnTo>
                  <a:pt x="102107" y="161544"/>
                </a:lnTo>
                <a:lnTo>
                  <a:pt x="51815" y="161544"/>
                </a:lnTo>
                <a:lnTo>
                  <a:pt x="51815" y="137160"/>
                </a:lnTo>
                <a:lnTo>
                  <a:pt x="0" y="137160"/>
                </a:lnTo>
                <a:close/>
              </a:path>
              <a:path w="152400" h="289560">
                <a:moveTo>
                  <a:pt x="51815" y="137160"/>
                </a:moveTo>
                <a:lnTo>
                  <a:pt x="51815" y="161544"/>
                </a:lnTo>
                <a:lnTo>
                  <a:pt x="102107" y="161544"/>
                </a:lnTo>
                <a:lnTo>
                  <a:pt x="102107" y="137160"/>
                </a:lnTo>
                <a:lnTo>
                  <a:pt x="51815" y="137160"/>
                </a:lnTo>
                <a:close/>
              </a:path>
              <a:path w="152400" h="289560">
                <a:moveTo>
                  <a:pt x="51815" y="0"/>
                </a:moveTo>
                <a:lnTo>
                  <a:pt x="51815" y="137160"/>
                </a:lnTo>
                <a:lnTo>
                  <a:pt x="102107" y="137160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99788" y="2764523"/>
            <a:ext cx="152400" cy="360045"/>
          </a:xfrm>
          <a:custGeom>
            <a:avLst/>
            <a:gdLst/>
            <a:ahLst/>
            <a:cxnLst/>
            <a:rect l="l" t="t" r="r" b="b"/>
            <a:pathLst>
              <a:path w="152400" h="360044">
                <a:moveTo>
                  <a:pt x="0" y="207264"/>
                </a:moveTo>
                <a:lnTo>
                  <a:pt x="76200" y="359664"/>
                </a:lnTo>
                <a:lnTo>
                  <a:pt x="152400" y="207264"/>
                </a:lnTo>
                <a:lnTo>
                  <a:pt x="102107" y="207264"/>
                </a:lnTo>
                <a:lnTo>
                  <a:pt x="102107" y="233172"/>
                </a:lnTo>
                <a:lnTo>
                  <a:pt x="51815" y="233172"/>
                </a:lnTo>
                <a:lnTo>
                  <a:pt x="51815" y="207264"/>
                </a:lnTo>
                <a:lnTo>
                  <a:pt x="0" y="207264"/>
                </a:lnTo>
                <a:close/>
              </a:path>
              <a:path w="152400" h="360044">
                <a:moveTo>
                  <a:pt x="51815" y="207264"/>
                </a:moveTo>
                <a:lnTo>
                  <a:pt x="51815" y="233172"/>
                </a:lnTo>
                <a:lnTo>
                  <a:pt x="102107" y="233172"/>
                </a:lnTo>
                <a:lnTo>
                  <a:pt x="102107" y="207264"/>
                </a:lnTo>
                <a:lnTo>
                  <a:pt x="51815" y="207264"/>
                </a:lnTo>
                <a:close/>
              </a:path>
              <a:path w="152400" h="360044">
                <a:moveTo>
                  <a:pt x="51815" y="0"/>
                </a:moveTo>
                <a:lnTo>
                  <a:pt x="51815" y="207264"/>
                </a:lnTo>
                <a:lnTo>
                  <a:pt x="102107" y="207264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68467" y="3483851"/>
            <a:ext cx="1440180" cy="0"/>
          </a:xfrm>
          <a:custGeom>
            <a:avLst/>
            <a:gdLst/>
            <a:ahLst/>
            <a:cxnLst/>
            <a:rect l="l" t="t" r="r" b="b"/>
            <a:pathLst>
              <a:path w="1440179">
                <a:moveTo>
                  <a:pt x="0" y="0"/>
                </a:moveTo>
                <a:lnTo>
                  <a:pt x="144018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632447" y="3483851"/>
            <a:ext cx="152400" cy="2164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00072" y="3483851"/>
            <a:ext cx="1584960" cy="0"/>
          </a:xfrm>
          <a:custGeom>
            <a:avLst/>
            <a:gdLst/>
            <a:ahLst/>
            <a:cxnLst/>
            <a:rect l="l" t="t" r="r" b="b"/>
            <a:pathLst>
              <a:path w="1584960">
                <a:moveTo>
                  <a:pt x="1584959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23872" y="3483851"/>
            <a:ext cx="152400" cy="433070"/>
          </a:xfrm>
          <a:custGeom>
            <a:avLst/>
            <a:gdLst/>
            <a:ahLst/>
            <a:cxnLst/>
            <a:rect l="l" t="t" r="r" b="b"/>
            <a:pathLst>
              <a:path w="152400" h="433070">
                <a:moveTo>
                  <a:pt x="0" y="280415"/>
                </a:moveTo>
                <a:lnTo>
                  <a:pt x="76200" y="432815"/>
                </a:lnTo>
                <a:lnTo>
                  <a:pt x="152400" y="280415"/>
                </a:lnTo>
                <a:lnTo>
                  <a:pt x="102108" y="280415"/>
                </a:lnTo>
                <a:lnTo>
                  <a:pt x="102108" y="304800"/>
                </a:lnTo>
                <a:lnTo>
                  <a:pt x="50292" y="304800"/>
                </a:lnTo>
                <a:lnTo>
                  <a:pt x="50292" y="280415"/>
                </a:lnTo>
                <a:lnTo>
                  <a:pt x="0" y="280415"/>
                </a:lnTo>
                <a:close/>
              </a:path>
              <a:path w="152400" h="433070">
                <a:moveTo>
                  <a:pt x="50292" y="280415"/>
                </a:moveTo>
                <a:lnTo>
                  <a:pt x="50292" y="304800"/>
                </a:lnTo>
                <a:lnTo>
                  <a:pt x="102108" y="304800"/>
                </a:lnTo>
                <a:lnTo>
                  <a:pt x="102108" y="280415"/>
                </a:lnTo>
                <a:lnTo>
                  <a:pt x="50292" y="280415"/>
                </a:lnTo>
                <a:close/>
              </a:path>
              <a:path w="152400" h="433070">
                <a:moveTo>
                  <a:pt x="50291" y="0"/>
                </a:moveTo>
                <a:lnTo>
                  <a:pt x="50292" y="280415"/>
                </a:lnTo>
                <a:lnTo>
                  <a:pt x="102108" y="280415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19244" y="3988295"/>
            <a:ext cx="1369060" cy="0"/>
          </a:xfrm>
          <a:custGeom>
            <a:avLst/>
            <a:gdLst/>
            <a:ahLst/>
            <a:cxnLst/>
            <a:rect l="l" t="t" r="r" b="b"/>
            <a:pathLst>
              <a:path w="1369060">
                <a:moveTo>
                  <a:pt x="1368552" y="0"/>
                </a:moveTo>
                <a:lnTo>
                  <a:pt x="0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43044" y="3988295"/>
            <a:ext cx="152400" cy="360045"/>
          </a:xfrm>
          <a:custGeom>
            <a:avLst/>
            <a:gdLst/>
            <a:ahLst/>
            <a:cxnLst/>
            <a:rect l="l" t="t" r="r" b="b"/>
            <a:pathLst>
              <a:path w="152400" h="360045">
                <a:moveTo>
                  <a:pt x="0" y="207263"/>
                </a:moveTo>
                <a:lnTo>
                  <a:pt x="76200" y="359663"/>
                </a:lnTo>
                <a:lnTo>
                  <a:pt x="152400" y="207263"/>
                </a:lnTo>
                <a:lnTo>
                  <a:pt x="102107" y="207263"/>
                </a:lnTo>
                <a:lnTo>
                  <a:pt x="102107" y="233172"/>
                </a:lnTo>
                <a:lnTo>
                  <a:pt x="50291" y="233172"/>
                </a:lnTo>
                <a:lnTo>
                  <a:pt x="50291" y="207263"/>
                </a:lnTo>
                <a:lnTo>
                  <a:pt x="0" y="207263"/>
                </a:lnTo>
                <a:close/>
              </a:path>
              <a:path w="152400" h="360045">
                <a:moveTo>
                  <a:pt x="50291" y="207263"/>
                </a:moveTo>
                <a:lnTo>
                  <a:pt x="50291" y="233172"/>
                </a:lnTo>
                <a:lnTo>
                  <a:pt x="102107" y="233172"/>
                </a:lnTo>
                <a:lnTo>
                  <a:pt x="102107" y="207263"/>
                </a:lnTo>
                <a:lnTo>
                  <a:pt x="50291" y="207263"/>
                </a:lnTo>
                <a:close/>
              </a:path>
              <a:path w="152400" h="360045">
                <a:moveTo>
                  <a:pt x="50291" y="0"/>
                </a:moveTo>
                <a:lnTo>
                  <a:pt x="50291" y="207263"/>
                </a:lnTo>
                <a:lnTo>
                  <a:pt x="102107" y="207263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00072" y="4419587"/>
            <a:ext cx="0" cy="1007744"/>
          </a:xfrm>
          <a:custGeom>
            <a:avLst/>
            <a:gdLst/>
            <a:ahLst/>
            <a:cxnLst/>
            <a:rect l="l" t="t" r="r" b="b"/>
            <a:pathLst>
              <a:path h="1007745">
                <a:moveTo>
                  <a:pt x="0" y="0"/>
                </a:moveTo>
                <a:lnTo>
                  <a:pt x="0" y="1007363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00072" y="5350751"/>
            <a:ext cx="1655445" cy="152400"/>
          </a:xfrm>
          <a:custGeom>
            <a:avLst/>
            <a:gdLst/>
            <a:ahLst/>
            <a:cxnLst/>
            <a:rect l="l" t="t" r="r" b="b"/>
            <a:pathLst>
              <a:path w="1655445" h="152400">
                <a:moveTo>
                  <a:pt x="1502663" y="102108"/>
                </a:moveTo>
                <a:lnTo>
                  <a:pt x="1502663" y="152400"/>
                </a:lnTo>
                <a:lnTo>
                  <a:pt x="1655063" y="76200"/>
                </a:lnTo>
                <a:lnTo>
                  <a:pt x="1528572" y="12954"/>
                </a:lnTo>
                <a:lnTo>
                  <a:pt x="1528572" y="102108"/>
                </a:lnTo>
                <a:lnTo>
                  <a:pt x="1502663" y="102108"/>
                </a:lnTo>
                <a:close/>
              </a:path>
              <a:path w="1655445" h="152400">
                <a:moveTo>
                  <a:pt x="0" y="51816"/>
                </a:moveTo>
                <a:lnTo>
                  <a:pt x="0" y="102108"/>
                </a:lnTo>
                <a:lnTo>
                  <a:pt x="1528572" y="102108"/>
                </a:lnTo>
                <a:lnTo>
                  <a:pt x="1528572" y="51816"/>
                </a:lnTo>
                <a:lnTo>
                  <a:pt x="0" y="51816"/>
                </a:lnTo>
                <a:close/>
              </a:path>
              <a:path w="1655445" h="152400">
                <a:moveTo>
                  <a:pt x="1502663" y="0"/>
                </a:moveTo>
                <a:lnTo>
                  <a:pt x="1502663" y="51816"/>
                </a:lnTo>
                <a:lnTo>
                  <a:pt x="1528572" y="51816"/>
                </a:lnTo>
                <a:lnTo>
                  <a:pt x="1528572" y="12954"/>
                </a:lnTo>
                <a:lnTo>
                  <a:pt x="1502663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43044" y="4709147"/>
            <a:ext cx="152400" cy="358140"/>
          </a:xfrm>
          <a:custGeom>
            <a:avLst/>
            <a:gdLst/>
            <a:ahLst/>
            <a:cxnLst/>
            <a:rect l="l" t="t" r="r" b="b"/>
            <a:pathLst>
              <a:path w="152400" h="358139">
                <a:moveTo>
                  <a:pt x="0" y="205740"/>
                </a:moveTo>
                <a:lnTo>
                  <a:pt x="76200" y="358140"/>
                </a:lnTo>
                <a:lnTo>
                  <a:pt x="152400" y="205740"/>
                </a:lnTo>
                <a:lnTo>
                  <a:pt x="102107" y="205740"/>
                </a:lnTo>
                <a:lnTo>
                  <a:pt x="102107" y="231648"/>
                </a:lnTo>
                <a:lnTo>
                  <a:pt x="50291" y="231648"/>
                </a:lnTo>
                <a:lnTo>
                  <a:pt x="50291" y="205740"/>
                </a:lnTo>
                <a:lnTo>
                  <a:pt x="0" y="205740"/>
                </a:lnTo>
                <a:close/>
              </a:path>
              <a:path w="152400" h="358139">
                <a:moveTo>
                  <a:pt x="50291" y="205740"/>
                </a:moveTo>
                <a:lnTo>
                  <a:pt x="50291" y="231648"/>
                </a:lnTo>
                <a:lnTo>
                  <a:pt x="102107" y="231648"/>
                </a:lnTo>
                <a:lnTo>
                  <a:pt x="102107" y="205740"/>
                </a:lnTo>
                <a:lnTo>
                  <a:pt x="50291" y="205740"/>
                </a:lnTo>
                <a:close/>
              </a:path>
              <a:path w="152400" h="358139">
                <a:moveTo>
                  <a:pt x="50291" y="0"/>
                </a:moveTo>
                <a:lnTo>
                  <a:pt x="50291" y="205740"/>
                </a:lnTo>
                <a:lnTo>
                  <a:pt x="102107" y="205740"/>
                </a:lnTo>
                <a:lnTo>
                  <a:pt x="102107" y="0"/>
                </a:lnTo>
                <a:lnTo>
                  <a:pt x="50291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71415" y="5859767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5"/>
                </a:moveTo>
                <a:lnTo>
                  <a:pt x="76200" y="288035"/>
                </a:lnTo>
                <a:lnTo>
                  <a:pt x="152400" y="135635"/>
                </a:lnTo>
                <a:lnTo>
                  <a:pt x="102108" y="135635"/>
                </a:lnTo>
                <a:lnTo>
                  <a:pt x="102108" y="161544"/>
                </a:lnTo>
                <a:lnTo>
                  <a:pt x="51816" y="161544"/>
                </a:lnTo>
                <a:lnTo>
                  <a:pt x="51816" y="135635"/>
                </a:lnTo>
                <a:lnTo>
                  <a:pt x="0" y="135635"/>
                </a:lnTo>
                <a:close/>
              </a:path>
              <a:path w="152400" h="288289">
                <a:moveTo>
                  <a:pt x="51816" y="135635"/>
                </a:moveTo>
                <a:lnTo>
                  <a:pt x="51816" y="161544"/>
                </a:lnTo>
                <a:lnTo>
                  <a:pt x="102108" y="161544"/>
                </a:lnTo>
                <a:lnTo>
                  <a:pt x="102108" y="135635"/>
                </a:lnTo>
                <a:lnTo>
                  <a:pt x="51816" y="135635"/>
                </a:lnTo>
                <a:close/>
              </a:path>
              <a:path w="152400" h="288289">
                <a:moveTo>
                  <a:pt x="51816" y="0"/>
                </a:moveTo>
                <a:lnTo>
                  <a:pt x="51816" y="135635"/>
                </a:lnTo>
                <a:lnTo>
                  <a:pt x="102108" y="135635"/>
                </a:lnTo>
                <a:lnTo>
                  <a:pt x="102108" y="0"/>
                </a:lnTo>
                <a:lnTo>
                  <a:pt x="51816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052059" y="5423903"/>
            <a:ext cx="3240405" cy="152400"/>
          </a:xfrm>
          <a:custGeom>
            <a:avLst/>
            <a:gdLst/>
            <a:ahLst/>
            <a:cxnLst/>
            <a:rect l="l" t="t" r="r" b="b"/>
            <a:pathLst>
              <a:path w="3240404" h="152400">
                <a:moveTo>
                  <a:pt x="128015" y="51815"/>
                </a:moveTo>
                <a:lnTo>
                  <a:pt x="128015" y="102107"/>
                </a:lnTo>
                <a:lnTo>
                  <a:pt x="3240024" y="102107"/>
                </a:lnTo>
                <a:lnTo>
                  <a:pt x="3240024" y="51815"/>
                </a:lnTo>
                <a:lnTo>
                  <a:pt x="128015" y="51815"/>
                </a:lnTo>
                <a:close/>
              </a:path>
              <a:path w="3240404" h="152400">
                <a:moveTo>
                  <a:pt x="0" y="76200"/>
                </a:moveTo>
                <a:lnTo>
                  <a:pt x="152400" y="152400"/>
                </a:lnTo>
                <a:lnTo>
                  <a:pt x="152400" y="102107"/>
                </a:lnTo>
                <a:lnTo>
                  <a:pt x="128015" y="102107"/>
                </a:lnTo>
                <a:lnTo>
                  <a:pt x="128015" y="12192"/>
                </a:lnTo>
                <a:lnTo>
                  <a:pt x="0" y="76200"/>
                </a:lnTo>
                <a:close/>
              </a:path>
              <a:path w="3240404" h="152400">
                <a:moveTo>
                  <a:pt x="128015" y="12192"/>
                </a:moveTo>
                <a:lnTo>
                  <a:pt x="128015" y="51815"/>
                </a:lnTo>
                <a:lnTo>
                  <a:pt x="152400" y="51815"/>
                </a:lnTo>
                <a:lnTo>
                  <a:pt x="152400" y="0"/>
                </a:lnTo>
                <a:lnTo>
                  <a:pt x="128015" y="12192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292083" y="5067287"/>
            <a:ext cx="0" cy="433070"/>
          </a:xfrm>
          <a:custGeom>
            <a:avLst/>
            <a:gdLst/>
            <a:ahLst/>
            <a:cxnLst/>
            <a:rect l="l" t="t" r="r" b="b"/>
            <a:pathLst>
              <a:path h="433070">
                <a:moveTo>
                  <a:pt x="0" y="0"/>
                </a:moveTo>
                <a:lnTo>
                  <a:pt x="0" y="432815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427976" y="4059923"/>
            <a:ext cx="864235" cy="0"/>
          </a:xfrm>
          <a:custGeom>
            <a:avLst/>
            <a:gdLst/>
            <a:ahLst/>
            <a:cxnLst/>
            <a:rect l="l" t="t" r="r" b="b"/>
            <a:pathLst>
              <a:path w="864234">
                <a:moveTo>
                  <a:pt x="0" y="0"/>
                </a:moveTo>
                <a:lnTo>
                  <a:pt x="864107" y="0"/>
                </a:lnTo>
              </a:path>
            </a:pathLst>
          </a:custGeom>
          <a:ln w="508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215883" y="4059923"/>
            <a:ext cx="152400" cy="288290"/>
          </a:xfrm>
          <a:custGeom>
            <a:avLst/>
            <a:gdLst/>
            <a:ahLst/>
            <a:cxnLst/>
            <a:rect l="l" t="t" r="r" b="b"/>
            <a:pathLst>
              <a:path w="152400" h="288289">
                <a:moveTo>
                  <a:pt x="0" y="135636"/>
                </a:moveTo>
                <a:lnTo>
                  <a:pt x="76199" y="288036"/>
                </a:lnTo>
                <a:lnTo>
                  <a:pt x="152399" y="135636"/>
                </a:lnTo>
                <a:lnTo>
                  <a:pt x="102107" y="135636"/>
                </a:lnTo>
                <a:lnTo>
                  <a:pt x="102107" y="161544"/>
                </a:lnTo>
                <a:lnTo>
                  <a:pt x="51815" y="161544"/>
                </a:lnTo>
                <a:lnTo>
                  <a:pt x="51815" y="135636"/>
                </a:lnTo>
                <a:lnTo>
                  <a:pt x="0" y="135636"/>
                </a:lnTo>
                <a:close/>
              </a:path>
              <a:path w="152400" h="288289">
                <a:moveTo>
                  <a:pt x="51815" y="135636"/>
                </a:moveTo>
                <a:lnTo>
                  <a:pt x="51815" y="161544"/>
                </a:lnTo>
                <a:lnTo>
                  <a:pt x="102107" y="161544"/>
                </a:lnTo>
                <a:lnTo>
                  <a:pt x="102107" y="135636"/>
                </a:lnTo>
                <a:lnTo>
                  <a:pt x="51815" y="135636"/>
                </a:lnTo>
                <a:close/>
              </a:path>
              <a:path w="152400" h="288289">
                <a:moveTo>
                  <a:pt x="51815" y="0"/>
                </a:moveTo>
                <a:lnTo>
                  <a:pt x="51815" y="135636"/>
                </a:lnTo>
                <a:lnTo>
                  <a:pt x="102107" y="135636"/>
                </a:lnTo>
                <a:lnTo>
                  <a:pt x="102107" y="0"/>
                </a:lnTo>
                <a:lnTo>
                  <a:pt x="51815" y="0"/>
                </a:lnTo>
                <a:close/>
              </a:path>
            </a:pathLst>
          </a:custGeom>
          <a:solidFill>
            <a:srgbClr val="01010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259328" y="31511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635236" y="365556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706856" y="31511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24640" y="365556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2208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1117</Words>
  <Application>Microsoft Office PowerPoint</Application>
  <PresentationFormat>Custom</PresentationFormat>
  <Paragraphs>236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Tema1</vt:lpstr>
      <vt:lpstr>ENE102-7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  <vt:lpstr>FLOWCHART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15</cp:revision>
  <dcterms:created xsi:type="dcterms:W3CDTF">2019-12-02T20:17:31Z</dcterms:created>
  <dcterms:modified xsi:type="dcterms:W3CDTF">2019-12-04T09:04:35Z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