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62" r:id="rId3"/>
    <p:sldId id="319" r:id="rId4"/>
    <p:sldId id="320" r:id="rId5"/>
    <p:sldId id="321" r:id="rId6"/>
    <p:sldId id="270" r:id="rId7"/>
    <p:sldId id="265" r:id="rId8"/>
    <p:sldId id="308" r:id="rId9"/>
    <p:sldId id="322" r:id="rId10"/>
    <p:sldId id="260" r:id="rId11"/>
    <p:sldId id="261" r:id="rId12"/>
    <p:sldId id="267" r:id="rId13"/>
    <p:sldId id="289" r:id="rId14"/>
    <p:sldId id="325" r:id="rId15"/>
    <p:sldId id="304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4AE24-537B-45F6-9E0E-34BFA7E1564B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D5D17-0AB8-4073-9754-BCCB2A60F8D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010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5116C8-FB11-40B7-890D-4365603DEDFE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92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69E6-12D2-4952-A7CE-B3AD93B8FAEF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18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0C0E-C5EE-4A03-A779-46298B736B66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522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4128" y="585216"/>
            <a:ext cx="10123484" cy="1499616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err="1" smtClean="0"/>
              <a:t>AsIl</a:t>
            </a:r>
            <a:r>
              <a:rPr lang="tr-TR" dirty="0" smtClean="0"/>
              <a:t> </a:t>
            </a:r>
            <a:r>
              <a:rPr lang="tr-TR" dirty="0" err="1" smtClean="0"/>
              <a:t>başlIk</a:t>
            </a:r>
            <a:r>
              <a:rPr lang="tr-TR" dirty="0" smtClean="0"/>
              <a:t> </a:t>
            </a:r>
            <a:r>
              <a:rPr lang="tr-TR" dirty="0" err="1" smtClean="0"/>
              <a:t>stİlİ</a:t>
            </a:r>
            <a:r>
              <a:rPr lang="tr-TR" dirty="0" smtClean="0"/>
              <a:t> </a:t>
            </a:r>
            <a:r>
              <a:rPr lang="tr-TR" dirty="0" err="1" smtClean="0"/>
              <a:t>İçİn</a:t>
            </a:r>
            <a:r>
              <a:rPr lang="tr-TR" dirty="0" smtClean="0"/>
              <a:t> </a:t>
            </a:r>
            <a:r>
              <a:rPr lang="tr-TR" dirty="0" err="1" smtClean="0"/>
              <a:t>tIklatIn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150378" cy="4450976"/>
          </a:xfrm>
        </p:spPr>
        <p:txBody>
          <a:bodyPr>
            <a:normAutofit/>
          </a:bodyPr>
          <a:lstStyle>
            <a:lvl1pPr algn="just">
              <a:defRPr sz="3600">
                <a:solidFill>
                  <a:schemeClr val="tx1"/>
                </a:solidFill>
              </a:defRPr>
            </a:lvl1pPr>
            <a:lvl2pPr algn="just">
              <a:buClr>
                <a:srgbClr val="FF0000"/>
              </a:buClr>
              <a:defRPr sz="3600">
                <a:solidFill>
                  <a:schemeClr val="tx1"/>
                </a:solidFill>
              </a:defRPr>
            </a:lvl2pPr>
            <a:lvl3pPr algn="just">
              <a:buClr>
                <a:srgbClr val="FF0000"/>
              </a:buClr>
              <a:defRPr sz="3600">
                <a:solidFill>
                  <a:schemeClr val="tx1"/>
                </a:solidFill>
              </a:defRPr>
            </a:lvl3pPr>
            <a:lvl4pPr algn="just">
              <a:buClr>
                <a:srgbClr val="FF0000"/>
              </a:buClr>
              <a:defRPr sz="3600">
                <a:solidFill>
                  <a:schemeClr val="tx1"/>
                </a:solidFill>
              </a:defRPr>
            </a:lvl4pPr>
            <a:lvl5pPr algn="just">
              <a:buClr>
                <a:srgbClr val="FF0000"/>
              </a:buClr>
              <a:defRPr sz="3600"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CB93A-5105-4D49-B4DA-9AB4D0928FBB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31706" y="6535272"/>
            <a:ext cx="555810" cy="322728"/>
          </a:xfrm>
        </p:spPr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383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7F60-B31C-406B-935D-A717801AF6D7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20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96FB-99AB-4D63-88CA-7542D3C634DF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670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EF5FC-E4EB-48F9-9C26-C8D74A9DF419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33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E48C-1564-4B8D-A43E-BD305315C0DC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352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56669-5BC7-4F63-88EA-56B7BD405E7F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181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D08C-AFF7-4574-9B8B-4A9CE6BB733F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11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5BE5B-A13F-44BB-B097-82C2ECAB245C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32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E54601-B1D9-435B-91EF-F43CAC151246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7072BA5-9CE6-4B36-911D-F4362A2BE229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9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5975" y="4599738"/>
            <a:ext cx="7905136" cy="2020529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ALT EKSTREMİTE AMPUTASYONLARININ TARİHÇESİ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2 Alt Başlık"/>
          <p:cNvSpPr>
            <a:spLocks noGrp="1"/>
          </p:cNvSpPr>
          <p:nvPr>
            <p:ph type="subTitle" idx="1"/>
          </p:nvPr>
        </p:nvSpPr>
        <p:spPr>
          <a:xfrm>
            <a:off x="8244351" y="4635201"/>
            <a:ext cx="3859162" cy="1755057"/>
          </a:xfrm>
        </p:spPr>
        <p:txBody>
          <a:bodyPr>
            <a:noAutofit/>
          </a:bodyPr>
          <a:lstStyle/>
          <a:p>
            <a:pPr algn="ctr"/>
            <a:endParaRPr lang="tr-T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68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EKSTREMİTE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AMPUTASYON NEDENLERİ VE SEVİYELERİ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25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2232" y="172272"/>
            <a:ext cx="11887200" cy="1499616"/>
          </a:xfrm>
        </p:spPr>
        <p:txBody>
          <a:bodyPr>
            <a:normAutofit/>
          </a:bodyPr>
          <a:lstStyle/>
          <a:p>
            <a:pPr algn="ctr"/>
            <a:r>
              <a:rPr lang="tr-TR" sz="4400" dirty="0"/>
              <a:t>ALT EKSTREMİTE AMPUTASYON </a:t>
            </a:r>
            <a:r>
              <a:rPr lang="tr-TR" sz="4400" dirty="0" smtClean="0"/>
              <a:t>NEDENLERİ: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8426" y="1371600"/>
            <a:ext cx="6604117" cy="5279922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3800" dirty="0" smtClean="0"/>
              <a:t>Periferik </a:t>
            </a:r>
            <a:r>
              <a:rPr lang="tr-TR" sz="3800" dirty="0" err="1" smtClean="0"/>
              <a:t>vasküler</a:t>
            </a:r>
            <a:r>
              <a:rPr lang="tr-TR" sz="3800" dirty="0" smtClean="0"/>
              <a:t> hastalıklar*,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800" dirty="0" smtClean="0"/>
              <a:t>Travma,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800" dirty="0" smtClean="0"/>
              <a:t>Tümör,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800" dirty="0" smtClean="0"/>
              <a:t>Akut ve kronik enfeksiyonlar,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800" dirty="0" err="1" smtClean="0"/>
              <a:t>Konjenital</a:t>
            </a:r>
            <a:r>
              <a:rPr lang="tr-TR" sz="3800" dirty="0" smtClean="0"/>
              <a:t> </a:t>
            </a:r>
            <a:r>
              <a:rPr lang="tr-TR" sz="3800" dirty="0" err="1" smtClean="0"/>
              <a:t>ekstremite</a:t>
            </a:r>
            <a:r>
              <a:rPr lang="tr-TR" sz="3800" dirty="0" smtClean="0"/>
              <a:t> eksiklikleri,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800" dirty="0" err="1" smtClean="0"/>
              <a:t>Metabolik</a:t>
            </a:r>
            <a:r>
              <a:rPr lang="tr-TR" sz="3800" dirty="0" smtClean="0"/>
              <a:t> hastalıklar,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800" dirty="0" smtClean="0"/>
              <a:t>Paraliziler,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800" dirty="0" smtClean="0"/>
              <a:t>Yanık,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800" dirty="0" smtClean="0"/>
              <a:t>Donma.</a:t>
            </a:r>
          </a:p>
          <a:p>
            <a:pPr marL="0" indent="0">
              <a:buNone/>
            </a:pPr>
            <a:r>
              <a:rPr lang="tr-TR" sz="2400" dirty="0" smtClean="0"/>
              <a:t>(*: En önemli neden)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13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560439" y="1312588"/>
            <a:ext cx="6017342" cy="526448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just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F0000"/>
              </a:buClr>
              <a:buFont typeface="Wingdings 3" pitchFamily="18" charset="2"/>
              <a:buChar char="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F0000"/>
              </a:buClr>
              <a:buFont typeface="Wingdings 3" pitchFamily="18" charset="2"/>
              <a:buChar char="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F0000"/>
              </a:buClr>
              <a:buFont typeface="Wingdings 3" pitchFamily="18" charset="2"/>
              <a:buChar char="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F0000"/>
              </a:buClr>
              <a:buFont typeface="Wingdings 3" pitchFamily="18" charset="2"/>
              <a:buChar char="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tr-TR" altLang="tr-TR" sz="3200" dirty="0" smtClean="0"/>
              <a:t>Parsiyel ayak ampütasyonları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altLang="tr-TR" sz="3200" dirty="0" err="1" smtClean="0"/>
              <a:t>Transtibial</a:t>
            </a:r>
            <a:r>
              <a:rPr lang="tr-TR" altLang="tr-TR" sz="3200" dirty="0" smtClean="0"/>
              <a:t> </a:t>
            </a:r>
            <a:r>
              <a:rPr lang="tr-TR" altLang="tr-TR" sz="3200" dirty="0" err="1" smtClean="0"/>
              <a:t>amputasyon</a:t>
            </a:r>
            <a:endParaRPr lang="tr-TR" altLang="tr-TR" sz="3200" dirty="0" smtClean="0"/>
          </a:p>
          <a:p>
            <a:pPr marL="457200" indent="-457200">
              <a:buFont typeface="+mj-lt"/>
              <a:buAutoNum type="arabicPeriod"/>
            </a:pPr>
            <a:r>
              <a:rPr lang="tr-TR" altLang="tr-TR" sz="3200" dirty="0" smtClean="0"/>
              <a:t>Diz altı </a:t>
            </a:r>
            <a:r>
              <a:rPr lang="tr-TR" altLang="tr-TR" sz="3200" dirty="0" err="1" smtClean="0"/>
              <a:t>amputasyonu</a:t>
            </a:r>
            <a:endParaRPr lang="tr-TR" altLang="tr-TR" sz="3200" dirty="0" smtClean="0"/>
          </a:p>
          <a:p>
            <a:pPr marL="457200" indent="-457200">
              <a:buFont typeface="+mj-lt"/>
              <a:buAutoNum type="arabicPeriod"/>
            </a:pPr>
            <a:r>
              <a:rPr lang="tr-TR" altLang="tr-TR" sz="3200" dirty="0" smtClean="0"/>
              <a:t>Diz </a:t>
            </a:r>
            <a:r>
              <a:rPr lang="tr-TR" altLang="tr-TR" sz="3200" dirty="0" err="1" smtClean="0"/>
              <a:t>dezartikülasyonu</a:t>
            </a:r>
            <a:endParaRPr lang="tr-TR" altLang="tr-TR" sz="3200" dirty="0" smtClean="0"/>
          </a:p>
          <a:p>
            <a:pPr marL="457200" indent="-457200">
              <a:buFont typeface="+mj-lt"/>
              <a:buAutoNum type="arabicPeriod"/>
            </a:pPr>
            <a:r>
              <a:rPr lang="tr-TR" altLang="tr-TR" sz="3200" dirty="0" smtClean="0"/>
              <a:t>Diz üstü </a:t>
            </a:r>
            <a:r>
              <a:rPr lang="tr-TR" altLang="tr-TR" sz="3200" dirty="0" err="1" smtClean="0"/>
              <a:t>amputasyonu</a:t>
            </a:r>
            <a:endParaRPr lang="tr-TR" altLang="tr-TR" sz="3200" dirty="0" smtClean="0"/>
          </a:p>
          <a:p>
            <a:pPr marL="457200" indent="-457200">
              <a:buFont typeface="+mj-lt"/>
              <a:buAutoNum type="arabicPeriod"/>
            </a:pPr>
            <a:r>
              <a:rPr lang="tr-TR" altLang="tr-TR" sz="3200" dirty="0" err="1" smtClean="0"/>
              <a:t>Transfemoral</a:t>
            </a:r>
            <a:r>
              <a:rPr lang="tr-TR" altLang="tr-TR" sz="3200" dirty="0" smtClean="0"/>
              <a:t> </a:t>
            </a:r>
            <a:r>
              <a:rPr lang="tr-TR" altLang="tr-TR" sz="3200" dirty="0" err="1" smtClean="0"/>
              <a:t>amputasyon</a:t>
            </a:r>
            <a:endParaRPr lang="tr-TR" altLang="tr-TR" sz="3200" dirty="0" smtClean="0"/>
          </a:p>
          <a:p>
            <a:pPr marL="457200" indent="-457200">
              <a:buFont typeface="+mj-lt"/>
              <a:buAutoNum type="arabicPeriod"/>
            </a:pPr>
            <a:r>
              <a:rPr lang="tr-TR" altLang="tr-TR" sz="3200" dirty="0" smtClean="0"/>
              <a:t>Kalça </a:t>
            </a:r>
            <a:r>
              <a:rPr lang="tr-TR" altLang="tr-TR" sz="3200" dirty="0" err="1" smtClean="0"/>
              <a:t>dezartikülasyonu</a:t>
            </a:r>
            <a:endParaRPr lang="tr-TR" altLang="tr-TR" sz="3200" dirty="0" smtClean="0"/>
          </a:p>
          <a:p>
            <a:pPr marL="457200" indent="-457200">
              <a:buFont typeface="+mj-lt"/>
              <a:buAutoNum type="arabicPeriod"/>
            </a:pPr>
            <a:r>
              <a:rPr lang="tr-TR" altLang="tr-TR" sz="3200" dirty="0" err="1" smtClean="0"/>
              <a:t>Hemipelvektomi</a:t>
            </a:r>
            <a:endParaRPr lang="tr-TR" altLang="tr-TR" sz="3200" dirty="0" smtClean="0"/>
          </a:p>
          <a:p>
            <a:endParaRPr lang="tr-TR" dirty="0"/>
          </a:p>
        </p:txBody>
      </p:sp>
      <p:sp>
        <p:nvSpPr>
          <p:cNvPr id="6" name="Unvan 3"/>
          <p:cNvSpPr>
            <a:spLocks noGrp="1"/>
          </p:cNvSpPr>
          <p:nvPr>
            <p:ph type="title"/>
          </p:nvPr>
        </p:nvSpPr>
        <p:spPr>
          <a:xfrm>
            <a:off x="560439" y="163773"/>
            <a:ext cx="6223819" cy="1045575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EKSTREMİTE AMPUTASYON </a:t>
            </a:r>
            <a:r>
              <a:rPr lang="tr-T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sevİyelerİ</a:t>
            </a: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3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5861" y="291548"/>
            <a:ext cx="11211339" cy="433346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b="1" i="1" dirty="0" smtClean="0"/>
              <a:t>Parsiyel ayak ampütasyonlarında kuvvet dağılımını etkileyen 4 özellik ortaya çıkar: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>
                <a:solidFill>
                  <a:srgbClr val="FF0000"/>
                </a:solidFill>
              </a:rPr>
              <a:t>Metatars</a:t>
            </a:r>
            <a:r>
              <a:rPr lang="tr-TR" b="1" dirty="0" smtClean="0">
                <a:solidFill>
                  <a:srgbClr val="FF0000"/>
                </a:solidFill>
              </a:rPr>
              <a:t> başlarının kaybı,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Kaldıraç kolunun kısalması,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Kas dengesinin </a:t>
            </a:r>
            <a:r>
              <a:rPr lang="tr-TR" b="1" dirty="0" err="1" smtClean="0">
                <a:solidFill>
                  <a:srgbClr val="FF0000"/>
                </a:solidFill>
              </a:rPr>
              <a:t>plantar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fleksör</a:t>
            </a:r>
            <a:r>
              <a:rPr lang="tr-TR" b="1" dirty="0" smtClean="0">
                <a:solidFill>
                  <a:srgbClr val="FF0000"/>
                </a:solidFill>
              </a:rPr>
              <a:t> ve </a:t>
            </a:r>
            <a:r>
              <a:rPr lang="tr-TR" b="1" dirty="0" err="1" smtClean="0">
                <a:solidFill>
                  <a:srgbClr val="FF0000"/>
                </a:solidFill>
              </a:rPr>
              <a:t>invertörler</a:t>
            </a:r>
            <a:r>
              <a:rPr lang="tr-TR" b="1" dirty="0" smtClean="0">
                <a:solidFill>
                  <a:srgbClr val="FF0000"/>
                </a:solidFill>
              </a:rPr>
              <a:t> lehine bozulması,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>
                <a:solidFill>
                  <a:srgbClr val="FF0000"/>
                </a:solidFill>
              </a:rPr>
              <a:t>Longitudinal</a:t>
            </a:r>
            <a:r>
              <a:rPr lang="tr-TR" b="1" dirty="0" smtClean="0">
                <a:solidFill>
                  <a:srgbClr val="FF0000"/>
                </a:solidFill>
              </a:rPr>
              <a:t> ve </a:t>
            </a:r>
            <a:r>
              <a:rPr lang="tr-TR" b="1" dirty="0" err="1" smtClean="0">
                <a:solidFill>
                  <a:srgbClr val="FF0000"/>
                </a:solidFill>
              </a:rPr>
              <a:t>transvers</a:t>
            </a:r>
            <a:r>
              <a:rPr lang="tr-TR" b="1" dirty="0" smtClean="0">
                <a:solidFill>
                  <a:srgbClr val="FF0000"/>
                </a:solidFill>
              </a:rPr>
              <a:t> ark kaybı.</a:t>
            </a:r>
            <a:endParaRPr lang="tr-TR" sz="3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42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0219" y="294969"/>
            <a:ext cx="11665975" cy="48866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tr-TR" b="1" i="1" dirty="0" smtClean="0"/>
              <a:t>Parsiyel ayak protezleri genel olarak;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Hafif, estetik ve dayanıklı olmalıdır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Ayak bileğine yeterli destek verebilmelidir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b="1" dirty="0" err="1" smtClean="0">
                <a:solidFill>
                  <a:srgbClr val="FF0000"/>
                </a:solidFill>
              </a:rPr>
              <a:t>Anteriorda</a:t>
            </a:r>
            <a:r>
              <a:rPr lang="tr-TR" b="1" dirty="0" smtClean="0">
                <a:solidFill>
                  <a:srgbClr val="FF0000"/>
                </a:solidFill>
              </a:rPr>
              <a:t> bir kaldıraç koluna sahip olmalıdır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Ayakkabıyı doldurmalıdır.</a:t>
            </a:r>
            <a:endParaRPr lang="tr-TR" b="1" dirty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tr-TR" dirty="0" smtClean="0"/>
              <a:t>Bazı durumlarda ayak bileği fonksiyonunu kontrol etmek için AFO modifikasyonları kullanılabilir.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53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4200" y="0"/>
            <a:ext cx="10469186" cy="1126435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err="1" smtClean="0"/>
              <a:t>Sİlİkon</a:t>
            </a:r>
            <a:r>
              <a:rPr lang="tr-TR" sz="4400" b="1" dirty="0" smtClean="0"/>
              <a:t> </a:t>
            </a:r>
            <a:r>
              <a:rPr lang="tr-TR" sz="4400" b="1" dirty="0" err="1" smtClean="0"/>
              <a:t>parsİyel</a:t>
            </a:r>
            <a:r>
              <a:rPr lang="tr-TR" sz="4400" b="1" dirty="0" smtClean="0"/>
              <a:t> ayak </a:t>
            </a:r>
            <a:r>
              <a:rPr lang="tr-TR" sz="4400" b="1" dirty="0" err="1" smtClean="0"/>
              <a:t>protezlerİ</a:t>
            </a:r>
            <a:r>
              <a:rPr lang="tr-TR" sz="4400" b="1" dirty="0" smtClean="0"/>
              <a:t>: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1305" y="1179442"/>
            <a:ext cx="11675166" cy="5678557"/>
          </a:xfrm>
        </p:spPr>
        <p:txBody>
          <a:bodyPr>
            <a:normAutofit fontScale="92500" lnSpcReduction="10000"/>
          </a:bodyPr>
          <a:lstStyle/>
          <a:p>
            <a:pPr marL="857250" indent="-857250">
              <a:buFont typeface="+mj-lt"/>
              <a:buAutoNum type="romanUcPeriod"/>
            </a:pPr>
            <a:r>
              <a:rPr lang="tr-TR" sz="3900" b="1" dirty="0" smtClean="0">
                <a:solidFill>
                  <a:srgbClr val="FF0000"/>
                </a:solidFill>
              </a:rPr>
              <a:t>Serbest ayak bileği hareketi sağlar.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3900" b="1" dirty="0" smtClean="0">
                <a:solidFill>
                  <a:srgbClr val="FF0000"/>
                </a:solidFill>
              </a:rPr>
              <a:t>Normale yakın yürüme özelliği gösterir.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3900" b="1" dirty="0" smtClean="0">
                <a:solidFill>
                  <a:srgbClr val="FF0000"/>
                </a:solidFill>
              </a:rPr>
              <a:t>Doğal görünüme yakın, sağlam </a:t>
            </a:r>
            <a:r>
              <a:rPr lang="tr-TR" sz="3900" b="1" dirty="0" err="1" smtClean="0">
                <a:solidFill>
                  <a:srgbClr val="FF0000"/>
                </a:solidFill>
              </a:rPr>
              <a:t>ekstremitenin</a:t>
            </a:r>
            <a:r>
              <a:rPr lang="tr-TR" sz="3900" b="1" dirty="0" smtClean="0">
                <a:solidFill>
                  <a:srgbClr val="FF0000"/>
                </a:solidFill>
              </a:rPr>
              <a:t> renk ve ölçülerine uygun, sert tırnaklı görünümleriyle estetiktir.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3900" b="1" dirty="0" smtClean="0">
                <a:solidFill>
                  <a:srgbClr val="FF0000"/>
                </a:solidFill>
              </a:rPr>
              <a:t>Sosyalleşmesine yardımcı olur.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3900" b="1" dirty="0" smtClean="0">
                <a:solidFill>
                  <a:srgbClr val="FF0000"/>
                </a:solidFill>
              </a:rPr>
              <a:t>Elastik özelliklere sahiptir.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3900" b="1" dirty="0" smtClean="0">
                <a:solidFill>
                  <a:srgbClr val="FF0000"/>
                </a:solidFill>
              </a:rPr>
              <a:t>Kir tutmaz.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3900" b="1" dirty="0" smtClean="0">
                <a:solidFill>
                  <a:srgbClr val="FF0000"/>
                </a:solidFill>
              </a:rPr>
              <a:t>Uzun ömürlüdür.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3900" b="1" dirty="0" smtClean="0">
                <a:solidFill>
                  <a:srgbClr val="FF0000"/>
                </a:solidFill>
              </a:rPr>
              <a:t>Kişiye özel üretim sağlar.</a:t>
            </a:r>
          </a:p>
          <a:p>
            <a:pPr>
              <a:buFont typeface="Courier New" panose="02070309020205020404" pitchFamily="49" charset="0"/>
              <a:buChar char="o"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8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950" y="741405"/>
            <a:ext cx="10763250" cy="1620795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Amputasyon</a:t>
            </a:r>
            <a:r>
              <a:rPr lang="tr-TR" b="1" dirty="0" smtClean="0"/>
              <a:t>: </a:t>
            </a:r>
            <a:r>
              <a:rPr lang="tr-TR" dirty="0" err="1"/>
              <a:t>E</a:t>
            </a:r>
            <a:r>
              <a:rPr lang="tr-TR" dirty="0" err="1" smtClean="0"/>
              <a:t>kstremitenin</a:t>
            </a:r>
            <a:r>
              <a:rPr lang="tr-TR" dirty="0" smtClean="0"/>
              <a:t> bir veya birden fazla kemiği ile birlikte kesilerek </a:t>
            </a:r>
            <a:r>
              <a:rPr lang="tr-TR" dirty="0" err="1" smtClean="0"/>
              <a:t>distal</a:t>
            </a:r>
            <a:r>
              <a:rPr lang="tr-TR" dirty="0" smtClean="0"/>
              <a:t> parçasının cerrahi yöntemlerle vücuttan uzaklaştırılmasıdır.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4" name="AutoShape 2" descr="amputation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93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950" y="741406"/>
            <a:ext cx="10708821" cy="1218024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Dezartikülasyon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tr-TR" dirty="0" smtClean="0"/>
              <a:t> </a:t>
            </a:r>
            <a:r>
              <a:rPr lang="tr-TR" dirty="0" err="1" smtClean="0"/>
              <a:t>Amputasyon</a:t>
            </a:r>
            <a:r>
              <a:rPr lang="tr-TR" dirty="0" smtClean="0"/>
              <a:t> işleminin </a:t>
            </a:r>
            <a:r>
              <a:rPr lang="tr-TR" b="1" i="1" dirty="0" smtClean="0"/>
              <a:t>eklem seviyesinden</a:t>
            </a:r>
            <a:r>
              <a:rPr lang="tr-TR" dirty="0" smtClean="0"/>
              <a:t> yapılmasıdır.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8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950" y="741406"/>
            <a:ext cx="10708821" cy="127245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Güdük:</a:t>
            </a:r>
            <a:r>
              <a:rPr lang="tr-TR" b="1" dirty="0" smtClean="0"/>
              <a:t> </a:t>
            </a:r>
            <a:r>
              <a:rPr lang="tr-TR" dirty="0" err="1" smtClean="0"/>
              <a:t>Amputasyon</a:t>
            </a:r>
            <a:r>
              <a:rPr lang="tr-TR" dirty="0" smtClean="0"/>
              <a:t> sonrası </a:t>
            </a:r>
            <a:r>
              <a:rPr lang="tr-TR" dirty="0" err="1" smtClean="0"/>
              <a:t>ekstremitenin</a:t>
            </a:r>
            <a:r>
              <a:rPr lang="tr-TR" dirty="0" smtClean="0"/>
              <a:t> geriye kalan bölümüdür.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66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950" y="741406"/>
            <a:ext cx="10708821" cy="119625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Protez: </a:t>
            </a:r>
            <a:r>
              <a:rPr lang="tr-TR" dirty="0" smtClean="0"/>
              <a:t>Eksik bir organın yerini tutması, bir sakatlığı örtmesi için yapılan ve takılan yapay organ ya da parça.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93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8" y="716692"/>
            <a:ext cx="9720073" cy="5592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800" b="1" dirty="0" smtClean="0"/>
              <a:t>Güdük Çeşitleri: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Silindirik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Konik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Bulböz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r-T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33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314" y="457201"/>
            <a:ext cx="11397343" cy="3554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b="1" dirty="0" smtClean="0"/>
              <a:t>I. </a:t>
            </a:r>
            <a:r>
              <a:rPr lang="tr-TR" b="1" dirty="0" err="1" smtClean="0"/>
              <a:t>Myoplasti</a:t>
            </a:r>
            <a:r>
              <a:rPr lang="tr-TR" b="1" dirty="0" smtClean="0"/>
              <a:t>: </a:t>
            </a:r>
            <a:r>
              <a:rPr lang="tr-TR" dirty="0" err="1"/>
              <a:t>A</a:t>
            </a:r>
            <a:r>
              <a:rPr lang="tr-TR" dirty="0" err="1" smtClean="0"/>
              <a:t>ntagonistik</a:t>
            </a:r>
            <a:r>
              <a:rPr lang="tr-TR" dirty="0" smtClean="0"/>
              <a:t> kas gruplarının </a:t>
            </a:r>
            <a:r>
              <a:rPr lang="tr-TR" i="1" dirty="0" smtClean="0">
                <a:solidFill>
                  <a:srgbClr val="C00000"/>
                </a:solidFill>
              </a:rPr>
              <a:t>kemik ucu çevresinde kemiğe birleştirilmeden birbirine tutturulur</a:t>
            </a:r>
            <a:r>
              <a:rPr lang="tr-TR" dirty="0" smtClean="0"/>
              <a:t>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18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2168" y="457201"/>
            <a:ext cx="10869561" cy="12083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b="1" dirty="0" smtClean="0"/>
              <a:t>II. </a:t>
            </a:r>
            <a:r>
              <a:rPr lang="tr-TR" b="1" dirty="0" err="1" smtClean="0"/>
              <a:t>Myodesis</a:t>
            </a:r>
            <a:r>
              <a:rPr lang="tr-TR" b="1" dirty="0" smtClean="0"/>
              <a:t>: </a:t>
            </a:r>
            <a:r>
              <a:rPr lang="tr-TR" i="1" dirty="0" smtClean="0">
                <a:solidFill>
                  <a:srgbClr val="C00000"/>
                </a:solidFill>
              </a:rPr>
              <a:t>Kaslara </a:t>
            </a:r>
            <a:r>
              <a:rPr lang="tr-TR" i="1" dirty="0" err="1" smtClean="0">
                <a:solidFill>
                  <a:srgbClr val="C00000"/>
                </a:solidFill>
              </a:rPr>
              <a:t>insersiyo</a:t>
            </a:r>
            <a:r>
              <a:rPr lang="tr-TR" i="1" dirty="0" smtClean="0">
                <a:solidFill>
                  <a:srgbClr val="C00000"/>
                </a:solidFill>
              </a:rPr>
              <a:t> sağlamak için kemik ucu delinerek kesilen kas ve </a:t>
            </a:r>
            <a:r>
              <a:rPr lang="tr-TR" i="1" dirty="0" err="1" smtClean="0">
                <a:solidFill>
                  <a:srgbClr val="C00000"/>
                </a:solidFill>
              </a:rPr>
              <a:t>tendonlar</a:t>
            </a:r>
            <a:r>
              <a:rPr lang="tr-TR" i="1" dirty="0" smtClean="0">
                <a:solidFill>
                  <a:srgbClr val="C00000"/>
                </a:solidFill>
              </a:rPr>
              <a:t> kemiğe tespit edilmiştir</a:t>
            </a:r>
            <a:r>
              <a:rPr lang="tr-TR" dirty="0" smtClean="0"/>
              <a:t>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11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2168" y="457201"/>
            <a:ext cx="10869561" cy="15893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b="1" dirty="0" smtClean="0"/>
              <a:t>III. </a:t>
            </a:r>
            <a:r>
              <a:rPr lang="tr-TR" b="1" dirty="0" err="1" smtClean="0"/>
              <a:t>Osteomyoplasti</a:t>
            </a:r>
            <a:r>
              <a:rPr lang="tr-TR" b="1" dirty="0" smtClean="0"/>
              <a:t>: </a:t>
            </a:r>
            <a:r>
              <a:rPr lang="tr-TR" i="1" dirty="0" err="1" smtClean="0">
                <a:solidFill>
                  <a:srgbClr val="C00000"/>
                </a:solidFill>
              </a:rPr>
              <a:t>Agonist</a:t>
            </a:r>
            <a:r>
              <a:rPr lang="tr-TR" i="1" dirty="0" smtClean="0">
                <a:solidFill>
                  <a:srgbClr val="C00000"/>
                </a:solidFill>
              </a:rPr>
              <a:t> ve antagonist kasların karşılıklı birbirine dikilerek kemik ucunda </a:t>
            </a:r>
            <a:r>
              <a:rPr lang="tr-TR" i="1" dirty="0" err="1" smtClean="0">
                <a:solidFill>
                  <a:srgbClr val="C00000"/>
                </a:solidFill>
              </a:rPr>
              <a:t>periosta</a:t>
            </a:r>
            <a:r>
              <a:rPr lang="tr-TR" i="1" dirty="0" smtClean="0">
                <a:solidFill>
                  <a:srgbClr val="C00000"/>
                </a:solidFill>
              </a:rPr>
              <a:t> bağlanır.</a:t>
            </a:r>
            <a:endParaRPr lang="tr-TR" i="1" dirty="0">
              <a:solidFill>
                <a:srgbClr val="C0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2BA5-9CE6-4B36-911D-F4362A2BE229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36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Gri Tonlamalı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1911</TotalTime>
  <Words>324</Words>
  <Application>Microsoft Office PowerPoint</Application>
  <PresentationFormat>Geniş ekran</PresentationFormat>
  <Paragraphs>67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Calibri</vt:lpstr>
      <vt:lpstr>Courier New</vt:lpstr>
      <vt:lpstr>Tw Cen MT</vt:lpstr>
      <vt:lpstr>Wingdings</vt:lpstr>
      <vt:lpstr>Wingdings 3</vt:lpstr>
      <vt:lpstr>Entegral</vt:lpstr>
      <vt:lpstr>1. ALT EKSTREMİTE AMPUTASYONLARININ TARİHÇESİ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ALT EKSTREMİTE AMPUTASYON NEDENLERİ VE SEVİYELERİ</vt:lpstr>
      <vt:lpstr>ALT EKSTREMİTE AMPUTASYON NEDENLERİ:</vt:lpstr>
      <vt:lpstr>ALT EKSTREMİTE AMPUTASYON sevİyelerİ:</vt:lpstr>
      <vt:lpstr>PowerPoint Sunusu</vt:lpstr>
      <vt:lpstr>PowerPoint Sunusu</vt:lpstr>
      <vt:lpstr>Sİlİkon parsİyel ayak protezlerİ: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Seher</dc:creator>
  <cp:lastModifiedBy>user02</cp:lastModifiedBy>
  <cp:revision>281</cp:revision>
  <dcterms:created xsi:type="dcterms:W3CDTF">2016-09-24T22:03:11Z</dcterms:created>
  <dcterms:modified xsi:type="dcterms:W3CDTF">2018-05-23T12:12:16Z</dcterms:modified>
</cp:coreProperties>
</file>