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4" r:id="rId5"/>
    <p:sldId id="275" r:id="rId6"/>
    <p:sldId id="276" r:id="rId7"/>
    <p:sldId id="277" r:id="rId8"/>
    <p:sldId id="278" r:id="rId9"/>
    <p:sldId id="279" r:id="rId10"/>
    <p:sldId id="259"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45" autoAdjust="0"/>
    <p:restoredTop sz="94660"/>
  </p:normalViewPr>
  <p:slideViewPr>
    <p:cSldViewPr snapToGrid="0">
      <p:cViewPr varScale="1">
        <p:scale>
          <a:sx n="92" d="100"/>
          <a:sy n="92" d="100"/>
        </p:scale>
        <p:origin x="444"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237693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206491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087674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827471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1AE3406-0B88-43C6-9E1F-DD611A546D40}"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2804882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1AE3406-0B88-43C6-9E1F-DD611A546D40}"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3648044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1AE3406-0B88-43C6-9E1F-DD611A546D40}" type="datetimeFigureOut">
              <a:rPr lang="tr-TR" smtClean="0"/>
              <a:t>7.2.2020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351864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1AE3406-0B88-43C6-9E1F-DD611A546D40}" type="datetimeFigureOut">
              <a:rPr lang="tr-TR" smtClean="0"/>
              <a:t>7.2.2020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465479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1AE3406-0B88-43C6-9E1F-DD611A546D40}" type="datetimeFigureOut">
              <a:rPr lang="tr-TR" smtClean="0"/>
              <a:t>7.2.2020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1548137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AE3406-0B88-43C6-9E1F-DD611A546D40}"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3633357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AE3406-0B88-43C6-9E1F-DD611A546D40}"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804F52-3096-4928-BA24-70C45DBBAFFE}" type="slidenum">
              <a:rPr lang="tr-TR" smtClean="0"/>
              <a:t>‹#›</a:t>
            </a:fld>
            <a:endParaRPr lang="tr-TR"/>
          </a:p>
        </p:txBody>
      </p:sp>
    </p:spTree>
    <p:extLst>
      <p:ext uri="{BB962C8B-B14F-4D97-AF65-F5344CB8AC3E}">
        <p14:creationId xmlns:p14="http://schemas.microsoft.com/office/powerpoint/2010/main" val="3600644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AE3406-0B88-43C6-9E1F-DD611A546D40}" type="datetimeFigureOut">
              <a:rPr lang="tr-TR" smtClean="0"/>
              <a:t>7.2.2020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804F52-3096-4928-BA24-70C45DBBAFFE}" type="slidenum">
              <a:rPr lang="tr-TR" smtClean="0"/>
              <a:t>‹#›</a:t>
            </a:fld>
            <a:endParaRPr lang="tr-TR"/>
          </a:p>
        </p:txBody>
      </p:sp>
    </p:spTree>
    <p:extLst>
      <p:ext uri="{BB962C8B-B14F-4D97-AF65-F5344CB8AC3E}">
        <p14:creationId xmlns:p14="http://schemas.microsoft.com/office/powerpoint/2010/main" val="2508918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google.com/search?q=syntax+linguistics&amp;rlz=1C1OKWM_trTR859TR859&amp;oq=syntax+linguis&amp;aqs=chrome.1.69i57j0l7.6078j0j7&amp;sourceid=chrome&amp;ie=UTF-8"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cnrtl.fr/definition/syntax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cnrtl.fr/definition/syntax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google.com/search?q=syntax+linguistics&amp;rlz=1C1OKWM_trTR859TR859&amp;oq=syntax+linguis&amp;aqs=chrome.1.69i57j0l7.6078j0j7&amp;sourceid=chrome&amp;ie=UTF-8"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google.com/search?rlz=1C1OKWM_trTR859TR859&amp;ei=0Pc7Xu3UHJWQ8gKZ65iQDg&amp;q=What+is+the+study+of+synta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24118" y="161365"/>
            <a:ext cx="11412070" cy="3523130"/>
          </a:xfrm>
        </p:spPr>
        <p:txBody>
          <a:bodyPr>
            <a:noAutofit/>
          </a:bodyPr>
          <a:lstStyle/>
          <a:p>
            <a:r>
              <a:rPr lang="tr-TR" sz="7500" b="1" dirty="0" smtClean="0">
                <a:solidFill>
                  <a:srgbClr val="C00000"/>
                </a:solidFill>
                <a:latin typeface="Times New Roman" panose="02020603050405020304" pitchFamily="18" charset="0"/>
                <a:cs typeface="Times New Roman" panose="02020603050405020304" pitchFamily="18" charset="0"/>
              </a:rPr>
              <a:t>BDB </a:t>
            </a:r>
            <a:r>
              <a:rPr lang="tr-TR" sz="7500" b="1" dirty="0" smtClean="0">
                <a:solidFill>
                  <a:srgbClr val="C00000"/>
                </a:solidFill>
                <a:latin typeface="Times New Roman" panose="02020603050405020304" pitchFamily="18" charset="0"/>
                <a:cs typeface="Times New Roman" panose="02020603050405020304" pitchFamily="18" charset="0"/>
              </a:rPr>
              <a:t>301-302 </a:t>
            </a:r>
            <a:r>
              <a:rPr lang="tr-TR" sz="7500" b="1" dirty="0" smtClean="0">
                <a:solidFill>
                  <a:srgbClr val="C00000"/>
                </a:solidFill>
                <a:latin typeface="Times New Roman" panose="02020603050405020304" pitchFamily="18" charset="0"/>
                <a:cs typeface="Times New Roman" panose="02020603050405020304" pitchFamily="18" charset="0"/>
              </a:rPr>
              <a:t>Dilbilim Temel Kavramları I</a:t>
            </a:r>
            <a:br>
              <a:rPr lang="tr-TR" sz="7500" b="1" dirty="0" smtClean="0">
                <a:solidFill>
                  <a:srgbClr val="C00000"/>
                </a:solidFill>
                <a:latin typeface="Times New Roman" panose="02020603050405020304" pitchFamily="18" charset="0"/>
                <a:cs typeface="Times New Roman" panose="02020603050405020304" pitchFamily="18" charset="0"/>
              </a:rPr>
            </a:br>
            <a:r>
              <a:rPr lang="tr-TR" sz="7500" b="1" dirty="0" smtClean="0">
                <a:solidFill>
                  <a:srgbClr val="C00000"/>
                </a:solidFill>
                <a:latin typeface="Times New Roman" panose="02020603050405020304" pitchFamily="18" charset="0"/>
                <a:cs typeface="Times New Roman" panose="02020603050405020304" pitchFamily="18" charset="0"/>
              </a:rPr>
              <a:t>(</a:t>
            </a:r>
            <a:r>
              <a:rPr lang="tr-TR" sz="7500" b="1" i="1" dirty="0" err="1" smtClean="0">
                <a:solidFill>
                  <a:srgbClr val="C00000"/>
                </a:solidFill>
                <a:latin typeface="Times New Roman" panose="02020603050405020304" pitchFamily="18" charset="0"/>
                <a:cs typeface="Times New Roman" panose="02020603050405020304" pitchFamily="18" charset="0"/>
              </a:rPr>
              <a:t>Introduction</a:t>
            </a:r>
            <a:r>
              <a:rPr lang="tr-TR" sz="7500" b="1" i="1" dirty="0" smtClean="0">
                <a:solidFill>
                  <a:srgbClr val="C00000"/>
                </a:solidFill>
                <a:latin typeface="Times New Roman" panose="02020603050405020304" pitchFamily="18" charset="0"/>
                <a:cs typeface="Times New Roman" panose="02020603050405020304" pitchFamily="18" charset="0"/>
              </a:rPr>
              <a:t> </a:t>
            </a:r>
            <a:r>
              <a:rPr lang="tr-TR" sz="7500" b="1" i="1" dirty="0" err="1" smtClean="0">
                <a:solidFill>
                  <a:srgbClr val="C00000"/>
                </a:solidFill>
                <a:latin typeface="Times New Roman" panose="02020603050405020304" pitchFamily="18" charset="0"/>
                <a:cs typeface="Times New Roman" panose="02020603050405020304" pitchFamily="18" charset="0"/>
              </a:rPr>
              <a:t>to</a:t>
            </a:r>
            <a:r>
              <a:rPr lang="tr-TR" sz="7500" b="1" i="1" dirty="0" smtClean="0">
                <a:solidFill>
                  <a:srgbClr val="C00000"/>
                </a:solidFill>
                <a:latin typeface="Times New Roman" panose="02020603050405020304" pitchFamily="18" charset="0"/>
                <a:cs typeface="Times New Roman" panose="02020603050405020304" pitchFamily="18" charset="0"/>
              </a:rPr>
              <a:t> </a:t>
            </a:r>
            <a:r>
              <a:rPr lang="tr-TR" sz="7500" b="1" i="1" dirty="0" err="1" smtClean="0">
                <a:solidFill>
                  <a:srgbClr val="C00000"/>
                </a:solidFill>
                <a:latin typeface="Times New Roman" panose="02020603050405020304" pitchFamily="18" charset="0"/>
                <a:cs typeface="Times New Roman" panose="02020603050405020304" pitchFamily="18" charset="0"/>
              </a:rPr>
              <a:t>Linguistics</a:t>
            </a:r>
            <a:r>
              <a:rPr lang="tr-TR" sz="7500" b="1" dirty="0" smtClean="0">
                <a:solidFill>
                  <a:srgbClr val="C00000"/>
                </a:solidFill>
                <a:latin typeface="Times New Roman" panose="02020603050405020304" pitchFamily="18" charset="0"/>
                <a:cs typeface="Times New Roman" panose="02020603050405020304" pitchFamily="18" charset="0"/>
              </a:rPr>
              <a:t>)</a:t>
            </a:r>
            <a:endParaRPr lang="tr-TR" sz="7500" b="1" dirty="0">
              <a:solidFill>
                <a:srgbClr val="C00000"/>
              </a:solidFill>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32965" y="4706470"/>
            <a:ext cx="9144000" cy="1909483"/>
          </a:xfrm>
        </p:spPr>
        <p:txBody>
          <a:bodyPr/>
          <a:lstStyle/>
          <a:p>
            <a:r>
              <a:rPr lang="tr-TR" b="1" dirty="0" smtClean="0">
                <a:latin typeface="Garamond" panose="02020404030301010803" pitchFamily="18" charset="0"/>
              </a:rPr>
              <a:t>Dr. Mustafa Güleç</a:t>
            </a:r>
          </a:p>
          <a:p>
            <a:r>
              <a:rPr lang="tr-TR" b="1" dirty="0" smtClean="0">
                <a:latin typeface="Garamond" panose="02020404030301010803" pitchFamily="18" charset="0"/>
              </a:rPr>
              <a:t>Ankara Üniversitesi, Dil ve Tarih-Coğrafya Fakültesi (DTCF)</a:t>
            </a:r>
          </a:p>
          <a:p>
            <a:r>
              <a:rPr lang="tr-TR" b="1" dirty="0" smtClean="0">
                <a:latin typeface="Garamond" panose="02020404030301010803" pitchFamily="18" charset="0"/>
              </a:rPr>
              <a:t>Batı Dilleri ve Edebiyatları Bölümü,</a:t>
            </a:r>
          </a:p>
          <a:p>
            <a:r>
              <a:rPr lang="tr-TR" b="1" dirty="0" smtClean="0">
                <a:latin typeface="Garamond" panose="02020404030301010803" pitchFamily="18" charset="0"/>
              </a:rPr>
              <a:t>Hollanda Dili ve Edebiyatı Anabilim Dalı  </a:t>
            </a:r>
            <a:endParaRPr lang="tr-TR" b="1" dirty="0">
              <a:latin typeface="Garamond" panose="02020404030301010803" pitchFamily="18" charset="0"/>
            </a:endParaRPr>
          </a:p>
        </p:txBody>
      </p:sp>
    </p:spTree>
    <p:extLst>
      <p:ext uri="{BB962C8B-B14F-4D97-AF65-F5344CB8AC3E}">
        <p14:creationId xmlns:p14="http://schemas.microsoft.com/office/powerpoint/2010/main" val="18576241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71718"/>
            <a:ext cx="10515600" cy="582706"/>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References</a:t>
            </a:r>
            <a:r>
              <a:rPr lang="tr-TR" b="1" dirty="0" smtClean="0">
                <a:solidFill>
                  <a:srgbClr val="C00000"/>
                </a:solidFill>
                <a:latin typeface="Times New Roman" panose="02020603050405020304" pitchFamily="18" charset="0"/>
                <a:cs typeface="Times New Roman" panose="02020603050405020304" pitchFamily="18" charset="0"/>
              </a:rPr>
              <a:t>:</a:t>
            </a:r>
            <a:endParaRPr lang="tr-TR" dirty="0">
              <a:solidFill>
                <a:srgbClr val="C00000"/>
              </a:solidFill>
            </a:endParaRPr>
          </a:p>
        </p:txBody>
      </p:sp>
      <p:sp>
        <p:nvSpPr>
          <p:cNvPr id="3" name="İçerik Yer Tutucusu 2"/>
          <p:cNvSpPr>
            <a:spLocks noGrp="1"/>
          </p:cNvSpPr>
          <p:nvPr>
            <p:ph idx="1"/>
          </p:nvPr>
        </p:nvSpPr>
        <p:spPr>
          <a:xfrm>
            <a:off x="838200" y="654424"/>
            <a:ext cx="10515600" cy="5522539"/>
          </a:xfrm>
        </p:spPr>
        <p:txBody>
          <a:bodyPr>
            <a:normAutofit/>
          </a:bodyPr>
          <a:lstStyle/>
          <a:p>
            <a:endParaRPr lang="tr-TR" dirty="0" smtClean="0">
              <a:latin typeface="Times New Roman" panose="02020603050405020304" pitchFamily="18" charset="0"/>
              <a:cs typeface="Times New Roman" panose="02020603050405020304" pitchFamily="18" charset="0"/>
            </a:endParaRPr>
          </a:p>
          <a:p>
            <a:r>
              <a:rPr lang="fr-FR" dirty="0" err="1" smtClean="0">
                <a:latin typeface="Times New Roman" panose="02020603050405020304" pitchFamily="18" charset="0"/>
                <a:cs typeface="Times New Roman" panose="02020603050405020304" pitchFamily="18" charset="0"/>
              </a:rPr>
              <a:t>Soutet</a:t>
            </a:r>
            <a:r>
              <a:rPr lang="tr-TR" dirty="0" smtClean="0">
                <a:latin typeface="Times New Roman" panose="02020603050405020304" pitchFamily="18" charset="0"/>
                <a:cs typeface="Times New Roman" panose="02020603050405020304" pitchFamily="18" charset="0"/>
              </a:rPr>
              <a:t>,</a:t>
            </a:r>
            <a:r>
              <a:rPr lang="fr-FR" dirty="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Olivier</a:t>
            </a:r>
            <a:r>
              <a:rPr lang="tr-TR" dirty="0" smtClean="0">
                <a:latin typeface="Times New Roman" panose="02020603050405020304" pitchFamily="18" charset="0"/>
                <a:cs typeface="Times New Roman" panose="02020603050405020304" pitchFamily="18" charset="0"/>
              </a:rPr>
              <a:t>. 2012. </a:t>
            </a:r>
            <a:r>
              <a:rPr lang="fr-FR" i="1" dirty="0" smtClean="0">
                <a:latin typeface="Times New Roman" panose="02020603050405020304" pitchFamily="18" charset="0"/>
                <a:cs typeface="Times New Roman" panose="02020603050405020304" pitchFamily="18" charset="0"/>
              </a:rPr>
              <a:t>La </a:t>
            </a:r>
            <a:r>
              <a:rPr lang="fr-FR" i="1" dirty="0">
                <a:latin typeface="Times New Roman" panose="02020603050405020304" pitchFamily="18" charset="0"/>
                <a:cs typeface="Times New Roman" panose="02020603050405020304" pitchFamily="18" charset="0"/>
              </a:rPr>
              <a:t>syntaxe du français (</a:t>
            </a:r>
            <a:r>
              <a:rPr lang="fr-FR" i="1" dirty="0" smtClean="0">
                <a:latin typeface="Times New Roman" panose="02020603050405020304" pitchFamily="18" charset="0"/>
                <a:cs typeface="Times New Roman" panose="02020603050405020304" pitchFamily="18" charset="0"/>
              </a:rPr>
              <a:t>Français)</a:t>
            </a:r>
            <a:r>
              <a:rPr lang="tr-TR"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Paris:</a:t>
            </a:r>
            <a:r>
              <a:rPr lang="tr-TR" i="1" dirty="0" smtClean="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PocheÉcole</a:t>
            </a:r>
            <a:r>
              <a:rPr lang="fr-FR" dirty="0">
                <a:latin typeface="Times New Roman" panose="02020603050405020304" pitchFamily="18" charset="0"/>
                <a:cs typeface="Times New Roman" panose="02020603050405020304" pitchFamily="18" charset="0"/>
              </a:rPr>
              <a:t> pratique des hautes </a:t>
            </a:r>
            <a:r>
              <a:rPr lang="fr-FR" dirty="0" smtClean="0">
                <a:latin typeface="Times New Roman" panose="02020603050405020304" pitchFamily="18" charset="0"/>
                <a:cs typeface="Times New Roman" panose="02020603050405020304" pitchFamily="18" charset="0"/>
              </a:rPr>
              <a:t>études</a:t>
            </a:r>
            <a:r>
              <a:rPr lang="tr-TR" dirty="0" smtClean="0">
                <a:latin typeface="Times New Roman" panose="02020603050405020304" pitchFamily="18" charset="0"/>
                <a:cs typeface="Times New Roman" panose="02020603050405020304" pitchFamily="18" charset="0"/>
              </a:rPr>
              <a:t>.</a:t>
            </a:r>
          </a:p>
          <a:p>
            <a:r>
              <a:rPr lang="en-US" dirty="0" smtClean="0">
                <a:latin typeface="Times New Roman" panose="02020603050405020304" pitchFamily="18" charset="0"/>
                <a:cs typeface="Times New Roman" panose="02020603050405020304" pitchFamily="18" charset="0"/>
              </a:rPr>
              <a:t>Andrew </a:t>
            </a:r>
            <a:r>
              <a:rPr lang="en-US" dirty="0">
                <a:latin typeface="Times New Roman" panose="02020603050405020304" pitchFamily="18" charset="0"/>
                <a:cs typeface="Times New Roman" panose="02020603050405020304" pitchFamily="18" charset="0"/>
              </a:rPr>
              <a:t>Radford, </a:t>
            </a:r>
            <a:r>
              <a:rPr lang="tr-TR" dirty="0" smtClean="0">
                <a:latin typeface="Times New Roman" panose="02020603050405020304" pitchFamily="18" charset="0"/>
                <a:cs typeface="Times New Roman" panose="02020603050405020304" pitchFamily="18" charset="0"/>
              </a:rPr>
              <a:t>2012,  </a:t>
            </a:r>
            <a:r>
              <a:rPr lang="tr-TR" i="1" dirty="0" smtClean="0">
                <a:latin typeface="Times New Roman" panose="02020603050405020304" pitchFamily="18" charset="0"/>
                <a:cs typeface="Times New Roman" panose="02020603050405020304" pitchFamily="18" charset="0"/>
              </a:rPr>
              <a:t>English </a:t>
            </a:r>
            <a:r>
              <a:rPr lang="tr-TR" i="1" dirty="0" err="1" smtClean="0">
                <a:latin typeface="Times New Roman" panose="02020603050405020304" pitchFamily="18" charset="0"/>
                <a:cs typeface="Times New Roman" panose="02020603050405020304" pitchFamily="18" charset="0"/>
              </a:rPr>
              <a:t>Syntax</a:t>
            </a:r>
            <a:r>
              <a:rPr lang="tr-TR"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Cambridge:</a:t>
            </a:r>
            <a:r>
              <a:rPr lang="tr-TR"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Cambridge </a:t>
            </a:r>
            <a:r>
              <a:rPr lang="tr-TR" dirty="0" err="1">
                <a:latin typeface="Times New Roman" panose="02020603050405020304" pitchFamily="18" charset="0"/>
                <a:cs typeface="Times New Roman" panose="02020603050405020304" pitchFamily="18" charset="0"/>
              </a:rPr>
              <a:t>University</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Press</a:t>
            </a:r>
            <a:r>
              <a:rPr lang="tr-TR" dirty="0" smtClean="0">
                <a:latin typeface="Times New Roman" panose="02020603050405020304" pitchFamily="18" charset="0"/>
                <a:cs typeface="Times New Roman" panose="02020603050405020304" pitchFamily="18" charset="0"/>
              </a:rPr>
              <a:t>.  </a:t>
            </a:r>
          </a:p>
          <a:p>
            <a:r>
              <a:rPr lang="tr-TR" dirty="0" smtClean="0">
                <a:latin typeface="Times New Roman" panose="02020603050405020304" pitchFamily="18" charset="0"/>
                <a:cs typeface="Times New Roman" panose="02020603050405020304" pitchFamily="18" charset="0"/>
              </a:rPr>
              <a:t>Kıran</a:t>
            </a:r>
            <a:r>
              <a:rPr lang="tr-TR" dirty="0">
                <a:latin typeface="Times New Roman" panose="02020603050405020304" pitchFamily="18" charset="0"/>
                <a:cs typeface="Times New Roman" panose="02020603050405020304" pitchFamily="18" charset="0"/>
              </a:rPr>
              <a:t>, Zeynel &amp; Ayşe </a:t>
            </a:r>
            <a:r>
              <a:rPr lang="tr-TR" dirty="0" smtClean="0">
                <a:latin typeface="Times New Roman" panose="02020603050405020304" pitchFamily="18" charset="0"/>
                <a:cs typeface="Times New Roman" panose="02020603050405020304" pitchFamily="18" charset="0"/>
              </a:rPr>
              <a:t>Kıran. 2001. </a:t>
            </a:r>
            <a:r>
              <a:rPr lang="tr-TR" i="1" dirty="0">
                <a:latin typeface="Times New Roman" panose="02020603050405020304" pitchFamily="18" charset="0"/>
                <a:cs typeface="Times New Roman" panose="02020603050405020304" pitchFamily="18" charset="0"/>
              </a:rPr>
              <a:t>Dilbilime Giriş</a:t>
            </a:r>
            <a:r>
              <a:rPr lang="tr-TR" dirty="0">
                <a:latin typeface="Times New Roman" panose="02020603050405020304" pitchFamily="18" charset="0"/>
                <a:cs typeface="Times New Roman" panose="02020603050405020304" pitchFamily="18" charset="0"/>
              </a:rPr>
              <a:t>. Ankara: Seçkin </a:t>
            </a:r>
            <a:r>
              <a:rPr lang="tr-TR" dirty="0" smtClean="0">
                <a:latin typeface="Times New Roman" panose="02020603050405020304" pitchFamily="18" charset="0"/>
                <a:cs typeface="Times New Roman" panose="02020603050405020304" pitchFamily="18" charset="0"/>
              </a:rPr>
              <a:t>Yayınları.</a:t>
            </a:r>
          </a:p>
          <a:p>
            <a:pPr marL="0" indent="0" algn="just">
              <a:buNone/>
            </a:pPr>
            <a:endParaRPr lang="tr-TR" dirty="0"/>
          </a:p>
          <a:p>
            <a:pPr algn="just"/>
            <a:endParaRPr lang="en-US"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26449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75129" y="0"/>
            <a:ext cx="11421035" cy="627529"/>
          </a:xfrm>
        </p:spPr>
        <p:txBody>
          <a:bodyPr>
            <a:normAutofit fontScale="90000"/>
          </a:bodyPr>
          <a:lstStyle/>
          <a:p>
            <a:pPr algn="ctr"/>
            <a:r>
              <a:rPr lang="tr-TR" b="1" dirty="0" err="1">
                <a:solidFill>
                  <a:srgbClr val="C00000"/>
                </a:solidFill>
                <a:latin typeface="Times New Roman" panose="02020603050405020304" pitchFamily="18" charset="0"/>
                <a:cs typeface="Times New Roman" panose="02020603050405020304" pitchFamily="18" charset="0"/>
              </a:rPr>
              <a:t>What</a:t>
            </a:r>
            <a:r>
              <a:rPr lang="tr-TR" b="1" dirty="0">
                <a:solidFill>
                  <a:srgbClr val="C00000"/>
                </a:solidFill>
                <a:latin typeface="Times New Roman" panose="02020603050405020304" pitchFamily="18" charset="0"/>
                <a:cs typeface="Times New Roman" panose="02020603050405020304" pitchFamily="18" charset="0"/>
              </a:rPr>
              <a:t> </a:t>
            </a:r>
            <a:r>
              <a:rPr lang="tr-TR" b="1" dirty="0" smtClean="0">
                <a:solidFill>
                  <a:srgbClr val="C00000"/>
                </a:solidFill>
                <a:latin typeface="Times New Roman" panose="02020603050405020304" pitchFamily="18" charset="0"/>
                <a:cs typeface="Times New Roman" panose="02020603050405020304" pitchFamily="18" charset="0"/>
              </a:rPr>
              <a:t>is </a:t>
            </a:r>
            <a:r>
              <a:rPr lang="tr-TR" b="1" dirty="0" err="1" smtClean="0">
                <a:solidFill>
                  <a:srgbClr val="C00000"/>
                </a:solidFill>
                <a:latin typeface="Times New Roman" panose="02020603050405020304" pitchFamily="18" charset="0"/>
                <a:cs typeface="Times New Roman" panose="02020603050405020304" pitchFamily="18" charset="0"/>
              </a:rPr>
              <a:t>Syntax</a:t>
            </a:r>
            <a:r>
              <a:rPr lang="tr-TR" b="1" dirty="0" smtClean="0">
                <a:solidFill>
                  <a:srgbClr val="C00000"/>
                </a:solidFill>
                <a:latin typeface="Times New Roman" panose="02020603050405020304" pitchFamily="18" charset="0"/>
                <a:cs typeface="Times New Roman" panose="02020603050405020304" pitchFamily="18" charset="0"/>
              </a:rPr>
              <a:t>?</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475129" y="627529"/>
            <a:ext cx="11421035" cy="5683623"/>
          </a:xfrm>
        </p:spPr>
        <p:txBody>
          <a:bodyPr>
            <a:normAutofit/>
          </a:bodyPr>
          <a:lstStyle/>
          <a:p>
            <a:pPr algn="just"/>
            <a:r>
              <a:rPr lang="en-US" dirty="0">
                <a:latin typeface="Times New Roman" panose="02020603050405020304" pitchFamily="18" charset="0"/>
                <a:cs typeface="Times New Roman" panose="02020603050405020304" pitchFamily="18" charset="0"/>
              </a:rPr>
              <a:t>In linguistics, syntax (/ˈ</a:t>
            </a:r>
            <a:r>
              <a:rPr lang="en-US" dirty="0" err="1">
                <a:latin typeface="Times New Roman" panose="02020603050405020304" pitchFamily="18" charset="0"/>
                <a:cs typeface="Times New Roman" panose="02020603050405020304" pitchFamily="18" charset="0"/>
              </a:rPr>
              <a:t>sɪntæks</a:t>
            </a:r>
            <a:r>
              <a:rPr lang="en-US" dirty="0">
                <a:latin typeface="Times New Roman" panose="02020603050405020304" pitchFamily="18" charset="0"/>
                <a:cs typeface="Times New Roman" panose="02020603050405020304" pitchFamily="18" charset="0"/>
              </a:rPr>
              <a:t>/) is the set of rules, principles, and processes that govern the structure of sentences (sentence structure) in a given language, usually including word order. </a:t>
            </a:r>
            <a:endParaRPr lang="tr-TR" dirty="0" smtClean="0">
              <a:latin typeface="Times New Roman" panose="02020603050405020304" pitchFamily="18" charset="0"/>
              <a:cs typeface="Times New Roman" panose="02020603050405020304" pitchFamily="18" charset="0"/>
            </a:endParaRPr>
          </a:p>
          <a:p>
            <a:pPr marL="0" indent="0" algn="just">
              <a:buNone/>
            </a:pP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term syntax is also used to refer to the study of such principles and processes</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marL="0" indent="0" algn="just">
              <a:buNone/>
            </a:pP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hlinkClick r:id="rId2"/>
              </a:rPr>
              <a:t>https://</a:t>
            </a:r>
            <a:r>
              <a:rPr lang="tr-TR" dirty="0" smtClean="0">
                <a:latin typeface="Times New Roman" panose="02020603050405020304" pitchFamily="18" charset="0"/>
                <a:cs typeface="Times New Roman" panose="02020603050405020304" pitchFamily="18" charset="0"/>
                <a:hlinkClick r:id="rId2"/>
              </a:rPr>
              <a:t>www.google.com/search?q=syntax+linguistics&amp;rlz=1C1OKWM_trTR859TR859&amp;oq=syntax+linguis&amp;aqs=chrome.1.69i57j0l7.6078j0j7&amp;sourceid=chrome&amp;ie=UTF-8</a:t>
            </a:r>
            <a:endParaRPr lang="tr-TR" dirty="0" smtClean="0">
              <a:latin typeface="Times New Roman" panose="02020603050405020304" pitchFamily="18" charset="0"/>
              <a:cs typeface="Times New Roman" panose="02020603050405020304" pitchFamily="18" charset="0"/>
            </a:endParaRPr>
          </a:p>
          <a:p>
            <a:pPr marL="0" indent="0" algn="just">
              <a:buNone/>
            </a:pPr>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196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37534"/>
          </a:xfrm>
        </p:spPr>
        <p:txBody>
          <a:bodyPr>
            <a:normAutofit/>
          </a:bodyPr>
          <a:lstStyle/>
          <a:p>
            <a:pPr algn="ctr"/>
            <a:r>
              <a:rPr lang="tr-TR" b="1" dirty="0" err="1">
                <a:solidFill>
                  <a:srgbClr val="C00000"/>
                </a:solidFill>
                <a:latin typeface="Times New Roman" panose="02020603050405020304" pitchFamily="18" charset="0"/>
                <a:cs typeface="Times New Roman" panose="02020603050405020304" pitchFamily="18" charset="0"/>
              </a:rPr>
              <a:t>Syntaxe</a:t>
            </a:r>
            <a:r>
              <a:rPr lang="tr-TR" b="1" dirty="0">
                <a:solidFill>
                  <a:srgbClr val="C00000"/>
                </a:solidFill>
                <a:latin typeface="Times New Roman" panose="02020603050405020304" pitchFamily="18" charset="0"/>
                <a:cs typeface="Times New Roman" panose="02020603050405020304" pitchFamily="18" charset="0"/>
              </a:rPr>
              <a:t> (</a:t>
            </a:r>
            <a:r>
              <a:rPr lang="tr-TR" b="1" dirty="0" err="1">
                <a:solidFill>
                  <a:srgbClr val="C00000"/>
                </a:solidFill>
                <a:latin typeface="Times New Roman" panose="02020603050405020304" pitchFamily="18" charset="0"/>
                <a:cs typeface="Times New Roman" panose="02020603050405020304" pitchFamily="18" charset="0"/>
              </a:rPr>
              <a:t>structurale</a:t>
            </a:r>
            <a:r>
              <a:rPr lang="tr-TR" b="1" dirty="0">
                <a:solidFill>
                  <a:srgbClr val="C00000"/>
                </a:solidFill>
                <a:latin typeface="Times New Roman" panose="02020603050405020304" pitchFamily="18" charset="0"/>
                <a:cs typeface="Times New Roman" panose="02020603050405020304" pitchFamily="18" charset="0"/>
              </a:rPr>
              <a:t>). </a:t>
            </a:r>
          </a:p>
        </p:txBody>
      </p:sp>
      <p:sp>
        <p:nvSpPr>
          <p:cNvPr id="3" name="İçerik Yer Tutucusu 2"/>
          <p:cNvSpPr>
            <a:spLocks noGrp="1"/>
          </p:cNvSpPr>
          <p:nvPr>
            <p:ph idx="1"/>
          </p:nvPr>
        </p:nvSpPr>
        <p:spPr>
          <a:xfrm>
            <a:off x="838200" y="1344706"/>
            <a:ext cx="10515600" cy="4832257"/>
          </a:xfrm>
        </p:spPr>
        <p:txBody>
          <a:bodyPr>
            <a:normAutofit/>
          </a:bodyPr>
          <a:lstStyle/>
          <a:p>
            <a:pPr algn="just"/>
            <a:r>
              <a:rPr lang="fr-FR" dirty="0" smtClean="0">
                <a:latin typeface="Times New Roman" panose="02020603050405020304" pitchFamily="18" charset="0"/>
                <a:cs typeface="Times New Roman" panose="02020603050405020304" pitchFamily="18" charset="0"/>
              </a:rPr>
              <a:t>Syntaxe </a:t>
            </a:r>
            <a:r>
              <a:rPr lang="fr-FR" dirty="0">
                <a:latin typeface="Times New Roman" panose="02020603050405020304" pitchFamily="18" charset="0"/>
                <a:cs typeface="Times New Roman" panose="02020603050405020304" pitchFamily="18" charset="0"/>
              </a:rPr>
              <a:t>(structurale). Étude, analyse descriptive appliquée à un ensemble d'énoncés et fondée sur des critères explicites (distributions et/ou oppositions; constituants immédiats), permettant de déterminer les unités qui composent les énoncés et d'établir les relations hiérarchiques que ces unités entretiennent entre elles. La syntaxe structurale peut se caractériser par un triple refus: refus des ellipses, refus des considérations sémantiques, refus de distinguer entre la syntaxe et la morphologie (...). Par une suite d'opérations, l'analyse permet de dégager les unités qui composent les énoncés et les relations hiérarchiques que ces unités entretiennent entre elles (D. D. L.1976</a:t>
            </a:r>
            <a:r>
              <a:rPr lang="fr-FR"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pPr algn="just"/>
            <a:r>
              <a:rPr lang="tr-TR" dirty="0" smtClean="0">
                <a:hlinkClick r:id="rId2"/>
              </a:rPr>
              <a:t>https</a:t>
            </a:r>
            <a:r>
              <a:rPr lang="tr-TR" dirty="0">
                <a:hlinkClick r:id="rId2"/>
              </a:rPr>
              <a:t>://www.cnrtl.fr/definition/syntaxe</a:t>
            </a:r>
            <a:endParaRPr lang="fr-FR" dirty="0">
              <a:latin typeface="Times New Roman" panose="02020603050405020304" pitchFamily="18" charset="0"/>
              <a:cs typeface="Times New Roman" panose="02020603050405020304" pitchFamily="18" charset="0"/>
            </a:endParaRPr>
          </a:p>
          <a:p>
            <a:endParaRPr lang="tr-TR" dirty="0" smtClean="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3514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rgbClr val="C00000"/>
                </a:solidFill>
              </a:rPr>
              <a:t>		</a:t>
            </a:r>
            <a:r>
              <a:rPr lang="tr-TR" b="1" dirty="0" err="1" smtClean="0">
                <a:solidFill>
                  <a:srgbClr val="C00000"/>
                </a:solidFill>
              </a:rPr>
              <a:t>Syntaxe</a:t>
            </a:r>
            <a:r>
              <a:rPr lang="tr-TR" b="1" dirty="0" smtClean="0">
                <a:solidFill>
                  <a:srgbClr val="C00000"/>
                </a:solidFill>
              </a:rPr>
              <a:t> </a:t>
            </a:r>
            <a:r>
              <a:rPr lang="tr-TR" b="1" dirty="0">
                <a:solidFill>
                  <a:srgbClr val="C00000"/>
                </a:solidFill>
              </a:rPr>
              <a:t>(</a:t>
            </a:r>
            <a:r>
              <a:rPr lang="tr-TR" b="1" dirty="0" err="1">
                <a:solidFill>
                  <a:srgbClr val="C00000"/>
                </a:solidFill>
              </a:rPr>
              <a:t>générative</a:t>
            </a:r>
            <a:r>
              <a:rPr lang="tr-TR" b="1" dirty="0">
                <a:solidFill>
                  <a:srgbClr val="C00000"/>
                </a:solidFill>
              </a:rPr>
              <a:t>). </a:t>
            </a:r>
          </a:p>
        </p:txBody>
      </p:sp>
      <p:sp>
        <p:nvSpPr>
          <p:cNvPr id="3" name="İçerik Yer Tutucusu 2"/>
          <p:cNvSpPr>
            <a:spLocks noGrp="1"/>
          </p:cNvSpPr>
          <p:nvPr>
            <p:ph idx="1"/>
          </p:nvPr>
        </p:nvSpPr>
        <p:spPr/>
        <p:txBody>
          <a:bodyPr>
            <a:normAutofit fontScale="92500" lnSpcReduction="10000"/>
          </a:bodyPr>
          <a:lstStyle/>
          <a:p>
            <a:r>
              <a:rPr lang="fr-FR" dirty="0" smtClean="0"/>
              <a:t>Syntaxe </a:t>
            </a:r>
            <a:r>
              <a:rPr lang="fr-FR" dirty="0"/>
              <a:t>(générative). Partie générative de la grammaire, constituée d'une base donnant les structures profondes des phrases et des transformations donnant les structures superficielles, qui a pour fonction d'engendrer selon des règles formelles toutes les suites de morphèmes considérées comme grammaticales dans une langue donnée et elles seules. </a:t>
            </a:r>
            <a:r>
              <a:rPr lang="fr-FR" dirty="0" err="1"/>
              <a:t>Synon</a:t>
            </a:r>
            <a:r>
              <a:rPr lang="fr-FR" dirty="0"/>
              <a:t>. composante syntaxique (v. ce mot infra dér</a:t>
            </a:r>
            <a:r>
              <a:rPr lang="fr-FR" dirty="0" smtClean="0"/>
              <a:t>.).</a:t>
            </a:r>
            <a:endParaRPr lang="tr-TR" dirty="0" smtClean="0"/>
          </a:p>
          <a:p>
            <a:r>
              <a:rPr lang="fr-FR" dirty="0" smtClean="0"/>
              <a:t>La </a:t>
            </a:r>
            <a:r>
              <a:rPr lang="fr-FR" dirty="0"/>
              <a:t>syntaxe générative intègre certains aspects de la syntaxe structurale, mais elle prétend à la fois résoudre les difficultés auxquelles se heurtait la syntaxe structurale et rendre compte du fait que tout sujet parlant peut émettre ou comprendre un nombre indéfini d'énoncés, même s'il ne les a jamais prononcés ou entendus (D. D. L.1976</a:t>
            </a:r>
            <a:r>
              <a:rPr lang="fr-FR" dirty="0" smtClean="0"/>
              <a:t>).</a:t>
            </a:r>
            <a:endParaRPr lang="tr-TR" dirty="0" smtClean="0"/>
          </a:p>
          <a:p>
            <a:r>
              <a:rPr lang="tr-TR" dirty="0">
                <a:hlinkClick r:id="rId2"/>
              </a:rPr>
              <a:t>https://www.cnrtl.fr/definition/syntaxe</a:t>
            </a:r>
            <a:endParaRPr lang="fr-FR" dirty="0"/>
          </a:p>
          <a:p>
            <a:endParaRPr lang="tr-TR" dirty="0"/>
          </a:p>
        </p:txBody>
      </p:sp>
    </p:spTree>
    <p:extLst>
      <p:ext uri="{BB962C8B-B14F-4D97-AF65-F5344CB8AC3E}">
        <p14:creationId xmlns:p14="http://schemas.microsoft.com/office/powerpoint/2010/main" val="301467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rgbClr val="C00000"/>
                </a:solidFill>
                <a:latin typeface="Times New Roman" panose="02020603050405020304" pitchFamily="18" charset="0"/>
                <a:ea typeface="Segoe UI Black" panose="020B0A02040204020203" pitchFamily="34" charset="0"/>
                <a:cs typeface="Times New Roman" panose="02020603050405020304" pitchFamily="18" charset="0"/>
              </a:rPr>
              <a:t>	</a:t>
            </a:r>
            <a:r>
              <a:rPr lang="en-US" b="1" dirty="0" smtClean="0">
                <a:solidFill>
                  <a:srgbClr val="C00000"/>
                </a:solidFill>
                <a:latin typeface="Times New Roman" panose="02020603050405020304" pitchFamily="18" charset="0"/>
                <a:ea typeface="Segoe UI Black" panose="020B0A02040204020203" pitchFamily="34" charset="0"/>
                <a:cs typeface="Times New Roman" panose="02020603050405020304" pitchFamily="18" charset="0"/>
              </a:rPr>
              <a:t>What </a:t>
            </a:r>
            <a:r>
              <a:rPr lang="en-US" b="1" dirty="0">
                <a:solidFill>
                  <a:srgbClr val="C00000"/>
                </a:solidFill>
                <a:latin typeface="Times New Roman" panose="02020603050405020304" pitchFamily="18" charset="0"/>
                <a:ea typeface="Segoe UI Black" panose="020B0A02040204020203" pitchFamily="34" charset="0"/>
                <a:cs typeface="Times New Roman" panose="02020603050405020304" pitchFamily="18" charset="0"/>
              </a:rPr>
              <a:t>is an example of syntax?</a:t>
            </a:r>
            <a:endParaRPr lang="tr-TR" b="1" dirty="0">
              <a:solidFill>
                <a:srgbClr val="C00000"/>
              </a:solidFill>
              <a:latin typeface="Times New Roman" panose="02020603050405020304" pitchFamily="18" charset="0"/>
              <a:ea typeface="Segoe UI Black" panose="020B0A02040204020203" pitchFamily="34" charset="0"/>
              <a:cs typeface="Times New Roman" panose="02020603050405020304" pitchFamily="18" charset="0"/>
            </a:endParaRPr>
          </a:p>
        </p:txBody>
      </p:sp>
      <p:sp>
        <p:nvSpPr>
          <p:cNvPr id="3" name="İçerik Yer Tutucusu 2"/>
          <p:cNvSpPr>
            <a:spLocks noGrp="1"/>
          </p:cNvSpPr>
          <p:nvPr>
            <p:ph idx="1"/>
          </p:nvPr>
        </p:nvSpPr>
        <p:spPr/>
        <p:txBody>
          <a:bodyPr/>
          <a:lstStyle/>
          <a:p>
            <a:r>
              <a:rPr lang="en-US" dirty="0"/>
              <a:t>Syntax states the rules for using words, phrases, clauses and punctuation, specifically to form sentences. </a:t>
            </a:r>
            <a:endParaRPr lang="tr-TR" dirty="0" smtClean="0"/>
          </a:p>
          <a:p>
            <a:r>
              <a:rPr lang="en-US" dirty="0" smtClean="0"/>
              <a:t>Correct </a:t>
            </a:r>
            <a:r>
              <a:rPr lang="en-US" dirty="0"/>
              <a:t>syntax examples include word choice, matching number and tense, and placing words and phrases in the right order</a:t>
            </a:r>
            <a:r>
              <a:rPr lang="en-US" dirty="0" smtClean="0"/>
              <a:t>.</a:t>
            </a:r>
            <a:endParaRPr lang="tr-TR" dirty="0" smtClean="0"/>
          </a:p>
          <a:p>
            <a:r>
              <a:rPr lang="tr-TR" dirty="0">
                <a:hlinkClick r:id="rId2"/>
              </a:rPr>
              <a:t>https://</a:t>
            </a:r>
            <a:r>
              <a:rPr lang="tr-TR" dirty="0" smtClean="0">
                <a:hlinkClick r:id="rId2"/>
              </a:rPr>
              <a:t>www.google.com/search?q=syntax+linguistics&amp;rlz=1C1OKWM_trTR859TR859&amp;oq=syntax+linguis&amp;aqs=chrome.1.69i57j0l7.6078j0j7&amp;sourceid=chrome&amp;ie=UTF-8</a:t>
            </a:r>
            <a:endParaRPr lang="tr-TR" dirty="0" smtClean="0"/>
          </a:p>
          <a:p>
            <a:endParaRPr lang="tr-TR" dirty="0"/>
          </a:p>
        </p:txBody>
      </p:sp>
    </p:spTree>
    <p:extLst>
      <p:ext uri="{BB962C8B-B14F-4D97-AF65-F5344CB8AC3E}">
        <p14:creationId xmlns:p14="http://schemas.microsoft.com/office/powerpoint/2010/main" val="2552545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r>
              <a:rPr lang="en-US" b="1" dirty="0">
                <a:solidFill>
                  <a:srgbClr val="C00000"/>
                </a:solidFill>
                <a:latin typeface="Times New Roman" panose="02020603050405020304" pitchFamily="18" charset="0"/>
                <a:cs typeface="Times New Roman" panose="02020603050405020304" pitchFamily="18" charset="0"/>
              </a:rPr>
              <a:t>What is the study of syntax about?</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Studying syntax is relevant to a lot of subject areas in linguistics. </a:t>
            </a:r>
            <a:endParaRPr lang="tr-TR"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We </a:t>
            </a:r>
            <a:r>
              <a:rPr lang="en-US" dirty="0">
                <a:latin typeface="Times New Roman" panose="02020603050405020304" pitchFamily="18" charset="0"/>
                <a:cs typeface="Times New Roman" panose="02020603050405020304" pitchFamily="18" charset="0"/>
              </a:rPr>
              <a:t>must study syntax to understand how children acquire their language, how they start constructing sentences and what stage do they learn the tacit syntactic rules of the language. ... </a:t>
            </a:r>
            <a:endParaRPr lang="tr-TR"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Some </a:t>
            </a:r>
            <a:r>
              <a:rPr lang="en-US" dirty="0">
                <a:latin typeface="Times New Roman" panose="02020603050405020304" pitchFamily="18" charset="0"/>
                <a:cs typeface="Times New Roman" panose="02020603050405020304" pitchFamily="18" charset="0"/>
              </a:rPr>
              <a:t>linguists believe that all languages have the same parameters</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hlinkClick r:id="rId2"/>
              </a:rPr>
              <a:t>https://</a:t>
            </a:r>
            <a:r>
              <a:rPr lang="tr-TR" dirty="0" smtClean="0">
                <a:latin typeface="Times New Roman" panose="02020603050405020304" pitchFamily="18" charset="0"/>
                <a:cs typeface="Times New Roman" panose="02020603050405020304" pitchFamily="18" charset="0"/>
                <a:hlinkClick r:id="rId2"/>
              </a:rPr>
              <a:t>www.google.com/search?rlz=1C1OKWM_trTR859TR859&amp;ei=0Pc7Xu3UHJWQ8gKZ65iQDg&amp;q=What+is+the+study+of+syntax</a:t>
            </a:r>
            <a:endParaRPr lang="tr-TR" dirty="0" smtClean="0">
              <a:latin typeface="Times New Roman" panose="02020603050405020304" pitchFamily="18" charset="0"/>
              <a:cs typeface="Times New Roman" panose="02020603050405020304" pitchFamily="18" charset="0"/>
            </a:endParaRPr>
          </a:p>
          <a:p>
            <a:endParaRPr lang="tr-TR" dirty="0" smtClean="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1737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b="1" dirty="0">
                <a:solidFill>
                  <a:srgbClr val="C00000"/>
                </a:solidFill>
                <a:latin typeface="Times New Roman" panose="02020603050405020304" pitchFamily="18" charset="0"/>
                <a:cs typeface="Times New Roman" panose="02020603050405020304" pitchFamily="18" charset="0"/>
              </a:rPr>
              <a:t>Why is syntax important in language?</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Autofit/>
          </a:bodyPr>
          <a:lstStyle/>
          <a:p>
            <a:pPr algn="just"/>
            <a:r>
              <a:rPr lang="en-US" dirty="0">
                <a:latin typeface="Times New Roman" panose="02020603050405020304" pitchFamily="18" charset="0"/>
                <a:cs typeface="Times New Roman" panose="02020603050405020304" pitchFamily="18" charset="0"/>
              </a:rPr>
              <a:t>The study of syntax in linguistics is quite challenging since the learner has to know how to put words in a sentence to make it sensible and avoid ambiguity (Smith, 2015). </a:t>
            </a:r>
            <a:endParaRPr lang="tr-TR"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Many </a:t>
            </a:r>
            <a:r>
              <a:rPr lang="en-US" dirty="0">
                <a:latin typeface="Times New Roman" panose="02020603050405020304" pitchFamily="18" charset="0"/>
                <a:cs typeface="Times New Roman" panose="02020603050405020304" pitchFamily="18" charset="0"/>
              </a:rPr>
              <a:t>people know the meanings of many words, but it is difficult to put the words in a sentence that makes grammatical and logical sense. A sentence is supposed to communicate something to the listeners. Words arranged in a sentence can give a particular meaning; the same words rearranged can give a different message to the listeners. To become proficient in a language, syntax is one of the most important aspects to be considered</a:t>
            </a:r>
            <a:r>
              <a:rPr lang="en-US" dirty="0" smtClean="0">
                <a:latin typeface="Times New Roman" panose="02020603050405020304" pitchFamily="18" charset="0"/>
                <a:cs typeface="Times New Roman" panose="02020603050405020304" pitchFamily="18" charset="0"/>
              </a:rPr>
              <a:t>.</a:t>
            </a:r>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0585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b="1" dirty="0">
                <a:solidFill>
                  <a:srgbClr val="C00000"/>
                </a:solidFill>
                <a:latin typeface="Times New Roman" panose="02020603050405020304" pitchFamily="18" charset="0"/>
                <a:cs typeface="Times New Roman" panose="02020603050405020304" pitchFamily="18" charset="0"/>
              </a:rPr>
              <a:t>Why is syntax important in language</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Autofit/>
          </a:bodyPr>
          <a:lstStyle/>
          <a:p>
            <a:pPr algn="just"/>
            <a:r>
              <a:rPr lang="en-US" dirty="0">
                <a:latin typeface="Times New Roman" panose="02020603050405020304" pitchFamily="18" charset="0"/>
                <a:cs typeface="Times New Roman" panose="02020603050405020304" pitchFamily="18" charset="0"/>
              </a:rPr>
              <a:t>The choice of the topic on syntax is influenced by the difficulty that is experienced while learning a foreign language (Smith, 2015). Most of the learners of a language have problems in the topic of syntax than all other topics in the study of any language. </a:t>
            </a:r>
            <a:r>
              <a:rPr lang="en-US" dirty="0" smtClean="0">
                <a:latin typeface="Times New Roman" panose="02020603050405020304" pitchFamily="18" charset="0"/>
                <a:cs typeface="Times New Roman" panose="02020603050405020304" pitchFamily="18" charset="0"/>
              </a:rPr>
              <a:t>Syntax </a:t>
            </a:r>
            <a:r>
              <a:rPr lang="en-US" dirty="0">
                <a:latin typeface="Times New Roman" panose="02020603050405020304" pitchFamily="18" charset="0"/>
                <a:cs typeface="Times New Roman" panose="02020603050405020304" pitchFamily="18" charset="0"/>
              </a:rPr>
              <a:t>is the learner’s first attempt to understand creativity in language and its limits. An English learner may know the meaning of words football, take, watch and match, but the meaning of a message depends also on the structure of a sentence. </a:t>
            </a:r>
            <a:r>
              <a:rPr lang="en-US" dirty="0" smtClean="0">
                <a:latin typeface="Times New Roman" panose="02020603050405020304" pitchFamily="18" charset="0"/>
                <a:cs typeface="Times New Roman" panose="02020603050405020304" pitchFamily="18" charset="0"/>
              </a:rPr>
              <a:t>Syntax </a:t>
            </a:r>
            <a:r>
              <a:rPr lang="en-US" dirty="0">
                <a:latin typeface="Times New Roman" panose="02020603050405020304" pitchFamily="18" charset="0"/>
                <a:cs typeface="Times New Roman" panose="02020603050405020304" pitchFamily="18" charset="0"/>
              </a:rPr>
              <a:t>soundness in a sentence makes the sentence easier to understand for the reader and the listener and the message is passed on to the reader without any confusion. </a:t>
            </a:r>
            <a:r>
              <a:rPr lang="en-US" dirty="0" smtClean="0">
                <a:latin typeface="Times New Roman" panose="02020603050405020304" pitchFamily="18" charset="0"/>
                <a:cs typeface="Times New Roman" panose="02020603050405020304" pitchFamily="18" charset="0"/>
              </a:rPr>
              <a:t>Thus</a:t>
            </a:r>
            <a:r>
              <a:rPr lang="en-US" dirty="0">
                <a:latin typeface="Times New Roman" panose="02020603050405020304" pitchFamily="18" charset="0"/>
                <a:cs typeface="Times New Roman" panose="02020603050405020304" pitchFamily="18" charset="0"/>
              </a:rPr>
              <a:t>, people learning languages should take into consideration the use of syntax (Yule, 2006).</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5512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b="1" dirty="0">
                <a:solidFill>
                  <a:srgbClr val="C00000"/>
                </a:solidFill>
                <a:latin typeface="Times New Roman" panose="02020603050405020304" pitchFamily="18" charset="0"/>
                <a:cs typeface="Times New Roman" panose="02020603050405020304" pitchFamily="18" charset="0"/>
              </a:rPr>
              <a:t>Literature Review on Importance of Syntax in Linguistics</a:t>
            </a:r>
            <a:endParaRPr lang="tr-TR" b="1" dirty="0">
              <a:solidFill>
                <a:srgbClr val="C0000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fontScale="77500" lnSpcReduction="20000"/>
          </a:bodyPr>
          <a:lstStyle/>
          <a:p>
            <a:pPr algn="just"/>
            <a:r>
              <a:rPr lang="en-US" sz="3600" dirty="0">
                <a:latin typeface="Times New Roman" panose="02020603050405020304" pitchFamily="18" charset="0"/>
                <a:cs typeface="Times New Roman" panose="02020603050405020304" pitchFamily="18" charset="0"/>
              </a:rPr>
              <a:t>Syntax is a part of linguistics that is involved in the study of sentence structure. It is based on three elements of a sentence: word order, word agreement, and hierarchical structure of a sentence (Hana, 2011). Learners of a language must know how to arrange words that they know to make a sentence. If one wants some books and knows that they are called books, a sentence may be constructed as “Want these I books.” It is not grammatically correct, and the listener may not understand the message. The words should be arranged as, “I want these books.” A learner of a language should also ensure that there is word agreement in a sentence; subject and verb, determiner and noun, and other words have to agree with each other (Hana, 2011). </a:t>
            </a:r>
            <a:endParaRPr lang="tr-TR" sz="3600" dirty="0" smtClean="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02006630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3002</TotalTime>
  <Words>937</Words>
  <Application>Microsoft Office PowerPoint</Application>
  <PresentationFormat>Geniş ekran</PresentationFormat>
  <Paragraphs>41</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10</vt:i4>
      </vt:variant>
    </vt:vector>
  </HeadingPairs>
  <TitlesOfParts>
    <vt:vector size="17" baseType="lpstr">
      <vt:lpstr>Arial</vt:lpstr>
      <vt:lpstr>Calibri</vt:lpstr>
      <vt:lpstr>Calibri Light</vt:lpstr>
      <vt:lpstr>Garamond</vt:lpstr>
      <vt:lpstr>Segoe UI Black</vt:lpstr>
      <vt:lpstr>Times New Roman</vt:lpstr>
      <vt:lpstr>Office Teması</vt:lpstr>
      <vt:lpstr>BDB 301-302 Dilbilim Temel Kavramları I (Introduction to Linguistics)</vt:lpstr>
      <vt:lpstr>What is Syntax?</vt:lpstr>
      <vt:lpstr>Syntaxe (structurale). </vt:lpstr>
      <vt:lpstr>  Syntaxe (générative). </vt:lpstr>
      <vt:lpstr> What is an example of syntax?</vt:lpstr>
      <vt:lpstr>What is the study of syntax about?</vt:lpstr>
      <vt:lpstr>Why is syntax important in language?</vt:lpstr>
      <vt:lpstr>Why is syntax important in language</vt:lpstr>
      <vt:lpstr>Literature Review on Importance of Syntax in Linguistics</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 nedir?</dc:title>
  <dc:creator>MUSTAFA GÜLEÇ</dc:creator>
  <cp:lastModifiedBy>Mustafa Güleç</cp:lastModifiedBy>
  <cp:revision>198</cp:revision>
  <dcterms:created xsi:type="dcterms:W3CDTF">2018-02-15T15:22:31Z</dcterms:created>
  <dcterms:modified xsi:type="dcterms:W3CDTF">2020-02-07T13:39:18Z</dcterms:modified>
</cp:coreProperties>
</file>