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20" r:id="rId6"/>
    <p:sldMasterId id="2147483732" r:id="rId7"/>
    <p:sldMasterId id="2147483744" r:id="rId8"/>
    <p:sldMasterId id="2147483756" r:id="rId9"/>
    <p:sldMasterId id="2147483768" r:id="rId10"/>
    <p:sldMasterId id="2147483780" r:id="rId11"/>
    <p:sldMasterId id="2147483792" r:id="rId12"/>
  </p:sldMasterIdLst>
  <p:sldIdLst>
    <p:sldId id="257" r:id="rId13"/>
    <p:sldId id="258" r:id="rId14"/>
    <p:sldId id="259" r:id="rId15"/>
    <p:sldId id="260" r:id="rId16"/>
    <p:sldId id="261" r:id="rId17"/>
    <p:sldId id="262" r:id="rId18"/>
    <p:sldId id="263" r:id="rId19"/>
    <p:sldId id="264" r:id="rId20"/>
    <p:sldId id="265" r:id="rId21"/>
    <p:sldId id="266" r:id="rId22"/>
    <p:sldId id="267" r:id="rId23"/>
    <p:sldId id="268"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9.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2.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tableStyles" Target="tableStyles.xml"/><Relationship Id="rId10" Type="http://schemas.openxmlformats.org/officeDocument/2006/relationships/slideMaster" Target="slideMasters/slideMaster10.xml"/><Relationship Id="rId19" Type="http://schemas.openxmlformats.org/officeDocument/2006/relationships/slide" Target="slides/slide7.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76708396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280346607"/>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788002507"/>
      </p:ext>
    </p:extLst>
  </p:cSld>
  <p:clrMapOvr>
    <a:overrideClrMapping bg1="lt1" tx1="dk1" bg2="lt2" tx2="dk2" accent1="accent1" accent2="accent2" accent3="accent3" accent4="accent4" accent5="accent5" accent6="accent6" hlink="hlink" folHlink="folHlink"/>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4205502995"/>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6.03.2018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14438969"/>
      </p:ext>
    </p:extLst>
  </p:cSld>
  <p:clrMapOvr>
    <a:overrideClrMapping bg1="dk1" tx1="lt1" bg2="dk2" tx2="lt2" accent1="accent1" accent2="accent2" accent3="accent3" accent4="accent4" accent5="accent5" accent6="accent6" hlink="hlink" folHlink="folHlink"/>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4293912298"/>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971501866"/>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957208141"/>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565593272"/>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190155537"/>
      </p:ext>
    </p:extLst>
  </p:cSld>
  <p:clrMapOvr>
    <a:overrideClrMapping bg1="lt1" tx1="dk1" bg2="lt2" tx2="dk2" accent1="accent1" accent2="accent2" accent3="accent3" accent4="accent4" accent5="accent5" accent6="accent6" hlink="hlink" folHlink="folHlink"/>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037965296"/>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925280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828696926"/>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674102437"/>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00498519"/>
      </p:ext>
    </p:extLst>
  </p:cSld>
  <p:clrMapOvr>
    <a:overrideClrMapping bg1="lt1" tx1="dk1" bg2="lt2" tx2="dk2" accent1="accent1" accent2="accent2" accent3="accent3" accent4="accent4" accent5="accent5" accent6="accent6" hlink="hlink" folHlink="folHlink"/>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267431242"/>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6.03.2018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084682073"/>
      </p:ext>
    </p:extLst>
  </p:cSld>
  <p:clrMapOvr>
    <a:overrideClrMapping bg1="dk1" tx1="lt1" bg2="dk2" tx2="lt2" accent1="accent1" accent2="accent2" accent3="accent3" accent4="accent4" accent5="accent5" accent6="accent6" hlink="hlink" folHlink="folHlink"/>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182637730"/>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251319444"/>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913386906"/>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917685709"/>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817917844"/>
      </p:ext>
    </p:extLst>
  </p:cSld>
  <p:clrMapOvr>
    <a:overrideClrMapping bg1="lt1" tx1="dk1" bg2="lt2" tx2="dk2" accent1="accent1" accent2="accent2" accent3="accent3" accent4="accent4" accent5="accent5" accent6="accent6" hlink="hlink" folHlink="folHlink"/>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1532556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889584237"/>
      </p:ext>
    </p:extLst>
  </p:cSld>
  <p:clrMapOvr>
    <a:overrideClrMapping bg1="lt1" tx1="dk1" bg2="lt2" tx2="dk2" accent1="accent1" accent2="accent2" accent3="accent3" accent4="accent4" accent5="accent5" accent6="accent6" hlink="hlink" folHlink="folHlink"/>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38898804"/>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587033138"/>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843511673"/>
      </p:ext>
    </p:extLst>
  </p:cSld>
  <p:clrMapOvr>
    <a:overrideClrMapping bg1="lt1" tx1="dk1" bg2="lt2" tx2="dk2" accent1="accent1" accent2="accent2" accent3="accent3" accent4="accent4" accent5="accent5" accent6="accent6" hlink="hlink" folHlink="folHlink"/>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386915465"/>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6.03.2018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40186870"/>
      </p:ext>
    </p:extLst>
  </p:cSld>
  <p:clrMapOvr>
    <a:overrideClrMapping bg1="dk1" tx1="lt1" bg2="dk2" tx2="lt2" accent1="accent1" accent2="accent2" accent3="accent3" accent4="accent4" accent5="accent5" accent6="accent6" hlink="hlink" folHlink="folHlink"/>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4183067328"/>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021554997"/>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35667801"/>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610860758"/>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517394570"/>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580599580"/>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699060564"/>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063877181"/>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5862987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6.03.2018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881923213"/>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898783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2430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6332061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2857259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78625149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8586917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3902162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7690920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49076058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880093117"/>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71557781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6.03.2018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536815706"/>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3069032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9738128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1374702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499256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6.03.2018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487612433"/>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312123063"/>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93868700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70858627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0733145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484919498"/>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42844867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6.03.2018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531597181"/>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0822362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51366754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50814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98219955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45133237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331253010"/>
      </p:ext>
    </p:extLst>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81955334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27673291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64385258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800091829"/>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92835752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6.03.2018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1620632"/>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09503450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817091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419753848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22735561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16284317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845981487"/>
      </p:ext>
    </p:extLst>
  </p:cSld>
  <p:clrMapOvr>
    <a:overrideClrMapping bg1="lt1" tx1="dk1" bg2="lt2" tx2="dk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77492248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5010361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29357523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652003278"/>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47268541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6.03.2018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31392531"/>
      </p:ext>
    </p:extLst>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099529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25311561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51478162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02279517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7127314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645147594"/>
      </p:ext>
    </p:extLst>
  </p:cSld>
  <p:clrMapOvr>
    <a:overrideClrMapping bg1="lt1" tx1="dk1" bg2="lt2" tx2="dk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49351591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18731452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8911040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299971159"/>
      </p:ext>
    </p:extLst>
  </p:cSld>
  <p:clrMapOvr>
    <a:overrideClrMapping bg1="lt1" tx1="dk1" bg2="lt2" tx2="dk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88471742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6.03.2018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427927204"/>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50598655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3197999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724426287"/>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56900339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88097941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92535407"/>
      </p:ext>
    </p:extLst>
  </p:cSld>
  <p:clrMapOvr>
    <a:overrideClrMapping bg1="lt1" tx1="dk1" bg2="lt2" tx2="dk2" accent1="accent1" accent2="accent2" accent3="accent3" accent4="accent4" accent5="accent5" accent6="accent6" hlink="hlink" folHlink="folHlink"/>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33917476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829763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047972538"/>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49288569"/>
      </p:ext>
    </p:extLst>
  </p:cSld>
  <p:clrMapOvr>
    <a:overrideClrMapping bg1="lt1" tx1="dk1" bg2="lt2" tx2="dk2" accent1="accent1" accent2="accent2" accent3="accent3" accent4="accent4" accent5="accent5" accent6="accent6" hlink="hlink" folHlink="folHlink"/>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29609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794246215"/>
      </p:ext>
    </p:extLst>
  </p:cSld>
  <p:clrMapOvr>
    <a:overrideClrMapping bg1="lt1" tx1="dk1" bg2="lt2" tx2="dk2" accent1="accent1" accent2="accent2" accent3="accent3" accent4="accent4" accent5="accent5" accent6="accent6" hlink="hlink" folHlink="folHlink"/>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6.03.2018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438512701"/>
      </p:ext>
    </p:extLst>
  </p:cSld>
  <p:clrMapOvr>
    <a:overrideClrMapping bg1="dk1" tx1="lt1" bg2="dk2" tx2="lt2" accent1="accent1" accent2="accent2" accent3="accent3" accent4="accent4" accent5="accent5" accent6="accent6" hlink="hlink" folHlink="folHlink"/>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28530738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919336368"/>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166114206"/>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835732087"/>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645673694"/>
      </p:ext>
    </p:extLst>
  </p:cSld>
  <p:clrMapOvr>
    <a:overrideClrMapping bg1="lt1" tx1="dk1" bg2="lt2" tx2="dk2" accent1="accent1" accent2="accent2" accent3="accent3" accent4="accent4" accent5="accent5" accent6="accent6" hlink="hlink" folHlink="folHlink"/>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235943241"/>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79916023"/>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288927825"/>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3638971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406491150"/>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4043588101"/>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6.03.2018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270954894"/>
      </p:ext>
    </p:extLst>
  </p:cSld>
  <p:clrMapOvr>
    <a:overrideClrMapping bg1="dk1" tx1="lt1" bg2="dk2" tx2="lt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938522267"/>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573740537"/>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616194266"/>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191880275"/>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463084851"/>
      </p:ext>
    </p:extLst>
  </p:cSld>
  <p:clrMapOvr>
    <a:overrideClrMapping bg1="lt1" tx1="dk1" bg2="lt2" tx2="dk2" accent1="accent1" accent2="accent2" accent3="accent3" accent4="accent4" accent5="accent5" accent6="accent6" hlink="hlink" folHlink="folHlink"/>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6.03.2018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19349857"/>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823841882"/>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758026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2355061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790704677"/>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672634378"/>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2045206931"/>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0494549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409006500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64119831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294996047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70621355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7141394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54624317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6.03.2018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80195889"/>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238480" y="1142985"/>
            <a:ext cx="7772400" cy="1470025"/>
          </a:xfrm>
        </p:spPr>
        <p:txBody>
          <a:bodyPr>
            <a:normAutofit/>
          </a:bodyPr>
          <a:lstStyle/>
          <a:p>
            <a:pPr algn="ctr"/>
            <a:r>
              <a:rPr lang="tr-TR" b="1" dirty="0"/>
              <a:t>DİN SOSYOLOJİSİ</a:t>
            </a:r>
            <a:r>
              <a:rPr lang="tr-TR" dirty="0"/>
              <a:t/>
            </a:r>
            <a:br>
              <a:rPr lang="tr-TR" dirty="0"/>
            </a:br>
            <a:endParaRPr lang="tr-TR" dirty="0"/>
          </a:p>
        </p:txBody>
      </p:sp>
      <p:pic>
        <p:nvPicPr>
          <p:cNvPr id="1027" name="Picture 3"/>
          <p:cNvPicPr>
            <a:picLocks noChangeAspect="1" noChangeArrowheads="1"/>
          </p:cNvPicPr>
          <p:nvPr/>
        </p:nvPicPr>
        <p:blipFill>
          <a:blip r:embed="rId2"/>
          <a:srcRect/>
          <a:stretch>
            <a:fillRect/>
          </a:stretch>
        </p:blipFill>
        <p:spPr bwMode="auto">
          <a:xfrm>
            <a:off x="6024562" y="3214686"/>
            <a:ext cx="1928826" cy="1785950"/>
          </a:xfrm>
          <a:prstGeom prst="rect">
            <a:avLst/>
          </a:prstGeom>
          <a:noFill/>
          <a:ln w="9525">
            <a:noFill/>
            <a:miter lim="800000"/>
            <a:headEnd/>
            <a:tailEnd/>
          </a:ln>
          <a:effectLst/>
        </p:spPr>
      </p:pic>
    </p:spTree>
    <p:extLst>
      <p:ext uri="{BB962C8B-B14F-4D97-AF65-F5344CB8AC3E}">
        <p14:creationId xmlns:p14="http://schemas.microsoft.com/office/powerpoint/2010/main" val="3320580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952596" y="1000108"/>
            <a:ext cx="8215370" cy="3416320"/>
          </a:xfrm>
          <a:prstGeom prst="rect">
            <a:avLst/>
          </a:prstGeom>
        </p:spPr>
        <p:txBody>
          <a:bodyPr wrap="square">
            <a:spAutoFit/>
          </a:bodyPr>
          <a:lstStyle/>
          <a:p>
            <a:pPr algn="just" eaLnBrk="0" fontAlgn="base" hangingPunct="0">
              <a:spcBef>
                <a:spcPct val="0"/>
              </a:spcBef>
              <a:spcAft>
                <a:spcPct val="0"/>
              </a:spcAft>
            </a:pPr>
            <a:r>
              <a:rPr lang="tr-TR" dirty="0">
                <a:solidFill>
                  <a:prstClr val="black"/>
                </a:solidFill>
                <a:latin typeface="Times New Roman" pitchFamily="18" charset="0"/>
                <a:ea typeface="Calibri" pitchFamily="34" charset="0"/>
                <a:cs typeface="Times New Roman" pitchFamily="18" charset="0"/>
              </a:rPr>
              <a:t>Toplumun din üzerindeki etkileri ile dinin sosyal görevi, işlevi ve sosyokültürel hayat üzerindeki etkileri,</a:t>
            </a:r>
            <a:endParaRPr lang="tr-TR" dirty="0">
              <a:solidFill>
                <a:prstClr val="black"/>
              </a:solidFill>
              <a:latin typeface="Times New Roman" pitchFamily="18" charset="0"/>
              <a:cs typeface="Times New Roman" pitchFamily="18" charset="0"/>
            </a:endParaRPr>
          </a:p>
          <a:p>
            <a:pPr algn="just" eaLnBrk="0" fontAlgn="base" hangingPunct="0">
              <a:spcBef>
                <a:spcPct val="0"/>
              </a:spcBef>
              <a:spcAft>
                <a:spcPct val="0"/>
              </a:spcAft>
            </a:pPr>
            <a:r>
              <a:rPr lang="tr-TR" dirty="0">
                <a:solidFill>
                  <a:prstClr val="black"/>
                </a:solidFill>
                <a:latin typeface="Times New Roman" pitchFamily="18" charset="0"/>
                <a:ea typeface="Calibri" pitchFamily="34" charset="0"/>
                <a:cs typeface="Times New Roman" pitchFamily="18" charset="0"/>
              </a:rPr>
              <a:t>* Dini grupların doğuşu, gelişmesi ve çöküşü, </a:t>
            </a:r>
            <a:endParaRPr lang="tr-TR" dirty="0">
              <a:solidFill>
                <a:prstClr val="black"/>
              </a:solidFill>
              <a:latin typeface="Times New Roman" pitchFamily="18" charset="0"/>
              <a:cs typeface="Times New Roman" pitchFamily="18" charset="0"/>
            </a:endParaRPr>
          </a:p>
          <a:p>
            <a:pPr algn="just" eaLnBrk="0" fontAlgn="base" hangingPunct="0">
              <a:spcBef>
                <a:spcPct val="0"/>
              </a:spcBef>
              <a:spcAft>
                <a:spcPct val="0"/>
              </a:spcAft>
            </a:pPr>
            <a:r>
              <a:rPr lang="tr-TR" dirty="0">
                <a:solidFill>
                  <a:prstClr val="black"/>
                </a:solidFill>
                <a:latin typeface="Times New Roman" pitchFamily="18" charset="0"/>
                <a:ea typeface="Calibri" pitchFamily="34" charset="0"/>
                <a:cs typeface="Times New Roman" pitchFamily="18" charset="0"/>
              </a:rPr>
              <a:t>* Dini grupların boyutları, amaçları, yöntemleri ve başka gruplarla olan ilişkileri, </a:t>
            </a:r>
            <a:endParaRPr lang="tr-TR" dirty="0">
              <a:solidFill>
                <a:prstClr val="black"/>
              </a:solidFill>
              <a:latin typeface="Times New Roman" pitchFamily="18" charset="0"/>
              <a:cs typeface="Times New Roman" pitchFamily="18" charset="0"/>
            </a:endParaRPr>
          </a:p>
          <a:p>
            <a:pPr algn="just" eaLnBrk="0" fontAlgn="base" hangingPunct="0">
              <a:spcBef>
                <a:spcPct val="0"/>
              </a:spcBef>
              <a:spcAft>
                <a:spcPct val="0"/>
              </a:spcAft>
            </a:pPr>
            <a:r>
              <a:rPr lang="tr-TR" dirty="0">
                <a:solidFill>
                  <a:prstClr val="black"/>
                </a:solidFill>
                <a:latin typeface="Times New Roman" pitchFamily="18" charset="0"/>
                <a:ea typeface="Calibri" pitchFamily="34" charset="0"/>
                <a:cs typeface="Times New Roman" pitchFamily="18" charset="0"/>
              </a:rPr>
              <a:t>* İman ve ibadetin sosyal etkileri ve yönleri ile cemaatin iman ve ibadet hayatındaki rolü, *Topumda dini inanç ve ibadetlere bağlılığın şiddeti ve bunda rol alan çeşitli faktörler, </a:t>
            </a:r>
            <a:endParaRPr lang="tr-TR" dirty="0">
              <a:solidFill>
                <a:prstClr val="black"/>
              </a:solidFill>
              <a:latin typeface="Times New Roman" pitchFamily="18" charset="0"/>
              <a:cs typeface="Times New Roman" pitchFamily="18" charset="0"/>
            </a:endParaRPr>
          </a:p>
          <a:p>
            <a:pPr algn="just" eaLnBrk="0" fontAlgn="base" hangingPunct="0">
              <a:spcBef>
                <a:spcPct val="0"/>
              </a:spcBef>
              <a:spcAft>
                <a:spcPct val="0"/>
              </a:spcAft>
            </a:pPr>
            <a:r>
              <a:rPr lang="tr-TR" dirty="0">
                <a:solidFill>
                  <a:prstClr val="black"/>
                </a:solidFill>
                <a:latin typeface="Times New Roman" pitchFamily="18" charset="0"/>
                <a:ea typeface="Calibri" pitchFamily="34" charset="0"/>
                <a:cs typeface="Times New Roman" pitchFamily="18" charset="0"/>
              </a:rPr>
              <a:t>* Dini cemaatin yapısı, teşkilatı ve dini otorite tipleri. Bütün bunlar din sosyolojisinin toplum hayatı içerisinde dinin bizzat kendine özgü yapısı ve yaşantısıyla ilgili özel konulardır. Din ve toplum ilişkileri bağlamında dinin iktisat, siyaset, sanat, ahlak, hukuk, devletle olan ilişkileri bulunmaktadır. Bu ilişkilerin araştırılması da din sosyolojisinin konuları arasındadır.</a:t>
            </a:r>
            <a:endParaRPr lang="tr-TR"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3128108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1738282" y="285728"/>
            <a:ext cx="8358246"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B-Genel ve </a:t>
            </a:r>
            <a:r>
              <a:rPr lang="tr-TR" sz="1600" b="1" dirty="0">
                <a:solidFill>
                  <a:srgbClr val="000000"/>
                </a:solidFill>
                <a:latin typeface="Calibri"/>
                <a:ea typeface="Calibri" pitchFamily="34" charset="0"/>
                <a:cs typeface="Times New Roman" pitchFamily="18" charset="0"/>
              </a:rPr>
              <a:t>Ö</a:t>
            </a:r>
            <a:r>
              <a:rPr lang="tr-TR" sz="1600" b="1" dirty="0">
                <a:solidFill>
                  <a:srgbClr val="000000"/>
                </a:solidFill>
                <a:latin typeface="Times New Roman" pitchFamily="18" charset="0"/>
                <a:ea typeface="Calibri" pitchFamily="34" charset="0"/>
                <a:cs typeface="Times New Roman" pitchFamily="18" charset="0"/>
              </a:rPr>
              <a:t>zel Din Sosyolojisi</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Genel din sosyolojisi, bu bilim dalının konusu, metodu, amacı ve teorik temellerinin </a:t>
            </a:r>
            <a:r>
              <a:rPr lang="tr-TR" sz="1600" dirty="0" err="1">
                <a:solidFill>
                  <a:srgbClr val="000000"/>
                </a:solidFill>
                <a:latin typeface="Times New Roman" pitchFamily="18" charset="0"/>
                <a:ea typeface="Calibri" pitchFamily="34" charset="0"/>
                <a:cs typeface="Times New Roman" pitchFamily="18" charset="0"/>
              </a:rPr>
              <a:t>yanısıra</a:t>
            </a:r>
            <a:r>
              <a:rPr lang="tr-TR" sz="1600" dirty="0">
                <a:solidFill>
                  <a:srgbClr val="000000"/>
                </a:solidFill>
                <a:latin typeface="Times New Roman" pitchFamily="18" charset="0"/>
                <a:ea typeface="Calibri" pitchFamily="34" charset="0"/>
                <a:cs typeface="Times New Roman" pitchFamily="18" charset="0"/>
              </a:rPr>
              <a:t> dinin inan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lar pratikler, gruplar, otoriteler ve bunların toplumla etkileşimlerini makro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zeyde, en eskisinden 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 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 dinleri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ermek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zere sistematik bir bi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imde incelemeyi, aralarında karşılaştırma yapmayı hedeflemektedir.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zel din sosyolojisi ise, belli bir dini cemaatin doğuşu, gelişmesi, tabiatı ve orada ortaya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ıkan dini olayların incelenmesi ve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ıklanmasını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rev edinmiştir. Bu anlamda İslam veya </a:t>
            </a:r>
            <a:r>
              <a:rPr lang="tr-TR" sz="1600" dirty="0" err="1">
                <a:solidFill>
                  <a:srgbClr val="000000"/>
                </a:solidFill>
                <a:latin typeface="Times New Roman" pitchFamily="18" charset="0"/>
                <a:ea typeface="Calibri" pitchFamily="34" charset="0"/>
                <a:cs typeface="Times New Roman" pitchFamily="18" charset="0"/>
              </a:rPr>
              <a:t>Hristiyanlık</a:t>
            </a:r>
            <a:r>
              <a:rPr lang="tr-TR" sz="1600" dirty="0">
                <a:solidFill>
                  <a:srgbClr val="000000"/>
                </a:solidFill>
                <a:latin typeface="Times New Roman" pitchFamily="18" charset="0"/>
                <a:ea typeface="Calibri" pitchFamily="34" charset="0"/>
                <a:cs typeface="Times New Roman" pitchFamily="18" charset="0"/>
              </a:rPr>
              <a:t> gibi dinlerin ayrı ayrı din sosyolojisi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nden incelenmeleri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zel din sosyolojilerini oluşturur.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C-Din Sosyolojisinin Y</a:t>
            </a:r>
            <a:r>
              <a:rPr lang="tr-TR" sz="1600" b="1" dirty="0">
                <a:solidFill>
                  <a:srgbClr val="000000"/>
                </a:solidFill>
                <a:latin typeface="Calibri"/>
                <a:ea typeface="Calibri" pitchFamily="34" charset="0"/>
                <a:cs typeface="Times New Roman" pitchFamily="18" charset="0"/>
              </a:rPr>
              <a:t>ö</a:t>
            </a:r>
            <a:r>
              <a:rPr lang="tr-TR" sz="1600" b="1" dirty="0">
                <a:solidFill>
                  <a:srgbClr val="000000"/>
                </a:solidFill>
                <a:latin typeface="Times New Roman" pitchFamily="18" charset="0"/>
                <a:ea typeface="Calibri" pitchFamily="34" charset="0"/>
                <a:cs typeface="Times New Roman" pitchFamily="18" charset="0"/>
              </a:rPr>
              <a:t>ntem ve Teknikleri</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Sosyolojide farklı bilim anlayışları vardır. Bunlar pozitivist yaklaşım, yorumlayıcı yaklaşım ve eleştirel yaklaşımlardır.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prstClr val="black"/>
                </a:solidFill>
                <a:latin typeface="Times New Roman" pitchFamily="18" charset="0"/>
                <a:ea typeface="Calibri" pitchFamily="34" charset="0"/>
                <a:cs typeface="Times New Roman" pitchFamily="18" charset="0"/>
              </a:rPr>
              <a:t>Pozitivist yaklaşım:</a:t>
            </a:r>
            <a:r>
              <a:rPr lang="tr-TR" sz="1600" dirty="0">
                <a:solidFill>
                  <a:prstClr val="black"/>
                </a:solidFill>
                <a:latin typeface="Times New Roman" pitchFamily="18" charset="0"/>
                <a:ea typeface="Calibri" pitchFamily="34" charset="0"/>
                <a:cs typeface="Times New Roman" pitchFamily="18" charset="0"/>
              </a:rPr>
              <a:t> Ger</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ekliğin insanlardan bağımsız olarak, tıpkı doğa gibi, var olduğunu savunur Bu d</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ş</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nceden yola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ıkarak sosyolojide toplumsal yasalar hali hazırda zaten vardır denmektedir.Dolayısı ile </a:t>
            </a:r>
            <a:r>
              <a:rPr lang="tr-TR" sz="1600" dirty="0">
                <a:solidFill>
                  <a:prstClr val="black"/>
                </a:solidFill>
                <a:latin typeface="Calibri"/>
                <a:ea typeface="Calibri" pitchFamily="34" charset="0"/>
                <a:cs typeface="Times New Roman" pitchFamily="18" charset="0"/>
              </a:rPr>
              <a:t>‘</a:t>
            </a:r>
            <a:r>
              <a:rPr lang="tr-TR" sz="1600" dirty="0">
                <a:solidFill>
                  <a:prstClr val="black"/>
                </a:solidFill>
                <a:latin typeface="Times New Roman" pitchFamily="18" charset="0"/>
                <a:ea typeface="Calibri" pitchFamily="34" charset="0"/>
                <a:cs typeface="Times New Roman" pitchFamily="18" charset="0"/>
              </a:rPr>
              <a:t>toplumsal dinamiklere</a:t>
            </a:r>
            <a:r>
              <a:rPr lang="tr-TR" sz="1600" dirty="0">
                <a:solidFill>
                  <a:prstClr val="black"/>
                </a:solidFill>
                <a:latin typeface="Calibri"/>
                <a:ea typeface="Calibri" pitchFamily="34" charset="0"/>
                <a:cs typeface="Times New Roman" pitchFamily="18" charset="0"/>
              </a:rPr>
              <a:t>’</a:t>
            </a:r>
            <a:r>
              <a:rPr lang="tr-TR" sz="1600" dirty="0">
                <a:solidFill>
                  <a:prstClr val="black"/>
                </a:solidFill>
                <a:latin typeface="Times New Roman" pitchFamily="18" charset="0"/>
                <a:ea typeface="Calibri" pitchFamily="34" charset="0"/>
                <a:cs typeface="Times New Roman" pitchFamily="18" charset="0"/>
              </a:rPr>
              <a:t> form</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ller bulabiliriz. Bu bakımdan pozitivist sosyal bilim, fen </a:t>
            </a:r>
            <a:r>
              <a:rPr lang="tr-TR" sz="1600" dirty="0" err="1">
                <a:solidFill>
                  <a:prstClr val="black"/>
                </a:solidFill>
                <a:latin typeface="Times New Roman" pitchFamily="18" charset="0"/>
                <a:ea typeface="Calibri" pitchFamily="34" charset="0"/>
                <a:cs typeface="Times New Roman" pitchFamily="18" charset="0"/>
              </a:rPr>
              <a:t>bilimlerininy</a:t>
            </a:r>
            <a:r>
              <a:rPr lang="tr-TR" sz="1600" dirty="0" err="1">
                <a:solidFill>
                  <a:prstClr val="black"/>
                </a:solidFill>
                <a:latin typeface="Calibri"/>
                <a:ea typeface="Calibri" pitchFamily="34" charset="0"/>
                <a:cs typeface="Times New Roman" pitchFamily="18" charset="0"/>
              </a:rPr>
              <a:t>ö</a:t>
            </a:r>
            <a:r>
              <a:rPr lang="tr-TR" sz="1600" dirty="0" err="1">
                <a:solidFill>
                  <a:prstClr val="black"/>
                </a:solidFill>
                <a:latin typeface="Times New Roman" pitchFamily="18" charset="0"/>
                <a:ea typeface="Calibri" pitchFamily="34" charset="0"/>
                <a:cs typeface="Times New Roman" pitchFamily="18" charset="0"/>
              </a:rPr>
              <a:t>ntemlerine</a:t>
            </a:r>
            <a:r>
              <a:rPr lang="tr-TR" sz="1600" dirty="0">
                <a:solidFill>
                  <a:prstClr val="black"/>
                </a:solidFill>
                <a:latin typeface="Times New Roman" pitchFamily="18" charset="0"/>
                <a:ea typeface="Calibri" pitchFamily="34" charset="0"/>
                <a:cs typeface="Times New Roman" pitchFamily="18" charset="0"/>
              </a:rPr>
              <a:t> benzer y</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ntemler kullanarak bu yasaların keşfedilmesi durumunda gelecekle ilgili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ng</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lerde bulunmanın ve toplumsal olayları kontrol etmenin m</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mk</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 olacağını savunur.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prstClr val="black"/>
                </a:solidFill>
                <a:latin typeface="Times New Roman" pitchFamily="18" charset="0"/>
                <a:ea typeface="Calibri" pitchFamily="34" charset="0"/>
                <a:cs typeface="Times New Roman" pitchFamily="18" charset="0"/>
              </a:rPr>
              <a:t>Yorumlayıcı yaklaşım:</a:t>
            </a:r>
            <a:r>
              <a:rPr lang="tr-TR" sz="1600" dirty="0">
                <a:solidFill>
                  <a:prstClr val="black"/>
                </a:solidFill>
                <a:latin typeface="Times New Roman" pitchFamily="18" charset="0"/>
                <a:ea typeface="Calibri" pitchFamily="34" charset="0"/>
                <a:cs typeface="Times New Roman" pitchFamily="18" charset="0"/>
              </a:rPr>
              <a:t>Bu d</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ş</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nce toplum </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zerinde genelleme yapmayı reddeder.</a:t>
            </a:r>
            <a:r>
              <a:rPr lang="tr-TR" sz="1600" dirty="0">
                <a:solidFill>
                  <a:prstClr val="black"/>
                </a:solidFill>
                <a:latin typeface="Calibri"/>
                <a:ea typeface="Calibri" pitchFamily="34" charset="0"/>
                <a:cs typeface="Times New Roman" pitchFamily="18" charset="0"/>
              </a:rPr>
              <a:t>Çü</a:t>
            </a:r>
            <a:r>
              <a:rPr lang="tr-TR" sz="1600" dirty="0">
                <a:solidFill>
                  <a:prstClr val="black"/>
                </a:solidFill>
                <a:latin typeface="Times New Roman" pitchFamily="18" charset="0"/>
                <a:ea typeface="Calibri" pitchFamily="34" charset="0"/>
                <a:cs typeface="Times New Roman" pitchFamily="18" charset="0"/>
              </a:rPr>
              <a:t>nk</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 toplumun uzamları ve bağlamları vardır, daha da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tesi toplumun </a:t>
            </a:r>
            <a:r>
              <a:rPr lang="tr-TR" sz="1600" dirty="0" err="1">
                <a:solidFill>
                  <a:prstClr val="black"/>
                </a:solidFill>
                <a:latin typeface="Times New Roman" pitchFamily="18" charset="0"/>
                <a:ea typeface="Calibri" pitchFamily="34" charset="0"/>
                <a:cs typeface="Times New Roman" pitchFamily="18" charset="0"/>
              </a:rPr>
              <a:t>monadları</a:t>
            </a:r>
            <a:r>
              <a:rPr lang="tr-TR" sz="1600" dirty="0">
                <a:solidFill>
                  <a:prstClr val="black"/>
                </a:solidFill>
                <a:latin typeface="Times New Roman" pitchFamily="18" charset="0"/>
                <a:ea typeface="Calibri" pitchFamily="34" charset="0"/>
                <a:cs typeface="Times New Roman" pitchFamily="18" charset="0"/>
              </a:rPr>
              <a:t> vardır. Yorumlayıcı yaklaşıma g</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re, toplumsal ger</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ekler, </a:t>
            </a:r>
            <a:r>
              <a:rPr lang="tr-TR" sz="1600" dirty="0">
                <a:solidFill>
                  <a:prstClr val="black"/>
                </a:solidFill>
                <a:latin typeface="Calibri"/>
                <a:ea typeface="Calibri" pitchFamily="34" charset="0"/>
                <a:cs typeface="Times New Roman" pitchFamily="18" charset="0"/>
              </a:rPr>
              <a:t>‘</a:t>
            </a:r>
            <a:r>
              <a:rPr lang="tr-TR" sz="1600" dirty="0">
                <a:solidFill>
                  <a:prstClr val="black"/>
                </a:solidFill>
                <a:latin typeface="Times New Roman" pitchFamily="18" charset="0"/>
                <a:ea typeface="Calibri" pitchFamily="34" charset="0"/>
                <a:cs typeface="Times New Roman" pitchFamily="18" charset="0"/>
              </a:rPr>
              <a:t>doğa kanunları</a:t>
            </a:r>
            <a:r>
              <a:rPr lang="tr-TR" sz="1600" dirty="0">
                <a:solidFill>
                  <a:prstClr val="black"/>
                </a:solidFill>
                <a:latin typeface="Calibri"/>
                <a:ea typeface="Calibri" pitchFamily="34" charset="0"/>
                <a:cs typeface="Times New Roman" pitchFamily="18" charset="0"/>
              </a:rPr>
              <a:t>’</a:t>
            </a:r>
            <a:r>
              <a:rPr lang="tr-TR" sz="1600" dirty="0">
                <a:solidFill>
                  <a:prstClr val="black"/>
                </a:solidFill>
                <a:latin typeface="Times New Roman" pitchFamily="18" charset="0"/>
                <a:ea typeface="Calibri" pitchFamily="34" charset="0"/>
                <a:cs typeface="Times New Roman" pitchFamily="18" charset="0"/>
              </a:rPr>
              <a:t> gibi incelenemez.Doğa hep vardır ama toplumsal dinamik bir etki sonucu y</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nlenir. Doğa insandan bağımsızdır, buna karşılık toplum ise insandan oluşur. Dolayısıyla toplum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indeki minik bir etki t</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m toplumu saracak ve algıyı değiştirecek kadar etkin olabilir. </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942749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2095472" y="500042"/>
            <a:ext cx="7929618"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prstClr val="black"/>
                </a:solidFill>
                <a:latin typeface="Times New Roman" pitchFamily="18" charset="0"/>
                <a:ea typeface="Calibri" pitchFamily="34" charset="0"/>
                <a:cs typeface="Times New Roman" pitchFamily="18" charset="0"/>
              </a:rPr>
              <a:t>Eleştirel yaklaşım:</a:t>
            </a:r>
            <a:r>
              <a:rPr lang="tr-TR" sz="1600" dirty="0">
                <a:solidFill>
                  <a:prstClr val="black"/>
                </a:solidFill>
                <a:latin typeface="Times New Roman" pitchFamily="18" charset="0"/>
                <a:ea typeface="Calibri" pitchFamily="34" charset="0"/>
                <a:cs typeface="Times New Roman" pitchFamily="18" charset="0"/>
              </a:rPr>
              <a:t>bu yaklaşıma g</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re, toplum ne pozitivist ne de yorumlayıcı yaklaşıma g</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re belirlenemez.</a:t>
            </a:r>
            <a:r>
              <a:rPr lang="tr-TR" sz="1600" dirty="0">
                <a:solidFill>
                  <a:prstClr val="black"/>
                </a:solidFill>
                <a:latin typeface="Calibri"/>
                <a:ea typeface="Calibri" pitchFamily="34" charset="0"/>
                <a:cs typeface="Times New Roman" pitchFamily="18" charset="0"/>
              </a:rPr>
              <a:t>Çü</a:t>
            </a:r>
            <a:r>
              <a:rPr lang="tr-TR" sz="1600" dirty="0">
                <a:solidFill>
                  <a:prstClr val="black"/>
                </a:solidFill>
                <a:latin typeface="Times New Roman" pitchFamily="18" charset="0"/>
                <a:ea typeface="Calibri" pitchFamily="34" charset="0"/>
                <a:cs typeface="Times New Roman" pitchFamily="18" charset="0"/>
              </a:rPr>
              <a:t>nk</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 bu yaklaşımlar, toplumu sadece y</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zeysel g</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şe bakarak değerlendirmektedirler. Bu eksik bir değerlendirme olur. Bir toplum dinamiği mit ya da ill</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zyonlardan oluşmuş olabilir.Bu anlamda toplum mekanizmalarını algılayıp, tanımsal kabukları bir bir kaldırıp altındaki ger</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eğe ulaşmak gerekir. Ancak bu </a:t>
            </a:r>
            <a:r>
              <a:rPr lang="tr-TR" sz="1600" dirty="0">
                <a:solidFill>
                  <a:prstClr val="black"/>
                </a:solidFill>
                <a:latin typeface="Calibri"/>
                <a:ea typeface="Calibri" pitchFamily="34" charset="0"/>
                <a:cs typeface="Times New Roman" pitchFamily="18" charset="0"/>
              </a:rPr>
              <a:t>“</a:t>
            </a:r>
            <a:r>
              <a:rPr lang="tr-TR" sz="1600" dirty="0">
                <a:solidFill>
                  <a:prstClr val="black"/>
                </a:solidFill>
                <a:latin typeface="Times New Roman" pitchFamily="18" charset="0"/>
                <a:ea typeface="Calibri" pitchFamily="34" charset="0"/>
                <a:cs typeface="Times New Roman" pitchFamily="18" charset="0"/>
              </a:rPr>
              <a:t>eleştirel bakış</a:t>
            </a:r>
            <a:r>
              <a:rPr lang="tr-TR" sz="1600" dirty="0">
                <a:solidFill>
                  <a:prstClr val="black"/>
                </a:solidFill>
                <a:latin typeface="Calibri"/>
                <a:ea typeface="Calibri" pitchFamily="34" charset="0"/>
                <a:cs typeface="Times New Roman" pitchFamily="18" charset="0"/>
              </a:rPr>
              <a:t>”</a:t>
            </a:r>
            <a:r>
              <a:rPr lang="tr-TR" sz="1600" dirty="0">
                <a:solidFill>
                  <a:prstClr val="black"/>
                </a:solidFill>
                <a:latin typeface="Times New Roman" pitchFamily="18" charset="0"/>
                <a:ea typeface="Calibri" pitchFamily="34" charset="0"/>
                <a:cs typeface="Times New Roman" pitchFamily="18" charset="0"/>
              </a:rPr>
              <a:t> ile toplumsal kalıplar yerle bir edilip, insana yarayanlı kavramlara ulaşılabilir ve mevcut sakat durum, sağlıklı bir yapıya kavuşabilir.</a:t>
            </a:r>
          </a:p>
          <a:p>
            <a:pPr algn="just" fontAlgn="base">
              <a:spcBef>
                <a:spcPct val="0"/>
              </a:spcBef>
              <a:spcAft>
                <a:spcPct val="0"/>
              </a:spcAft>
            </a:pPr>
            <a:endParaRPr lang="tr-TR" sz="1600" dirty="0">
              <a:solidFill>
                <a:prstClr val="black"/>
              </a:solidFill>
              <a:latin typeface="Times New Roman" pitchFamily="18" charset="0"/>
              <a:cs typeface="Times New Roman" pitchFamily="18" charset="0"/>
            </a:endParaRPr>
          </a:p>
          <a:p>
            <a:pPr algn="just" fontAlgn="base">
              <a:spcBef>
                <a:spcPct val="0"/>
              </a:spcBef>
              <a:spcAft>
                <a:spcPct val="0"/>
              </a:spcAft>
            </a:pP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460524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381225" y="1571612"/>
            <a:ext cx="4646913" cy="3385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DİN SOSYOLOJİSİNİN DOĞUŞU VE GELİŞİMİ</a:t>
            </a:r>
            <a:endParaRPr lang="tr-TR" sz="1600" dirty="0">
              <a:solidFill>
                <a:prstClr val="black"/>
              </a:solidFill>
              <a:latin typeface="Arial" pitchFamily="34" charset="0"/>
              <a:cs typeface="Arial" pitchFamily="34" charset="0"/>
            </a:endParaRPr>
          </a:p>
        </p:txBody>
      </p:sp>
      <p:sp>
        <p:nvSpPr>
          <p:cNvPr id="1026" name="Rectangle 2"/>
          <p:cNvSpPr>
            <a:spLocks noChangeArrowheads="1"/>
          </p:cNvSpPr>
          <p:nvPr/>
        </p:nvSpPr>
        <p:spPr bwMode="auto">
          <a:xfrm>
            <a:off x="2238348" y="2285992"/>
            <a:ext cx="7643866"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I-Sosyoloji</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Kısaca gruplar ve topluluklardaki insanların sosyal yaşamının araştırılması olarak ifade edebileceğimiz sosyoloji, 19. </a:t>
            </a:r>
            <a:r>
              <a:rPr lang="tr-TR" sz="1400" dirty="0" err="1">
                <a:solidFill>
                  <a:srgbClr val="000000"/>
                </a:solidFill>
                <a:latin typeface="Times New Roman" pitchFamily="18" charset="0"/>
                <a:ea typeface="Calibri" pitchFamily="34" charset="0"/>
                <a:cs typeface="Times New Roman" pitchFamily="18" charset="0"/>
              </a:rPr>
              <a:t>yy.</a:t>
            </a:r>
            <a:r>
              <a:rPr lang="tr-TR" sz="1400" dirty="0" err="1">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da</a:t>
            </a:r>
            <a:r>
              <a:rPr lang="tr-TR" sz="1400" dirty="0">
                <a:solidFill>
                  <a:srgbClr val="000000"/>
                </a:solidFill>
                <a:latin typeface="Times New Roman" pitchFamily="18" charset="0"/>
                <a:ea typeface="Calibri" pitchFamily="34" charset="0"/>
                <a:cs typeface="Times New Roman" pitchFamily="18" charset="0"/>
              </a:rPr>
              <a:t> felsefeden ayrılarak bağımsız bir bilim olmuştur. Latince </a:t>
            </a:r>
            <a:r>
              <a:rPr lang="tr-TR" sz="1400" dirty="0">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socius</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(toplum) ve Yunanca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logos</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(bilim) kelimelerinin birleşiminden oluşan sosyoloji kavramı ilk defa 1839</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da </a:t>
            </a:r>
            <a:r>
              <a:rPr lang="tr-TR" sz="1400" dirty="0" err="1">
                <a:solidFill>
                  <a:srgbClr val="000000"/>
                </a:solidFill>
                <a:latin typeface="Times New Roman" pitchFamily="18" charset="0"/>
                <a:ea typeface="Calibri" pitchFamily="34" charset="0"/>
                <a:cs typeface="Times New Roman" pitchFamily="18" charset="0"/>
              </a:rPr>
              <a:t>Aguste</a:t>
            </a:r>
            <a:r>
              <a:rPr lang="tr-TR" sz="1400" dirty="0">
                <a:solidFill>
                  <a:srgbClr val="000000"/>
                </a:solidFill>
                <a:latin typeface="Times New Roman" pitchFamily="18" charset="0"/>
                <a:ea typeface="Calibri" pitchFamily="34" charset="0"/>
                <a:cs typeface="Times New Roman" pitchFamily="18" charset="0"/>
              </a:rPr>
              <a:t> </a:t>
            </a:r>
            <a:r>
              <a:rPr lang="tr-TR" sz="1400" dirty="0" err="1">
                <a:solidFill>
                  <a:srgbClr val="000000"/>
                </a:solidFill>
                <a:latin typeface="Times New Roman" pitchFamily="18" charset="0"/>
                <a:ea typeface="Calibri" pitchFamily="34" charset="0"/>
                <a:cs typeface="Times New Roman" pitchFamily="18" charset="0"/>
              </a:rPr>
              <a:t>Comte</a:t>
            </a:r>
            <a:r>
              <a:rPr lang="tr-TR" sz="1400" dirty="0">
                <a:solidFill>
                  <a:srgbClr val="000000"/>
                </a:solidFill>
                <a:latin typeface="Times New Roman" pitchFamily="18" charset="0"/>
                <a:ea typeface="Calibri" pitchFamily="34" charset="0"/>
                <a:cs typeface="Times New Roman" pitchFamily="18" charset="0"/>
              </a:rPr>
              <a:t> tarafından kullanılmıştır. Sosyoloji, 19.</a:t>
            </a:r>
            <a:r>
              <a:rPr lang="tr-TR" sz="1400" dirty="0" err="1">
                <a:solidFill>
                  <a:srgbClr val="000000"/>
                </a:solidFill>
                <a:latin typeface="Times New Roman" pitchFamily="18" charset="0"/>
                <a:ea typeface="Calibri" pitchFamily="34" charset="0"/>
                <a:cs typeface="Times New Roman" pitchFamily="18" charset="0"/>
              </a:rPr>
              <a:t>yy.</a:t>
            </a:r>
            <a:r>
              <a:rPr lang="tr-TR" sz="1400" dirty="0" err="1">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da</a:t>
            </a:r>
            <a:r>
              <a:rPr lang="tr-TR" sz="1400" dirty="0">
                <a:solidFill>
                  <a:srgbClr val="000000"/>
                </a:solidFill>
                <a:latin typeface="Times New Roman" pitchFamily="18" charset="0"/>
                <a:ea typeface="Calibri" pitchFamily="34" charset="0"/>
                <a:cs typeface="Times New Roman" pitchFamily="18" charset="0"/>
              </a:rPr>
              <a:t> Fransa</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da bulanımlar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inde kıvranan toplumun sorunlarına </a:t>
            </a:r>
            <a:r>
              <a:rPr lang="tr-TR" sz="1400" dirty="0">
                <a:solidFill>
                  <a:srgbClr val="000000"/>
                </a:solidFill>
                <a:latin typeface="Calibri"/>
                <a:ea typeface="Calibri" pitchFamily="34" charset="0"/>
                <a:cs typeface="Times New Roman" pitchFamily="18" charset="0"/>
              </a:rPr>
              <a:t>çö</a:t>
            </a:r>
            <a:r>
              <a:rPr lang="tr-TR" sz="1400" dirty="0">
                <a:solidFill>
                  <a:srgbClr val="000000"/>
                </a:solidFill>
                <a:latin typeface="Times New Roman" pitchFamily="18" charset="0"/>
                <a:ea typeface="Calibri" pitchFamily="34" charset="0"/>
                <a:cs typeface="Times New Roman" pitchFamily="18" charset="0"/>
              </a:rPr>
              <a:t>z</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 bulmak amacıyla ortaya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ıkmıştır. Dilimizde </a:t>
            </a:r>
            <a:r>
              <a:rPr lang="tr-TR" sz="1400" dirty="0" err="1">
                <a:solidFill>
                  <a:srgbClr val="000000"/>
                </a:solidFill>
                <a:latin typeface="Times New Roman" pitchFamily="18" charset="0"/>
                <a:ea typeface="Calibri" pitchFamily="34" charset="0"/>
                <a:cs typeface="Times New Roman" pitchFamily="18" charset="0"/>
              </a:rPr>
              <a:t>ilm</a:t>
            </a:r>
            <a:r>
              <a:rPr lang="tr-TR" sz="1400" dirty="0">
                <a:solidFill>
                  <a:srgbClr val="000000"/>
                </a:solidFill>
                <a:latin typeface="Times New Roman" pitchFamily="18" charset="0"/>
                <a:ea typeface="Calibri" pitchFamily="34" charset="0"/>
                <a:cs typeface="Times New Roman" pitchFamily="18" charset="0"/>
              </a:rPr>
              <a:t>-i </a:t>
            </a:r>
            <a:r>
              <a:rPr lang="tr-TR" sz="1400" dirty="0" err="1">
                <a:solidFill>
                  <a:srgbClr val="000000"/>
                </a:solidFill>
                <a:latin typeface="Times New Roman" pitchFamily="18" charset="0"/>
                <a:ea typeface="Calibri" pitchFamily="34" charset="0"/>
                <a:cs typeface="Times New Roman" pitchFamily="18" charset="0"/>
              </a:rPr>
              <a:t>İctimai</a:t>
            </a:r>
            <a:r>
              <a:rPr lang="tr-TR" sz="1400" dirty="0">
                <a:solidFill>
                  <a:srgbClr val="000000"/>
                </a:solidFill>
                <a:latin typeface="Times New Roman" pitchFamily="18" charset="0"/>
                <a:ea typeface="Calibri" pitchFamily="34" charset="0"/>
                <a:cs typeface="Times New Roman" pitchFamily="18" charset="0"/>
              </a:rPr>
              <a:t> ya da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timaiyat olarak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evrilmiştir. G</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zde toplumbilim şeklinde 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rk</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eleştirilse de sosyoloji olarak kullanımı daha yaygındır.</a:t>
            </a:r>
            <a:endParaRPr lang="tr-TR" sz="1400" dirty="0">
              <a:solidFill>
                <a:prstClr val="black"/>
              </a:solidFill>
              <a:latin typeface="Arial" pitchFamily="34" charset="0"/>
              <a:cs typeface="Arial" pitchFamily="34" charset="0"/>
            </a:endParaRPr>
          </a:p>
        </p:txBody>
      </p:sp>
      <p:sp>
        <p:nvSpPr>
          <p:cNvPr id="4" name="3 Dikdörtgen"/>
          <p:cNvSpPr/>
          <p:nvPr/>
        </p:nvSpPr>
        <p:spPr>
          <a:xfrm>
            <a:off x="2309786" y="928670"/>
            <a:ext cx="4572000" cy="369332"/>
          </a:xfrm>
          <a:prstGeom prst="rect">
            <a:avLst/>
          </a:prstGeom>
        </p:spPr>
        <p:txBody>
          <a:bodyPr>
            <a:spAutoFit/>
          </a:bodyPr>
          <a:lstStyle/>
          <a:p>
            <a:r>
              <a:rPr lang="tr-TR" dirty="0">
                <a:solidFill>
                  <a:srgbClr val="000000"/>
                </a:solidFill>
                <a:latin typeface="Times New Roman" pitchFamily="18" charset="0"/>
                <a:ea typeface="Calibri" pitchFamily="34" charset="0"/>
                <a:cs typeface="Times New Roman" pitchFamily="18" charset="0"/>
              </a:rPr>
              <a:t>1. HAFTA</a:t>
            </a:r>
            <a:endParaRPr lang="tr-TR" dirty="0">
              <a:solidFill>
                <a:prstClr val="black"/>
              </a:solidFill>
              <a:latin typeface="Century Schoolbook"/>
            </a:endParaRPr>
          </a:p>
        </p:txBody>
      </p:sp>
    </p:spTree>
    <p:extLst>
      <p:ext uri="{BB962C8B-B14F-4D97-AF65-F5344CB8AC3E}">
        <p14:creationId xmlns:p14="http://schemas.microsoft.com/office/powerpoint/2010/main" val="2867644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1952596" y="857233"/>
            <a:ext cx="8072494" cy="47705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A-Sosyolojinin Konusu</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Sosyolojinin konusu insan toplumlarıdır. Bu anlamda sosyoloji, toplumu ve orada meydana gelen sosyal olayları, olguları ve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leri bilimsel olarak inceleyen biri bilimdir. Bu bilim dalının ilgi alanı insan eylemini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ıklamak ve anlamaktır.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Sosyolojik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ıklama</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ifadesi sebep-sonu</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bağı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evesinde yapılır. Ancak bu ifade kullanıldığında, nedenselliğe ilişkin katı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ıklamalar kastedilmemektedir. Dolayısıyla insan eylemini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ıklamak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kişisel nitelikler, sosyal ilişkiler ve sosyal sistemlere ilişkin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ıklamalar sosyolojinin temel ilgileri arasındadır. </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Bununla birlikte sosyoloji olması gerekeni değil, olanı inceleyen bir bilim dalıdır. Yani normatif (h</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m/kural koyucu) değil, objektiftir. Sosyoloji bu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zelliği ile ilahiyat, hukuk, ahlak gibi bilimlerden ayrılır.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B-Genel ve </a:t>
            </a:r>
            <a:r>
              <a:rPr lang="tr-TR" sz="1600" b="1" dirty="0">
                <a:solidFill>
                  <a:srgbClr val="000000"/>
                </a:solidFill>
                <a:latin typeface="Calibri"/>
                <a:ea typeface="Calibri" pitchFamily="34" charset="0"/>
                <a:cs typeface="Times New Roman" pitchFamily="18" charset="0"/>
              </a:rPr>
              <a:t>Ö</a:t>
            </a:r>
            <a:r>
              <a:rPr lang="tr-TR" sz="1600" b="1" dirty="0">
                <a:solidFill>
                  <a:srgbClr val="000000"/>
                </a:solidFill>
                <a:latin typeface="Times New Roman" pitchFamily="18" charset="0"/>
                <a:ea typeface="Calibri" pitchFamily="34" charset="0"/>
                <a:cs typeface="Times New Roman" pitchFamily="18" charset="0"/>
              </a:rPr>
              <a:t>zel Sosyolojiler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19.yy.</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sosyoloji bağımsız bir bilim olarak ortaya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ıkarken, sosyal olayların birbirleriyle yakından bağıntılı olması ve sadece belirli bir kategorideki olguların verimsiz olacağı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ncesiyle, bu bilimin kurucuları onun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eşitli alt 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mlere ayrılmasına karşı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ıkmışlardır. Ancak 20. </a:t>
            </a:r>
            <a:r>
              <a:rPr lang="tr-TR" sz="1600" dirty="0" err="1">
                <a:solidFill>
                  <a:srgbClr val="000000"/>
                </a:solidFill>
                <a:latin typeface="Times New Roman" pitchFamily="18" charset="0"/>
                <a:ea typeface="Calibri" pitchFamily="34" charset="0"/>
                <a:cs typeface="Times New Roman" pitchFamily="18" charset="0"/>
              </a:rPr>
              <a:t>yy.</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da</a:t>
            </a:r>
            <a:r>
              <a:rPr lang="tr-TR" sz="1600" dirty="0">
                <a:solidFill>
                  <a:srgbClr val="000000"/>
                </a:solidFill>
                <a:latin typeface="Times New Roman" pitchFamily="18" charset="0"/>
                <a:ea typeface="Calibri" pitchFamily="34" charset="0"/>
                <a:cs typeface="Times New Roman" pitchFamily="18" charset="0"/>
              </a:rPr>
              <a:t> sosyoloji pek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uzmanlık alanına 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Bu anlamda sosyolojiyi, genel sosyoloji ve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zel sosyoloji şeklinde iki kategoride inceleyebiliriz. Genel sosyoloji, sosyolojinin tanımı, konusu, metodu ve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eşitli sosyoloji ekolleri ve diğer bilim dallarıyla ilişkileri araştırma konusu edinirken;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zel sosyolojiler ise toplumun ve sosyal hayatın belirli bir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ele almaktadır.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822467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1952596" y="1785927"/>
            <a:ext cx="8072494"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tr-TR" sz="2000" b="1" dirty="0">
                <a:solidFill>
                  <a:srgbClr val="000000"/>
                </a:solidFill>
                <a:latin typeface="Times New Roman" pitchFamily="18" charset="0"/>
                <a:ea typeface="Calibri" pitchFamily="34" charset="0"/>
                <a:cs typeface="Times New Roman" pitchFamily="18" charset="0"/>
              </a:rPr>
              <a:t>Sosyoloji alt dalları: </a:t>
            </a:r>
            <a:r>
              <a:rPr lang="tr-TR" sz="2000" dirty="0">
                <a:solidFill>
                  <a:prstClr val="black"/>
                </a:solidFill>
                <a:latin typeface="Calibri" pitchFamily="34" charset="0"/>
                <a:ea typeface="Calibri" pitchFamily="34" charset="0"/>
                <a:cs typeface="Times-Roman"/>
              </a:rPr>
              <a:t>Din Sosyolojisi – Eğitim Sosyolojisi – Köy Sosyolojisi – Kent Sosyolojisi– Siyaset Sosyolojisi – Örgüt Sosyolojisi – Hukuk Sosyolojisi – Sanayi Sosyolojisi – Sağlık Sosyolojisi – Sanat Sosyolojisi – Edebiyat Sosyolojisi –Dil Sosyolojisi – Tarih Sosyolojisi – İletişim Sosyolojisi – Bilgi Sosyolojisi – Çevre Sosyolojisi – Spor Sosyolojisi – Serbest Zaman Sosyolojisi – Suç Sosyolojisi – Bilgi Sosyolojisi- Aile Sosyolojisi-Müzik Sosyolojisi – Göç Sosyolojisi- İş ve Meslek Sosyolojisi – Gençlik Sosyolojisi – Yaşlılık Sosyolojisi– Etnik Sosyoloji – Yönetim Sosyolojisi – Nüfus Sosyolojisi – Kültür Sosyolojisi – Kurumlar Sosyolojisi olarak sıralanabilir. </a:t>
            </a:r>
            <a:endParaRPr lang="tr-TR" sz="2000" dirty="0">
              <a:solidFill>
                <a:prstClr val="black"/>
              </a:solidFill>
              <a:latin typeface="Arial" pitchFamily="34" charset="0"/>
              <a:cs typeface="Arial" pitchFamily="34" charset="0"/>
            </a:endParaRPr>
          </a:p>
          <a:p>
            <a:pPr eaLnBrk="0" fontAlgn="base" hangingPunct="0">
              <a:spcBef>
                <a:spcPct val="0"/>
              </a:spcBef>
              <a:spcAft>
                <a:spcPct val="0"/>
              </a:spcAft>
            </a:pPr>
            <a:endParaRPr lang="tr-TR"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540752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1809720" y="571481"/>
            <a:ext cx="7929618"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b="1" dirty="0">
                <a:solidFill>
                  <a:srgbClr val="000000"/>
                </a:solidFill>
                <a:latin typeface="Times New Roman" pitchFamily="18" charset="0"/>
                <a:ea typeface="Calibri" pitchFamily="34" charset="0"/>
                <a:cs typeface="Times New Roman" pitchFamily="18" charset="0"/>
              </a:rPr>
              <a:t>II-Din Sosyolojisi</a:t>
            </a:r>
            <a:endParaRPr lang="tr-TR"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Din sosyolojisi, din-toplum ilişkilerini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eşitli a</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ılardan inceleyen, 20. </a:t>
            </a:r>
            <a:r>
              <a:rPr lang="tr-TR" dirty="0" err="1">
                <a:solidFill>
                  <a:srgbClr val="000000"/>
                </a:solidFill>
                <a:latin typeface="Times New Roman" pitchFamily="18" charset="0"/>
                <a:ea typeface="Calibri" pitchFamily="34" charset="0"/>
                <a:cs typeface="Times New Roman" pitchFamily="18" charset="0"/>
              </a:rPr>
              <a:t>yy</a:t>
            </a:r>
            <a:r>
              <a:rPr lang="tr-TR" dirty="0" err="1">
                <a:solidFill>
                  <a:srgbClr val="000000"/>
                </a:solidFill>
                <a:latin typeface="Calibri"/>
                <a:ea typeface="Calibri" pitchFamily="34" charset="0"/>
                <a:cs typeface="Times New Roman" pitchFamily="18" charset="0"/>
              </a:rPr>
              <a:t>’</a:t>
            </a:r>
            <a:r>
              <a:rPr lang="tr-TR" dirty="0" err="1">
                <a:solidFill>
                  <a:srgbClr val="000000"/>
                </a:solidFill>
                <a:latin typeface="Times New Roman" pitchFamily="18" charset="0"/>
                <a:ea typeface="Calibri" pitchFamily="34" charset="0"/>
                <a:cs typeface="Times New Roman" pitchFamily="18" charset="0"/>
              </a:rPr>
              <a:t>da</a:t>
            </a:r>
            <a:r>
              <a:rPr lang="tr-TR" dirty="0">
                <a:solidFill>
                  <a:srgbClr val="000000"/>
                </a:solidFill>
                <a:latin typeface="Times New Roman" pitchFamily="18" charset="0"/>
                <a:ea typeface="Calibri" pitchFamily="34" charset="0"/>
                <a:cs typeface="Times New Roman" pitchFamily="18" charset="0"/>
              </a:rPr>
              <a:t> kurulmuş bir sosyoloji alt dalıdır. Din sosyolojisi kavramını ilk defa Emile </a:t>
            </a:r>
            <a:r>
              <a:rPr lang="tr-TR" dirty="0" err="1">
                <a:solidFill>
                  <a:srgbClr val="000000"/>
                </a:solidFill>
                <a:latin typeface="Times New Roman" pitchFamily="18" charset="0"/>
                <a:ea typeface="Calibri" pitchFamily="34" charset="0"/>
                <a:cs typeface="Times New Roman" pitchFamily="18" charset="0"/>
              </a:rPr>
              <a:t>Durkheim</a:t>
            </a:r>
            <a:r>
              <a:rPr lang="tr-TR" dirty="0">
                <a:solidFill>
                  <a:srgbClr val="000000"/>
                </a:solidFill>
                <a:latin typeface="Times New Roman" pitchFamily="18" charset="0"/>
                <a:ea typeface="Calibri" pitchFamily="34" charset="0"/>
                <a:cs typeface="Times New Roman" pitchFamily="18" charset="0"/>
              </a:rPr>
              <a:t> 1899 yılında kullanılmıştır.</a:t>
            </a:r>
            <a:endParaRPr lang="tr-TR"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b="1" dirty="0">
                <a:solidFill>
                  <a:srgbClr val="000000"/>
                </a:solidFill>
                <a:latin typeface="Times New Roman" pitchFamily="18" charset="0"/>
                <a:ea typeface="Calibri" pitchFamily="34" charset="0"/>
                <a:cs typeface="Times New Roman" pitchFamily="18" charset="0"/>
              </a:rPr>
              <a:t>A-Din sosyolojisinin Konusu</a:t>
            </a:r>
            <a:endParaRPr lang="tr-TR"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Din sosyolojisi din ile toplum arasında gelişen ilişkileri ve bu ilişkilerden doğan sonu</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ları ele almaktadır. Din sosyolojisinde hedef toplumu incelemek olmakla birlikte </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zerinde durulan ana konu toplumun dinsel ilgi, bağlılık ve y</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nelimlerinin toplumsal d</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zeydeki karşılıklarıdır. Burada g</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z ardı edilmemesi gereken asıl unsur, Din sosyolojisinin esas inceleme alanının din değil onun toplumsal g</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mleridir. Dolayısıyla onun dini, tıpkı teolojide olduğu gibi, inan</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 gerekleri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er</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evesinde ele alması beklenemez. </a:t>
            </a:r>
            <a:endParaRPr lang="tr-TR"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20. y</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zyılın başlarında sistematik din sosyolojisinin de kurucu olan </a:t>
            </a:r>
            <a:r>
              <a:rPr lang="tr-TR" dirty="0" err="1">
                <a:solidFill>
                  <a:srgbClr val="000000"/>
                </a:solidFill>
                <a:latin typeface="Times New Roman" pitchFamily="18" charset="0"/>
                <a:ea typeface="Calibri" pitchFamily="34" charset="0"/>
                <a:cs typeface="Times New Roman" pitchFamily="18" charset="0"/>
              </a:rPr>
              <a:t>Weber</a:t>
            </a:r>
            <a:r>
              <a:rPr lang="tr-TR" dirty="0">
                <a:solidFill>
                  <a:srgbClr val="000000"/>
                </a:solidFill>
                <a:latin typeface="Times New Roman" pitchFamily="18" charset="0"/>
                <a:ea typeface="Calibri" pitchFamily="34" charset="0"/>
                <a:cs typeface="Times New Roman" pitchFamily="18" charset="0"/>
              </a:rPr>
              <a:t>, din sosyolojisinin g</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revinin, dinin </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z</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doğasını, kaynağını veya dini değerlerin doğru veya yanlışlığını araştırmak olmayıp, din ile sosyal kurumlar arasındaki karşılıklı etkileşimi, dini inan</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tan kaynağını alan sosyal davranışların incelenmesi olduğunu s</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ylemiştir.  Ona g</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re, din sosyolojisi, dinin mahiyeti ile toplumsal davranışın belli bir şeklinin etkisi ve şartlarını incelemelidir. </a:t>
            </a:r>
            <a:r>
              <a:rPr lang="tr-TR" dirty="0" err="1">
                <a:solidFill>
                  <a:srgbClr val="000000"/>
                </a:solidFill>
                <a:latin typeface="Times New Roman" pitchFamily="18" charset="0"/>
                <a:ea typeface="Calibri" pitchFamily="34" charset="0"/>
                <a:cs typeface="Times New Roman" pitchFamily="18" charset="0"/>
              </a:rPr>
              <a:t>Weber</a:t>
            </a:r>
            <a:r>
              <a:rPr lang="tr-TR" dirty="0">
                <a:solidFill>
                  <a:srgbClr val="000000"/>
                </a:solidFill>
                <a:latin typeface="Times New Roman" pitchFamily="18" charset="0"/>
                <a:ea typeface="Calibri" pitchFamily="34" charset="0"/>
                <a:cs typeface="Times New Roman" pitchFamily="18" charset="0"/>
              </a:rPr>
              <a:t> bu g</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ile kendinden </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nceki d</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rlerden ayırmaktır. </a:t>
            </a:r>
            <a:r>
              <a:rPr lang="tr-TR" dirty="0">
                <a:solidFill>
                  <a:srgbClr val="000000"/>
                </a:solidFill>
                <a:latin typeface="Calibri"/>
                <a:ea typeface="Calibri" pitchFamily="34" charset="0"/>
                <a:cs typeface="Times New Roman" pitchFamily="18" charset="0"/>
              </a:rPr>
              <a:t>Çü</a:t>
            </a:r>
            <a:r>
              <a:rPr lang="tr-TR" dirty="0">
                <a:solidFill>
                  <a:srgbClr val="000000"/>
                </a:solidFill>
                <a:latin typeface="Times New Roman" pitchFamily="18" charset="0"/>
                <a:ea typeface="Calibri" pitchFamily="34" charset="0"/>
                <a:cs typeface="Times New Roman" pitchFamily="18" charset="0"/>
              </a:rPr>
              <a:t>nk</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onlar,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oklukla din duygusunun kaynağı ve doğası </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zerine teoriler geliştirmişlerdir. </a:t>
            </a:r>
            <a:endParaRPr lang="tr-TR"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4073046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309786" y="714356"/>
            <a:ext cx="7358114" cy="1477328"/>
          </a:xfrm>
          <a:prstGeom prst="rect">
            <a:avLst/>
          </a:prstGeom>
        </p:spPr>
        <p:txBody>
          <a:bodyPr wrap="square">
            <a:spAutoFit/>
          </a:bodyPr>
          <a:lstStyle/>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Din Sosyolojisini sistematikleştirmeye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alışan diğer bir d</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 olan J. </a:t>
            </a:r>
            <a:r>
              <a:rPr lang="tr-TR" dirty="0" err="1">
                <a:solidFill>
                  <a:srgbClr val="000000"/>
                </a:solidFill>
                <a:latin typeface="Times New Roman" pitchFamily="18" charset="0"/>
                <a:ea typeface="Calibri" pitchFamily="34" charset="0"/>
                <a:cs typeface="Times New Roman" pitchFamily="18" charset="0"/>
              </a:rPr>
              <a:t>Wach</a:t>
            </a:r>
            <a:r>
              <a:rPr lang="tr-TR" dirty="0">
                <a:solidFill>
                  <a:srgbClr val="000000"/>
                </a:solidFill>
                <a:latin typeface="Times New Roman" pitchFamily="18" charset="0"/>
                <a:ea typeface="Calibri" pitchFamily="34" charset="0"/>
                <a:cs typeface="Times New Roman" pitchFamily="18" charset="0"/>
              </a:rPr>
              <a:t> ise, dinin, inan</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 ibadet ve cemaat olmak </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zere </a:t>
            </a:r>
            <a:r>
              <a:rPr lang="tr-TR" dirty="0">
                <a:solidFill>
                  <a:srgbClr val="000000"/>
                </a:solidFill>
                <a:latin typeface="Calibri"/>
                <a:ea typeface="Calibri" pitchFamily="34" charset="0"/>
                <a:cs typeface="Times New Roman" pitchFamily="18" charset="0"/>
              </a:rPr>
              <a:t>üç</a:t>
            </a:r>
            <a:r>
              <a:rPr lang="tr-TR" dirty="0">
                <a:solidFill>
                  <a:srgbClr val="000000"/>
                </a:solidFill>
                <a:latin typeface="Times New Roman" pitchFamily="18" charset="0"/>
                <a:ea typeface="Calibri" pitchFamily="34" charset="0"/>
                <a:cs typeface="Times New Roman" pitchFamily="18" charset="0"/>
              </a:rPr>
              <a:t> şekilde ifade edildiğini ve bu her </a:t>
            </a:r>
            <a:r>
              <a:rPr lang="tr-TR" dirty="0">
                <a:solidFill>
                  <a:srgbClr val="000000"/>
                </a:solidFill>
                <a:latin typeface="Calibri"/>
                <a:ea typeface="Calibri" pitchFamily="34" charset="0"/>
                <a:cs typeface="Times New Roman" pitchFamily="18" charset="0"/>
              </a:rPr>
              <a:t>üç</a:t>
            </a:r>
            <a:r>
              <a:rPr lang="tr-TR" dirty="0">
                <a:solidFill>
                  <a:srgbClr val="000000"/>
                </a:solidFill>
                <a:latin typeface="Times New Roman" pitchFamily="18" charset="0"/>
                <a:ea typeface="Calibri" pitchFamily="34" charset="0"/>
                <a:cs typeface="Times New Roman" pitchFamily="18" charset="0"/>
              </a:rPr>
              <a:t> ifade şeklinin, toplumsal b</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t</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nleşme fakt</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olduğunu belirtmektedir. Ona g</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re dinin sosyolojik ifadesi olan dini gruplaşmanın tipolojisi, din sosyolojisi i</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in merkezi </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neme sahiptir.</a:t>
            </a:r>
            <a:endParaRPr lang="tr-TR" dirty="0">
              <a:solidFill>
                <a:prstClr val="black"/>
              </a:solidFill>
              <a:latin typeface="Arial" pitchFamily="34" charset="0"/>
              <a:cs typeface="Arial" pitchFamily="34" charset="0"/>
            </a:endParaRPr>
          </a:p>
        </p:txBody>
      </p:sp>
      <p:sp>
        <p:nvSpPr>
          <p:cNvPr id="3" name="2 Dikdörtgen"/>
          <p:cNvSpPr/>
          <p:nvPr/>
        </p:nvSpPr>
        <p:spPr>
          <a:xfrm>
            <a:off x="2309786" y="2357430"/>
            <a:ext cx="7572428" cy="2308324"/>
          </a:xfrm>
          <a:prstGeom prst="rect">
            <a:avLst/>
          </a:prstGeom>
        </p:spPr>
        <p:txBody>
          <a:bodyPr wrap="square">
            <a:spAutoFit/>
          </a:bodyPr>
          <a:lstStyle/>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Din sosyolojisi, dini inan</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lar, d</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nceler, kavramlar ve şahsiyetlerin i</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inde doğdukları sosyal k</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lt</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rel şartları ve bunların sebep oldukları değişmeleri araştırır. Aynı şekilde o, toplumun din </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zerindeki etkileri ile dinin sosyal g</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revi, fonksiyonları ve </a:t>
            </a:r>
            <a:r>
              <a:rPr lang="tr-TR" dirty="0" err="1">
                <a:solidFill>
                  <a:srgbClr val="000000"/>
                </a:solidFill>
                <a:latin typeface="Times New Roman" pitchFamily="18" charset="0"/>
                <a:ea typeface="Calibri" pitchFamily="34" charset="0"/>
                <a:cs typeface="Times New Roman" pitchFamily="18" charset="0"/>
              </a:rPr>
              <a:t>sosyo</a:t>
            </a:r>
            <a:r>
              <a:rPr lang="tr-TR" dirty="0">
                <a:solidFill>
                  <a:srgbClr val="000000"/>
                </a:solidFill>
                <a:latin typeface="Times New Roman" pitchFamily="18" charset="0"/>
                <a:ea typeface="Calibri" pitchFamily="34" charset="0"/>
                <a:cs typeface="Times New Roman" pitchFamily="18" charset="0"/>
              </a:rPr>
              <a:t>-k</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lt</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rel hayat </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zerindeki etkilerini araştırır. Dini grupların tabiatı ve tipleri, yapısı ve kuruluşu ile uğradığı değişimler din sosyolojisinin araştırma alanı i</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indedir. Ayrıca dini grupların boyutları, ama</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ları, y</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nelimleri ile diğer gruplarla olan ilişkileri de din sosyolojisinin inceleme alanıdır. </a:t>
            </a:r>
            <a:endParaRPr lang="tr-TR" sz="105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801219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952596" y="928670"/>
            <a:ext cx="8072494" cy="3416320"/>
          </a:xfrm>
          <a:prstGeom prst="rect">
            <a:avLst/>
          </a:prstGeom>
        </p:spPr>
        <p:txBody>
          <a:bodyPr wrap="square">
            <a:spAutoFit/>
          </a:bodyPr>
          <a:lstStyle/>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Din sosyolojisi, dini inan</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lar, d</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nceler, kavramlar ve şahsiyetlerin i</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inde doğdukları sosyal k</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lt</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rel şartları ve bunların sebep oldukları değişmeleri araştırır. Aynı şekilde o, toplumun din </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zerindeki etkileri ile dinin sosyal g</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revi, fonksiyonları ve </a:t>
            </a:r>
            <a:r>
              <a:rPr lang="tr-TR" dirty="0" err="1">
                <a:solidFill>
                  <a:srgbClr val="000000"/>
                </a:solidFill>
                <a:latin typeface="Times New Roman" pitchFamily="18" charset="0"/>
                <a:ea typeface="Calibri" pitchFamily="34" charset="0"/>
                <a:cs typeface="Times New Roman" pitchFamily="18" charset="0"/>
              </a:rPr>
              <a:t>sosyo</a:t>
            </a:r>
            <a:r>
              <a:rPr lang="tr-TR" dirty="0">
                <a:solidFill>
                  <a:srgbClr val="000000"/>
                </a:solidFill>
                <a:latin typeface="Times New Roman" pitchFamily="18" charset="0"/>
                <a:ea typeface="Calibri" pitchFamily="34" charset="0"/>
                <a:cs typeface="Times New Roman" pitchFamily="18" charset="0"/>
              </a:rPr>
              <a:t>-k</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lt</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rel hayat </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zerindeki etkilerini araştırır. Dini grupların tabiatı ve tipleri, yapısı ve kuruluşu ile uğradığı değişimler din sosyolojisinin araştırma alanı i</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indedir. Ayrıca dini grupların boyutları, ama</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ları, y</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nelimleri ile diğer gruplarla olan ilişkileri de din sosyolojisinin inceleme alanıdır. </a:t>
            </a:r>
          </a:p>
          <a:p>
            <a:pPr algn="just" eaLnBrk="0" fontAlgn="base" hangingPunct="0">
              <a:spcBef>
                <a:spcPct val="0"/>
              </a:spcBef>
              <a:spcAft>
                <a:spcPct val="0"/>
              </a:spcAft>
            </a:pPr>
            <a:endParaRPr lang="tr-TR"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Bu ifadelerden anlaşılacağı </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zere, din ve toplum sorunlarıyla ilgilenen din sosyolojisinin en temel konuları; din ve toplumun karşılıklı etkileşimi, yani din veya dini hayatın toplum </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zerindeki etkileri ile toplumun din veya dini hayat </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zerindeki etkileri, dini gruplaşmalar ve dini kurumlar ya da </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rg</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tlenmelerdir.</a:t>
            </a:r>
            <a:endParaRPr lang="tr-TR"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578420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309786" y="785795"/>
            <a:ext cx="7500990" cy="4178067"/>
          </a:xfrm>
          <a:prstGeom prst="rect">
            <a:avLst/>
          </a:prstGeom>
        </p:spPr>
        <p:txBody>
          <a:bodyPr wrap="square">
            <a:spAutoFit/>
          </a:bodyPr>
          <a:lstStyle/>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Din sosyolojisinin konumu, insan bilimleri ile din bilimlerini birbirine bağlayan k</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pr</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de aranmalıdır. Başka bir deyişle din sosyolojisinin, bir yandan toplumun incelenmesi diğer yandan dinin incelenmesine dayalı iki kanatlı durumu, onun sosyal bilimler ile ilahiyat (teoloji) bilimleri arasında bulunmasını zorunlu kılmaktadır.</a:t>
            </a:r>
          </a:p>
          <a:p>
            <a:pPr algn="just" eaLnBrk="0" fontAlgn="base" hangingPunct="0">
              <a:spcBef>
                <a:spcPct val="0"/>
              </a:spcBef>
              <a:spcAft>
                <a:spcPct val="0"/>
              </a:spcAft>
            </a:pPr>
            <a:endParaRPr lang="tr-TR" dirty="0">
              <a:solidFill>
                <a:srgbClr val="000000"/>
              </a:solidFill>
              <a:latin typeface="Times New Roman" pitchFamily="18" charset="0"/>
              <a:ea typeface="Calibri" pitchFamily="34" charset="0"/>
              <a:cs typeface="Times New Roman" pitchFamily="18" charset="0"/>
            </a:endParaRPr>
          </a:p>
          <a:p>
            <a:pPr algn="just" eaLnBrk="0" fontAlgn="base" hangingPunct="0">
              <a:spcBef>
                <a:spcPct val="0"/>
              </a:spcBef>
              <a:spcAft>
                <a:spcPct val="0"/>
              </a:spcAft>
            </a:pPr>
            <a:r>
              <a:rPr lang="tr-TR" dirty="0">
                <a:solidFill>
                  <a:prstClr val="black"/>
                </a:solidFill>
                <a:latin typeface="Times New Roman" pitchFamily="18" charset="0"/>
                <a:ea typeface="Calibri" pitchFamily="34" charset="0"/>
                <a:cs typeface="Times New Roman" pitchFamily="18" charset="0"/>
              </a:rPr>
              <a:t>Esasen din sosyolojisinin konuları hayatın neredeyse tüm alanlarını içine alır. Burada bütün konuların dökümünü yapmak söz konusu değildir. Sadece genel bir perspektif oluşturabilmek amacıyla bazı konuları şöyle sıralayabiliriz:</a:t>
            </a:r>
          </a:p>
          <a:p>
            <a:pPr algn="just" eaLnBrk="0" fontAlgn="base" hangingPunct="0">
              <a:spcBef>
                <a:spcPct val="0"/>
              </a:spcBef>
              <a:spcAft>
                <a:spcPct val="0"/>
              </a:spcAft>
            </a:pPr>
            <a:endParaRPr lang="tr-TR" sz="1050" dirty="0">
              <a:solidFill>
                <a:prstClr val="black"/>
              </a:solidFill>
              <a:latin typeface="Times New Roman" pitchFamily="18" charset="0"/>
              <a:cs typeface="Times New Roman" pitchFamily="18" charset="0"/>
            </a:endParaRPr>
          </a:p>
          <a:p>
            <a:pPr algn="just" eaLnBrk="0" fontAlgn="base" hangingPunct="0">
              <a:spcBef>
                <a:spcPct val="0"/>
              </a:spcBef>
              <a:spcAft>
                <a:spcPct val="0"/>
              </a:spcAft>
              <a:buFont typeface="Arial" charset="0"/>
              <a:buChar char="•"/>
            </a:pPr>
            <a:r>
              <a:rPr lang="tr-TR" dirty="0">
                <a:solidFill>
                  <a:prstClr val="black"/>
                </a:solidFill>
                <a:latin typeface="Times New Roman" pitchFamily="18" charset="0"/>
                <a:ea typeface="Calibri" pitchFamily="34" charset="0"/>
                <a:cs typeface="Times New Roman" pitchFamily="18" charset="0"/>
              </a:rPr>
              <a:t>Dinin toplumla bağlantı noktaları, </a:t>
            </a:r>
          </a:p>
          <a:p>
            <a:pPr algn="just" eaLnBrk="0" fontAlgn="base" hangingPunct="0">
              <a:spcBef>
                <a:spcPct val="0"/>
              </a:spcBef>
              <a:spcAft>
                <a:spcPct val="0"/>
              </a:spcAft>
              <a:buFont typeface="Arial" charset="0"/>
              <a:buChar char="•"/>
            </a:pPr>
            <a:endParaRPr lang="tr-TR" sz="1050" dirty="0">
              <a:solidFill>
                <a:prstClr val="black"/>
              </a:solidFill>
              <a:latin typeface="Times New Roman" pitchFamily="18" charset="0"/>
              <a:cs typeface="Times New Roman" pitchFamily="18" charset="0"/>
            </a:endParaRPr>
          </a:p>
          <a:p>
            <a:pPr algn="just" eaLnBrk="0" fontAlgn="base" hangingPunct="0">
              <a:spcBef>
                <a:spcPct val="0"/>
              </a:spcBef>
              <a:spcAft>
                <a:spcPct val="0"/>
              </a:spcAft>
              <a:buFont typeface="Arial" charset="0"/>
              <a:buChar char="•"/>
            </a:pPr>
            <a:r>
              <a:rPr lang="tr-TR" dirty="0">
                <a:solidFill>
                  <a:prstClr val="black"/>
                </a:solidFill>
                <a:latin typeface="Times New Roman" pitchFamily="18" charset="0"/>
                <a:ea typeface="Calibri" pitchFamily="34" charset="0"/>
                <a:cs typeface="Times New Roman" pitchFamily="18" charset="0"/>
              </a:rPr>
              <a:t>Dinin toplum hayatındaki rolü ve işlevleri, </a:t>
            </a:r>
          </a:p>
          <a:p>
            <a:pPr algn="just" eaLnBrk="0" fontAlgn="base" hangingPunct="0">
              <a:spcBef>
                <a:spcPct val="0"/>
              </a:spcBef>
              <a:spcAft>
                <a:spcPct val="0"/>
              </a:spcAft>
              <a:buFont typeface="Arial" charset="0"/>
              <a:buChar char="•"/>
            </a:pPr>
            <a:endParaRPr lang="tr-TR" sz="1050" dirty="0">
              <a:solidFill>
                <a:prstClr val="black"/>
              </a:solidFill>
              <a:latin typeface="Times New Roman" pitchFamily="18" charset="0"/>
              <a:cs typeface="Times New Roman" pitchFamily="18" charset="0"/>
            </a:endParaRPr>
          </a:p>
          <a:p>
            <a:pPr algn="just" eaLnBrk="0" fontAlgn="base" hangingPunct="0">
              <a:spcBef>
                <a:spcPct val="0"/>
              </a:spcBef>
              <a:spcAft>
                <a:spcPct val="0"/>
              </a:spcAft>
            </a:pPr>
            <a:r>
              <a:rPr lang="tr-TR" dirty="0">
                <a:solidFill>
                  <a:prstClr val="black"/>
                </a:solidFill>
                <a:latin typeface="Times New Roman" pitchFamily="18" charset="0"/>
                <a:ea typeface="Calibri" pitchFamily="34" charset="0"/>
                <a:cs typeface="Times New Roman" pitchFamily="18" charset="0"/>
              </a:rPr>
              <a:t>* Dinin veya dini grupların ortaya çıktığı toplumsal şartlar, bunlarla din veya dini olgular arasındaki ilişkiler,</a:t>
            </a:r>
            <a:endParaRPr lang="tr-TR" sz="2800"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1800167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1881158" y="1000108"/>
            <a:ext cx="8286808"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dirty="0">
                <a:solidFill>
                  <a:prstClr val="black"/>
                </a:solidFill>
                <a:latin typeface="Times New Roman" pitchFamily="18" charset="0"/>
                <a:ea typeface="Calibri" pitchFamily="34" charset="0"/>
                <a:cs typeface="Times New Roman" pitchFamily="18" charset="0"/>
              </a:rPr>
              <a:t> * Dini hayat ve grupların çeşitli şekillere bürünmelerinde toplumsal güçlerin oynadıkları roller, </a:t>
            </a:r>
            <a:endParaRPr lang="tr-TR" dirty="0">
              <a:solidFill>
                <a:prstClr val="black"/>
              </a:solidFill>
              <a:latin typeface="Times New Roman" pitchFamily="18" charset="0"/>
              <a:cs typeface="Times New Roman" pitchFamily="18" charset="0"/>
            </a:endParaRPr>
          </a:p>
          <a:p>
            <a:pPr algn="just" eaLnBrk="0" fontAlgn="base" hangingPunct="0">
              <a:spcBef>
                <a:spcPct val="0"/>
              </a:spcBef>
              <a:spcAft>
                <a:spcPct val="0"/>
              </a:spcAft>
            </a:pPr>
            <a:r>
              <a:rPr lang="tr-TR" dirty="0">
                <a:solidFill>
                  <a:prstClr val="black"/>
                </a:solidFill>
                <a:latin typeface="Times New Roman" pitchFamily="18" charset="0"/>
                <a:ea typeface="Calibri" pitchFamily="34" charset="0"/>
                <a:cs typeface="Times New Roman" pitchFamily="18" charset="0"/>
              </a:rPr>
              <a:t>*Toplumun tabakalaşması, hareketliliği ve farklılaşmasının yani yaş, cinsiyet, eğitim, servet, sosyal statü ve prestije göre bölünmesinin din üzerinde veya herhangi bir grubun dine duyduğu ilgi üzerindeki etkileri, </a:t>
            </a:r>
            <a:endParaRPr lang="tr-TR" dirty="0">
              <a:solidFill>
                <a:prstClr val="black"/>
              </a:solidFill>
              <a:latin typeface="Times New Roman" pitchFamily="18" charset="0"/>
              <a:cs typeface="Times New Roman" pitchFamily="18" charset="0"/>
            </a:endParaRPr>
          </a:p>
          <a:p>
            <a:pPr algn="just" eaLnBrk="0" fontAlgn="base" hangingPunct="0">
              <a:spcBef>
                <a:spcPct val="0"/>
              </a:spcBef>
              <a:spcAft>
                <a:spcPct val="0"/>
              </a:spcAft>
            </a:pPr>
            <a:r>
              <a:rPr lang="tr-TR" dirty="0">
                <a:solidFill>
                  <a:prstClr val="black"/>
                </a:solidFill>
                <a:latin typeface="Times New Roman" pitchFamily="18" charset="0"/>
                <a:ea typeface="Calibri" pitchFamily="34" charset="0"/>
                <a:cs typeface="Times New Roman" pitchFamily="18" charset="0"/>
              </a:rPr>
              <a:t>* Sosyal grupların birleşip bütünleşmesi veya parçalanıp bölünmesi ve dağılmasında dinin rolü,</a:t>
            </a:r>
            <a:endParaRPr lang="tr-TR" dirty="0">
              <a:solidFill>
                <a:prstClr val="black"/>
              </a:solidFill>
              <a:latin typeface="Times New Roman" pitchFamily="18" charset="0"/>
              <a:cs typeface="Times New Roman" pitchFamily="18" charset="0"/>
            </a:endParaRPr>
          </a:p>
          <a:p>
            <a:pPr algn="just" eaLnBrk="0" fontAlgn="base" hangingPunct="0">
              <a:spcBef>
                <a:spcPct val="0"/>
              </a:spcBef>
              <a:spcAft>
                <a:spcPct val="0"/>
              </a:spcAft>
            </a:pPr>
            <a:r>
              <a:rPr lang="tr-TR" dirty="0">
                <a:solidFill>
                  <a:prstClr val="black"/>
                </a:solidFill>
                <a:latin typeface="Times New Roman" pitchFamily="18" charset="0"/>
                <a:ea typeface="Calibri" pitchFamily="34" charset="0"/>
                <a:cs typeface="Times New Roman" pitchFamily="18" charset="0"/>
              </a:rPr>
              <a:t>* Morfolojik faktörlerin yani sosyal hayatın maddi dayanaklarının dini hayat, inançlar, düşünceler, davranışlar, gruplar ve cemaatler üzerindeki etkileri, </a:t>
            </a:r>
            <a:endParaRPr lang="tr-TR" dirty="0">
              <a:solidFill>
                <a:prstClr val="black"/>
              </a:solidFill>
              <a:latin typeface="Times New Roman" pitchFamily="18" charset="0"/>
              <a:cs typeface="Times New Roman" pitchFamily="18" charset="0"/>
            </a:endParaRPr>
          </a:p>
          <a:p>
            <a:pPr algn="just" eaLnBrk="0" fontAlgn="base" hangingPunct="0">
              <a:spcBef>
                <a:spcPct val="0"/>
              </a:spcBef>
              <a:spcAft>
                <a:spcPct val="0"/>
              </a:spcAft>
            </a:pPr>
            <a:r>
              <a:rPr lang="tr-TR" dirty="0">
                <a:solidFill>
                  <a:prstClr val="black"/>
                </a:solidFill>
                <a:latin typeface="Times New Roman" pitchFamily="18" charset="0"/>
                <a:ea typeface="Calibri" pitchFamily="34" charset="0"/>
                <a:cs typeface="Times New Roman" pitchFamily="18" charset="0"/>
              </a:rPr>
              <a:t>*Sosyal yapı ve değişmelerin dinle ilişkileri,</a:t>
            </a:r>
            <a:endParaRPr lang="tr-TR"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36591847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jpeg"/></Relationships>
</file>

<file path=ppt/theme/_rels/theme11.xml.rels><?xml version="1.0" encoding="UTF-8" standalone="yes"?>
<Relationships xmlns="http://schemas.openxmlformats.org/package/2006/relationships"><Relationship Id="rId1" Type="http://schemas.openxmlformats.org/officeDocument/2006/relationships/image" Target="../media/image1.jpeg"/></Relationships>
</file>

<file path=ppt/theme/_rels/theme12.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_rels/them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0.xml><?xml version="1.0" encoding="utf-8"?>
<a:theme xmlns:a="http://schemas.openxmlformats.org/drawingml/2006/main" name="9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1.xml><?xml version="1.0" encoding="utf-8"?>
<a:theme xmlns:a="http://schemas.openxmlformats.org/drawingml/2006/main" name="10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2.xml><?xml version="1.0" encoding="utf-8"?>
<a:theme xmlns:a="http://schemas.openxmlformats.org/drawingml/2006/main" name="11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1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2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4.xml><?xml version="1.0" encoding="utf-8"?>
<a:theme xmlns:a="http://schemas.openxmlformats.org/drawingml/2006/main" name="3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5.xml><?xml version="1.0" encoding="utf-8"?>
<a:theme xmlns:a="http://schemas.openxmlformats.org/drawingml/2006/main" name="4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6.xml><?xml version="1.0" encoding="utf-8"?>
<a:theme xmlns:a="http://schemas.openxmlformats.org/drawingml/2006/main" name="5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7.xml><?xml version="1.0" encoding="utf-8"?>
<a:theme xmlns:a="http://schemas.openxmlformats.org/drawingml/2006/main" name="6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8.xml><?xml version="1.0" encoding="utf-8"?>
<a:theme xmlns:a="http://schemas.openxmlformats.org/drawingml/2006/main" name="7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9.xml><?xml version="1.0" encoding="utf-8"?>
<a:theme xmlns:a="http://schemas.openxmlformats.org/drawingml/2006/main" name="8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1543</Words>
  <Application>Microsoft Office PowerPoint</Application>
  <PresentationFormat>Geniş ekran</PresentationFormat>
  <Paragraphs>48</Paragraphs>
  <Slides>12</Slides>
  <Notes>0</Notes>
  <HiddenSlides>0</HiddenSlides>
  <MMClips>0</MMClips>
  <ScaleCrop>false</ScaleCrop>
  <HeadingPairs>
    <vt:vector size="6" baseType="variant">
      <vt:variant>
        <vt:lpstr>Kullanılan Yazı Tipleri</vt:lpstr>
      </vt:variant>
      <vt:variant>
        <vt:i4>7</vt:i4>
      </vt:variant>
      <vt:variant>
        <vt:lpstr>Tema</vt:lpstr>
      </vt:variant>
      <vt:variant>
        <vt:i4>12</vt:i4>
      </vt:variant>
      <vt:variant>
        <vt:lpstr>Slayt Başlıkları</vt:lpstr>
      </vt:variant>
      <vt:variant>
        <vt:i4>12</vt:i4>
      </vt:variant>
    </vt:vector>
  </HeadingPairs>
  <TitlesOfParts>
    <vt:vector size="31" baseType="lpstr">
      <vt:lpstr>Arial</vt:lpstr>
      <vt:lpstr>Calibri</vt:lpstr>
      <vt:lpstr>Century Schoolbook</vt:lpstr>
      <vt:lpstr>Times New Roman</vt:lpstr>
      <vt:lpstr>Times-Roman</vt:lpstr>
      <vt:lpstr>Wingdings</vt:lpstr>
      <vt:lpstr>Wingdings 2</vt:lpstr>
      <vt:lpstr>Cumba</vt:lpstr>
      <vt:lpstr>1_Cumba</vt:lpstr>
      <vt:lpstr>2_Cumba</vt:lpstr>
      <vt:lpstr>3_Cumba</vt:lpstr>
      <vt:lpstr>4_Cumba</vt:lpstr>
      <vt:lpstr>5_Cumba</vt:lpstr>
      <vt:lpstr>6_Cumba</vt:lpstr>
      <vt:lpstr>7_Cumba</vt:lpstr>
      <vt:lpstr>8_Cumba</vt:lpstr>
      <vt:lpstr>9_Cumba</vt:lpstr>
      <vt:lpstr>10_Cumba</vt:lpstr>
      <vt:lpstr>11_Cumba</vt:lpstr>
      <vt:lpstr>DİN SOSYOLOJİSİ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DİN SOSYOLOJİSİ </dc:title>
  <dc:creator>Esra</dc:creator>
  <cp:lastModifiedBy>Esra</cp:lastModifiedBy>
  <cp:revision>1</cp:revision>
  <dcterms:created xsi:type="dcterms:W3CDTF">2018-03-06T14:05:02Z</dcterms:created>
  <dcterms:modified xsi:type="dcterms:W3CDTF">2018-03-06T14:05:30Z</dcterms:modified>
</cp:coreProperties>
</file>