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64" r:id="rId2"/>
    <p:sldId id="275" r:id="rId3"/>
    <p:sldId id="276" r:id="rId4"/>
    <p:sldId id="277" r:id="rId5"/>
    <p:sldId id="280" r:id="rId6"/>
    <p:sldId id="279" r:id="rId7"/>
    <p:sldId id="268" r:id="rId8"/>
    <p:sldId id="281" r:id="rId9"/>
    <p:sldId id="282" r:id="rId10"/>
    <p:sldId id="283" r:id="rId11"/>
    <p:sldId id="284" r:id="rId12"/>
    <p:sldId id="28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2" d="100"/>
          <a:sy n="52" d="100"/>
        </p:scale>
        <p:origin x="-144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A00B7F-6918-E546-B438-42ABE88F6FE1}" type="datetimeFigureOut">
              <a:rPr lang="en-US" smtClean="0"/>
              <a:t>05/05/20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6BA59C-063D-704C-B3A4-AE8DBADA589C}" type="slidenum">
              <a:rPr lang="en-US" smtClean="0"/>
              <a:t>‹#›</a:t>
            </a:fld>
            <a:endParaRPr lang="en-US"/>
          </a:p>
        </p:txBody>
      </p:sp>
    </p:spTree>
    <p:extLst>
      <p:ext uri="{BB962C8B-B14F-4D97-AF65-F5344CB8AC3E}">
        <p14:creationId xmlns:p14="http://schemas.microsoft.com/office/powerpoint/2010/main" val="22107086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886E18D1-3913-4B46-A30A-71576ED5BD2C}" type="slidenum">
              <a:rPr lang="tr-TR"/>
              <a:pPr/>
              <a:t>1</a:t>
            </a:fld>
            <a:endParaRPr lang="tr-T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5780"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Char char="-"/>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75781" name="Text Box 4"/>
          <p:cNvSpPr txBox="1">
            <a:spLocks noChangeArrowheads="1"/>
          </p:cNvSpPr>
          <p:nvPr/>
        </p:nvSpPr>
        <p:spPr bwMode="auto">
          <a:xfrm>
            <a:off x="457093" y="4420600"/>
            <a:ext cx="5722485" cy="3601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endParaRPr lang="tr-TR"/>
          </a:p>
          <a:p>
            <a:pPr eaLnBrk="1" hangingPunct="1"/>
            <a:r>
              <a:rPr lang="tr-TR"/>
              <a:t>Model büyük ölçüde motivasyon konusundaki bekleyiş teorisine dayanmaktadır.</a:t>
            </a:r>
          </a:p>
          <a:p>
            <a:pPr eaLnBrk="1" hangingPunct="1"/>
            <a:endParaRPr lang="tr-TR"/>
          </a:p>
          <a:p>
            <a:pPr eaLnBrk="1" hangingPunct="1"/>
            <a:r>
              <a:rPr lang="tr-TR"/>
              <a:t>Bekleyiş teorisine göre bir insanın davranışlarını etkileyen iki faktör vardır.</a:t>
            </a:r>
          </a:p>
          <a:p>
            <a:pPr eaLnBrk="1" hangingPunct="1"/>
            <a:endParaRPr lang="tr-TR"/>
          </a:p>
          <a:p>
            <a:pPr eaLnBrk="1" hangingPunct="1"/>
            <a:r>
              <a:rPr lang="tr-TR"/>
              <a:t>-Kişinin belirli davranışların belirli sonuçlara ulaştıracağı konusundaki inancı (bekleyiş)</a:t>
            </a:r>
          </a:p>
          <a:p>
            <a:pPr eaLnBrk="1" hangingPunct="1"/>
            <a:r>
              <a:rPr lang="tr-TR"/>
              <a:t>-Bu sonuçlara kişinin verdiği değer (valens)</a:t>
            </a:r>
          </a:p>
          <a:p>
            <a:pPr eaLnBrk="1" hangingPunct="1"/>
            <a:endParaRPr lang="tr-TR"/>
          </a:p>
          <a:p>
            <a:pPr eaLnBrk="1" hangingPunct="1"/>
            <a:r>
              <a:rPr lang="tr-TR"/>
              <a:t>Bekleyiş teorisinin liderlik açısından anlamı şudur:</a:t>
            </a:r>
          </a:p>
          <a:p>
            <a:pPr eaLnBrk="1" hangingPunct="1"/>
            <a:r>
              <a:rPr lang="tr-TR"/>
              <a:t>-Liderin izleyicilerin bekleyişini etkileme derecesi(yol) ve</a:t>
            </a:r>
          </a:p>
          <a:p>
            <a:pPr eaLnBrk="1" hangingPunct="1"/>
            <a:r>
              <a:rPr lang="tr-TR"/>
              <a:t>-Liderin izleyicilerin valensini etkileme derecesi (amaç)</a:t>
            </a:r>
          </a:p>
          <a:p>
            <a:pPr eaLnBrk="1" hangingPunct="1"/>
            <a:endParaRPr lang="tr-TR"/>
          </a:p>
          <a:p>
            <a:pPr eaLnBrk="1" hangingPunct="1"/>
            <a:r>
              <a:rPr lang="tr-TR"/>
              <a:t>Bu teoriye göre lider daha önce söz ettiğimiz gibi dört liderlik davranışının birini gösterebilir.bunlar:</a:t>
            </a:r>
          </a:p>
          <a:p>
            <a:pPr eaLnBrk="1" hangingPunct="1"/>
            <a:r>
              <a:rPr lang="tr-TR"/>
              <a:t>-Otoriter liderlik</a:t>
            </a:r>
          </a:p>
          <a:p>
            <a:pPr eaLnBrk="1" hangingPunct="1"/>
            <a:r>
              <a:rPr lang="tr-TR"/>
              <a:t>-destekleyici liderlik(supportive)</a:t>
            </a:r>
          </a:p>
          <a:p>
            <a:pPr eaLnBrk="1" hangingPunct="1"/>
            <a:r>
              <a:rPr lang="tr-TR"/>
              <a:t>-katılımcı liderlik</a:t>
            </a:r>
          </a:p>
          <a:p>
            <a:pPr eaLnBrk="1" hangingPunct="1"/>
            <a:r>
              <a:rPr lang="tr-TR"/>
              <a:t>-başarıya yönelik liderlik</a:t>
            </a:r>
          </a:p>
          <a:p>
            <a:pPr eaLnBrk="1" hangingPunct="1"/>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853A2E19-1095-EB48-951E-6B8BCF2335F1}" type="slidenum">
              <a:rPr lang="tr-TR"/>
              <a:pPr/>
              <a:t>10</a:t>
            </a:fld>
            <a:endParaRPr lang="tr-TR"/>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7044"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Char char="-"/>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87045" name="Text Box 4"/>
          <p:cNvSpPr txBox="1">
            <a:spLocks noChangeArrowheads="1"/>
          </p:cNvSpPr>
          <p:nvPr/>
        </p:nvSpPr>
        <p:spPr bwMode="auto">
          <a:xfrm>
            <a:off x="457093" y="4420599"/>
            <a:ext cx="5722485" cy="120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endParaRPr lang="tr-TR" sz="1800"/>
          </a:p>
          <a:p>
            <a:pPr eaLnBrk="1" hangingPunct="1"/>
            <a:endParaRPr lang="tr-TR" sz="1800"/>
          </a:p>
          <a:p>
            <a:pPr eaLnBrk="1" hangingPunct="1"/>
            <a:endParaRPr lang="tr-TR" sz="1800"/>
          </a:p>
          <a:p>
            <a:pPr eaLnBrk="1" hangingPunct="1"/>
            <a:endParaRPr lang="tr-TR" sz="18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853A2E19-1095-EB48-951E-6B8BCF2335F1}" type="slidenum">
              <a:rPr lang="tr-TR"/>
              <a:pPr/>
              <a:t>11</a:t>
            </a:fld>
            <a:endParaRPr lang="tr-TR"/>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7044"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Char char="-"/>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87045" name="Text Box 4"/>
          <p:cNvSpPr txBox="1">
            <a:spLocks noChangeArrowheads="1"/>
          </p:cNvSpPr>
          <p:nvPr/>
        </p:nvSpPr>
        <p:spPr bwMode="auto">
          <a:xfrm>
            <a:off x="457093" y="4420599"/>
            <a:ext cx="5722485" cy="120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endParaRPr lang="tr-TR" sz="1800"/>
          </a:p>
          <a:p>
            <a:pPr eaLnBrk="1" hangingPunct="1"/>
            <a:endParaRPr lang="tr-TR" sz="1800"/>
          </a:p>
          <a:p>
            <a:pPr eaLnBrk="1" hangingPunct="1"/>
            <a:endParaRPr lang="tr-TR" sz="1800"/>
          </a:p>
          <a:p>
            <a:pPr eaLnBrk="1" hangingPunct="1"/>
            <a:endParaRPr lang="tr-TR" sz="18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886E18D1-3913-4B46-A30A-71576ED5BD2C}" type="slidenum">
              <a:rPr lang="tr-TR"/>
              <a:pPr/>
              <a:t>2</a:t>
            </a:fld>
            <a:endParaRPr lang="tr-T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5780"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Char char="-"/>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75781" name="Text Box 4"/>
          <p:cNvSpPr txBox="1">
            <a:spLocks noChangeArrowheads="1"/>
          </p:cNvSpPr>
          <p:nvPr/>
        </p:nvSpPr>
        <p:spPr bwMode="auto">
          <a:xfrm>
            <a:off x="457093" y="4420600"/>
            <a:ext cx="5722485" cy="3601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endParaRPr lang="tr-TR"/>
          </a:p>
          <a:p>
            <a:pPr eaLnBrk="1" hangingPunct="1"/>
            <a:r>
              <a:rPr lang="tr-TR"/>
              <a:t>Model büyük ölçüde motivasyon konusundaki bekleyiş teorisine dayanmaktadır.</a:t>
            </a:r>
          </a:p>
          <a:p>
            <a:pPr eaLnBrk="1" hangingPunct="1"/>
            <a:endParaRPr lang="tr-TR"/>
          </a:p>
          <a:p>
            <a:pPr eaLnBrk="1" hangingPunct="1"/>
            <a:r>
              <a:rPr lang="tr-TR"/>
              <a:t>Bekleyiş teorisine göre bir insanın davranışlarını etkileyen iki faktör vardır.</a:t>
            </a:r>
          </a:p>
          <a:p>
            <a:pPr eaLnBrk="1" hangingPunct="1"/>
            <a:endParaRPr lang="tr-TR"/>
          </a:p>
          <a:p>
            <a:pPr eaLnBrk="1" hangingPunct="1"/>
            <a:r>
              <a:rPr lang="tr-TR"/>
              <a:t>-Kişinin belirli davranışların belirli sonuçlara ulaştıracağı konusundaki inancı (bekleyiş)</a:t>
            </a:r>
          </a:p>
          <a:p>
            <a:pPr eaLnBrk="1" hangingPunct="1"/>
            <a:r>
              <a:rPr lang="tr-TR"/>
              <a:t>-Bu sonuçlara kişinin verdiği değer (valens)</a:t>
            </a:r>
          </a:p>
          <a:p>
            <a:pPr eaLnBrk="1" hangingPunct="1"/>
            <a:endParaRPr lang="tr-TR"/>
          </a:p>
          <a:p>
            <a:pPr eaLnBrk="1" hangingPunct="1"/>
            <a:r>
              <a:rPr lang="tr-TR"/>
              <a:t>Bekleyiş teorisinin liderlik açısından anlamı şudur:</a:t>
            </a:r>
          </a:p>
          <a:p>
            <a:pPr eaLnBrk="1" hangingPunct="1"/>
            <a:r>
              <a:rPr lang="tr-TR"/>
              <a:t>-Liderin izleyicilerin bekleyişini etkileme derecesi(yol) ve</a:t>
            </a:r>
          </a:p>
          <a:p>
            <a:pPr eaLnBrk="1" hangingPunct="1"/>
            <a:r>
              <a:rPr lang="tr-TR"/>
              <a:t>-Liderin izleyicilerin valensini etkileme derecesi (amaç)</a:t>
            </a:r>
          </a:p>
          <a:p>
            <a:pPr eaLnBrk="1" hangingPunct="1"/>
            <a:endParaRPr lang="tr-TR"/>
          </a:p>
          <a:p>
            <a:pPr eaLnBrk="1" hangingPunct="1"/>
            <a:r>
              <a:rPr lang="tr-TR"/>
              <a:t>Bu teoriye göre lider daha önce söz ettiğimiz gibi dört liderlik davranışının birini gösterebilir.bunlar:</a:t>
            </a:r>
          </a:p>
          <a:p>
            <a:pPr eaLnBrk="1" hangingPunct="1"/>
            <a:r>
              <a:rPr lang="tr-TR"/>
              <a:t>-Otoriter liderlik</a:t>
            </a:r>
          </a:p>
          <a:p>
            <a:pPr eaLnBrk="1" hangingPunct="1"/>
            <a:r>
              <a:rPr lang="tr-TR"/>
              <a:t>-destekleyici liderlik(supportive)</a:t>
            </a:r>
          </a:p>
          <a:p>
            <a:pPr eaLnBrk="1" hangingPunct="1"/>
            <a:r>
              <a:rPr lang="tr-TR"/>
              <a:t>-katılımcı liderlik</a:t>
            </a:r>
          </a:p>
          <a:p>
            <a:pPr eaLnBrk="1" hangingPunct="1"/>
            <a:r>
              <a:rPr lang="tr-TR"/>
              <a:t>-başarıya yönelik liderlik</a:t>
            </a:r>
          </a:p>
          <a:p>
            <a:pPr eaLnBrk="1" hangingPunct="1"/>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886E18D1-3913-4B46-A30A-71576ED5BD2C}" type="slidenum">
              <a:rPr lang="tr-TR"/>
              <a:pPr/>
              <a:t>3</a:t>
            </a:fld>
            <a:endParaRPr lang="tr-T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5780"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Char char="-"/>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75781" name="Text Box 4"/>
          <p:cNvSpPr txBox="1">
            <a:spLocks noChangeArrowheads="1"/>
          </p:cNvSpPr>
          <p:nvPr/>
        </p:nvSpPr>
        <p:spPr bwMode="auto">
          <a:xfrm>
            <a:off x="457093" y="4420600"/>
            <a:ext cx="5722485" cy="3601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endParaRPr lang="tr-TR"/>
          </a:p>
          <a:p>
            <a:pPr eaLnBrk="1" hangingPunct="1"/>
            <a:r>
              <a:rPr lang="tr-TR"/>
              <a:t>Model büyük ölçüde motivasyon konusundaki bekleyiş teorisine dayanmaktadır.</a:t>
            </a:r>
          </a:p>
          <a:p>
            <a:pPr eaLnBrk="1" hangingPunct="1"/>
            <a:endParaRPr lang="tr-TR"/>
          </a:p>
          <a:p>
            <a:pPr eaLnBrk="1" hangingPunct="1"/>
            <a:r>
              <a:rPr lang="tr-TR"/>
              <a:t>Bekleyiş teorisine göre bir insanın davranışlarını etkileyen iki faktör vardır.</a:t>
            </a:r>
          </a:p>
          <a:p>
            <a:pPr eaLnBrk="1" hangingPunct="1"/>
            <a:endParaRPr lang="tr-TR"/>
          </a:p>
          <a:p>
            <a:pPr eaLnBrk="1" hangingPunct="1"/>
            <a:r>
              <a:rPr lang="tr-TR"/>
              <a:t>-Kişinin belirli davranışların belirli sonuçlara ulaştıracağı konusundaki inancı (bekleyiş)</a:t>
            </a:r>
          </a:p>
          <a:p>
            <a:pPr eaLnBrk="1" hangingPunct="1"/>
            <a:r>
              <a:rPr lang="tr-TR"/>
              <a:t>-Bu sonuçlara kişinin verdiği değer (valens)</a:t>
            </a:r>
          </a:p>
          <a:p>
            <a:pPr eaLnBrk="1" hangingPunct="1"/>
            <a:endParaRPr lang="tr-TR"/>
          </a:p>
          <a:p>
            <a:pPr eaLnBrk="1" hangingPunct="1"/>
            <a:r>
              <a:rPr lang="tr-TR"/>
              <a:t>Bekleyiş teorisinin liderlik açısından anlamı şudur:</a:t>
            </a:r>
          </a:p>
          <a:p>
            <a:pPr eaLnBrk="1" hangingPunct="1"/>
            <a:r>
              <a:rPr lang="tr-TR"/>
              <a:t>-Liderin izleyicilerin bekleyişini etkileme derecesi(yol) ve</a:t>
            </a:r>
          </a:p>
          <a:p>
            <a:pPr eaLnBrk="1" hangingPunct="1"/>
            <a:r>
              <a:rPr lang="tr-TR"/>
              <a:t>-Liderin izleyicilerin valensini etkileme derecesi (amaç)</a:t>
            </a:r>
          </a:p>
          <a:p>
            <a:pPr eaLnBrk="1" hangingPunct="1"/>
            <a:endParaRPr lang="tr-TR"/>
          </a:p>
          <a:p>
            <a:pPr eaLnBrk="1" hangingPunct="1"/>
            <a:r>
              <a:rPr lang="tr-TR"/>
              <a:t>Bu teoriye göre lider daha önce söz ettiğimiz gibi dört liderlik davranışının birini gösterebilir.bunlar:</a:t>
            </a:r>
          </a:p>
          <a:p>
            <a:pPr eaLnBrk="1" hangingPunct="1"/>
            <a:r>
              <a:rPr lang="tr-TR"/>
              <a:t>-Otoriter liderlik</a:t>
            </a:r>
          </a:p>
          <a:p>
            <a:pPr eaLnBrk="1" hangingPunct="1"/>
            <a:r>
              <a:rPr lang="tr-TR"/>
              <a:t>-destekleyici liderlik(supportive)</a:t>
            </a:r>
          </a:p>
          <a:p>
            <a:pPr eaLnBrk="1" hangingPunct="1"/>
            <a:r>
              <a:rPr lang="tr-TR"/>
              <a:t>-katılımcı liderlik</a:t>
            </a:r>
          </a:p>
          <a:p>
            <a:pPr eaLnBrk="1" hangingPunct="1"/>
            <a:r>
              <a:rPr lang="tr-TR"/>
              <a:t>-başarıya yönelik liderlik</a:t>
            </a:r>
          </a:p>
          <a:p>
            <a:pPr eaLnBrk="1" hangingPunct="1"/>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886E18D1-3913-4B46-A30A-71576ED5BD2C}" type="slidenum">
              <a:rPr lang="tr-TR"/>
              <a:pPr/>
              <a:t>4</a:t>
            </a:fld>
            <a:endParaRPr lang="tr-T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5780"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Char char="-"/>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75781" name="Text Box 4"/>
          <p:cNvSpPr txBox="1">
            <a:spLocks noChangeArrowheads="1"/>
          </p:cNvSpPr>
          <p:nvPr/>
        </p:nvSpPr>
        <p:spPr bwMode="auto">
          <a:xfrm>
            <a:off x="457093" y="4420600"/>
            <a:ext cx="5722485" cy="3601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endParaRPr lang="tr-TR"/>
          </a:p>
          <a:p>
            <a:pPr eaLnBrk="1" hangingPunct="1"/>
            <a:r>
              <a:rPr lang="tr-TR"/>
              <a:t>Model büyük ölçüde motivasyon konusundaki bekleyiş teorisine dayanmaktadır.</a:t>
            </a:r>
          </a:p>
          <a:p>
            <a:pPr eaLnBrk="1" hangingPunct="1"/>
            <a:endParaRPr lang="tr-TR"/>
          </a:p>
          <a:p>
            <a:pPr eaLnBrk="1" hangingPunct="1"/>
            <a:r>
              <a:rPr lang="tr-TR"/>
              <a:t>Bekleyiş teorisine göre bir insanın davranışlarını etkileyen iki faktör vardır.</a:t>
            </a:r>
          </a:p>
          <a:p>
            <a:pPr eaLnBrk="1" hangingPunct="1"/>
            <a:endParaRPr lang="tr-TR"/>
          </a:p>
          <a:p>
            <a:pPr eaLnBrk="1" hangingPunct="1"/>
            <a:r>
              <a:rPr lang="tr-TR"/>
              <a:t>-Kişinin belirli davranışların belirli sonuçlara ulaştıracağı konusundaki inancı (bekleyiş)</a:t>
            </a:r>
          </a:p>
          <a:p>
            <a:pPr eaLnBrk="1" hangingPunct="1"/>
            <a:r>
              <a:rPr lang="tr-TR"/>
              <a:t>-Bu sonuçlara kişinin verdiği değer (valens)</a:t>
            </a:r>
          </a:p>
          <a:p>
            <a:pPr eaLnBrk="1" hangingPunct="1"/>
            <a:endParaRPr lang="tr-TR"/>
          </a:p>
          <a:p>
            <a:pPr eaLnBrk="1" hangingPunct="1"/>
            <a:r>
              <a:rPr lang="tr-TR"/>
              <a:t>Bekleyiş teorisinin liderlik açısından anlamı şudur:</a:t>
            </a:r>
          </a:p>
          <a:p>
            <a:pPr eaLnBrk="1" hangingPunct="1"/>
            <a:r>
              <a:rPr lang="tr-TR"/>
              <a:t>-Liderin izleyicilerin bekleyişini etkileme derecesi(yol) ve</a:t>
            </a:r>
          </a:p>
          <a:p>
            <a:pPr eaLnBrk="1" hangingPunct="1"/>
            <a:r>
              <a:rPr lang="tr-TR"/>
              <a:t>-Liderin izleyicilerin valensini etkileme derecesi (amaç)</a:t>
            </a:r>
          </a:p>
          <a:p>
            <a:pPr eaLnBrk="1" hangingPunct="1"/>
            <a:endParaRPr lang="tr-TR"/>
          </a:p>
          <a:p>
            <a:pPr eaLnBrk="1" hangingPunct="1"/>
            <a:r>
              <a:rPr lang="tr-TR"/>
              <a:t>Bu teoriye göre lider daha önce söz ettiğimiz gibi dört liderlik davranışının birini gösterebilir.bunlar:</a:t>
            </a:r>
          </a:p>
          <a:p>
            <a:pPr eaLnBrk="1" hangingPunct="1"/>
            <a:r>
              <a:rPr lang="tr-TR"/>
              <a:t>-Otoriter liderlik</a:t>
            </a:r>
          </a:p>
          <a:p>
            <a:pPr eaLnBrk="1" hangingPunct="1"/>
            <a:r>
              <a:rPr lang="tr-TR"/>
              <a:t>-destekleyici liderlik(supportive)</a:t>
            </a:r>
          </a:p>
          <a:p>
            <a:pPr eaLnBrk="1" hangingPunct="1"/>
            <a:r>
              <a:rPr lang="tr-TR"/>
              <a:t>-katılımcı liderlik</a:t>
            </a:r>
          </a:p>
          <a:p>
            <a:pPr eaLnBrk="1" hangingPunct="1"/>
            <a:r>
              <a:rPr lang="tr-TR"/>
              <a:t>-başarıya yönelik liderlik</a:t>
            </a:r>
          </a:p>
          <a:p>
            <a:pPr eaLnBrk="1" hangingPunct="1"/>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886E18D1-3913-4B46-A30A-71576ED5BD2C}" type="slidenum">
              <a:rPr lang="tr-TR"/>
              <a:pPr/>
              <a:t>5</a:t>
            </a:fld>
            <a:endParaRPr lang="tr-T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5780"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Char char="-"/>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75781" name="Text Box 4"/>
          <p:cNvSpPr txBox="1">
            <a:spLocks noChangeArrowheads="1"/>
          </p:cNvSpPr>
          <p:nvPr/>
        </p:nvSpPr>
        <p:spPr bwMode="auto">
          <a:xfrm>
            <a:off x="457093" y="4420600"/>
            <a:ext cx="5722485" cy="3601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endParaRPr lang="tr-TR"/>
          </a:p>
          <a:p>
            <a:pPr eaLnBrk="1" hangingPunct="1"/>
            <a:r>
              <a:rPr lang="tr-TR"/>
              <a:t>Model büyük ölçüde motivasyon konusundaki bekleyiş teorisine dayanmaktadır.</a:t>
            </a:r>
          </a:p>
          <a:p>
            <a:pPr eaLnBrk="1" hangingPunct="1"/>
            <a:endParaRPr lang="tr-TR"/>
          </a:p>
          <a:p>
            <a:pPr eaLnBrk="1" hangingPunct="1"/>
            <a:r>
              <a:rPr lang="tr-TR"/>
              <a:t>Bekleyiş teorisine göre bir insanın davranışlarını etkileyen iki faktör vardır.</a:t>
            </a:r>
          </a:p>
          <a:p>
            <a:pPr eaLnBrk="1" hangingPunct="1"/>
            <a:endParaRPr lang="tr-TR"/>
          </a:p>
          <a:p>
            <a:pPr eaLnBrk="1" hangingPunct="1"/>
            <a:r>
              <a:rPr lang="tr-TR"/>
              <a:t>-Kişinin belirli davranışların belirli sonuçlara ulaştıracağı konusundaki inancı (bekleyiş)</a:t>
            </a:r>
          </a:p>
          <a:p>
            <a:pPr eaLnBrk="1" hangingPunct="1"/>
            <a:r>
              <a:rPr lang="tr-TR"/>
              <a:t>-Bu sonuçlara kişinin verdiği değer (valens)</a:t>
            </a:r>
          </a:p>
          <a:p>
            <a:pPr eaLnBrk="1" hangingPunct="1"/>
            <a:endParaRPr lang="tr-TR"/>
          </a:p>
          <a:p>
            <a:pPr eaLnBrk="1" hangingPunct="1"/>
            <a:r>
              <a:rPr lang="tr-TR"/>
              <a:t>Bekleyiş teorisinin liderlik açısından anlamı şudur:</a:t>
            </a:r>
          </a:p>
          <a:p>
            <a:pPr eaLnBrk="1" hangingPunct="1"/>
            <a:r>
              <a:rPr lang="tr-TR"/>
              <a:t>-Liderin izleyicilerin bekleyişini etkileme derecesi(yol) ve</a:t>
            </a:r>
          </a:p>
          <a:p>
            <a:pPr eaLnBrk="1" hangingPunct="1"/>
            <a:r>
              <a:rPr lang="tr-TR"/>
              <a:t>-Liderin izleyicilerin valensini etkileme derecesi (amaç)</a:t>
            </a:r>
          </a:p>
          <a:p>
            <a:pPr eaLnBrk="1" hangingPunct="1"/>
            <a:endParaRPr lang="tr-TR"/>
          </a:p>
          <a:p>
            <a:pPr eaLnBrk="1" hangingPunct="1"/>
            <a:r>
              <a:rPr lang="tr-TR"/>
              <a:t>Bu teoriye göre lider daha önce söz ettiğimiz gibi dört liderlik davranışının birini gösterebilir.bunlar:</a:t>
            </a:r>
          </a:p>
          <a:p>
            <a:pPr eaLnBrk="1" hangingPunct="1"/>
            <a:r>
              <a:rPr lang="tr-TR"/>
              <a:t>-Otoriter liderlik</a:t>
            </a:r>
          </a:p>
          <a:p>
            <a:pPr eaLnBrk="1" hangingPunct="1"/>
            <a:r>
              <a:rPr lang="tr-TR"/>
              <a:t>-destekleyici liderlik(supportive)</a:t>
            </a:r>
          </a:p>
          <a:p>
            <a:pPr eaLnBrk="1" hangingPunct="1"/>
            <a:r>
              <a:rPr lang="tr-TR"/>
              <a:t>-katılımcı liderlik</a:t>
            </a:r>
          </a:p>
          <a:p>
            <a:pPr eaLnBrk="1" hangingPunct="1"/>
            <a:r>
              <a:rPr lang="tr-TR"/>
              <a:t>-başarıya yönelik liderlik</a:t>
            </a:r>
          </a:p>
          <a:p>
            <a:pPr eaLnBrk="1" hangingPunct="1"/>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886E18D1-3913-4B46-A30A-71576ED5BD2C}" type="slidenum">
              <a:rPr lang="tr-TR"/>
              <a:pPr/>
              <a:t>6</a:t>
            </a:fld>
            <a:endParaRPr lang="tr-TR"/>
          </a:p>
        </p:txBody>
      </p:sp>
      <p:sp>
        <p:nvSpPr>
          <p:cNvPr id="757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5780"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Char char="-"/>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75781" name="Text Box 4"/>
          <p:cNvSpPr txBox="1">
            <a:spLocks noChangeArrowheads="1"/>
          </p:cNvSpPr>
          <p:nvPr/>
        </p:nvSpPr>
        <p:spPr bwMode="auto">
          <a:xfrm>
            <a:off x="457093" y="4420600"/>
            <a:ext cx="5722485" cy="3601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endParaRPr lang="tr-TR"/>
          </a:p>
          <a:p>
            <a:pPr eaLnBrk="1" hangingPunct="1"/>
            <a:r>
              <a:rPr lang="tr-TR"/>
              <a:t>Model büyük ölçüde motivasyon konusundaki bekleyiş teorisine dayanmaktadır.</a:t>
            </a:r>
          </a:p>
          <a:p>
            <a:pPr eaLnBrk="1" hangingPunct="1"/>
            <a:endParaRPr lang="tr-TR"/>
          </a:p>
          <a:p>
            <a:pPr eaLnBrk="1" hangingPunct="1"/>
            <a:r>
              <a:rPr lang="tr-TR"/>
              <a:t>Bekleyiş teorisine göre bir insanın davranışlarını etkileyen iki faktör vardır.</a:t>
            </a:r>
          </a:p>
          <a:p>
            <a:pPr eaLnBrk="1" hangingPunct="1"/>
            <a:endParaRPr lang="tr-TR"/>
          </a:p>
          <a:p>
            <a:pPr eaLnBrk="1" hangingPunct="1"/>
            <a:r>
              <a:rPr lang="tr-TR"/>
              <a:t>-Kişinin belirli davranışların belirli sonuçlara ulaştıracağı konusundaki inancı (bekleyiş)</a:t>
            </a:r>
          </a:p>
          <a:p>
            <a:pPr eaLnBrk="1" hangingPunct="1"/>
            <a:r>
              <a:rPr lang="tr-TR"/>
              <a:t>-Bu sonuçlara kişinin verdiği değer (valens)</a:t>
            </a:r>
          </a:p>
          <a:p>
            <a:pPr eaLnBrk="1" hangingPunct="1"/>
            <a:endParaRPr lang="tr-TR"/>
          </a:p>
          <a:p>
            <a:pPr eaLnBrk="1" hangingPunct="1"/>
            <a:r>
              <a:rPr lang="tr-TR"/>
              <a:t>Bekleyiş teorisinin liderlik açısından anlamı şudur:</a:t>
            </a:r>
          </a:p>
          <a:p>
            <a:pPr eaLnBrk="1" hangingPunct="1"/>
            <a:r>
              <a:rPr lang="tr-TR"/>
              <a:t>-Liderin izleyicilerin bekleyişini etkileme derecesi(yol) ve</a:t>
            </a:r>
          </a:p>
          <a:p>
            <a:pPr eaLnBrk="1" hangingPunct="1"/>
            <a:r>
              <a:rPr lang="tr-TR"/>
              <a:t>-Liderin izleyicilerin valensini etkileme derecesi (amaç)</a:t>
            </a:r>
          </a:p>
          <a:p>
            <a:pPr eaLnBrk="1" hangingPunct="1"/>
            <a:endParaRPr lang="tr-TR"/>
          </a:p>
          <a:p>
            <a:pPr eaLnBrk="1" hangingPunct="1"/>
            <a:r>
              <a:rPr lang="tr-TR"/>
              <a:t>Bu teoriye göre lider daha önce söz ettiğimiz gibi dört liderlik davranışının birini gösterebilir.bunlar:</a:t>
            </a:r>
          </a:p>
          <a:p>
            <a:pPr eaLnBrk="1" hangingPunct="1"/>
            <a:r>
              <a:rPr lang="tr-TR"/>
              <a:t>-Otoriter liderlik</a:t>
            </a:r>
          </a:p>
          <a:p>
            <a:pPr eaLnBrk="1" hangingPunct="1"/>
            <a:r>
              <a:rPr lang="tr-TR"/>
              <a:t>-destekleyici liderlik(supportive)</a:t>
            </a:r>
          </a:p>
          <a:p>
            <a:pPr eaLnBrk="1" hangingPunct="1"/>
            <a:r>
              <a:rPr lang="tr-TR"/>
              <a:t>-katılımcı liderlik</a:t>
            </a:r>
          </a:p>
          <a:p>
            <a:pPr eaLnBrk="1" hangingPunct="1"/>
            <a:r>
              <a:rPr lang="tr-TR"/>
              <a:t>-başarıya yönelik liderlik</a:t>
            </a:r>
          </a:p>
          <a:p>
            <a:pPr eaLnBrk="1" hangingPunct="1"/>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853A2E19-1095-EB48-951E-6B8BCF2335F1}" type="slidenum">
              <a:rPr lang="tr-TR"/>
              <a:pPr/>
              <a:t>7</a:t>
            </a:fld>
            <a:endParaRPr lang="tr-TR"/>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7044"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Char char="-"/>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87045" name="Text Box 4"/>
          <p:cNvSpPr txBox="1">
            <a:spLocks noChangeArrowheads="1"/>
          </p:cNvSpPr>
          <p:nvPr/>
        </p:nvSpPr>
        <p:spPr bwMode="auto">
          <a:xfrm>
            <a:off x="457093" y="4420599"/>
            <a:ext cx="5722485" cy="120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endParaRPr lang="tr-TR" sz="1800"/>
          </a:p>
          <a:p>
            <a:pPr eaLnBrk="1" hangingPunct="1"/>
            <a:endParaRPr lang="tr-TR" sz="1800"/>
          </a:p>
          <a:p>
            <a:pPr eaLnBrk="1" hangingPunct="1"/>
            <a:endParaRPr lang="tr-TR" sz="1800"/>
          </a:p>
          <a:p>
            <a:pPr eaLnBrk="1" hangingPunct="1"/>
            <a:endParaRPr lang="tr-TR" sz="18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853A2E19-1095-EB48-951E-6B8BCF2335F1}" type="slidenum">
              <a:rPr lang="tr-TR"/>
              <a:pPr/>
              <a:t>8</a:t>
            </a:fld>
            <a:endParaRPr lang="tr-TR"/>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7044"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Char char="-"/>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87045" name="Text Box 4"/>
          <p:cNvSpPr txBox="1">
            <a:spLocks noChangeArrowheads="1"/>
          </p:cNvSpPr>
          <p:nvPr/>
        </p:nvSpPr>
        <p:spPr bwMode="auto">
          <a:xfrm>
            <a:off x="457093" y="4420599"/>
            <a:ext cx="5722485" cy="120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endParaRPr lang="tr-TR" sz="1800"/>
          </a:p>
          <a:p>
            <a:pPr eaLnBrk="1" hangingPunct="1"/>
            <a:endParaRPr lang="tr-TR" sz="1800"/>
          </a:p>
          <a:p>
            <a:pPr eaLnBrk="1" hangingPunct="1"/>
            <a:endParaRPr lang="tr-TR" sz="1800"/>
          </a:p>
          <a:p>
            <a:pPr eaLnBrk="1" hangingPunct="1"/>
            <a:endParaRPr lang="tr-TR" sz="18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fld id="{853A2E19-1095-EB48-951E-6B8BCF2335F1}" type="slidenum">
              <a:rPr lang="tr-TR"/>
              <a:pPr/>
              <a:t>9</a:t>
            </a:fld>
            <a:endParaRPr lang="tr-TR"/>
          </a:p>
        </p:txBody>
      </p:sp>
      <p:sp>
        <p:nvSpPr>
          <p:cNvPr id="870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7044" name="Rectangle 3"/>
          <p:cNvSpPr>
            <a:spLocks noGrp="1" noChangeArrowheads="1"/>
          </p:cNvSpPr>
          <p:nvPr>
            <p:ph type="body" idx="1"/>
          </p:nvPr>
        </p:nvSpPr>
        <p:spPr bwMode="auto">
          <a:xfrm>
            <a:off x="457093" y="4344534"/>
            <a:ext cx="6028817" cy="45741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spcBef>
                <a:spcPct val="0"/>
              </a:spcBef>
              <a:buFontTx/>
              <a:buChar char="-"/>
            </a:pPr>
            <a:endParaRPr lang="tr-TR">
              <a:latin typeface="Calibri" charset="0"/>
            </a:endParaRPr>
          </a:p>
          <a:p>
            <a:pPr marL="228600" indent="-228600" eaLnBrk="1" hangingPunct="1">
              <a:spcBef>
                <a:spcPct val="0"/>
              </a:spcBef>
              <a:buFontTx/>
              <a:buChar char="-"/>
            </a:pPr>
            <a:endParaRPr lang="tr-TR">
              <a:latin typeface="Calibri" charset="0"/>
            </a:endParaRPr>
          </a:p>
        </p:txBody>
      </p:sp>
      <p:sp>
        <p:nvSpPr>
          <p:cNvPr id="87045" name="Text Box 4"/>
          <p:cNvSpPr txBox="1">
            <a:spLocks noChangeArrowheads="1"/>
          </p:cNvSpPr>
          <p:nvPr/>
        </p:nvSpPr>
        <p:spPr bwMode="auto">
          <a:xfrm>
            <a:off x="457093" y="4420599"/>
            <a:ext cx="5722485" cy="1200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95" tIns="45747" rIns="91495" bIns="45747">
            <a:spAutoFit/>
          </a:bodyPr>
          <a:lstStyle>
            <a:lvl1pPr>
              <a:defRPr sz="1200">
                <a:solidFill>
                  <a:schemeClr val="tx1"/>
                </a:solidFill>
                <a:latin typeface="Calibri" charset="0"/>
                <a:ea typeface="ＭＳ Ｐゴシック" charset="0"/>
              </a:defRPr>
            </a:lvl1pPr>
            <a:lvl2pPr marL="742950" indent="-285750">
              <a:defRPr sz="1200">
                <a:solidFill>
                  <a:schemeClr val="tx1"/>
                </a:solidFill>
                <a:latin typeface="Calibri" charset="0"/>
                <a:ea typeface="ＭＳ Ｐゴシック" charset="0"/>
              </a:defRPr>
            </a:lvl2pPr>
            <a:lvl3pPr marL="1143000" indent="-228600">
              <a:defRPr sz="1200">
                <a:solidFill>
                  <a:schemeClr val="tx1"/>
                </a:solidFill>
                <a:latin typeface="Calibri" charset="0"/>
                <a:ea typeface="ＭＳ Ｐゴシック" charset="0"/>
              </a:defRPr>
            </a:lvl3pPr>
            <a:lvl4pPr marL="1600200" indent="-228600">
              <a:defRPr sz="1200">
                <a:solidFill>
                  <a:schemeClr val="tx1"/>
                </a:solidFill>
                <a:latin typeface="Calibri" charset="0"/>
                <a:ea typeface="ＭＳ Ｐゴシック" charset="0"/>
              </a:defRPr>
            </a:lvl4pPr>
            <a:lvl5pPr marL="2057400" indent="-228600">
              <a:defRPr sz="1200">
                <a:solidFill>
                  <a:schemeClr val="tx1"/>
                </a:solidFill>
                <a:latin typeface="Calibri" charset="0"/>
                <a:ea typeface="ＭＳ Ｐゴシック" charset="0"/>
              </a:defRPr>
            </a:lvl5pPr>
            <a:lvl6pPr marL="2514600" indent="-228600" eaLnBrk="0" fontAlgn="base" hangingPunct="0">
              <a:spcBef>
                <a:spcPct val="30000"/>
              </a:spcBef>
              <a:spcAft>
                <a:spcPct val="0"/>
              </a:spcAft>
              <a:defRPr sz="1200">
                <a:solidFill>
                  <a:schemeClr val="tx1"/>
                </a:solidFill>
                <a:latin typeface="Calibri" charset="0"/>
                <a:ea typeface="ＭＳ Ｐゴシック" charset="0"/>
              </a:defRPr>
            </a:lvl6pPr>
            <a:lvl7pPr marL="2971800" indent="-228600" eaLnBrk="0" fontAlgn="base" hangingPunct="0">
              <a:spcBef>
                <a:spcPct val="30000"/>
              </a:spcBef>
              <a:spcAft>
                <a:spcPct val="0"/>
              </a:spcAft>
              <a:defRPr sz="1200">
                <a:solidFill>
                  <a:schemeClr val="tx1"/>
                </a:solidFill>
                <a:latin typeface="Calibri" charset="0"/>
                <a:ea typeface="ＭＳ Ｐゴシック" charset="0"/>
              </a:defRPr>
            </a:lvl7pPr>
            <a:lvl8pPr marL="3429000" indent="-228600" eaLnBrk="0" fontAlgn="base" hangingPunct="0">
              <a:spcBef>
                <a:spcPct val="30000"/>
              </a:spcBef>
              <a:spcAft>
                <a:spcPct val="0"/>
              </a:spcAft>
              <a:defRPr sz="1200">
                <a:solidFill>
                  <a:schemeClr val="tx1"/>
                </a:solidFill>
                <a:latin typeface="Calibri" charset="0"/>
                <a:ea typeface="ＭＳ Ｐゴシック" charset="0"/>
              </a:defRPr>
            </a:lvl8pPr>
            <a:lvl9pPr marL="3886200" indent="-228600" eaLnBrk="0" fontAlgn="base" hangingPunct="0">
              <a:spcBef>
                <a:spcPct val="30000"/>
              </a:spcBef>
              <a:spcAft>
                <a:spcPct val="0"/>
              </a:spcAft>
              <a:defRPr sz="1200">
                <a:solidFill>
                  <a:schemeClr val="tx1"/>
                </a:solidFill>
                <a:latin typeface="Calibri" charset="0"/>
                <a:ea typeface="ＭＳ Ｐゴシック" charset="0"/>
              </a:defRPr>
            </a:lvl9pPr>
          </a:lstStyle>
          <a:p>
            <a:pPr eaLnBrk="1" hangingPunct="1"/>
            <a:endParaRPr lang="tr-TR" sz="1800"/>
          </a:p>
          <a:p>
            <a:pPr eaLnBrk="1" hangingPunct="1"/>
            <a:endParaRPr lang="tr-TR" sz="1800"/>
          </a:p>
          <a:p>
            <a:pPr eaLnBrk="1" hangingPunct="1"/>
            <a:endParaRPr lang="tr-TR" sz="1800"/>
          </a:p>
          <a:p>
            <a:pPr eaLnBrk="1" hangingPunct="1"/>
            <a:endParaRPr lang="tr-TR" sz="18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447F5458-53A6-1D46-A16F-211D935268FE}"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F9586-657A-0C48-BDC1-EE330B7135A2}" type="slidenum">
              <a:rPr lang="en-US" smtClean="0"/>
              <a:t>‹#›</a:t>
            </a:fld>
            <a:endParaRPr lang="en-US"/>
          </a:p>
        </p:txBody>
      </p:sp>
    </p:spTree>
    <p:extLst>
      <p:ext uri="{BB962C8B-B14F-4D97-AF65-F5344CB8AC3E}">
        <p14:creationId xmlns:p14="http://schemas.microsoft.com/office/powerpoint/2010/main" val="514658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447F5458-53A6-1D46-A16F-211D935268FE}"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F9586-657A-0C48-BDC1-EE330B7135A2}" type="slidenum">
              <a:rPr lang="en-US" smtClean="0"/>
              <a:t>‹#›</a:t>
            </a:fld>
            <a:endParaRPr lang="en-US"/>
          </a:p>
        </p:txBody>
      </p:sp>
    </p:spTree>
    <p:extLst>
      <p:ext uri="{BB962C8B-B14F-4D97-AF65-F5344CB8AC3E}">
        <p14:creationId xmlns:p14="http://schemas.microsoft.com/office/powerpoint/2010/main" val="2369678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447F5458-53A6-1D46-A16F-211D935268FE}"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F9586-657A-0C48-BDC1-EE330B7135A2}" type="slidenum">
              <a:rPr lang="en-US" smtClean="0"/>
              <a:t>‹#›</a:t>
            </a:fld>
            <a:endParaRPr lang="en-US"/>
          </a:p>
        </p:txBody>
      </p:sp>
    </p:spTree>
    <p:extLst>
      <p:ext uri="{BB962C8B-B14F-4D97-AF65-F5344CB8AC3E}">
        <p14:creationId xmlns:p14="http://schemas.microsoft.com/office/powerpoint/2010/main" val="2160767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447F5458-53A6-1D46-A16F-211D935268FE}"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F9586-657A-0C48-BDC1-EE330B7135A2}" type="slidenum">
              <a:rPr lang="en-US" smtClean="0"/>
              <a:t>‹#›</a:t>
            </a:fld>
            <a:endParaRPr lang="en-US"/>
          </a:p>
        </p:txBody>
      </p:sp>
    </p:spTree>
    <p:extLst>
      <p:ext uri="{BB962C8B-B14F-4D97-AF65-F5344CB8AC3E}">
        <p14:creationId xmlns:p14="http://schemas.microsoft.com/office/powerpoint/2010/main" val="274361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447F5458-53A6-1D46-A16F-211D935268FE}" type="datetimeFigureOut">
              <a:rPr lang="en-US" smtClean="0"/>
              <a:t>05/05/20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5F9586-657A-0C48-BDC1-EE330B7135A2}" type="slidenum">
              <a:rPr lang="en-US" smtClean="0"/>
              <a:t>‹#›</a:t>
            </a:fld>
            <a:endParaRPr lang="en-US"/>
          </a:p>
        </p:txBody>
      </p:sp>
    </p:spTree>
    <p:extLst>
      <p:ext uri="{BB962C8B-B14F-4D97-AF65-F5344CB8AC3E}">
        <p14:creationId xmlns:p14="http://schemas.microsoft.com/office/powerpoint/2010/main" val="3547112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447F5458-53A6-1D46-A16F-211D935268FE}"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5F9586-657A-0C48-BDC1-EE330B7135A2}" type="slidenum">
              <a:rPr lang="en-US" smtClean="0"/>
              <a:t>‹#›</a:t>
            </a:fld>
            <a:endParaRPr lang="en-US"/>
          </a:p>
        </p:txBody>
      </p:sp>
    </p:spTree>
    <p:extLst>
      <p:ext uri="{BB962C8B-B14F-4D97-AF65-F5344CB8AC3E}">
        <p14:creationId xmlns:p14="http://schemas.microsoft.com/office/powerpoint/2010/main" val="86042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447F5458-53A6-1D46-A16F-211D935268FE}" type="datetimeFigureOut">
              <a:rPr lang="en-US" smtClean="0"/>
              <a:t>05/05/20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5F9586-657A-0C48-BDC1-EE330B7135A2}" type="slidenum">
              <a:rPr lang="en-US" smtClean="0"/>
              <a:t>‹#›</a:t>
            </a:fld>
            <a:endParaRPr lang="en-US"/>
          </a:p>
        </p:txBody>
      </p:sp>
    </p:spTree>
    <p:extLst>
      <p:ext uri="{BB962C8B-B14F-4D97-AF65-F5344CB8AC3E}">
        <p14:creationId xmlns:p14="http://schemas.microsoft.com/office/powerpoint/2010/main" val="1916997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447F5458-53A6-1D46-A16F-211D935268FE}" type="datetimeFigureOut">
              <a:rPr lang="en-US" smtClean="0"/>
              <a:t>05/05/20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5F9586-657A-0C48-BDC1-EE330B7135A2}" type="slidenum">
              <a:rPr lang="en-US" smtClean="0"/>
              <a:t>‹#›</a:t>
            </a:fld>
            <a:endParaRPr lang="en-US"/>
          </a:p>
        </p:txBody>
      </p:sp>
    </p:spTree>
    <p:extLst>
      <p:ext uri="{BB962C8B-B14F-4D97-AF65-F5344CB8AC3E}">
        <p14:creationId xmlns:p14="http://schemas.microsoft.com/office/powerpoint/2010/main" val="1398114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7F5458-53A6-1D46-A16F-211D935268FE}" type="datetimeFigureOut">
              <a:rPr lang="en-US" smtClean="0"/>
              <a:t>05/05/20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5F9586-657A-0C48-BDC1-EE330B7135A2}" type="slidenum">
              <a:rPr lang="en-US" smtClean="0"/>
              <a:t>‹#›</a:t>
            </a:fld>
            <a:endParaRPr lang="en-US"/>
          </a:p>
        </p:txBody>
      </p:sp>
    </p:spTree>
    <p:extLst>
      <p:ext uri="{BB962C8B-B14F-4D97-AF65-F5344CB8AC3E}">
        <p14:creationId xmlns:p14="http://schemas.microsoft.com/office/powerpoint/2010/main" val="3551199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447F5458-53A6-1D46-A16F-211D935268FE}"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5F9586-657A-0C48-BDC1-EE330B7135A2}" type="slidenum">
              <a:rPr lang="en-US" smtClean="0"/>
              <a:t>‹#›</a:t>
            </a:fld>
            <a:endParaRPr lang="en-US"/>
          </a:p>
        </p:txBody>
      </p:sp>
    </p:spTree>
    <p:extLst>
      <p:ext uri="{BB962C8B-B14F-4D97-AF65-F5344CB8AC3E}">
        <p14:creationId xmlns:p14="http://schemas.microsoft.com/office/powerpoint/2010/main" val="3353518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447F5458-53A6-1D46-A16F-211D935268FE}" type="datetimeFigureOut">
              <a:rPr lang="en-US" smtClean="0"/>
              <a:t>05/05/20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5F9586-657A-0C48-BDC1-EE330B7135A2}" type="slidenum">
              <a:rPr lang="en-US" smtClean="0"/>
              <a:t>‹#›</a:t>
            </a:fld>
            <a:endParaRPr lang="en-US"/>
          </a:p>
        </p:txBody>
      </p:sp>
    </p:spTree>
    <p:extLst>
      <p:ext uri="{BB962C8B-B14F-4D97-AF65-F5344CB8AC3E}">
        <p14:creationId xmlns:p14="http://schemas.microsoft.com/office/powerpoint/2010/main" val="35012931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7F5458-53A6-1D46-A16F-211D935268FE}" type="datetimeFigureOut">
              <a:rPr lang="en-US" smtClean="0"/>
              <a:t>05/05/20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5F9586-657A-0C48-BDC1-EE330B7135A2}" type="slidenum">
              <a:rPr lang="en-US" smtClean="0"/>
              <a:t>‹#›</a:t>
            </a:fld>
            <a:endParaRPr lang="en-US"/>
          </a:p>
        </p:txBody>
      </p:sp>
    </p:spTree>
    <p:extLst>
      <p:ext uri="{BB962C8B-B14F-4D97-AF65-F5344CB8AC3E}">
        <p14:creationId xmlns:p14="http://schemas.microsoft.com/office/powerpoint/2010/main" val="3850455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85750" y="219075"/>
            <a:ext cx="8229600" cy="1223963"/>
          </a:xfrm>
        </p:spPr>
        <p:txBody>
          <a:bodyPr/>
          <a:lstStyle/>
          <a:p>
            <a:r>
              <a:rPr lang="tr-TR" sz="3400">
                <a:latin typeface="Franklin Gothic Book" charset="0"/>
              </a:rPr>
              <a:t>Araç(Yol)-Amaç Modeli (</a:t>
            </a:r>
            <a:r>
              <a:rPr lang="tr-TR" sz="3600">
                <a:solidFill>
                  <a:srgbClr val="404040"/>
                </a:solidFill>
                <a:latin typeface="Franklin Gothic Book" charset="0"/>
              </a:rPr>
              <a:t>Robert House ve Martin Evans</a:t>
            </a:r>
            <a:r>
              <a:rPr lang="tr-TR" sz="3400">
                <a:latin typeface="Franklin Gothic Book" charset="0"/>
              </a:rPr>
              <a:t>)</a:t>
            </a:r>
            <a:r>
              <a:rPr lang="tr-TR" sz="3600">
                <a:latin typeface="Franklin Gothic Book" charset="0"/>
              </a:rPr>
              <a:t> </a:t>
            </a:r>
          </a:p>
        </p:txBody>
      </p:sp>
      <p:sp>
        <p:nvSpPr>
          <p:cNvPr id="74755" name="Rectangle 3"/>
          <p:cNvSpPr>
            <a:spLocks noGrp="1" noChangeArrowheads="1"/>
          </p:cNvSpPr>
          <p:nvPr>
            <p:ph idx="1"/>
          </p:nvPr>
        </p:nvSpPr>
        <p:spPr>
          <a:xfrm>
            <a:off x="250825" y="1844675"/>
            <a:ext cx="8740775" cy="4137025"/>
          </a:xfrm>
        </p:spPr>
        <p:txBody>
          <a:bodyPr>
            <a:normAutofit/>
          </a:bodyPr>
          <a:lstStyle/>
          <a:p>
            <a:pPr>
              <a:buFontTx/>
              <a:buNone/>
            </a:pPr>
            <a:endParaRPr lang="tr-TR" sz="2400" b="1" dirty="0">
              <a:solidFill>
                <a:srgbClr val="A50021"/>
              </a:solidFill>
              <a:latin typeface="Perpetua" charset="0"/>
            </a:endParaRPr>
          </a:p>
          <a:p>
            <a:pPr>
              <a:buFontTx/>
              <a:buNone/>
            </a:pPr>
            <a:r>
              <a:rPr lang="tr-TR" sz="2800" dirty="0">
                <a:latin typeface="Perpetua" charset="0"/>
              </a:rPr>
              <a:t>	</a:t>
            </a:r>
            <a:r>
              <a:rPr lang="tr-TR" sz="3600" dirty="0">
                <a:latin typeface="Perpetua" charset="0"/>
              </a:rPr>
              <a:t>Yol-Amaç kuramı, liderin izleyenlerin gösterilen amaca ulaşabilmeleri için onları amaca güdülemesini üçüncü boyut olarak eklemektedir. </a:t>
            </a:r>
          </a:p>
          <a:p>
            <a:pPr>
              <a:buFontTx/>
              <a:buNone/>
            </a:pPr>
            <a:endParaRPr lang="tr-TR" sz="3200" dirty="0">
              <a:latin typeface="Perpetua" charset="0"/>
            </a:endParaRPr>
          </a:p>
        </p:txBody>
      </p:sp>
    </p:spTree>
    <p:extLst>
      <p:ext uri="{BB962C8B-B14F-4D97-AF65-F5344CB8AC3E}">
        <p14:creationId xmlns:p14="http://schemas.microsoft.com/office/powerpoint/2010/main" val="117796036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31800" y="687388"/>
            <a:ext cx="9097963" cy="1008062"/>
          </a:xfrm>
        </p:spPr>
        <p:txBody>
          <a:bodyPr>
            <a:normAutofit fontScale="90000"/>
          </a:bodyPr>
          <a:lstStyle/>
          <a:p>
            <a:pPr fontAlgn="auto">
              <a:spcAft>
                <a:spcPts val="0"/>
              </a:spcAft>
              <a:defRPr/>
            </a:pPr>
            <a:r>
              <a:rPr lang="tr-TR" sz="3200" dirty="0">
                <a:ea typeface="+mj-ea"/>
              </a:rPr>
              <a:t>Karar Verme  Modeli (Vroom ve </a:t>
            </a:r>
            <a:r>
              <a:rPr lang="tr-TR" sz="3200" dirty="0" err="1">
                <a:ea typeface="+mj-ea"/>
              </a:rPr>
              <a:t>Yetton</a:t>
            </a:r>
            <a:r>
              <a:rPr lang="tr-TR" sz="3200" dirty="0">
                <a:ea typeface="+mj-ea"/>
              </a:rPr>
              <a:t>)</a:t>
            </a:r>
            <a:r>
              <a:rPr lang="tr-TR" sz="3600" dirty="0">
                <a:ea typeface="+mj-ea"/>
              </a:rPr>
              <a:t> </a:t>
            </a:r>
            <a:br>
              <a:rPr lang="tr-TR" sz="3600" dirty="0">
                <a:ea typeface="+mj-ea"/>
              </a:rPr>
            </a:br>
            <a:endParaRPr lang="tr-TR" sz="3600" dirty="0">
              <a:ea typeface="+mj-ea"/>
            </a:endParaRPr>
          </a:p>
        </p:txBody>
      </p:sp>
      <p:sp>
        <p:nvSpPr>
          <p:cNvPr id="138243" name="Rectangle 3"/>
          <p:cNvSpPr>
            <a:spLocks noGrp="1" noChangeArrowheads="1"/>
          </p:cNvSpPr>
          <p:nvPr>
            <p:ph idx="1"/>
          </p:nvPr>
        </p:nvSpPr>
        <p:spPr>
          <a:xfrm>
            <a:off x="250825" y="1700213"/>
            <a:ext cx="8763000" cy="4210050"/>
          </a:xfrm>
        </p:spPr>
        <p:txBody>
          <a:bodyPr>
            <a:normAutofit/>
          </a:bodyPr>
          <a:lstStyle/>
          <a:p>
            <a:r>
              <a:rPr lang="tr-TR" sz="3600" dirty="0">
                <a:latin typeface="Perpetua" charset="0"/>
              </a:rPr>
              <a:t>Vroom ve </a:t>
            </a:r>
            <a:r>
              <a:rPr lang="tr-TR" sz="3600" dirty="0" err="1">
                <a:latin typeface="Perpetua" charset="0"/>
              </a:rPr>
              <a:t>Yetton’nun</a:t>
            </a:r>
            <a:r>
              <a:rPr lang="tr-TR" sz="3600" dirty="0">
                <a:latin typeface="Perpetua" charset="0"/>
              </a:rPr>
              <a:t> modelinde iki </a:t>
            </a:r>
            <a:r>
              <a:rPr lang="tr-TR" sz="3600" dirty="0" err="1">
                <a:latin typeface="Perpetua" charset="0"/>
              </a:rPr>
              <a:t>durumsallık</a:t>
            </a:r>
            <a:r>
              <a:rPr lang="tr-TR" sz="3600" dirty="0">
                <a:latin typeface="Perpetua" charset="0"/>
              </a:rPr>
              <a:t> değişkeni bulunmaktadır.</a:t>
            </a:r>
          </a:p>
          <a:p>
            <a:pPr lvl="1"/>
            <a:r>
              <a:rPr lang="tr-TR" sz="3600" dirty="0">
                <a:latin typeface="Perpetua" charset="0"/>
              </a:rPr>
              <a:t>kararın kabulü ve kalitesi</a:t>
            </a:r>
          </a:p>
          <a:p>
            <a:pPr lvl="1"/>
            <a:r>
              <a:rPr lang="tr-TR" sz="3600" dirty="0">
                <a:latin typeface="Perpetua" charset="0"/>
              </a:rPr>
              <a:t>liderlik biçimi</a:t>
            </a:r>
          </a:p>
          <a:p>
            <a:pPr marL="0" indent="0">
              <a:buNone/>
            </a:pPr>
            <a:endParaRPr lang="tr-TR" sz="2800" dirty="0">
              <a:solidFill>
                <a:srgbClr val="404040"/>
              </a:solidFill>
              <a:latin typeface="Perpetua" charset="0"/>
            </a:endParaRPr>
          </a:p>
        </p:txBody>
      </p:sp>
    </p:spTree>
    <p:extLst>
      <p:ext uri="{BB962C8B-B14F-4D97-AF65-F5344CB8AC3E}">
        <p14:creationId xmlns:p14="http://schemas.microsoft.com/office/powerpoint/2010/main" val="90018453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31800" y="687388"/>
            <a:ext cx="9097963" cy="1008062"/>
          </a:xfrm>
        </p:spPr>
        <p:txBody>
          <a:bodyPr>
            <a:normAutofit fontScale="90000"/>
          </a:bodyPr>
          <a:lstStyle/>
          <a:p>
            <a:pPr fontAlgn="auto">
              <a:spcAft>
                <a:spcPts val="0"/>
              </a:spcAft>
              <a:defRPr/>
            </a:pPr>
            <a:r>
              <a:rPr lang="tr-TR" sz="3200" dirty="0">
                <a:ea typeface="+mj-ea"/>
              </a:rPr>
              <a:t>Karar Verme  Modeli (Vroom ve </a:t>
            </a:r>
            <a:r>
              <a:rPr lang="tr-TR" sz="3200" dirty="0" err="1">
                <a:ea typeface="+mj-ea"/>
              </a:rPr>
              <a:t>Yetton</a:t>
            </a:r>
            <a:r>
              <a:rPr lang="tr-TR" sz="3200" dirty="0">
                <a:ea typeface="+mj-ea"/>
              </a:rPr>
              <a:t>)</a:t>
            </a:r>
            <a:r>
              <a:rPr lang="tr-TR" sz="3600" dirty="0">
                <a:ea typeface="+mj-ea"/>
              </a:rPr>
              <a:t> </a:t>
            </a:r>
            <a:br>
              <a:rPr lang="tr-TR" sz="3600" dirty="0">
                <a:ea typeface="+mj-ea"/>
              </a:rPr>
            </a:br>
            <a:endParaRPr lang="tr-TR" sz="3600" dirty="0">
              <a:ea typeface="+mj-ea"/>
            </a:endParaRPr>
          </a:p>
        </p:txBody>
      </p:sp>
      <p:sp>
        <p:nvSpPr>
          <p:cNvPr id="138243" name="Rectangle 3"/>
          <p:cNvSpPr>
            <a:spLocks noGrp="1" noChangeArrowheads="1"/>
          </p:cNvSpPr>
          <p:nvPr>
            <p:ph idx="1"/>
          </p:nvPr>
        </p:nvSpPr>
        <p:spPr>
          <a:xfrm>
            <a:off x="250825" y="1700213"/>
            <a:ext cx="8763000" cy="4210050"/>
          </a:xfrm>
        </p:spPr>
        <p:txBody>
          <a:bodyPr>
            <a:normAutofit/>
          </a:bodyPr>
          <a:lstStyle/>
          <a:p>
            <a:r>
              <a:rPr lang="tr-TR" sz="3600" dirty="0">
                <a:latin typeface="Perpetua" charset="0"/>
              </a:rPr>
              <a:t>Vroom ve </a:t>
            </a:r>
            <a:r>
              <a:rPr lang="tr-TR" sz="3600" dirty="0" err="1">
                <a:latin typeface="Perpetua" charset="0"/>
              </a:rPr>
              <a:t>Yetton’a</a:t>
            </a:r>
            <a:r>
              <a:rPr lang="tr-TR" sz="3600" dirty="0">
                <a:latin typeface="Perpetua" charset="0"/>
              </a:rPr>
              <a:t> göre tek en iyi liderlik tarzı olmadığı gibi tek en iyi karar verme davranışı da olamaz. </a:t>
            </a:r>
          </a:p>
          <a:p>
            <a:r>
              <a:rPr lang="tr-TR" sz="3600" dirty="0">
                <a:latin typeface="Perpetua" charset="0"/>
              </a:rPr>
              <a:t>Dolayısıyla her bir karar davranışı avantaj ve dezavantaj içerir. </a:t>
            </a:r>
          </a:p>
          <a:p>
            <a:pPr marL="0" indent="0">
              <a:buNone/>
            </a:pPr>
            <a:endParaRPr lang="tr-TR" sz="2800" dirty="0">
              <a:solidFill>
                <a:srgbClr val="404040"/>
              </a:solidFill>
              <a:latin typeface="Perpetua" charset="0"/>
            </a:endParaRPr>
          </a:p>
        </p:txBody>
      </p:sp>
    </p:spTree>
    <p:extLst>
      <p:ext uri="{BB962C8B-B14F-4D97-AF65-F5344CB8AC3E}">
        <p14:creationId xmlns:p14="http://schemas.microsoft.com/office/powerpoint/2010/main" val="31747916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Kaynaklar</a:t>
            </a:r>
            <a:endParaRPr lang="en-US" dirty="0"/>
          </a:p>
        </p:txBody>
      </p:sp>
      <p:sp>
        <p:nvSpPr>
          <p:cNvPr id="3" name="Content Placeholder 2"/>
          <p:cNvSpPr>
            <a:spLocks noGrp="1"/>
          </p:cNvSpPr>
          <p:nvPr>
            <p:ph idx="1"/>
          </p:nvPr>
        </p:nvSpPr>
        <p:spPr/>
        <p:txBody>
          <a:bodyPr>
            <a:normAutofit fontScale="40000" lnSpcReduction="20000"/>
          </a:bodyPr>
          <a:lstStyle/>
          <a:p>
            <a:pPr lvl="0"/>
            <a:r>
              <a:rPr lang="tr-TR" dirty="0"/>
              <a:t>KOÇEL, T., (2011). İŞLETME YÖNETİCİLİĞİ. 8. BASKI. BETA BASIM, İSTANBUL.</a:t>
            </a:r>
            <a:endParaRPr lang="en-US" dirty="0"/>
          </a:p>
          <a:p>
            <a:pPr lvl="0"/>
            <a:r>
              <a:rPr lang="tr-TR" dirty="0"/>
              <a:t>KREITNER, R. KINICKI, A.(2008) ORGANİZATİONAL BEHAVİOR, 9. BS., ARİZONA: MC GRAW HİLL,  S.467.</a:t>
            </a:r>
            <a:endParaRPr lang="en-US" dirty="0"/>
          </a:p>
          <a:p>
            <a:pPr lvl="0"/>
            <a:r>
              <a:rPr lang="tr-TR" dirty="0"/>
              <a:t>ARSLAN, Ş. (2013), DUYGUSAL ZEKA (DÖNÜŞÜMCÜ VE ETKİLEŞİMCİ LİDERLİK), EĞİTİM KİTABEVİ YAYINLARI, KONYA, 2013</a:t>
            </a:r>
            <a:endParaRPr lang="en-US" dirty="0"/>
          </a:p>
          <a:p>
            <a:pPr lvl="0"/>
            <a:r>
              <a:rPr lang="en-US" dirty="0"/>
              <a:t>D</a:t>
            </a:r>
            <a:r>
              <a:rPr lang="tr-TR" dirty="0"/>
              <a:t>AFT</a:t>
            </a:r>
            <a:r>
              <a:rPr lang="en-US" dirty="0"/>
              <a:t>, RICHARD </a:t>
            </a:r>
            <a:r>
              <a:rPr lang="tr-TR" dirty="0"/>
              <a:t>L. </a:t>
            </a:r>
            <a:r>
              <a:rPr lang="en-US" dirty="0"/>
              <a:t>LEADERSHIP THEORY AND PRACTICE, ORLANDO, DRYDEN PRESS,1999, S.</a:t>
            </a:r>
            <a:r>
              <a:rPr lang="tr-TR" dirty="0"/>
              <a:t>39</a:t>
            </a:r>
            <a:endParaRPr lang="en-US" dirty="0"/>
          </a:p>
          <a:p>
            <a:pPr lvl="0"/>
            <a:r>
              <a:rPr lang="en-US" dirty="0"/>
              <a:t>TEKİN Y.</a:t>
            </a:r>
            <a:r>
              <a:rPr lang="tr-TR" dirty="0"/>
              <a:t>,</a:t>
            </a:r>
            <a:r>
              <a:rPr lang="en-US" dirty="0"/>
              <a:t> EHTİYAR R. / JOURNAL OF YAŞAR UNIVERSITY 2011 24(6) 4007-4023 </a:t>
            </a:r>
            <a:r>
              <a:rPr lang="tr-TR" dirty="0"/>
              <a:t> BAŞARININ TEMEL AKTÖRLERİ: VİZYONER LİDERLER </a:t>
            </a:r>
            <a:endParaRPr lang="en-US" dirty="0"/>
          </a:p>
          <a:p>
            <a:pPr lvl="0"/>
            <a:r>
              <a:rPr lang="tr-TR" dirty="0"/>
              <a:t>AYKANAT, Z., KARAMANOĞLU MEHMETBEY ÜNİVERSİTESİ SOSYAL BİLİMLER ENSTİTÜSÜKARİZMATİK LİDERLİK VE ÖRGÜT KÜLTÜRÜ İLİŞKİSİ ÜZERİNE BİR UYGULAMA</a:t>
            </a:r>
            <a:endParaRPr lang="en-US" dirty="0"/>
          </a:p>
          <a:p>
            <a:pPr lvl="0"/>
            <a:r>
              <a:rPr lang="tr-TR" dirty="0"/>
              <a:t>KAYA, S. (2013), SAĞLIK KURUMLARINDA KALİTE YÖNETİMİ T.C. ANADOLU ÜNİVERSİTESİ YAYINI N: 2858, AÇIKÖĞRETİM FAKÜLTESİ YAYINI NO: 1821</a:t>
            </a:r>
            <a:endParaRPr lang="en-US" dirty="0"/>
          </a:p>
          <a:p>
            <a:pPr lvl="0"/>
            <a:r>
              <a:rPr lang="tr-TR" dirty="0"/>
              <a:t>ÇELİK, Y. (2013), SAĞLIK KURUMLARI YÖNETİMİ T.C. ANADOLU ÜNİVERSİTESİ YAYINI N: 2858, AÇIKÖĞRETİM FAKÜLTESİ YAYINI NO: 1818</a:t>
            </a:r>
            <a:endParaRPr lang="en-US" dirty="0"/>
          </a:p>
          <a:p>
            <a:pPr lvl="0"/>
            <a:r>
              <a:rPr lang="tr-TR" dirty="0"/>
              <a:t>SELEN DOGAN, ÖZGE DEMRAL KURUMLARIN BASARISINDA DUYGUSAL ZEKANIN ROLÜ VE ÖNEMİ </a:t>
            </a:r>
            <a:r>
              <a:rPr lang="tr-TR" i="1" dirty="0"/>
              <a:t>YÖNETİM VE EKONOMİ</a:t>
            </a:r>
            <a:r>
              <a:rPr lang="tr-TR" dirty="0"/>
              <a:t> </a:t>
            </a:r>
            <a:r>
              <a:rPr lang="tr-TR" i="1" dirty="0"/>
              <a:t>YIL:2007 CİLT:14 SAYI:1 CELAL BAYAR ÜNİVERSİTESİ ..B.F. MANSA</a:t>
            </a:r>
            <a:endParaRPr lang="en-US" dirty="0"/>
          </a:p>
          <a:p>
            <a:pPr lvl="0"/>
            <a:r>
              <a:rPr lang="tr-TR" dirty="0"/>
              <a:t>MERYEM ÖZDEMİR EĞİTİM FAKÜLTESİ ÖĞRENCİLERİNİN DUYGUSAL ZEKALARI İLE YAŞAM DOYUMLARININ İNCELENMESİ YÜKSEK LİSANS TEZİ  T.C.  ATATÜRK ÜNİVERSİTESİ EĞİTİM BİLİMLERİ       ENSTİTÜSÜ  İLKÖĞRETİM ANA BİLİM DALI SINIF ÖĞRETMENLİĞİ BİLİM DALI  ERZURUM OCAK, 2015 </a:t>
            </a:r>
            <a:endParaRPr lang="en-US" dirty="0"/>
          </a:p>
          <a:p>
            <a:pPr lvl="0"/>
            <a:r>
              <a:rPr lang="tr-TR" dirty="0"/>
              <a:t>CAN H., 1999, ORGANİZASYON VE YÖNETİM, SİYASAL KİTAP EVİ, ANKARA</a:t>
            </a:r>
            <a:endParaRPr lang="en-US" dirty="0"/>
          </a:p>
          <a:p>
            <a:pPr lvl="0"/>
            <a:r>
              <a:rPr lang="tr-TR" dirty="0"/>
              <a:t>TÜRKMEN, İ., 2001,YÖNETİCİLER İÇİN İLETİŞİM MODELİ, MPM BASIM EVİ, ANKARA</a:t>
            </a:r>
            <a:endParaRPr lang="en-US" dirty="0"/>
          </a:p>
          <a:p>
            <a:pPr lvl="0"/>
            <a:r>
              <a:rPr lang="tr-TR" dirty="0"/>
              <a:t>TENGİLİMOĞLU, D. VE ÖZTÜRK, Y. 2004, İŞLETMELERDE HALKLA İLİŞKİLER, ANKARA:SEÇKİN YAYINCILIK. </a:t>
            </a:r>
            <a:endParaRPr lang="en-US" dirty="0"/>
          </a:p>
          <a:p>
            <a:pPr lvl="0"/>
            <a:r>
              <a:rPr lang="tr-TR" dirty="0"/>
              <a:t>BİTER, A. 2007, İŞLETMELERDE İLETİŞİMİN İŞLETME VERİMLİLİĞİNE ETKİLERİ KAHRAMANMARAŞ SÜTÇÜ İMAM ÜNİVERSİTESİ SOSYAL BİLİMLER ENSTİTÜSÜ İŞLETME ANABİLİM DALI YÜKSEK LİSANS PROJESİ</a:t>
            </a:r>
            <a:endParaRPr lang="en-US" dirty="0"/>
          </a:p>
          <a:p>
            <a:endParaRPr lang="en-US" dirty="0"/>
          </a:p>
        </p:txBody>
      </p:sp>
    </p:spTree>
    <p:extLst>
      <p:ext uri="{BB962C8B-B14F-4D97-AF65-F5344CB8AC3E}">
        <p14:creationId xmlns:p14="http://schemas.microsoft.com/office/powerpoint/2010/main" val="213335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85750" y="219075"/>
            <a:ext cx="8229600" cy="1223963"/>
          </a:xfrm>
        </p:spPr>
        <p:txBody>
          <a:bodyPr/>
          <a:lstStyle/>
          <a:p>
            <a:r>
              <a:rPr lang="tr-TR" sz="3400">
                <a:latin typeface="Franklin Gothic Book" charset="0"/>
              </a:rPr>
              <a:t>Araç(Yol)-Amaç Modeli (</a:t>
            </a:r>
            <a:r>
              <a:rPr lang="tr-TR" sz="3600">
                <a:solidFill>
                  <a:srgbClr val="404040"/>
                </a:solidFill>
                <a:latin typeface="Franklin Gothic Book" charset="0"/>
              </a:rPr>
              <a:t>Robert House ve Martin Evans</a:t>
            </a:r>
            <a:r>
              <a:rPr lang="tr-TR" sz="3400">
                <a:latin typeface="Franklin Gothic Book" charset="0"/>
              </a:rPr>
              <a:t>)</a:t>
            </a:r>
            <a:r>
              <a:rPr lang="tr-TR" sz="3600">
                <a:latin typeface="Franklin Gothic Book" charset="0"/>
              </a:rPr>
              <a:t> </a:t>
            </a:r>
          </a:p>
        </p:txBody>
      </p:sp>
      <p:sp>
        <p:nvSpPr>
          <p:cNvPr id="74755" name="Rectangle 3"/>
          <p:cNvSpPr>
            <a:spLocks noGrp="1" noChangeArrowheads="1"/>
          </p:cNvSpPr>
          <p:nvPr>
            <p:ph idx="1"/>
          </p:nvPr>
        </p:nvSpPr>
        <p:spPr>
          <a:xfrm>
            <a:off x="250825" y="1844675"/>
            <a:ext cx="8740775" cy="4137025"/>
          </a:xfrm>
        </p:spPr>
        <p:txBody>
          <a:bodyPr>
            <a:normAutofit/>
          </a:bodyPr>
          <a:lstStyle/>
          <a:p>
            <a:pPr>
              <a:buFontTx/>
              <a:buNone/>
            </a:pPr>
            <a:endParaRPr lang="tr-TR" sz="2400" b="1" dirty="0">
              <a:solidFill>
                <a:srgbClr val="A50021"/>
              </a:solidFill>
              <a:latin typeface="Perpetua" charset="0"/>
            </a:endParaRPr>
          </a:p>
          <a:p>
            <a:pPr>
              <a:buFontTx/>
              <a:buNone/>
            </a:pPr>
            <a:r>
              <a:rPr lang="tr-TR" sz="2800" dirty="0">
                <a:latin typeface="Perpetua" charset="0"/>
              </a:rPr>
              <a:t>	</a:t>
            </a:r>
            <a:endParaRPr lang="tr-TR" sz="3200" dirty="0" smtClean="0">
              <a:latin typeface="Perpetua" charset="0"/>
            </a:endParaRPr>
          </a:p>
          <a:p>
            <a:pPr>
              <a:buFontTx/>
              <a:buNone/>
            </a:pPr>
            <a:r>
              <a:rPr lang="tr-TR" sz="3200" dirty="0">
                <a:latin typeface="Perpetua" charset="0"/>
              </a:rPr>
              <a:t>	</a:t>
            </a:r>
            <a:r>
              <a:rPr lang="tr-TR" sz="3600" dirty="0">
                <a:latin typeface="Perpetua" charset="0"/>
              </a:rPr>
              <a:t>Bu kuramda liderin izleyicileri nasıl etkilediği, iş ile ilgili amaçları nasıl algıladığı ve amaca erişme yollarının neler olduğu üzerinde durulmaktadır.</a:t>
            </a:r>
            <a:endParaRPr lang="tr-TR" sz="3600" dirty="0">
              <a:solidFill>
                <a:srgbClr val="A50021"/>
              </a:solidFill>
              <a:latin typeface="Perpetua" charset="0"/>
            </a:endParaRPr>
          </a:p>
        </p:txBody>
      </p:sp>
    </p:spTree>
    <p:extLst>
      <p:ext uri="{BB962C8B-B14F-4D97-AF65-F5344CB8AC3E}">
        <p14:creationId xmlns:p14="http://schemas.microsoft.com/office/powerpoint/2010/main" val="13674456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85750" y="219075"/>
            <a:ext cx="8229600" cy="1223963"/>
          </a:xfrm>
        </p:spPr>
        <p:txBody>
          <a:bodyPr/>
          <a:lstStyle/>
          <a:p>
            <a:r>
              <a:rPr lang="tr-TR" sz="3400">
                <a:latin typeface="Franklin Gothic Book" charset="0"/>
              </a:rPr>
              <a:t>Araç(Yol)-Amaç Modeli (</a:t>
            </a:r>
            <a:r>
              <a:rPr lang="tr-TR" sz="3600">
                <a:solidFill>
                  <a:srgbClr val="404040"/>
                </a:solidFill>
                <a:latin typeface="Franklin Gothic Book" charset="0"/>
              </a:rPr>
              <a:t>Robert House ve Martin Evans</a:t>
            </a:r>
            <a:r>
              <a:rPr lang="tr-TR" sz="3400">
                <a:latin typeface="Franklin Gothic Book" charset="0"/>
              </a:rPr>
              <a:t>)</a:t>
            </a:r>
            <a:r>
              <a:rPr lang="tr-TR" sz="3600">
                <a:latin typeface="Franklin Gothic Book" charset="0"/>
              </a:rPr>
              <a:t> </a:t>
            </a:r>
          </a:p>
        </p:txBody>
      </p:sp>
      <p:sp>
        <p:nvSpPr>
          <p:cNvPr id="74755" name="Rectangle 3"/>
          <p:cNvSpPr>
            <a:spLocks noGrp="1" noChangeArrowheads="1"/>
          </p:cNvSpPr>
          <p:nvPr>
            <p:ph idx="1"/>
          </p:nvPr>
        </p:nvSpPr>
        <p:spPr>
          <a:xfrm>
            <a:off x="250825" y="1844675"/>
            <a:ext cx="8740775" cy="4137025"/>
          </a:xfrm>
        </p:spPr>
        <p:txBody>
          <a:bodyPr>
            <a:normAutofit/>
          </a:bodyPr>
          <a:lstStyle/>
          <a:p>
            <a:pPr>
              <a:buFontTx/>
              <a:buNone/>
            </a:pPr>
            <a:endParaRPr lang="tr-TR" sz="2400" b="1" dirty="0">
              <a:solidFill>
                <a:srgbClr val="A50021"/>
              </a:solidFill>
              <a:latin typeface="Perpetua" charset="0"/>
            </a:endParaRPr>
          </a:p>
          <a:p>
            <a:pPr>
              <a:buFontTx/>
              <a:buNone/>
            </a:pPr>
            <a:r>
              <a:rPr lang="tr-TR" sz="2800" dirty="0">
                <a:latin typeface="Perpetua" charset="0"/>
              </a:rPr>
              <a:t>	</a:t>
            </a:r>
            <a:endParaRPr lang="tr-TR" sz="3200" dirty="0" smtClean="0">
              <a:latin typeface="Perpetua" charset="0"/>
            </a:endParaRPr>
          </a:p>
          <a:p>
            <a:r>
              <a:rPr lang="tr-TR" sz="3200" dirty="0">
                <a:latin typeface="Perpetua" charset="0"/>
              </a:rPr>
              <a:t>	</a:t>
            </a:r>
            <a:r>
              <a:rPr lang="tr-TR" sz="3600" dirty="0">
                <a:latin typeface="Perpetua" charset="0"/>
              </a:rPr>
              <a:t>Amaca liderin güdülenmesinden çok izleyenlerin güdülenmesi önemlidir. </a:t>
            </a:r>
          </a:p>
        </p:txBody>
      </p:sp>
    </p:spTree>
    <p:extLst>
      <p:ext uri="{BB962C8B-B14F-4D97-AF65-F5344CB8AC3E}">
        <p14:creationId xmlns:p14="http://schemas.microsoft.com/office/powerpoint/2010/main" val="248067852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85750" y="219075"/>
            <a:ext cx="8229600" cy="1223963"/>
          </a:xfrm>
        </p:spPr>
        <p:txBody>
          <a:bodyPr/>
          <a:lstStyle/>
          <a:p>
            <a:r>
              <a:rPr lang="tr-TR" sz="3400">
                <a:latin typeface="Franklin Gothic Book" charset="0"/>
              </a:rPr>
              <a:t>Araç(Yol)-Amaç Modeli (</a:t>
            </a:r>
            <a:r>
              <a:rPr lang="tr-TR" sz="3600">
                <a:solidFill>
                  <a:srgbClr val="404040"/>
                </a:solidFill>
                <a:latin typeface="Franklin Gothic Book" charset="0"/>
              </a:rPr>
              <a:t>Robert House ve Martin Evans</a:t>
            </a:r>
            <a:r>
              <a:rPr lang="tr-TR" sz="3400">
                <a:latin typeface="Franklin Gothic Book" charset="0"/>
              </a:rPr>
              <a:t>)</a:t>
            </a:r>
            <a:r>
              <a:rPr lang="tr-TR" sz="3600">
                <a:latin typeface="Franklin Gothic Book" charset="0"/>
              </a:rPr>
              <a:t> </a:t>
            </a:r>
          </a:p>
        </p:txBody>
      </p:sp>
      <p:sp>
        <p:nvSpPr>
          <p:cNvPr id="74755" name="Rectangle 3"/>
          <p:cNvSpPr>
            <a:spLocks noGrp="1" noChangeArrowheads="1"/>
          </p:cNvSpPr>
          <p:nvPr>
            <p:ph idx="1"/>
          </p:nvPr>
        </p:nvSpPr>
        <p:spPr>
          <a:xfrm>
            <a:off x="250825" y="1844675"/>
            <a:ext cx="8740775" cy="4137025"/>
          </a:xfrm>
        </p:spPr>
        <p:txBody>
          <a:bodyPr>
            <a:normAutofit/>
          </a:bodyPr>
          <a:lstStyle/>
          <a:p>
            <a:pPr>
              <a:buFontTx/>
              <a:buNone/>
            </a:pPr>
            <a:endParaRPr lang="tr-TR" sz="2400" b="1" dirty="0">
              <a:solidFill>
                <a:srgbClr val="A50021"/>
              </a:solidFill>
              <a:latin typeface="Perpetua" charset="0"/>
            </a:endParaRPr>
          </a:p>
          <a:p>
            <a:pPr>
              <a:buFontTx/>
              <a:buNone/>
            </a:pPr>
            <a:r>
              <a:rPr lang="tr-TR" sz="2800" dirty="0">
                <a:latin typeface="Perpetua" charset="0"/>
              </a:rPr>
              <a:t>	</a:t>
            </a:r>
            <a:endParaRPr lang="tr-TR" sz="3200" dirty="0" smtClean="0">
              <a:latin typeface="Perpetua" charset="0"/>
            </a:endParaRPr>
          </a:p>
          <a:p>
            <a:r>
              <a:rPr lang="tr-TR" sz="3200" dirty="0" smtClean="0">
                <a:latin typeface="Perpetua" charset="0"/>
              </a:rPr>
              <a:t>	B</a:t>
            </a:r>
            <a:r>
              <a:rPr lang="tr-TR" sz="3600" dirty="0" smtClean="0">
                <a:latin typeface="Perpetua" charset="0"/>
              </a:rPr>
              <a:t>ir </a:t>
            </a:r>
            <a:r>
              <a:rPr lang="tr-TR" sz="3600" dirty="0">
                <a:latin typeface="Perpetua" charset="0"/>
              </a:rPr>
              <a:t>liderin davranışının </a:t>
            </a:r>
            <a:r>
              <a:rPr lang="tr-TR" sz="3600" dirty="0" err="1">
                <a:latin typeface="Perpetua" charset="0"/>
              </a:rPr>
              <a:t>güdüleyicilik</a:t>
            </a:r>
            <a:r>
              <a:rPr lang="tr-TR" sz="3600" dirty="0">
                <a:latin typeface="Perpetua" charset="0"/>
              </a:rPr>
              <a:t> etkisi, izleyenlerin görev amaçları ile kişisel amaçları yoluyla sağlanabilir.</a:t>
            </a:r>
          </a:p>
        </p:txBody>
      </p:sp>
    </p:spTree>
    <p:extLst>
      <p:ext uri="{BB962C8B-B14F-4D97-AF65-F5344CB8AC3E}">
        <p14:creationId xmlns:p14="http://schemas.microsoft.com/office/powerpoint/2010/main" val="314098452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85750" y="219075"/>
            <a:ext cx="8229600" cy="1223963"/>
          </a:xfrm>
        </p:spPr>
        <p:txBody>
          <a:bodyPr/>
          <a:lstStyle/>
          <a:p>
            <a:r>
              <a:rPr lang="tr-TR" sz="3400">
                <a:latin typeface="Franklin Gothic Book" charset="0"/>
              </a:rPr>
              <a:t>Araç(Yol)-Amaç Modeli (</a:t>
            </a:r>
            <a:r>
              <a:rPr lang="tr-TR" sz="3600">
                <a:solidFill>
                  <a:srgbClr val="404040"/>
                </a:solidFill>
                <a:latin typeface="Franklin Gothic Book" charset="0"/>
              </a:rPr>
              <a:t>Robert House ve Martin Evans</a:t>
            </a:r>
            <a:r>
              <a:rPr lang="tr-TR" sz="3400">
                <a:latin typeface="Franklin Gothic Book" charset="0"/>
              </a:rPr>
              <a:t>)</a:t>
            </a:r>
            <a:r>
              <a:rPr lang="tr-TR" sz="3600">
                <a:latin typeface="Franklin Gothic Book" charset="0"/>
              </a:rPr>
              <a:t> </a:t>
            </a:r>
          </a:p>
        </p:txBody>
      </p:sp>
      <p:sp>
        <p:nvSpPr>
          <p:cNvPr id="74755" name="Rectangle 3"/>
          <p:cNvSpPr>
            <a:spLocks noGrp="1" noChangeArrowheads="1"/>
          </p:cNvSpPr>
          <p:nvPr>
            <p:ph idx="1"/>
          </p:nvPr>
        </p:nvSpPr>
        <p:spPr>
          <a:xfrm>
            <a:off x="250825" y="1844675"/>
            <a:ext cx="8740775" cy="4137025"/>
          </a:xfrm>
        </p:spPr>
        <p:txBody>
          <a:bodyPr>
            <a:normAutofit fontScale="92500" lnSpcReduction="20000"/>
          </a:bodyPr>
          <a:lstStyle/>
          <a:p>
            <a:pPr>
              <a:buFontTx/>
              <a:buNone/>
            </a:pPr>
            <a:endParaRPr lang="tr-TR" sz="2400" b="1" dirty="0">
              <a:solidFill>
                <a:srgbClr val="A50021"/>
              </a:solidFill>
              <a:latin typeface="Perpetua" charset="0"/>
            </a:endParaRPr>
          </a:p>
          <a:p>
            <a:pPr>
              <a:buFontTx/>
              <a:buNone/>
            </a:pPr>
            <a:r>
              <a:rPr lang="tr-TR" sz="2800" dirty="0">
                <a:latin typeface="Perpetua" charset="0"/>
              </a:rPr>
              <a:t>	</a:t>
            </a:r>
            <a:endParaRPr lang="tr-TR" sz="3200" dirty="0" smtClean="0">
              <a:latin typeface="Perpetua" charset="0"/>
            </a:endParaRPr>
          </a:p>
          <a:p>
            <a:pPr>
              <a:buFont typeface="Arial" charset="0"/>
              <a:buChar char="•"/>
            </a:pPr>
            <a:r>
              <a:rPr lang="tr-TR" sz="3400" dirty="0">
                <a:latin typeface="Perpetua" charset="0"/>
              </a:rPr>
              <a:t>Liderlik davranışının iş görenlerin </a:t>
            </a:r>
          </a:p>
          <a:p>
            <a:pPr lvl="1">
              <a:buFont typeface="Arial" charset="0"/>
              <a:buChar char="–"/>
            </a:pPr>
            <a:r>
              <a:rPr lang="tr-TR" sz="3000" dirty="0">
                <a:latin typeface="Perpetua" charset="0"/>
              </a:rPr>
              <a:t>güdülenme, </a:t>
            </a:r>
          </a:p>
          <a:p>
            <a:pPr lvl="1">
              <a:buFont typeface="Arial" charset="0"/>
              <a:buChar char="–"/>
            </a:pPr>
            <a:r>
              <a:rPr lang="tr-TR" sz="3000" dirty="0">
                <a:latin typeface="Perpetua" charset="0"/>
              </a:rPr>
              <a:t>iş doyumu, </a:t>
            </a:r>
          </a:p>
          <a:p>
            <a:pPr lvl="1">
              <a:buFont typeface="Arial" charset="0"/>
              <a:buChar char="–"/>
            </a:pPr>
            <a:r>
              <a:rPr lang="tr-TR" sz="3000" dirty="0">
                <a:latin typeface="Perpetua" charset="0"/>
              </a:rPr>
              <a:t>çaba </a:t>
            </a:r>
          </a:p>
          <a:p>
            <a:pPr lvl="1">
              <a:buFont typeface="Arial" charset="0"/>
              <a:buChar char="–"/>
            </a:pPr>
            <a:r>
              <a:rPr lang="tr-TR" sz="3000" dirty="0">
                <a:latin typeface="Perpetua" charset="0"/>
              </a:rPr>
              <a:t>performansına </a:t>
            </a:r>
          </a:p>
          <a:p>
            <a:pPr lvl="1">
              <a:buFont typeface="Arial" charset="0"/>
              <a:buChar char="–"/>
            </a:pPr>
            <a:endParaRPr lang="tr-TR" sz="3000" dirty="0">
              <a:latin typeface="Perpetua" charset="0"/>
            </a:endParaRPr>
          </a:p>
          <a:p>
            <a:pPr lvl="1">
              <a:buFont typeface="Arial" charset="0"/>
              <a:buNone/>
            </a:pPr>
            <a:r>
              <a:rPr lang="tr-TR" sz="3000" dirty="0">
                <a:latin typeface="Perpetua" charset="0"/>
              </a:rPr>
              <a:t>olan etkilerini açıklamaya çalışmaktadır.</a:t>
            </a:r>
          </a:p>
        </p:txBody>
      </p:sp>
    </p:spTree>
    <p:extLst>
      <p:ext uri="{BB962C8B-B14F-4D97-AF65-F5344CB8AC3E}">
        <p14:creationId xmlns:p14="http://schemas.microsoft.com/office/powerpoint/2010/main" val="29277624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85750" y="219075"/>
            <a:ext cx="8229600" cy="1223963"/>
          </a:xfrm>
        </p:spPr>
        <p:txBody>
          <a:bodyPr/>
          <a:lstStyle/>
          <a:p>
            <a:r>
              <a:rPr lang="tr-TR" sz="3400">
                <a:latin typeface="Franklin Gothic Book" charset="0"/>
              </a:rPr>
              <a:t>Araç(Yol)-Amaç Modeli (</a:t>
            </a:r>
            <a:r>
              <a:rPr lang="tr-TR" sz="3600">
                <a:solidFill>
                  <a:srgbClr val="404040"/>
                </a:solidFill>
                <a:latin typeface="Franklin Gothic Book" charset="0"/>
              </a:rPr>
              <a:t>Robert House ve Martin Evans</a:t>
            </a:r>
            <a:r>
              <a:rPr lang="tr-TR" sz="3400">
                <a:latin typeface="Franklin Gothic Book" charset="0"/>
              </a:rPr>
              <a:t>)</a:t>
            </a:r>
            <a:r>
              <a:rPr lang="tr-TR" sz="3600">
                <a:latin typeface="Franklin Gothic Book" charset="0"/>
              </a:rPr>
              <a:t> </a:t>
            </a:r>
          </a:p>
        </p:txBody>
      </p:sp>
      <p:sp>
        <p:nvSpPr>
          <p:cNvPr id="74755" name="Rectangle 3"/>
          <p:cNvSpPr>
            <a:spLocks noGrp="1" noChangeArrowheads="1"/>
          </p:cNvSpPr>
          <p:nvPr>
            <p:ph idx="1"/>
          </p:nvPr>
        </p:nvSpPr>
        <p:spPr>
          <a:xfrm>
            <a:off x="250825" y="1844675"/>
            <a:ext cx="8740775" cy="4137025"/>
          </a:xfrm>
        </p:spPr>
        <p:txBody>
          <a:bodyPr>
            <a:normAutofit/>
          </a:bodyPr>
          <a:lstStyle/>
          <a:p>
            <a:pPr>
              <a:buNone/>
            </a:pPr>
            <a:r>
              <a:rPr lang="tr-TR" sz="2400" b="1" dirty="0">
                <a:latin typeface="Corbel" charset="0"/>
              </a:rPr>
              <a:t>Dört temel liderlik davranışı</a:t>
            </a:r>
          </a:p>
          <a:p>
            <a:pPr>
              <a:buFontTx/>
              <a:buNone/>
            </a:pPr>
            <a:endParaRPr lang="tr-TR" sz="2400" b="1" dirty="0">
              <a:solidFill>
                <a:srgbClr val="A50021"/>
              </a:solidFill>
              <a:latin typeface="Perpetua" charset="0"/>
            </a:endParaRPr>
          </a:p>
          <a:p>
            <a:pPr>
              <a:spcBef>
                <a:spcPct val="50000"/>
              </a:spcBef>
            </a:pPr>
            <a:r>
              <a:rPr lang="tr-TR" sz="2800" dirty="0">
                <a:latin typeface="Perpetua" charset="0"/>
              </a:rPr>
              <a:t>	</a:t>
            </a:r>
            <a:r>
              <a:rPr lang="tr-TR" dirty="0">
                <a:latin typeface="Perpetua" charset="0"/>
              </a:rPr>
              <a:t>Emredici (Yönlendirici) Davranış</a:t>
            </a:r>
          </a:p>
          <a:p>
            <a:pPr>
              <a:spcBef>
                <a:spcPct val="50000"/>
              </a:spcBef>
            </a:pPr>
            <a:r>
              <a:rPr lang="tr-TR" dirty="0">
                <a:latin typeface="Perpetua" charset="0"/>
              </a:rPr>
              <a:t>Başarı Yönelimli Liderlik</a:t>
            </a:r>
          </a:p>
          <a:p>
            <a:pPr>
              <a:spcBef>
                <a:spcPct val="50000"/>
              </a:spcBef>
            </a:pPr>
            <a:r>
              <a:rPr lang="tr-TR" dirty="0">
                <a:latin typeface="Perpetua" charset="0"/>
              </a:rPr>
              <a:t>Destekleyici Liderlik</a:t>
            </a:r>
          </a:p>
          <a:p>
            <a:pPr>
              <a:spcBef>
                <a:spcPct val="50000"/>
              </a:spcBef>
            </a:pPr>
            <a:r>
              <a:rPr lang="tr-TR" dirty="0">
                <a:latin typeface="Perpetua" charset="0"/>
              </a:rPr>
              <a:t>Katılımcı Liderlik</a:t>
            </a:r>
          </a:p>
          <a:p>
            <a:pPr>
              <a:buFontTx/>
              <a:buNone/>
            </a:pPr>
            <a:endParaRPr lang="tr-TR" sz="3200" dirty="0" smtClean="0">
              <a:latin typeface="Perpetua" charset="0"/>
            </a:endParaRPr>
          </a:p>
        </p:txBody>
      </p:sp>
    </p:spTree>
    <p:extLst>
      <p:ext uri="{BB962C8B-B14F-4D97-AF65-F5344CB8AC3E}">
        <p14:creationId xmlns:p14="http://schemas.microsoft.com/office/powerpoint/2010/main" val="292776240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31800" y="687388"/>
            <a:ext cx="9097963" cy="1008062"/>
          </a:xfrm>
        </p:spPr>
        <p:txBody>
          <a:bodyPr>
            <a:normAutofit fontScale="90000"/>
          </a:bodyPr>
          <a:lstStyle/>
          <a:p>
            <a:pPr fontAlgn="auto">
              <a:spcAft>
                <a:spcPts val="0"/>
              </a:spcAft>
              <a:defRPr/>
            </a:pPr>
            <a:r>
              <a:rPr lang="tr-TR" sz="3200" dirty="0">
                <a:ea typeface="+mj-ea"/>
              </a:rPr>
              <a:t>Karar Verme  Modeli (Vroom ve </a:t>
            </a:r>
            <a:r>
              <a:rPr lang="tr-TR" sz="3200" dirty="0" err="1">
                <a:ea typeface="+mj-ea"/>
              </a:rPr>
              <a:t>Yetton</a:t>
            </a:r>
            <a:r>
              <a:rPr lang="tr-TR" sz="3200" dirty="0">
                <a:ea typeface="+mj-ea"/>
              </a:rPr>
              <a:t>)</a:t>
            </a:r>
            <a:r>
              <a:rPr lang="tr-TR" sz="3600" dirty="0">
                <a:ea typeface="+mj-ea"/>
              </a:rPr>
              <a:t> </a:t>
            </a:r>
            <a:br>
              <a:rPr lang="tr-TR" sz="3600" dirty="0">
                <a:ea typeface="+mj-ea"/>
              </a:rPr>
            </a:br>
            <a:endParaRPr lang="tr-TR" sz="3600" dirty="0">
              <a:ea typeface="+mj-ea"/>
            </a:endParaRPr>
          </a:p>
        </p:txBody>
      </p:sp>
      <p:sp>
        <p:nvSpPr>
          <p:cNvPr id="138243" name="Rectangle 3"/>
          <p:cNvSpPr>
            <a:spLocks noGrp="1" noChangeArrowheads="1"/>
          </p:cNvSpPr>
          <p:nvPr>
            <p:ph idx="1"/>
          </p:nvPr>
        </p:nvSpPr>
        <p:spPr>
          <a:xfrm>
            <a:off x="250825" y="1700213"/>
            <a:ext cx="8763000" cy="4210050"/>
          </a:xfrm>
        </p:spPr>
        <p:txBody>
          <a:bodyPr>
            <a:normAutofit/>
          </a:bodyPr>
          <a:lstStyle/>
          <a:p>
            <a:pPr marL="90488" indent="-90488"/>
            <a:r>
              <a:rPr lang="tr-TR" sz="3600" dirty="0">
                <a:solidFill>
                  <a:srgbClr val="404040"/>
                </a:solidFill>
                <a:latin typeface="Perpetua" charset="0"/>
              </a:rPr>
              <a:t>Vroom ve </a:t>
            </a:r>
            <a:r>
              <a:rPr lang="tr-TR" sz="3600" dirty="0" err="1">
                <a:solidFill>
                  <a:srgbClr val="404040"/>
                </a:solidFill>
                <a:latin typeface="Perpetua" charset="0"/>
              </a:rPr>
              <a:t>Yetton</a:t>
            </a:r>
            <a:r>
              <a:rPr lang="tr-TR" sz="3600" dirty="0">
                <a:solidFill>
                  <a:srgbClr val="404040"/>
                </a:solidFill>
                <a:latin typeface="Perpetua" charset="0"/>
              </a:rPr>
              <a:t> liderin astlarını karar verme sürecine katma durumuna göre uygun liderlik davranış biçimlerini geliştirmiştir.</a:t>
            </a:r>
          </a:p>
          <a:p>
            <a:pPr marL="90488" indent="-90488">
              <a:buFont typeface="Wingdings 2" charset="0"/>
              <a:buNone/>
            </a:pPr>
            <a:endParaRPr lang="tr-TR" sz="3600" dirty="0">
              <a:solidFill>
                <a:srgbClr val="404040"/>
              </a:solidFill>
              <a:latin typeface="Perpetua" charset="0"/>
            </a:endParaRPr>
          </a:p>
          <a:p>
            <a:pPr marL="90488" indent="-90488"/>
            <a:endParaRPr lang="tr-TR" sz="2800" dirty="0">
              <a:solidFill>
                <a:srgbClr val="404040"/>
              </a:solidFill>
              <a:latin typeface="Perpetua" charset="0"/>
            </a:endParaRPr>
          </a:p>
        </p:txBody>
      </p:sp>
    </p:spTree>
    <p:extLst>
      <p:ext uri="{BB962C8B-B14F-4D97-AF65-F5344CB8AC3E}">
        <p14:creationId xmlns:p14="http://schemas.microsoft.com/office/powerpoint/2010/main" val="27608791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31800" y="687388"/>
            <a:ext cx="9097963" cy="1008062"/>
          </a:xfrm>
        </p:spPr>
        <p:txBody>
          <a:bodyPr>
            <a:normAutofit fontScale="90000"/>
          </a:bodyPr>
          <a:lstStyle/>
          <a:p>
            <a:pPr fontAlgn="auto">
              <a:spcAft>
                <a:spcPts val="0"/>
              </a:spcAft>
              <a:defRPr/>
            </a:pPr>
            <a:r>
              <a:rPr lang="tr-TR" sz="3200" dirty="0">
                <a:ea typeface="+mj-ea"/>
              </a:rPr>
              <a:t>Karar Verme  Modeli (Vroom ve </a:t>
            </a:r>
            <a:r>
              <a:rPr lang="tr-TR" sz="3200" dirty="0" err="1">
                <a:ea typeface="+mj-ea"/>
              </a:rPr>
              <a:t>Yetton</a:t>
            </a:r>
            <a:r>
              <a:rPr lang="tr-TR" sz="3200" dirty="0">
                <a:ea typeface="+mj-ea"/>
              </a:rPr>
              <a:t>)</a:t>
            </a:r>
            <a:r>
              <a:rPr lang="tr-TR" sz="3600" dirty="0">
                <a:ea typeface="+mj-ea"/>
              </a:rPr>
              <a:t> </a:t>
            </a:r>
            <a:br>
              <a:rPr lang="tr-TR" sz="3600" dirty="0">
                <a:ea typeface="+mj-ea"/>
              </a:rPr>
            </a:br>
            <a:endParaRPr lang="tr-TR" sz="3600" dirty="0">
              <a:ea typeface="+mj-ea"/>
            </a:endParaRPr>
          </a:p>
        </p:txBody>
      </p:sp>
      <p:sp>
        <p:nvSpPr>
          <p:cNvPr id="138243" name="Rectangle 3"/>
          <p:cNvSpPr>
            <a:spLocks noGrp="1" noChangeArrowheads="1"/>
          </p:cNvSpPr>
          <p:nvPr>
            <p:ph idx="1"/>
          </p:nvPr>
        </p:nvSpPr>
        <p:spPr>
          <a:xfrm>
            <a:off x="250825" y="1700213"/>
            <a:ext cx="8763000" cy="4210050"/>
          </a:xfrm>
        </p:spPr>
        <p:txBody>
          <a:bodyPr>
            <a:normAutofit/>
          </a:bodyPr>
          <a:lstStyle/>
          <a:p>
            <a:pPr marL="90488" indent="-90488"/>
            <a:endParaRPr lang="tr-TR" sz="2800" dirty="0">
              <a:solidFill>
                <a:srgbClr val="404040"/>
              </a:solidFill>
              <a:latin typeface="Perpetua" charset="0"/>
            </a:endParaRPr>
          </a:p>
          <a:p>
            <a:pPr marL="90488" indent="-90488"/>
            <a:r>
              <a:rPr lang="tr-TR" sz="3600" dirty="0">
                <a:solidFill>
                  <a:srgbClr val="404040"/>
                </a:solidFill>
                <a:latin typeface="Perpetua" charset="0"/>
              </a:rPr>
              <a:t>Bu liderlik kuramı, her duruma uygun tek bir liderlik biçiminin olmadığını savunmaktadır. </a:t>
            </a:r>
          </a:p>
          <a:p>
            <a:pPr marL="90488" indent="-90488"/>
            <a:r>
              <a:rPr lang="tr-TR" sz="3600" dirty="0" smtClean="0">
                <a:solidFill>
                  <a:srgbClr val="404040"/>
                </a:solidFill>
                <a:latin typeface="Perpetua" charset="0"/>
              </a:rPr>
              <a:t>Bununla </a:t>
            </a:r>
            <a:r>
              <a:rPr lang="tr-TR" sz="3600" dirty="0">
                <a:solidFill>
                  <a:srgbClr val="404040"/>
                </a:solidFill>
                <a:latin typeface="Perpetua" charset="0"/>
              </a:rPr>
              <a:t>birlikte </a:t>
            </a:r>
            <a:r>
              <a:rPr lang="tr-TR" sz="3600" dirty="0" smtClean="0">
                <a:solidFill>
                  <a:srgbClr val="404040"/>
                </a:solidFill>
                <a:latin typeface="Perpetua" charset="0"/>
              </a:rPr>
              <a:t>demokratik </a:t>
            </a:r>
            <a:r>
              <a:rPr lang="tr-TR" sz="3600" dirty="0">
                <a:solidFill>
                  <a:srgbClr val="404040"/>
                </a:solidFill>
                <a:latin typeface="Perpetua" charset="0"/>
              </a:rPr>
              <a:t>liderliğe doğru geniş bir çerçeve içinde uygun liderlik davranışları oluşmaktadır. </a:t>
            </a:r>
          </a:p>
        </p:txBody>
      </p:sp>
    </p:spTree>
    <p:extLst>
      <p:ext uri="{BB962C8B-B14F-4D97-AF65-F5344CB8AC3E}">
        <p14:creationId xmlns:p14="http://schemas.microsoft.com/office/powerpoint/2010/main" val="90018453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31800" y="687388"/>
            <a:ext cx="9097963" cy="1008062"/>
          </a:xfrm>
        </p:spPr>
        <p:txBody>
          <a:bodyPr>
            <a:normAutofit fontScale="90000"/>
          </a:bodyPr>
          <a:lstStyle/>
          <a:p>
            <a:pPr fontAlgn="auto">
              <a:spcAft>
                <a:spcPts val="0"/>
              </a:spcAft>
              <a:defRPr/>
            </a:pPr>
            <a:r>
              <a:rPr lang="tr-TR" sz="3200" dirty="0">
                <a:ea typeface="+mj-ea"/>
              </a:rPr>
              <a:t>Karar Verme  Modeli (Vroom ve </a:t>
            </a:r>
            <a:r>
              <a:rPr lang="tr-TR" sz="3200" dirty="0" err="1">
                <a:ea typeface="+mj-ea"/>
              </a:rPr>
              <a:t>Yetton</a:t>
            </a:r>
            <a:r>
              <a:rPr lang="tr-TR" sz="3200" dirty="0">
                <a:ea typeface="+mj-ea"/>
              </a:rPr>
              <a:t>)</a:t>
            </a:r>
            <a:r>
              <a:rPr lang="tr-TR" sz="3600" dirty="0">
                <a:ea typeface="+mj-ea"/>
              </a:rPr>
              <a:t> </a:t>
            </a:r>
            <a:br>
              <a:rPr lang="tr-TR" sz="3600" dirty="0">
                <a:ea typeface="+mj-ea"/>
              </a:rPr>
            </a:br>
            <a:endParaRPr lang="tr-TR" sz="3600" dirty="0">
              <a:ea typeface="+mj-ea"/>
            </a:endParaRPr>
          </a:p>
        </p:txBody>
      </p:sp>
      <p:sp>
        <p:nvSpPr>
          <p:cNvPr id="138243" name="Rectangle 3"/>
          <p:cNvSpPr>
            <a:spLocks noGrp="1" noChangeArrowheads="1"/>
          </p:cNvSpPr>
          <p:nvPr>
            <p:ph idx="1"/>
          </p:nvPr>
        </p:nvSpPr>
        <p:spPr>
          <a:xfrm>
            <a:off x="250825" y="1700213"/>
            <a:ext cx="8763000" cy="4210050"/>
          </a:xfrm>
        </p:spPr>
        <p:txBody>
          <a:bodyPr>
            <a:normAutofit/>
          </a:bodyPr>
          <a:lstStyle/>
          <a:p>
            <a:r>
              <a:rPr lang="tr-TR" sz="3600" dirty="0">
                <a:latin typeface="Perpetua" charset="0"/>
              </a:rPr>
              <a:t>Yaklaşım temel olarak örgütsel sorunların nasıl çözümlenebileceğini belirlemeye ve değişik durumsal faktörler ile liderin karar verme tarzları arasındaki ilişkiyi açıklamaya çalışan bir modeldir. </a:t>
            </a:r>
          </a:p>
        </p:txBody>
      </p:sp>
    </p:spTree>
    <p:extLst>
      <p:ext uri="{BB962C8B-B14F-4D97-AF65-F5344CB8AC3E}">
        <p14:creationId xmlns:p14="http://schemas.microsoft.com/office/powerpoint/2010/main" val="90018453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TotalTime>
  <Words>1175</Words>
  <Application>Microsoft Macintosh PowerPoint</Application>
  <PresentationFormat>On-screen Show (4:3)</PresentationFormat>
  <Paragraphs>185</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Araç(Yol)-Amaç Modeli (Robert House ve Martin Evans) </vt:lpstr>
      <vt:lpstr>Araç(Yol)-Amaç Modeli (Robert House ve Martin Evans) </vt:lpstr>
      <vt:lpstr>Araç(Yol)-Amaç Modeli (Robert House ve Martin Evans) </vt:lpstr>
      <vt:lpstr>Araç(Yol)-Amaç Modeli (Robert House ve Martin Evans) </vt:lpstr>
      <vt:lpstr>Araç(Yol)-Amaç Modeli (Robert House ve Martin Evans) </vt:lpstr>
      <vt:lpstr>Araç(Yol)-Amaç Modeli (Robert House ve Martin Evans) </vt:lpstr>
      <vt:lpstr>Karar Verme  Modeli (Vroom ve Yetton)  </vt:lpstr>
      <vt:lpstr>Karar Verme  Modeli (Vroom ve Yetton)  </vt:lpstr>
      <vt:lpstr>Karar Verme  Modeli (Vroom ve Yetton)  </vt:lpstr>
      <vt:lpstr>Karar Verme  Modeli (Vroom ve Yetton)  </vt:lpstr>
      <vt:lpstr>Karar Verme  Modeli (Vroom ve Yetton)  </vt:lpstr>
      <vt:lpstr>Kaynaklar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Tannenbaum ve Schmidt’in liderlik doğrusu yaklaşımı</dc:title>
  <dc:creator>ece</dc:creator>
  <cp:lastModifiedBy>ece</cp:lastModifiedBy>
  <cp:revision>8</cp:revision>
  <dcterms:created xsi:type="dcterms:W3CDTF">2019-11-21T19:50:22Z</dcterms:created>
  <dcterms:modified xsi:type="dcterms:W3CDTF">2020-05-05T11:44:49Z</dcterms:modified>
</cp:coreProperties>
</file>