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64" r:id="rId2"/>
    <p:sldId id="275" r:id="rId3"/>
    <p:sldId id="276" r:id="rId4"/>
    <p:sldId id="277" r:id="rId5"/>
    <p:sldId id="280" r:id="rId6"/>
    <p:sldId id="279" r:id="rId7"/>
    <p:sldId id="268" r:id="rId8"/>
    <p:sldId id="281" r:id="rId9"/>
    <p:sldId id="282" r:id="rId10"/>
    <p:sldId id="283" r:id="rId11"/>
    <p:sldId id="284" r:id="rId12"/>
    <p:sldId id="28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2" d="100"/>
          <a:sy n="52" d="100"/>
        </p:scale>
        <p:origin x="-144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A00B7F-6918-E546-B438-42ABE88F6FE1}" type="datetimeFigureOut">
              <a:rPr lang="en-US" smtClean="0"/>
              <a:t>05/05/20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6BA59C-063D-704C-B3A4-AE8DBADA589C}" type="slidenum">
              <a:rPr lang="en-US" smtClean="0"/>
              <a:t>‹#›</a:t>
            </a:fld>
            <a:endParaRPr lang="en-US"/>
          </a:p>
        </p:txBody>
      </p:sp>
    </p:spTree>
    <p:extLst>
      <p:ext uri="{BB962C8B-B14F-4D97-AF65-F5344CB8AC3E}">
        <p14:creationId xmlns:p14="http://schemas.microsoft.com/office/powerpoint/2010/main" val="221070864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86E18D1-3913-4B46-A30A-71576ED5BD2C}" type="slidenum">
              <a:rPr lang="tr-TR"/>
              <a:pPr/>
              <a:t>1</a:t>
            </a:fld>
            <a:endParaRPr lang="tr-T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5780"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75781" name="Text Box 4"/>
          <p:cNvSpPr txBox="1">
            <a:spLocks noChangeArrowheads="1"/>
          </p:cNvSpPr>
          <p:nvPr/>
        </p:nvSpPr>
        <p:spPr bwMode="auto">
          <a:xfrm>
            <a:off x="457093" y="4420600"/>
            <a:ext cx="5722485" cy="3601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endParaRPr lang="tr-TR"/>
          </a:p>
          <a:p>
            <a:pPr eaLnBrk="1" hangingPunct="1"/>
            <a:r>
              <a:rPr lang="tr-TR"/>
              <a:t>Model büyük ölçüde motivasyon konusundaki bekleyiş teorisine dayanmaktadır.</a:t>
            </a:r>
          </a:p>
          <a:p>
            <a:pPr eaLnBrk="1" hangingPunct="1"/>
            <a:endParaRPr lang="tr-TR"/>
          </a:p>
          <a:p>
            <a:pPr eaLnBrk="1" hangingPunct="1"/>
            <a:r>
              <a:rPr lang="tr-TR"/>
              <a:t>Bekleyiş teorisine göre bir insanın davranışlarını etkileyen iki faktör vardır.</a:t>
            </a:r>
          </a:p>
          <a:p>
            <a:pPr eaLnBrk="1" hangingPunct="1"/>
            <a:endParaRPr lang="tr-TR"/>
          </a:p>
          <a:p>
            <a:pPr eaLnBrk="1" hangingPunct="1"/>
            <a:r>
              <a:rPr lang="tr-TR"/>
              <a:t>-Kişinin belirli davranışların belirli sonuçlara ulaştıracağı konusundaki inancı (bekleyiş)</a:t>
            </a:r>
          </a:p>
          <a:p>
            <a:pPr eaLnBrk="1" hangingPunct="1"/>
            <a:r>
              <a:rPr lang="tr-TR"/>
              <a:t>-Bu sonuçlara kişinin verdiği değer (valens)</a:t>
            </a:r>
          </a:p>
          <a:p>
            <a:pPr eaLnBrk="1" hangingPunct="1"/>
            <a:endParaRPr lang="tr-TR"/>
          </a:p>
          <a:p>
            <a:pPr eaLnBrk="1" hangingPunct="1"/>
            <a:r>
              <a:rPr lang="tr-TR"/>
              <a:t>Bekleyiş teorisinin liderlik açısından anlamı şudur:</a:t>
            </a:r>
          </a:p>
          <a:p>
            <a:pPr eaLnBrk="1" hangingPunct="1"/>
            <a:r>
              <a:rPr lang="tr-TR"/>
              <a:t>-Liderin izleyicilerin bekleyişini etkileme derecesi(yol) ve</a:t>
            </a:r>
          </a:p>
          <a:p>
            <a:pPr eaLnBrk="1" hangingPunct="1"/>
            <a:r>
              <a:rPr lang="tr-TR"/>
              <a:t>-Liderin izleyicilerin valensini etkileme derecesi (amaç)</a:t>
            </a:r>
          </a:p>
          <a:p>
            <a:pPr eaLnBrk="1" hangingPunct="1"/>
            <a:endParaRPr lang="tr-TR"/>
          </a:p>
          <a:p>
            <a:pPr eaLnBrk="1" hangingPunct="1"/>
            <a:r>
              <a:rPr lang="tr-TR"/>
              <a:t>Bu teoriye göre lider daha önce söz ettiğimiz gibi dört liderlik davranışının birini gösterebilir.bunlar:</a:t>
            </a:r>
          </a:p>
          <a:p>
            <a:pPr eaLnBrk="1" hangingPunct="1"/>
            <a:r>
              <a:rPr lang="tr-TR"/>
              <a:t>-Otoriter liderlik</a:t>
            </a:r>
          </a:p>
          <a:p>
            <a:pPr eaLnBrk="1" hangingPunct="1"/>
            <a:r>
              <a:rPr lang="tr-TR"/>
              <a:t>-destekleyici liderlik(supportive)</a:t>
            </a:r>
          </a:p>
          <a:p>
            <a:pPr eaLnBrk="1" hangingPunct="1"/>
            <a:r>
              <a:rPr lang="tr-TR"/>
              <a:t>-katılımcı liderlik</a:t>
            </a:r>
          </a:p>
          <a:p>
            <a:pPr eaLnBrk="1" hangingPunct="1"/>
            <a:r>
              <a:rPr lang="tr-TR"/>
              <a:t>-başarıya yönelik liderlik</a:t>
            </a:r>
          </a:p>
          <a:p>
            <a:pPr eaLnBrk="1" hangingPunct="1"/>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53A2E19-1095-EB48-951E-6B8BCF2335F1}" type="slidenum">
              <a:rPr lang="tr-TR"/>
              <a:pPr/>
              <a:t>10</a:t>
            </a:fld>
            <a:endParaRPr lang="tr-TR"/>
          </a:p>
        </p:txBody>
      </p:sp>
      <p:sp>
        <p:nvSpPr>
          <p:cNvPr id="870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7044"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87045" name="Text Box 4"/>
          <p:cNvSpPr txBox="1">
            <a:spLocks noChangeArrowheads="1"/>
          </p:cNvSpPr>
          <p:nvPr/>
        </p:nvSpPr>
        <p:spPr bwMode="auto">
          <a:xfrm>
            <a:off x="457093" y="4420599"/>
            <a:ext cx="5722485" cy="1200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endParaRPr lang="tr-TR" sz="1800"/>
          </a:p>
          <a:p>
            <a:pPr eaLnBrk="1" hangingPunct="1"/>
            <a:endParaRPr lang="tr-TR" sz="1800"/>
          </a:p>
          <a:p>
            <a:pPr eaLnBrk="1" hangingPunct="1"/>
            <a:endParaRPr lang="tr-TR" sz="1800"/>
          </a:p>
          <a:p>
            <a:pPr eaLnBrk="1" hangingPunct="1"/>
            <a:endParaRPr lang="tr-TR" sz="18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53A2E19-1095-EB48-951E-6B8BCF2335F1}" type="slidenum">
              <a:rPr lang="tr-TR"/>
              <a:pPr/>
              <a:t>11</a:t>
            </a:fld>
            <a:endParaRPr lang="tr-TR"/>
          </a:p>
        </p:txBody>
      </p:sp>
      <p:sp>
        <p:nvSpPr>
          <p:cNvPr id="870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7044"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87045" name="Text Box 4"/>
          <p:cNvSpPr txBox="1">
            <a:spLocks noChangeArrowheads="1"/>
          </p:cNvSpPr>
          <p:nvPr/>
        </p:nvSpPr>
        <p:spPr bwMode="auto">
          <a:xfrm>
            <a:off x="457093" y="4420599"/>
            <a:ext cx="5722485" cy="1200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endParaRPr lang="tr-TR" sz="1800"/>
          </a:p>
          <a:p>
            <a:pPr eaLnBrk="1" hangingPunct="1"/>
            <a:endParaRPr lang="tr-TR" sz="1800"/>
          </a:p>
          <a:p>
            <a:pPr eaLnBrk="1" hangingPunct="1"/>
            <a:endParaRPr lang="tr-TR" sz="1800"/>
          </a:p>
          <a:p>
            <a:pPr eaLnBrk="1" hangingPunct="1"/>
            <a:endParaRPr lang="tr-TR" sz="18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86E18D1-3913-4B46-A30A-71576ED5BD2C}" type="slidenum">
              <a:rPr lang="tr-TR"/>
              <a:pPr/>
              <a:t>2</a:t>
            </a:fld>
            <a:endParaRPr lang="tr-T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5780"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75781" name="Text Box 4"/>
          <p:cNvSpPr txBox="1">
            <a:spLocks noChangeArrowheads="1"/>
          </p:cNvSpPr>
          <p:nvPr/>
        </p:nvSpPr>
        <p:spPr bwMode="auto">
          <a:xfrm>
            <a:off x="457093" y="4420600"/>
            <a:ext cx="5722485" cy="3601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endParaRPr lang="tr-TR"/>
          </a:p>
          <a:p>
            <a:pPr eaLnBrk="1" hangingPunct="1"/>
            <a:r>
              <a:rPr lang="tr-TR"/>
              <a:t>Model büyük ölçüde motivasyon konusundaki bekleyiş teorisine dayanmaktadır.</a:t>
            </a:r>
          </a:p>
          <a:p>
            <a:pPr eaLnBrk="1" hangingPunct="1"/>
            <a:endParaRPr lang="tr-TR"/>
          </a:p>
          <a:p>
            <a:pPr eaLnBrk="1" hangingPunct="1"/>
            <a:r>
              <a:rPr lang="tr-TR"/>
              <a:t>Bekleyiş teorisine göre bir insanın davranışlarını etkileyen iki faktör vardır.</a:t>
            </a:r>
          </a:p>
          <a:p>
            <a:pPr eaLnBrk="1" hangingPunct="1"/>
            <a:endParaRPr lang="tr-TR"/>
          </a:p>
          <a:p>
            <a:pPr eaLnBrk="1" hangingPunct="1"/>
            <a:r>
              <a:rPr lang="tr-TR"/>
              <a:t>-Kişinin belirli davranışların belirli sonuçlara ulaştıracağı konusundaki inancı (bekleyiş)</a:t>
            </a:r>
          </a:p>
          <a:p>
            <a:pPr eaLnBrk="1" hangingPunct="1"/>
            <a:r>
              <a:rPr lang="tr-TR"/>
              <a:t>-Bu sonuçlara kişinin verdiği değer (valens)</a:t>
            </a:r>
          </a:p>
          <a:p>
            <a:pPr eaLnBrk="1" hangingPunct="1"/>
            <a:endParaRPr lang="tr-TR"/>
          </a:p>
          <a:p>
            <a:pPr eaLnBrk="1" hangingPunct="1"/>
            <a:r>
              <a:rPr lang="tr-TR"/>
              <a:t>Bekleyiş teorisinin liderlik açısından anlamı şudur:</a:t>
            </a:r>
          </a:p>
          <a:p>
            <a:pPr eaLnBrk="1" hangingPunct="1"/>
            <a:r>
              <a:rPr lang="tr-TR"/>
              <a:t>-Liderin izleyicilerin bekleyişini etkileme derecesi(yol) ve</a:t>
            </a:r>
          </a:p>
          <a:p>
            <a:pPr eaLnBrk="1" hangingPunct="1"/>
            <a:r>
              <a:rPr lang="tr-TR"/>
              <a:t>-Liderin izleyicilerin valensini etkileme derecesi (amaç)</a:t>
            </a:r>
          </a:p>
          <a:p>
            <a:pPr eaLnBrk="1" hangingPunct="1"/>
            <a:endParaRPr lang="tr-TR"/>
          </a:p>
          <a:p>
            <a:pPr eaLnBrk="1" hangingPunct="1"/>
            <a:r>
              <a:rPr lang="tr-TR"/>
              <a:t>Bu teoriye göre lider daha önce söz ettiğimiz gibi dört liderlik davranışının birini gösterebilir.bunlar:</a:t>
            </a:r>
          </a:p>
          <a:p>
            <a:pPr eaLnBrk="1" hangingPunct="1"/>
            <a:r>
              <a:rPr lang="tr-TR"/>
              <a:t>-Otoriter liderlik</a:t>
            </a:r>
          </a:p>
          <a:p>
            <a:pPr eaLnBrk="1" hangingPunct="1"/>
            <a:r>
              <a:rPr lang="tr-TR"/>
              <a:t>-destekleyici liderlik(supportive)</a:t>
            </a:r>
          </a:p>
          <a:p>
            <a:pPr eaLnBrk="1" hangingPunct="1"/>
            <a:r>
              <a:rPr lang="tr-TR"/>
              <a:t>-katılımcı liderlik</a:t>
            </a:r>
          </a:p>
          <a:p>
            <a:pPr eaLnBrk="1" hangingPunct="1"/>
            <a:r>
              <a:rPr lang="tr-TR"/>
              <a:t>-başarıya yönelik liderlik</a:t>
            </a:r>
          </a:p>
          <a:p>
            <a:pPr eaLnBrk="1" hangingPunct="1"/>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86E18D1-3913-4B46-A30A-71576ED5BD2C}" type="slidenum">
              <a:rPr lang="tr-TR"/>
              <a:pPr/>
              <a:t>3</a:t>
            </a:fld>
            <a:endParaRPr lang="tr-T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5780"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75781" name="Text Box 4"/>
          <p:cNvSpPr txBox="1">
            <a:spLocks noChangeArrowheads="1"/>
          </p:cNvSpPr>
          <p:nvPr/>
        </p:nvSpPr>
        <p:spPr bwMode="auto">
          <a:xfrm>
            <a:off x="457093" y="4420600"/>
            <a:ext cx="5722485" cy="3601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endParaRPr lang="tr-TR"/>
          </a:p>
          <a:p>
            <a:pPr eaLnBrk="1" hangingPunct="1"/>
            <a:r>
              <a:rPr lang="tr-TR"/>
              <a:t>Model büyük ölçüde motivasyon konusundaki bekleyiş teorisine dayanmaktadır.</a:t>
            </a:r>
          </a:p>
          <a:p>
            <a:pPr eaLnBrk="1" hangingPunct="1"/>
            <a:endParaRPr lang="tr-TR"/>
          </a:p>
          <a:p>
            <a:pPr eaLnBrk="1" hangingPunct="1"/>
            <a:r>
              <a:rPr lang="tr-TR"/>
              <a:t>Bekleyiş teorisine göre bir insanın davranışlarını etkileyen iki faktör vardır.</a:t>
            </a:r>
          </a:p>
          <a:p>
            <a:pPr eaLnBrk="1" hangingPunct="1"/>
            <a:endParaRPr lang="tr-TR"/>
          </a:p>
          <a:p>
            <a:pPr eaLnBrk="1" hangingPunct="1"/>
            <a:r>
              <a:rPr lang="tr-TR"/>
              <a:t>-Kişinin belirli davranışların belirli sonuçlara ulaştıracağı konusundaki inancı (bekleyiş)</a:t>
            </a:r>
          </a:p>
          <a:p>
            <a:pPr eaLnBrk="1" hangingPunct="1"/>
            <a:r>
              <a:rPr lang="tr-TR"/>
              <a:t>-Bu sonuçlara kişinin verdiği değer (valens)</a:t>
            </a:r>
          </a:p>
          <a:p>
            <a:pPr eaLnBrk="1" hangingPunct="1"/>
            <a:endParaRPr lang="tr-TR"/>
          </a:p>
          <a:p>
            <a:pPr eaLnBrk="1" hangingPunct="1"/>
            <a:r>
              <a:rPr lang="tr-TR"/>
              <a:t>Bekleyiş teorisinin liderlik açısından anlamı şudur:</a:t>
            </a:r>
          </a:p>
          <a:p>
            <a:pPr eaLnBrk="1" hangingPunct="1"/>
            <a:r>
              <a:rPr lang="tr-TR"/>
              <a:t>-Liderin izleyicilerin bekleyişini etkileme derecesi(yol) ve</a:t>
            </a:r>
          </a:p>
          <a:p>
            <a:pPr eaLnBrk="1" hangingPunct="1"/>
            <a:r>
              <a:rPr lang="tr-TR"/>
              <a:t>-Liderin izleyicilerin valensini etkileme derecesi (amaç)</a:t>
            </a:r>
          </a:p>
          <a:p>
            <a:pPr eaLnBrk="1" hangingPunct="1"/>
            <a:endParaRPr lang="tr-TR"/>
          </a:p>
          <a:p>
            <a:pPr eaLnBrk="1" hangingPunct="1"/>
            <a:r>
              <a:rPr lang="tr-TR"/>
              <a:t>Bu teoriye göre lider daha önce söz ettiğimiz gibi dört liderlik davranışının birini gösterebilir.bunlar:</a:t>
            </a:r>
          </a:p>
          <a:p>
            <a:pPr eaLnBrk="1" hangingPunct="1"/>
            <a:r>
              <a:rPr lang="tr-TR"/>
              <a:t>-Otoriter liderlik</a:t>
            </a:r>
          </a:p>
          <a:p>
            <a:pPr eaLnBrk="1" hangingPunct="1"/>
            <a:r>
              <a:rPr lang="tr-TR"/>
              <a:t>-destekleyici liderlik(supportive)</a:t>
            </a:r>
          </a:p>
          <a:p>
            <a:pPr eaLnBrk="1" hangingPunct="1"/>
            <a:r>
              <a:rPr lang="tr-TR"/>
              <a:t>-katılımcı liderlik</a:t>
            </a:r>
          </a:p>
          <a:p>
            <a:pPr eaLnBrk="1" hangingPunct="1"/>
            <a:r>
              <a:rPr lang="tr-TR"/>
              <a:t>-başarıya yönelik liderlik</a:t>
            </a:r>
          </a:p>
          <a:p>
            <a:pPr eaLnBrk="1" hangingPunct="1"/>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86E18D1-3913-4B46-A30A-71576ED5BD2C}" type="slidenum">
              <a:rPr lang="tr-TR"/>
              <a:pPr/>
              <a:t>4</a:t>
            </a:fld>
            <a:endParaRPr lang="tr-T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5780"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75781" name="Text Box 4"/>
          <p:cNvSpPr txBox="1">
            <a:spLocks noChangeArrowheads="1"/>
          </p:cNvSpPr>
          <p:nvPr/>
        </p:nvSpPr>
        <p:spPr bwMode="auto">
          <a:xfrm>
            <a:off x="457093" y="4420600"/>
            <a:ext cx="5722485" cy="3601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endParaRPr lang="tr-TR"/>
          </a:p>
          <a:p>
            <a:pPr eaLnBrk="1" hangingPunct="1"/>
            <a:r>
              <a:rPr lang="tr-TR"/>
              <a:t>Model büyük ölçüde motivasyon konusundaki bekleyiş teorisine dayanmaktadır.</a:t>
            </a:r>
          </a:p>
          <a:p>
            <a:pPr eaLnBrk="1" hangingPunct="1"/>
            <a:endParaRPr lang="tr-TR"/>
          </a:p>
          <a:p>
            <a:pPr eaLnBrk="1" hangingPunct="1"/>
            <a:r>
              <a:rPr lang="tr-TR"/>
              <a:t>Bekleyiş teorisine göre bir insanın davranışlarını etkileyen iki faktör vardır.</a:t>
            </a:r>
          </a:p>
          <a:p>
            <a:pPr eaLnBrk="1" hangingPunct="1"/>
            <a:endParaRPr lang="tr-TR"/>
          </a:p>
          <a:p>
            <a:pPr eaLnBrk="1" hangingPunct="1"/>
            <a:r>
              <a:rPr lang="tr-TR"/>
              <a:t>-Kişinin belirli davranışların belirli sonuçlara ulaştıracağı konusundaki inancı (bekleyiş)</a:t>
            </a:r>
          </a:p>
          <a:p>
            <a:pPr eaLnBrk="1" hangingPunct="1"/>
            <a:r>
              <a:rPr lang="tr-TR"/>
              <a:t>-Bu sonuçlara kişinin verdiği değer (valens)</a:t>
            </a:r>
          </a:p>
          <a:p>
            <a:pPr eaLnBrk="1" hangingPunct="1"/>
            <a:endParaRPr lang="tr-TR"/>
          </a:p>
          <a:p>
            <a:pPr eaLnBrk="1" hangingPunct="1"/>
            <a:r>
              <a:rPr lang="tr-TR"/>
              <a:t>Bekleyiş teorisinin liderlik açısından anlamı şudur:</a:t>
            </a:r>
          </a:p>
          <a:p>
            <a:pPr eaLnBrk="1" hangingPunct="1"/>
            <a:r>
              <a:rPr lang="tr-TR"/>
              <a:t>-Liderin izleyicilerin bekleyişini etkileme derecesi(yol) ve</a:t>
            </a:r>
          </a:p>
          <a:p>
            <a:pPr eaLnBrk="1" hangingPunct="1"/>
            <a:r>
              <a:rPr lang="tr-TR"/>
              <a:t>-Liderin izleyicilerin valensini etkileme derecesi (amaç)</a:t>
            </a:r>
          </a:p>
          <a:p>
            <a:pPr eaLnBrk="1" hangingPunct="1"/>
            <a:endParaRPr lang="tr-TR"/>
          </a:p>
          <a:p>
            <a:pPr eaLnBrk="1" hangingPunct="1"/>
            <a:r>
              <a:rPr lang="tr-TR"/>
              <a:t>Bu teoriye göre lider daha önce söz ettiğimiz gibi dört liderlik davranışının birini gösterebilir.bunlar:</a:t>
            </a:r>
          </a:p>
          <a:p>
            <a:pPr eaLnBrk="1" hangingPunct="1"/>
            <a:r>
              <a:rPr lang="tr-TR"/>
              <a:t>-Otoriter liderlik</a:t>
            </a:r>
          </a:p>
          <a:p>
            <a:pPr eaLnBrk="1" hangingPunct="1"/>
            <a:r>
              <a:rPr lang="tr-TR"/>
              <a:t>-destekleyici liderlik(supportive)</a:t>
            </a:r>
          </a:p>
          <a:p>
            <a:pPr eaLnBrk="1" hangingPunct="1"/>
            <a:r>
              <a:rPr lang="tr-TR"/>
              <a:t>-katılımcı liderlik</a:t>
            </a:r>
          </a:p>
          <a:p>
            <a:pPr eaLnBrk="1" hangingPunct="1"/>
            <a:r>
              <a:rPr lang="tr-TR"/>
              <a:t>-başarıya yönelik liderlik</a:t>
            </a:r>
          </a:p>
          <a:p>
            <a:pPr eaLnBrk="1" hangingPunct="1"/>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86E18D1-3913-4B46-A30A-71576ED5BD2C}" type="slidenum">
              <a:rPr lang="tr-TR"/>
              <a:pPr/>
              <a:t>5</a:t>
            </a:fld>
            <a:endParaRPr lang="tr-T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5780"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75781" name="Text Box 4"/>
          <p:cNvSpPr txBox="1">
            <a:spLocks noChangeArrowheads="1"/>
          </p:cNvSpPr>
          <p:nvPr/>
        </p:nvSpPr>
        <p:spPr bwMode="auto">
          <a:xfrm>
            <a:off x="457093" y="4420600"/>
            <a:ext cx="5722485" cy="3601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endParaRPr lang="tr-TR"/>
          </a:p>
          <a:p>
            <a:pPr eaLnBrk="1" hangingPunct="1"/>
            <a:r>
              <a:rPr lang="tr-TR"/>
              <a:t>Model büyük ölçüde motivasyon konusundaki bekleyiş teorisine dayanmaktadır.</a:t>
            </a:r>
          </a:p>
          <a:p>
            <a:pPr eaLnBrk="1" hangingPunct="1"/>
            <a:endParaRPr lang="tr-TR"/>
          </a:p>
          <a:p>
            <a:pPr eaLnBrk="1" hangingPunct="1"/>
            <a:r>
              <a:rPr lang="tr-TR"/>
              <a:t>Bekleyiş teorisine göre bir insanın davranışlarını etkileyen iki faktör vardır.</a:t>
            </a:r>
          </a:p>
          <a:p>
            <a:pPr eaLnBrk="1" hangingPunct="1"/>
            <a:endParaRPr lang="tr-TR"/>
          </a:p>
          <a:p>
            <a:pPr eaLnBrk="1" hangingPunct="1"/>
            <a:r>
              <a:rPr lang="tr-TR"/>
              <a:t>-Kişinin belirli davranışların belirli sonuçlara ulaştıracağı konusundaki inancı (bekleyiş)</a:t>
            </a:r>
          </a:p>
          <a:p>
            <a:pPr eaLnBrk="1" hangingPunct="1"/>
            <a:r>
              <a:rPr lang="tr-TR"/>
              <a:t>-Bu sonuçlara kişinin verdiği değer (valens)</a:t>
            </a:r>
          </a:p>
          <a:p>
            <a:pPr eaLnBrk="1" hangingPunct="1"/>
            <a:endParaRPr lang="tr-TR"/>
          </a:p>
          <a:p>
            <a:pPr eaLnBrk="1" hangingPunct="1"/>
            <a:r>
              <a:rPr lang="tr-TR"/>
              <a:t>Bekleyiş teorisinin liderlik açısından anlamı şudur:</a:t>
            </a:r>
          </a:p>
          <a:p>
            <a:pPr eaLnBrk="1" hangingPunct="1"/>
            <a:r>
              <a:rPr lang="tr-TR"/>
              <a:t>-Liderin izleyicilerin bekleyişini etkileme derecesi(yol) ve</a:t>
            </a:r>
          </a:p>
          <a:p>
            <a:pPr eaLnBrk="1" hangingPunct="1"/>
            <a:r>
              <a:rPr lang="tr-TR"/>
              <a:t>-Liderin izleyicilerin valensini etkileme derecesi (amaç)</a:t>
            </a:r>
          </a:p>
          <a:p>
            <a:pPr eaLnBrk="1" hangingPunct="1"/>
            <a:endParaRPr lang="tr-TR"/>
          </a:p>
          <a:p>
            <a:pPr eaLnBrk="1" hangingPunct="1"/>
            <a:r>
              <a:rPr lang="tr-TR"/>
              <a:t>Bu teoriye göre lider daha önce söz ettiğimiz gibi dört liderlik davranışının birini gösterebilir.bunlar:</a:t>
            </a:r>
          </a:p>
          <a:p>
            <a:pPr eaLnBrk="1" hangingPunct="1"/>
            <a:r>
              <a:rPr lang="tr-TR"/>
              <a:t>-Otoriter liderlik</a:t>
            </a:r>
          </a:p>
          <a:p>
            <a:pPr eaLnBrk="1" hangingPunct="1"/>
            <a:r>
              <a:rPr lang="tr-TR"/>
              <a:t>-destekleyici liderlik(supportive)</a:t>
            </a:r>
          </a:p>
          <a:p>
            <a:pPr eaLnBrk="1" hangingPunct="1"/>
            <a:r>
              <a:rPr lang="tr-TR"/>
              <a:t>-katılımcı liderlik</a:t>
            </a:r>
          </a:p>
          <a:p>
            <a:pPr eaLnBrk="1" hangingPunct="1"/>
            <a:r>
              <a:rPr lang="tr-TR"/>
              <a:t>-başarıya yönelik liderlik</a:t>
            </a:r>
          </a:p>
          <a:p>
            <a:pPr eaLnBrk="1" hangingPunct="1"/>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86E18D1-3913-4B46-A30A-71576ED5BD2C}" type="slidenum">
              <a:rPr lang="tr-TR"/>
              <a:pPr/>
              <a:t>6</a:t>
            </a:fld>
            <a:endParaRPr lang="tr-T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5780"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75781" name="Text Box 4"/>
          <p:cNvSpPr txBox="1">
            <a:spLocks noChangeArrowheads="1"/>
          </p:cNvSpPr>
          <p:nvPr/>
        </p:nvSpPr>
        <p:spPr bwMode="auto">
          <a:xfrm>
            <a:off x="457093" y="4420600"/>
            <a:ext cx="5722485" cy="3601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endParaRPr lang="tr-TR"/>
          </a:p>
          <a:p>
            <a:pPr eaLnBrk="1" hangingPunct="1"/>
            <a:r>
              <a:rPr lang="tr-TR"/>
              <a:t>Model büyük ölçüde motivasyon konusundaki bekleyiş teorisine dayanmaktadır.</a:t>
            </a:r>
          </a:p>
          <a:p>
            <a:pPr eaLnBrk="1" hangingPunct="1"/>
            <a:endParaRPr lang="tr-TR"/>
          </a:p>
          <a:p>
            <a:pPr eaLnBrk="1" hangingPunct="1"/>
            <a:r>
              <a:rPr lang="tr-TR"/>
              <a:t>Bekleyiş teorisine göre bir insanın davranışlarını etkileyen iki faktör vardır.</a:t>
            </a:r>
          </a:p>
          <a:p>
            <a:pPr eaLnBrk="1" hangingPunct="1"/>
            <a:endParaRPr lang="tr-TR"/>
          </a:p>
          <a:p>
            <a:pPr eaLnBrk="1" hangingPunct="1"/>
            <a:r>
              <a:rPr lang="tr-TR"/>
              <a:t>-Kişinin belirli davranışların belirli sonuçlara ulaştıracağı konusundaki inancı (bekleyiş)</a:t>
            </a:r>
          </a:p>
          <a:p>
            <a:pPr eaLnBrk="1" hangingPunct="1"/>
            <a:r>
              <a:rPr lang="tr-TR"/>
              <a:t>-Bu sonuçlara kişinin verdiği değer (valens)</a:t>
            </a:r>
          </a:p>
          <a:p>
            <a:pPr eaLnBrk="1" hangingPunct="1"/>
            <a:endParaRPr lang="tr-TR"/>
          </a:p>
          <a:p>
            <a:pPr eaLnBrk="1" hangingPunct="1"/>
            <a:r>
              <a:rPr lang="tr-TR"/>
              <a:t>Bekleyiş teorisinin liderlik açısından anlamı şudur:</a:t>
            </a:r>
          </a:p>
          <a:p>
            <a:pPr eaLnBrk="1" hangingPunct="1"/>
            <a:r>
              <a:rPr lang="tr-TR"/>
              <a:t>-Liderin izleyicilerin bekleyişini etkileme derecesi(yol) ve</a:t>
            </a:r>
          </a:p>
          <a:p>
            <a:pPr eaLnBrk="1" hangingPunct="1"/>
            <a:r>
              <a:rPr lang="tr-TR"/>
              <a:t>-Liderin izleyicilerin valensini etkileme derecesi (amaç)</a:t>
            </a:r>
          </a:p>
          <a:p>
            <a:pPr eaLnBrk="1" hangingPunct="1"/>
            <a:endParaRPr lang="tr-TR"/>
          </a:p>
          <a:p>
            <a:pPr eaLnBrk="1" hangingPunct="1"/>
            <a:r>
              <a:rPr lang="tr-TR"/>
              <a:t>Bu teoriye göre lider daha önce söz ettiğimiz gibi dört liderlik davranışının birini gösterebilir.bunlar:</a:t>
            </a:r>
          </a:p>
          <a:p>
            <a:pPr eaLnBrk="1" hangingPunct="1"/>
            <a:r>
              <a:rPr lang="tr-TR"/>
              <a:t>-Otoriter liderlik</a:t>
            </a:r>
          </a:p>
          <a:p>
            <a:pPr eaLnBrk="1" hangingPunct="1"/>
            <a:r>
              <a:rPr lang="tr-TR"/>
              <a:t>-destekleyici liderlik(supportive)</a:t>
            </a:r>
          </a:p>
          <a:p>
            <a:pPr eaLnBrk="1" hangingPunct="1"/>
            <a:r>
              <a:rPr lang="tr-TR"/>
              <a:t>-katılımcı liderlik</a:t>
            </a:r>
          </a:p>
          <a:p>
            <a:pPr eaLnBrk="1" hangingPunct="1"/>
            <a:r>
              <a:rPr lang="tr-TR"/>
              <a:t>-başarıya yönelik liderlik</a:t>
            </a:r>
          </a:p>
          <a:p>
            <a:pPr eaLnBrk="1" hangingPunct="1"/>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53A2E19-1095-EB48-951E-6B8BCF2335F1}" type="slidenum">
              <a:rPr lang="tr-TR"/>
              <a:pPr/>
              <a:t>7</a:t>
            </a:fld>
            <a:endParaRPr lang="tr-TR"/>
          </a:p>
        </p:txBody>
      </p:sp>
      <p:sp>
        <p:nvSpPr>
          <p:cNvPr id="870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7044"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87045" name="Text Box 4"/>
          <p:cNvSpPr txBox="1">
            <a:spLocks noChangeArrowheads="1"/>
          </p:cNvSpPr>
          <p:nvPr/>
        </p:nvSpPr>
        <p:spPr bwMode="auto">
          <a:xfrm>
            <a:off x="457093" y="4420599"/>
            <a:ext cx="5722485" cy="1200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endParaRPr lang="tr-TR" sz="1800"/>
          </a:p>
          <a:p>
            <a:pPr eaLnBrk="1" hangingPunct="1"/>
            <a:endParaRPr lang="tr-TR" sz="1800"/>
          </a:p>
          <a:p>
            <a:pPr eaLnBrk="1" hangingPunct="1"/>
            <a:endParaRPr lang="tr-TR" sz="1800"/>
          </a:p>
          <a:p>
            <a:pPr eaLnBrk="1" hangingPunct="1"/>
            <a:endParaRPr lang="tr-TR" sz="18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53A2E19-1095-EB48-951E-6B8BCF2335F1}" type="slidenum">
              <a:rPr lang="tr-TR"/>
              <a:pPr/>
              <a:t>8</a:t>
            </a:fld>
            <a:endParaRPr lang="tr-TR"/>
          </a:p>
        </p:txBody>
      </p:sp>
      <p:sp>
        <p:nvSpPr>
          <p:cNvPr id="870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7044"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87045" name="Text Box 4"/>
          <p:cNvSpPr txBox="1">
            <a:spLocks noChangeArrowheads="1"/>
          </p:cNvSpPr>
          <p:nvPr/>
        </p:nvSpPr>
        <p:spPr bwMode="auto">
          <a:xfrm>
            <a:off x="457093" y="4420599"/>
            <a:ext cx="5722485" cy="1200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endParaRPr lang="tr-TR" sz="1800"/>
          </a:p>
          <a:p>
            <a:pPr eaLnBrk="1" hangingPunct="1"/>
            <a:endParaRPr lang="tr-TR" sz="1800"/>
          </a:p>
          <a:p>
            <a:pPr eaLnBrk="1" hangingPunct="1"/>
            <a:endParaRPr lang="tr-TR" sz="1800"/>
          </a:p>
          <a:p>
            <a:pPr eaLnBrk="1" hangingPunct="1"/>
            <a:endParaRPr lang="tr-TR" sz="18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53A2E19-1095-EB48-951E-6B8BCF2335F1}" type="slidenum">
              <a:rPr lang="tr-TR"/>
              <a:pPr/>
              <a:t>9</a:t>
            </a:fld>
            <a:endParaRPr lang="tr-TR"/>
          </a:p>
        </p:txBody>
      </p:sp>
      <p:sp>
        <p:nvSpPr>
          <p:cNvPr id="870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7044"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Char char="-"/>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87045" name="Text Box 4"/>
          <p:cNvSpPr txBox="1">
            <a:spLocks noChangeArrowheads="1"/>
          </p:cNvSpPr>
          <p:nvPr/>
        </p:nvSpPr>
        <p:spPr bwMode="auto">
          <a:xfrm>
            <a:off x="457093" y="4420599"/>
            <a:ext cx="5722485" cy="1200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endParaRPr lang="tr-TR" sz="1800"/>
          </a:p>
          <a:p>
            <a:pPr eaLnBrk="1" hangingPunct="1"/>
            <a:endParaRPr lang="tr-TR" sz="1800"/>
          </a:p>
          <a:p>
            <a:pPr eaLnBrk="1" hangingPunct="1"/>
            <a:endParaRPr lang="tr-TR" sz="1800"/>
          </a:p>
          <a:p>
            <a:pPr eaLnBrk="1" hangingPunct="1"/>
            <a:endParaRPr lang="tr-TR" sz="18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447F5458-53A6-1D46-A16F-211D935268F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F9586-657A-0C48-BDC1-EE330B7135A2}" type="slidenum">
              <a:rPr lang="en-US" smtClean="0"/>
              <a:t>‹#›</a:t>
            </a:fld>
            <a:endParaRPr lang="en-US"/>
          </a:p>
        </p:txBody>
      </p:sp>
    </p:spTree>
    <p:extLst>
      <p:ext uri="{BB962C8B-B14F-4D97-AF65-F5344CB8AC3E}">
        <p14:creationId xmlns:p14="http://schemas.microsoft.com/office/powerpoint/2010/main" val="514658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47F5458-53A6-1D46-A16F-211D935268F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F9586-657A-0C48-BDC1-EE330B7135A2}" type="slidenum">
              <a:rPr lang="en-US" smtClean="0"/>
              <a:t>‹#›</a:t>
            </a:fld>
            <a:endParaRPr lang="en-US"/>
          </a:p>
        </p:txBody>
      </p:sp>
    </p:spTree>
    <p:extLst>
      <p:ext uri="{BB962C8B-B14F-4D97-AF65-F5344CB8AC3E}">
        <p14:creationId xmlns:p14="http://schemas.microsoft.com/office/powerpoint/2010/main" val="2369678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47F5458-53A6-1D46-A16F-211D935268F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F9586-657A-0C48-BDC1-EE330B7135A2}" type="slidenum">
              <a:rPr lang="en-US" smtClean="0"/>
              <a:t>‹#›</a:t>
            </a:fld>
            <a:endParaRPr lang="en-US"/>
          </a:p>
        </p:txBody>
      </p:sp>
    </p:spTree>
    <p:extLst>
      <p:ext uri="{BB962C8B-B14F-4D97-AF65-F5344CB8AC3E}">
        <p14:creationId xmlns:p14="http://schemas.microsoft.com/office/powerpoint/2010/main" val="2160767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47F5458-53A6-1D46-A16F-211D935268F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F9586-657A-0C48-BDC1-EE330B7135A2}" type="slidenum">
              <a:rPr lang="en-US" smtClean="0"/>
              <a:t>‹#›</a:t>
            </a:fld>
            <a:endParaRPr lang="en-US"/>
          </a:p>
        </p:txBody>
      </p:sp>
    </p:spTree>
    <p:extLst>
      <p:ext uri="{BB962C8B-B14F-4D97-AF65-F5344CB8AC3E}">
        <p14:creationId xmlns:p14="http://schemas.microsoft.com/office/powerpoint/2010/main" val="2743615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447F5458-53A6-1D46-A16F-211D935268F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F9586-657A-0C48-BDC1-EE330B7135A2}" type="slidenum">
              <a:rPr lang="en-US" smtClean="0"/>
              <a:t>‹#›</a:t>
            </a:fld>
            <a:endParaRPr lang="en-US"/>
          </a:p>
        </p:txBody>
      </p:sp>
    </p:spTree>
    <p:extLst>
      <p:ext uri="{BB962C8B-B14F-4D97-AF65-F5344CB8AC3E}">
        <p14:creationId xmlns:p14="http://schemas.microsoft.com/office/powerpoint/2010/main" val="3547112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447F5458-53A6-1D46-A16F-211D935268FE}"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F9586-657A-0C48-BDC1-EE330B7135A2}" type="slidenum">
              <a:rPr lang="en-US" smtClean="0"/>
              <a:t>‹#›</a:t>
            </a:fld>
            <a:endParaRPr lang="en-US"/>
          </a:p>
        </p:txBody>
      </p:sp>
    </p:spTree>
    <p:extLst>
      <p:ext uri="{BB962C8B-B14F-4D97-AF65-F5344CB8AC3E}">
        <p14:creationId xmlns:p14="http://schemas.microsoft.com/office/powerpoint/2010/main" val="86042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447F5458-53A6-1D46-A16F-211D935268FE}"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5F9586-657A-0C48-BDC1-EE330B7135A2}" type="slidenum">
              <a:rPr lang="en-US" smtClean="0"/>
              <a:t>‹#›</a:t>
            </a:fld>
            <a:endParaRPr lang="en-US"/>
          </a:p>
        </p:txBody>
      </p:sp>
    </p:spTree>
    <p:extLst>
      <p:ext uri="{BB962C8B-B14F-4D97-AF65-F5344CB8AC3E}">
        <p14:creationId xmlns:p14="http://schemas.microsoft.com/office/powerpoint/2010/main" val="191699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447F5458-53A6-1D46-A16F-211D935268FE}"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5F9586-657A-0C48-BDC1-EE330B7135A2}" type="slidenum">
              <a:rPr lang="en-US" smtClean="0"/>
              <a:t>‹#›</a:t>
            </a:fld>
            <a:endParaRPr lang="en-US"/>
          </a:p>
        </p:txBody>
      </p:sp>
    </p:spTree>
    <p:extLst>
      <p:ext uri="{BB962C8B-B14F-4D97-AF65-F5344CB8AC3E}">
        <p14:creationId xmlns:p14="http://schemas.microsoft.com/office/powerpoint/2010/main" val="1398114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7F5458-53A6-1D46-A16F-211D935268FE}"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5F9586-657A-0C48-BDC1-EE330B7135A2}" type="slidenum">
              <a:rPr lang="en-US" smtClean="0"/>
              <a:t>‹#›</a:t>
            </a:fld>
            <a:endParaRPr lang="en-US"/>
          </a:p>
        </p:txBody>
      </p:sp>
    </p:spTree>
    <p:extLst>
      <p:ext uri="{BB962C8B-B14F-4D97-AF65-F5344CB8AC3E}">
        <p14:creationId xmlns:p14="http://schemas.microsoft.com/office/powerpoint/2010/main" val="3551199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447F5458-53A6-1D46-A16F-211D935268FE}"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F9586-657A-0C48-BDC1-EE330B7135A2}" type="slidenum">
              <a:rPr lang="en-US" smtClean="0"/>
              <a:t>‹#›</a:t>
            </a:fld>
            <a:endParaRPr lang="en-US"/>
          </a:p>
        </p:txBody>
      </p:sp>
    </p:spTree>
    <p:extLst>
      <p:ext uri="{BB962C8B-B14F-4D97-AF65-F5344CB8AC3E}">
        <p14:creationId xmlns:p14="http://schemas.microsoft.com/office/powerpoint/2010/main" val="3353518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447F5458-53A6-1D46-A16F-211D935268FE}"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F9586-657A-0C48-BDC1-EE330B7135A2}" type="slidenum">
              <a:rPr lang="en-US" smtClean="0"/>
              <a:t>‹#›</a:t>
            </a:fld>
            <a:endParaRPr lang="en-US"/>
          </a:p>
        </p:txBody>
      </p:sp>
    </p:spTree>
    <p:extLst>
      <p:ext uri="{BB962C8B-B14F-4D97-AF65-F5344CB8AC3E}">
        <p14:creationId xmlns:p14="http://schemas.microsoft.com/office/powerpoint/2010/main" val="35012931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7F5458-53A6-1D46-A16F-211D935268FE}"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5F9586-657A-0C48-BDC1-EE330B7135A2}" type="slidenum">
              <a:rPr lang="en-US" smtClean="0"/>
              <a:t>‹#›</a:t>
            </a:fld>
            <a:endParaRPr lang="en-US"/>
          </a:p>
        </p:txBody>
      </p:sp>
    </p:spTree>
    <p:extLst>
      <p:ext uri="{BB962C8B-B14F-4D97-AF65-F5344CB8AC3E}">
        <p14:creationId xmlns:p14="http://schemas.microsoft.com/office/powerpoint/2010/main" val="3850455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85750" y="219075"/>
            <a:ext cx="8229600" cy="1223963"/>
          </a:xfrm>
        </p:spPr>
        <p:txBody>
          <a:bodyPr/>
          <a:lstStyle/>
          <a:p>
            <a:r>
              <a:rPr lang="tr-TR" sz="3400">
                <a:latin typeface="Franklin Gothic Book" charset="0"/>
              </a:rPr>
              <a:t>Araç(Yol)-Amaç Modeli (</a:t>
            </a:r>
            <a:r>
              <a:rPr lang="tr-TR" sz="3600">
                <a:solidFill>
                  <a:srgbClr val="404040"/>
                </a:solidFill>
                <a:latin typeface="Franklin Gothic Book" charset="0"/>
              </a:rPr>
              <a:t>Robert House ve Martin Evans</a:t>
            </a:r>
            <a:r>
              <a:rPr lang="tr-TR" sz="3400">
                <a:latin typeface="Franklin Gothic Book" charset="0"/>
              </a:rPr>
              <a:t>)</a:t>
            </a:r>
            <a:r>
              <a:rPr lang="tr-TR" sz="3600">
                <a:latin typeface="Franklin Gothic Book" charset="0"/>
              </a:rPr>
              <a:t> </a:t>
            </a:r>
          </a:p>
        </p:txBody>
      </p:sp>
      <p:sp>
        <p:nvSpPr>
          <p:cNvPr id="74755" name="Rectangle 3"/>
          <p:cNvSpPr>
            <a:spLocks noGrp="1" noChangeArrowheads="1"/>
          </p:cNvSpPr>
          <p:nvPr>
            <p:ph idx="1"/>
          </p:nvPr>
        </p:nvSpPr>
        <p:spPr>
          <a:xfrm>
            <a:off x="250825" y="1844675"/>
            <a:ext cx="8740775" cy="4137025"/>
          </a:xfrm>
        </p:spPr>
        <p:txBody>
          <a:bodyPr>
            <a:normAutofit/>
          </a:bodyPr>
          <a:lstStyle/>
          <a:p>
            <a:pPr>
              <a:buFontTx/>
              <a:buNone/>
            </a:pPr>
            <a:endParaRPr lang="tr-TR" sz="2400" b="1" dirty="0">
              <a:solidFill>
                <a:srgbClr val="A50021"/>
              </a:solidFill>
              <a:latin typeface="Perpetua" charset="0"/>
            </a:endParaRPr>
          </a:p>
          <a:p>
            <a:pPr>
              <a:buFontTx/>
              <a:buNone/>
            </a:pPr>
            <a:r>
              <a:rPr lang="tr-TR" sz="2800" dirty="0">
                <a:latin typeface="Perpetua" charset="0"/>
              </a:rPr>
              <a:t>	</a:t>
            </a:r>
            <a:r>
              <a:rPr lang="tr-TR" sz="3600" dirty="0">
                <a:latin typeface="Perpetua" charset="0"/>
              </a:rPr>
              <a:t>Yol-Amaç kuramı, liderin izleyenlerin gösterilen amaca ulaşabilmeleri için onları amaca güdülemesini üçüncü boyut olarak eklemektedir. </a:t>
            </a:r>
          </a:p>
          <a:p>
            <a:pPr>
              <a:buFontTx/>
              <a:buNone/>
            </a:pPr>
            <a:endParaRPr lang="tr-TR" sz="3200" dirty="0">
              <a:latin typeface="Perpetua" charset="0"/>
            </a:endParaRPr>
          </a:p>
        </p:txBody>
      </p:sp>
    </p:spTree>
    <p:extLst>
      <p:ext uri="{BB962C8B-B14F-4D97-AF65-F5344CB8AC3E}">
        <p14:creationId xmlns:p14="http://schemas.microsoft.com/office/powerpoint/2010/main" val="117796036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31800" y="687388"/>
            <a:ext cx="9097963" cy="1008062"/>
          </a:xfrm>
        </p:spPr>
        <p:txBody>
          <a:bodyPr>
            <a:normAutofit fontScale="90000"/>
          </a:bodyPr>
          <a:lstStyle/>
          <a:p>
            <a:pPr fontAlgn="auto">
              <a:spcAft>
                <a:spcPts val="0"/>
              </a:spcAft>
              <a:defRPr/>
            </a:pPr>
            <a:r>
              <a:rPr lang="tr-TR" sz="3200" dirty="0">
                <a:ea typeface="+mj-ea"/>
              </a:rPr>
              <a:t>Karar Verme  Modeli (Vroom ve </a:t>
            </a:r>
            <a:r>
              <a:rPr lang="tr-TR" sz="3200" dirty="0" err="1">
                <a:ea typeface="+mj-ea"/>
              </a:rPr>
              <a:t>Yetton</a:t>
            </a:r>
            <a:r>
              <a:rPr lang="tr-TR" sz="3200" dirty="0">
                <a:ea typeface="+mj-ea"/>
              </a:rPr>
              <a:t>)</a:t>
            </a:r>
            <a:r>
              <a:rPr lang="tr-TR" sz="3600" dirty="0">
                <a:ea typeface="+mj-ea"/>
              </a:rPr>
              <a:t> </a:t>
            </a:r>
            <a:br>
              <a:rPr lang="tr-TR" sz="3600" dirty="0">
                <a:ea typeface="+mj-ea"/>
              </a:rPr>
            </a:br>
            <a:endParaRPr lang="tr-TR" sz="3600" dirty="0">
              <a:ea typeface="+mj-ea"/>
            </a:endParaRPr>
          </a:p>
        </p:txBody>
      </p:sp>
      <p:sp>
        <p:nvSpPr>
          <p:cNvPr id="138243" name="Rectangle 3"/>
          <p:cNvSpPr>
            <a:spLocks noGrp="1" noChangeArrowheads="1"/>
          </p:cNvSpPr>
          <p:nvPr>
            <p:ph idx="1"/>
          </p:nvPr>
        </p:nvSpPr>
        <p:spPr>
          <a:xfrm>
            <a:off x="250825" y="1700213"/>
            <a:ext cx="8763000" cy="4210050"/>
          </a:xfrm>
        </p:spPr>
        <p:txBody>
          <a:bodyPr>
            <a:normAutofit/>
          </a:bodyPr>
          <a:lstStyle/>
          <a:p>
            <a:r>
              <a:rPr lang="tr-TR" sz="3600" dirty="0">
                <a:latin typeface="Perpetua" charset="0"/>
              </a:rPr>
              <a:t>Vroom ve </a:t>
            </a:r>
            <a:r>
              <a:rPr lang="tr-TR" sz="3600" dirty="0" err="1">
                <a:latin typeface="Perpetua" charset="0"/>
              </a:rPr>
              <a:t>Yetton’nun</a:t>
            </a:r>
            <a:r>
              <a:rPr lang="tr-TR" sz="3600" dirty="0">
                <a:latin typeface="Perpetua" charset="0"/>
              </a:rPr>
              <a:t> modelinde iki </a:t>
            </a:r>
            <a:r>
              <a:rPr lang="tr-TR" sz="3600" dirty="0" err="1">
                <a:latin typeface="Perpetua" charset="0"/>
              </a:rPr>
              <a:t>durumsallık</a:t>
            </a:r>
            <a:r>
              <a:rPr lang="tr-TR" sz="3600" dirty="0">
                <a:latin typeface="Perpetua" charset="0"/>
              </a:rPr>
              <a:t> değişkeni bulunmaktadır.</a:t>
            </a:r>
          </a:p>
          <a:p>
            <a:pPr lvl="1"/>
            <a:r>
              <a:rPr lang="tr-TR" sz="3600" dirty="0">
                <a:latin typeface="Perpetua" charset="0"/>
              </a:rPr>
              <a:t>kararın kabulü ve kalitesi</a:t>
            </a:r>
          </a:p>
          <a:p>
            <a:pPr lvl="1"/>
            <a:r>
              <a:rPr lang="tr-TR" sz="3600" dirty="0">
                <a:latin typeface="Perpetua" charset="0"/>
              </a:rPr>
              <a:t>liderlik biçimi</a:t>
            </a:r>
          </a:p>
          <a:p>
            <a:pPr marL="0" indent="0">
              <a:buNone/>
            </a:pPr>
            <a:endParaRPr lang="tr-TR" sz="2800" dirty="0">
              <a:solidFill>
                <a:srgbClr val="404040"/>
              </a:solidFill>
              <a:latin typeface="Perpetua" charset="0"/>
            </a:endParaRPr>
          </a:p>
        </p:txBody>
      </p:sp>
    </p:spTree>
    <p:extLst>
      <p:ext uri="{BB962C8B-B14F-4D97-AF65-F5344CB8AC3E}">
        <p14:creationId xmlns:p14="http://schemas.microsoft.com/office/powerpoint/2010/main" val="90018453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31800" y="687388"/>
            <a:ext cx="9097963" cy="1008062"/>
          </a:xfrm>
        </p:spPr>
        <p:txBody>
          <a:bodyPr>
            <a:normAutofit fontScale="90000"/>
          </a:bodyPr>
          <a:lstStyle/>
          <a:p>
            <a:pPr fontAlgn="auto">
              <a:spcAft>
                <a:spcPts val="0"/>
              </a:spcAft>
              <a:defRPr/>
            </a:pPr>
            <a:r>
              <a:rPr lang="tr-TR" sz="3200" dirty="0">
                <a:ea typeface="+mj-ea"/>
              </a:rPr>
              <a:t>Karar Verme  Modeli (Vroom ve </a:t>
            </a:r>
            <a:r>
              <a:rPr lang="tr-TR" sz="3200" dirty="0" err="1">
                <a:ea typeface="+mj-ea"/>
              </a:rPr>
              <a:t>Yetton</a:t>
            </a:r>
            <a:r>
              <a:rPr lang="tr-TR" sz="3200" dirty="0">
                <a:ea typeface="+mj-ea"/>
              </a:rPr>
              <a:t>)</a:t>
            </a:r>
            <a:r>
              <a:rPr lang="tr-TR" sz="3600" dirty="0">
                <a:ea typeface="+mj-ea"/>
              </a:rPr>
              <a:t> </a:t>
            </a:r>
            <a:br>
              <a:rPr lang="tr-TR" sz="3600" dirty="0">
                <a:ea typeface="+mj-ea"/>
              </a:rPr>
            </a:br>
            <a:endParaRPr lang="tr-TR" sz="3600" dirty="0">
              <a:ea typeface="+mj-ea"/>
            </a:endParaRPr>
          </a:p>
        </p:txBody>
      </p:sp>
      <p:sp>
        <p:nvSpPr>
          <p:cNvPr id="138243" name="Rectangle 3"/>
          <p:cNvSpPr>
            <a:spLocks noGrp="1" noChangeArrowheads="1"/>
          </p:cNvSpPr>
          <p:nvPr>
            <p:ph idx="1"/>
          </p:nvPr>
        </p:nvSpPr>
        <p:spPr>
          <a:xfrm>
            <a:off x="250825" y="1700213"/>
            <a:ext cx="8763000" cy="4210050"/>
          </a:xfrm>
        </p:spPr>
        <p:txBody>
          <a:bodyPr>
            <a:normAutofit/>
          </a:bodyPr>
          <a:lstStyle/>
          <a:p>
            <a:r>
              <a:rPr lang="tr-TR" sz="3600" dirty="0">
                <a:latin typeface="Perpetua" charset="0"/>
              </a:rPr>
              <a:t>Vroom ve </a:t>
            </a:r>
            <a:r>
              <a:rPr lang="tr-TR" sz="3600" dirty="0" err="1">
                <a:latin typeface="Perpetua" charset="0"/>
              </a:rPr>
              <a:t>Yetton’a</a:t>
            </a:r>
            <a:r>
              <a:rPr lang="tr-TR" sz="3600" dirty="0">
                <a:latin typeface="Perpetua" charset="0"/>
              </a:rPr>
              <a:t> göre tek en iyi liderlik tarzı olmadığı gibi tek en iyi karar verme davranışı da olamaz. </a:t>
            </a:r>
          </a:p>
          <a:p>
            <a:r>
              <a:rPr lang="tr-TR" sz="3600" dirty="0">
                <a:latin typeface="Perpetua" charset="0"/>
              </a:rPr>
              <a:t>Dolayısıyla her bir karar davranışı avantaj ve dezavantaj içerir. </a:t>
            </a:r>
          </a:p>
          <a:p>
            <a:pPr marL="0" indent="0">
              <a:buNone/>
            </a:pPr>
            <a:endParaRPr lang="tr-TR" sz="2800" dirty="0">
              <a:solidFill>
                <a:srgbClr val="404040"/>
              </a:solidFill>
              <a:latin typeface="Perpetua" charset="0"/>
            </a:endParaRPr>
          </a:p>
        </p:txBody>
      </p:sp>
    </p:spTree>
    <p:extLst>
      <p:ext uri="{BB962C8B-B14F-4D97-AF65-F5344CB8AC3E}">
        <p14:creationId xmlns:p14="http://schemas.microsoft.com/office/powerpoint/2010/main" val="317479167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p:txBody>
          <a:bodyPr>
            <a:normAutofit fontScale="40000" lnSpcReduction="20000"/>
          </a:bodyPr>
          <a:lstStyle/>
          <a:p>
            <a:pPr lvl="0"/>
            <a:r>
              <a:rPr lang="tr-TR" dirty="0"/>
              <a:t>KOÇEL, T., (2011). İŞLETME YÖNETİCİLİĞİ. 8. BASKI. BETA BASIM, İSTANBUL.</a:t>
            </a:r>
            <a:endParaRPr lang="en-US" dirty="0"/>
          </a:p>
          <a:p>
            <a:pPr lvl="0"/>
            <a:r>
              <a:rPr lang="tr-TR" dirty="0"/>
              <a:t>KREITNER, R. KINICKI, A.(2008) ORGANİZATİONAL BEHAVİOR, 9. BS., ARİZONA: MC GRAW HİLL,  S.467.</a:t>
            </a:r>
            <a:endParaRPr lang="en-US" dirty="0"/>
          </a:p>
          <a:p>
            <a:pPr lvl="0"/>
            <a:r>
              <a:rPr lang="tr-TR" dirty="0"/>
              <a:t>ARSLAN, Ş. (2013), DUYGUSAL ZEKA (DÖNÜŞÜMCÜ VE ETKİLEŞİMCİ LİDERLİK), EĞİTİM KİTABEVİ YAYINLARI, KONYA, 2013</a:t>
            </a:r>
            <a:endParaRPr lang="en-US" dirty="0"/>
          </a:p>
          <a:p>
            <a:pPr lvl="0"/>
            <a:r>
              <a:rPr lang="en-US" dirty="0"/>
              <a:t>D</a:t>
            </a:r>
            <a:r>
              <a:rPr lang="tr-TR" dirty="0"/>
              <a:t>AFT</a:t>
            </a:r>
            <a:r>
              <a:rPr lang="en-US" dirty="0"/>
              <a:t>, RICHARD </a:t>
            </a:r>
            <a:r>
              <a:rPr lang="tr-TR" dirty="0"/>
              <a:t>L. </a:t>
            </a:r>
            <a:r>
              <a:rPr lang="en-US" dirty="0"/>
              <a:t>LEADERSHIP THEORY AND PRACTICE, ORLANDO, DRYDEN PRESS,1999, S.</a:t>
            </a:r>
            <a:r>
              <a:rPr lang="tr-TR" dirty="0"/>
              <a:t>39</a:t>
            </a:r>
            <a:endParaRPr lang="en-US" dirty="0"/>
          </a:p>
          <a:p>
            <a:pPr lvl="0"/>
            <a:r>
              <a:rPr lang="en-US" dirty="0"/>
              <a:t>TEKİN Y.</a:t>
            </a:r>
            <a:r>
              <a:rPr lang="tr-TR" dirty="0"/>
              <a:t>,</a:t>
            </a:r>
            <a:r>
              <a:rPr lang="en-US" dirty="0"/>
              <a:t> EHTİYAR R. / JOURNAL OF YAŞAR UNIVERSITY 2011 24(6) 4007-4023 </a:t>
            </a:r>
            <a:r>
              <a:rPr lang="tr-TR" dirty="0"/>
              <a:t> BAŞARININ TEMEL AKTÖRLERİ: VİZYONER LİDERLER </a:t>
            </a:r>
            <a:endParaRPr lang="en-US" dirty="0"/>
          </a:p>
          <a:p>
            <a:pPr lvl="0"/>
            <a:r>
              <a:rPr lang="tr-TR" dirty="0"/>
              <a:t>AYKANAT, Z., KARAMANOĞLU MEHMETBEY ÜNİVERSİTESİ SOSYAL BİLİMLER ENSTİTÜSÜKARİZMATİK LİDERLİK VE ÖRGÜT KÜLTÜRÜ İLİŞKİSİ ÜZERİNE BİR UYGULAMA</a:t>
            </a:r>
            <a:endParaRPr lang="en-US" dirty="0"/>
          </a:p>
          <a:p>
            <a:pPr lvl="0"/>
            <a:r>
              <a:rPr lang="tr-TR" dirty="0"/>
              <a:t>KAYA, S. (2013), SAĞLIK KURUMLARINDA KALİTE YÖNETİMİ T.C. ANADOLU ÜNİVERSİTESİ YAYINI N: 2858, AÇIKÖĞRETİM FAKÜLTESİ YAYINI NO: 1821</a:t>
            </a:r>
            <a:endParaRPr lang="en-US" dirty="0"/>
          </a:p>
          <a:p>
            <a:pPr lvl="0"/>
            <a:r>
              <a:rPr lang="tr-TR" dirty="0"/>
              <a:t>ÇELİK, Y. (2013), SAĞLIK KURUMLARI YÖNETİMİ T.C. ANADOLU ÜNİVERSİTESİ YAYINI N: 2858, AÇIKÖĞRETİM FAKÜLTESİ YAYINI NO: 1818</a:t>
            </a:r>
            <a:endParaRPr lang="en-US" dirty="0"/>
          </a:p>
          <a:p>
            <a:pPr lvl="0"/>
            <a:r>
              <a:rPr lang="tr-TR" dirty="0"/>
              <a:t>SELEN DOGAN, ÖZGE DEMRAL KURUMLARIN BASARISINDA DUYGUSAL ZEKANIN ROLÜ VE ÖNEMİ </a:t>
            </a:r>
            <a:r>
              <a:rPr lang="tr-TR" i="1" dirty="0"/>
              <a:t>YÖNETİM VE EKONOMİ</a:t>
            </a:r>
            <a:r>
              <a:rPr lang="tr-TR" dirty="0"/>
              <a:t> </a:t>
            </a:r>
            <a:r>
              <a:rPr lang="tr-TR" i="1" dirty="0"/>
              <a:t>YIL:2007 CİLT:14 SAYI:1 CELAL BAYAR ÜNİVERSİTESİ ..B.F. MANSA</a:t>
            </a:r>
            <a:endParaRPr lang="en-US" dirty="0"/>
          </a:p>
          <a:p>
            <a:pPr lvl="0"/>
            <a:r>
              <a:rPr lang="tr-TR"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dirty="0"/>
          </a:p>
          <a:p>
            <a:pPr lvl="0"/>
            <a:r>
              <a:rPr lang="tr-TR" dirty="0"/>
              <a:t>CAN H., 1999, ORGANİZASYON VE YÖNETİM, SİYASAL KİTAP EVİ, ANKARA</a:t>
            </a:r>
            <a:endParaRPr lang="en-US" dirty="0"/>
          </a:p>
          <a:p>
            <a:pPr lvl="0"/>
            <a:r>
              <a:rPr lang="tr-TR" dirty="0"/>
              <a:t>TÜRKMEN, İ., 2001,YÖNETİCİLER İÇİN İLETİŞİM MODELİ, MPM BASIM EVİ, ANKARA</a:t>
            </a:r>
            <a:endParaRPr lang="en-US" dirty="0"/>
          </a:p>
          <a:p>
            <a:pPr lvl="0"/>
            <a:r>
              <a:rPr lang="tr-TR" dirty="0"/>
              <a:t>TENGİLİMOĞLU, D. VE ÖZTÜRK, Y. 2004, İŞLETMELERDE HALKLA İLİŞKİLER, ANKARA:SEÇKİN YAYINCILIK. </a:t>
            </a:r>
            <a:endParaRPr lang="en-US" dirty="0"/>
          </a:p>
          <a:p>
            <a:pPr lvl="0"/>
            <a:r>
              <a:rPr lang="tr-TR" dirty="0"/>
              <a:t>BİTER, A. 2007, İŞLETMELERDE İLETİŞİMİN İŞLETME VERİMLİLİĞİNE ETKİLERİ KAHRAMANMARAŞ SÜTÇÜ İMAM ÜNİVERSİTESİ SOSYAL BİLİMLER ENSTİTÜSÜ İŞLETME ANABİLİM DALI YÜKSEK LİSANS PROJESİ</a:t>
            </a:r>
            <a:endParaRPr lang="en-US" dirty="0"/>
          </a:p>
          <a:p>
            <a:endParaRPr lang="en-US" dirty="0"/>
          </a:p>
        </p:txBody>
      </p:sp>
    </p:spTree>
    <p:extLst>
      <p:ext uri="{BB962C8B-B14F-4D97-AF65-F5344CB8AC3E}">
        <p14:creationId xmlns:p14="http://schemas.microsoft.com/office/powerpoint/2010/main" val="213335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85750" y="219075"/>
            <a:ext cx="8229600" cy="1223963"/>
          </a:xfrm>
        </p:spPr>
        <p:txBody>
          <a:bodyPr/>
          <a:lstStyle/>
          <a:p>
            <a:r>
              <a:rPr lang="tr-TR" sz="3400">
                <a:latin typeface="Franklin Gothic Book" charset="0"/>
              </a:rPr>
              <a:t>Araç(Yol)-Amaç Modeli (</a:t>
            </a:r>
            <a:r>
              <a:rPr lang="tr-TR" sz="3600">
                <a:solidFill>
                  <a:srgbClr val="404040"/>
                </a:solidFill>
                <a:latin typeface="Franklin Gothic Book" charset="0"/>
              </a:rPr>
              <a:t>Robert House ve Martin Evans</a:t>
            </a:r>
            <a:r>
              <a:rPr lang="tr-TR" sz="3400">
                <a:latin typeface="Franklin Gothic Book" charset="0"/>
              </a:rPr>
              <a:t>)</a:t>
            </a:r>
            <a:r>
              <a:rPr lang="tr-TR" sz="3600">
                <a:latin typeface="Franklin Gothic Book" charset="0"/>
              </a:rPr>
              <a:t> </a:t>
            </a:r>
          </a:p>
        </p:txBody>
      </p:sp>
      <p:sp>
        <p:nvSpPr>
          <p:cNvPr id="74755" name="Rectangle 3"/>
          <p:cNvSpPr>
            <a:spLocks noGrp="1" noChangeArrowheads="1"/>
          </p:cNvSpPr>
          <p:nvPr>
            <p:ph idx="1"/>
          </p:nvPr>
        </p:nvSpPr>
        <p:spPr>
          <a:xfrm>
            <a:off x="250825" y="1844675"/>
            <a:ext cx="8740775" cy="4137025"/>
          </a:xfrm>
        </p:spPr>
        <p:txBody>
          <a:bodyPr>
            <a:normAutofit/>
          </a:bodyPr>
          <a:lstStyle/>
          <a:p>
            <a:pPr>
              <a:buFontTx/>
              <a:buNone/>
            </a:pPr>
            <a:endParaRPr lang="tr-TR" sz="2400" b="1" dirty="0">
              <a:solidFill>
                <a:srgbClr val="A50021"/>
              </a:solidFill>
              <a:latin typeface="Perpetua" charset="0"/>
            </a:endParaRPr>
          </a:p>
          <a:p>
            <a:pPr>
              <a:buFontTx/>
              <a:buNone/>
            </a:pPr>
            <a:r>
              <a:rPr lang="tr-TR" sz="2800" dirty="0">
                <a:latin typeface="Perpetua" charset="0"/>
              </a:rPr>
              <a:t>	</a:t>
            </a:r>
            <a:endParaRPr lang="tr-TR" sz="3200" dirty="0" smtClean="0">
              <a:latin typeface="Perpetua" charset="0"/>
            </a:endParaRPr>
          </a:p>
          <a:p>
            <a:pPr>
              <a:buFontTx/>
              <a:buNone/>
            </a:pPr>
            <a:r>
              <a:rPr lang="tr-TR" sz="3200" dirty="0">
                <a:latin typeface="Perpetua" charset="0"/>
              </a:rPr>
              <a:t>	</a:t>
            </a:r>
            <a:r>
              <a:rPr lang="tr-TR" sz="3600" dirty="0">
                <a:latin typeface="Perpetua" charset="0"/>
              </a:rPr>
              <a:t>Bu kuramda liderin izleyicileri nasıl etkilediği, iş ile ilgili amaçları nasıl algıladığı ve amaca erişme yollarının neler olduğu üzerinde durulmaktadır.</a:t>
            </a:r>
            <a:endParaRPr lang="tr-TR" sz="3600" dirty="0">
              <a:solidFill>
                <a:srgbClr val="A50021"/>
              </a:solidFill>
              <a:latin typeface="Perpetua" charset="0"/>
            </a:endParaRPr>
          </a:p>
        </p:txBody>
      </p:sp>
    </p:spTree>
    <p:extLst>
      <p:ext uri="{BB962C8B-B14F-4D97-AF65-F5344CB8AC3E}">
        <p14:creationId xmlns:p14="http://schemas.microsoft.com/office/powerpoint/2010/main" val="136744564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85750" y="219075"/>
            <a:ext cx="8229600" cy="1223963"/>
          </a:xfrm>
        </p:spPr>
        <p:txBody>
          <a:bodyPr/>
          <a:lstStyle/>
          <a:p>
            <a:r>
              <a:rPr lang="tr-TR" sz="3400">
                <a:latin typeface="Franklin Gothic Book" charset="0"/>
              </a:rPr>
              <a:t>Araç(Yol)-Amaç Modeli (</a:t>
            </a:r>
            <a:r>
              <a:rPr lang="tr-TR" sz="3600">
                <a:solidFill>
                  <a:srgbClr val="404040"/>
                </a:solidFill>
                <a:latin typeface="Franklin Gothic Book" charset="0"/>
              </a:rPr>
              <a:t>Robert House ve Martin Evans</a:t>
            </a:r>
            <a:r>
              <a:rPr lang="tr-TR" sz="3400">
                <a:latin typeface="Franklin Gothic Book" charset="0"/>
              </a:rPr>
              <a:t>)</a:t>
            </a:r>
            <a:r>
              <a:rPr lang="tr-TR" sz="3600">
                <a:latin typeface="Franklin Gothic Book" charset="0"/>
              </a:rPr>
              <a:t> </a:t>
            </a:r>
          </a:p>
        </p:txBody>
      </p:sp>
      <p:sp>
        <p:nvSpPr>
          <p:cNvPr id="74755" name="Rectangle 3"/>
          <p:cNvSpPr>
            <a:spLocks noGrp="1" noChangeArrowheads="1"/>
          </p:cNvSpPr>
          <p:nvPr>
            <p:ph idx="1"/>
          </p:nvPr>
        </p:nvSpPr>
        <p:spPr>
          <a:xfrm>
            <a:off x="250825" y="1844675"/>
            <a:ext cx="8740775" cy="4137025"/>
          </a:xfrm>
        </p:spPr>
        <p:txBody>
          <a:bodyPr>
            <a:normAutofit/>
          </a:bodyPr>
          <a:lstStyle/>
          <a:p>
            <a:pPr>
              <a:buFontTx/>
              <a:buNone/>
            </a:pPr>
            <a:endParaRPr lang="tr-TR" sz="2400" b="1" dirty="0">
              <a:solidFill>
                <a:srgbClr val="A50021"/>
              </a:solidFill>
              <a:latin typeface="Perpetua" charset="0"/>
            </a:endParaRPr>
          </a:p>
          <a:p>
            <a:pPr>
              <a:buFontTx/>
              <a:buNone/>
            </a:pPr>
            <a:r>
              <a:rPr lang="tr-TR" sz="2800" dirty="0">
                <a:latin typeface="Perpetua" charset="0"/>
              </a:rPr>
              <a:t>	</a:t>
            </a:r>
            <a:endParaRPr lang="tr-TR" sz="3200" dirty="0" smtClean="0">
              <a:latin typeface="Perpetua" charset="0"/>
            </a:endParaRPr>
          </a:p>
          <a:p>
            <a:r>
              <a:rPr lang="tr-TR" sz="3200" dirty="0">
                <a:latin typeface="Perpetua" charset="0"/>
              </a:rPr>
              <a:t>	</a:t>
            </a:r>
            <a:r>
              <a:rPr lang="tr-TR" sz="3600" dirty="0">
                <a:latin typeface="Perpetua" charset="0"/>
              </a:rPr>
              <a:t>Amaca liderin güdülenmesinden çok izleyenlerin güdülenmesi önemlidir. </a:t>
            </a:r>
          </a:p>
        </p:txBody>
      </p:sp>
    </p:spTree>
    <p:extLst>
      <p:ext uri="{BB962C8B-B14F-4D97-AF65-F5344CB8AC3E}">
        <p14:creationId xmlns:p14="http://schemas.microsoft.com/office/powerpoint/2010/main" val="248067852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85750" y="219075"/>
            <a:ext cx="8229600" cy="1223963"/>
          </a:xfrm>
        </p:spPr>
        <p:txBody>
          <a:bodyPr/>
          <a:lstStyle/>
          <a:p>
            <a:r>
              <a:rPr lang="tr-TR" sz="3400">
                <a:latin typeface="Franklin Gothic Book" charset="0"/>
              </a:rPr>
              <a:t>Araç(Yol)-Amaç Modeli (</a:t>
            </a:r>
            <a:r>
              <a:rPr lang="tr-TR" sz="3600">
                <a:solidFill>
                  <a:srgbClr val="404040"/>
                </a:solidFill>
                <a:latin typeface="Franklin Gothic Book" charset="0"/>
              </a:rPr>
              <a:t>Robert House ve Martin Evans</a:t>
            </a:r>
            <a:r>
              <a:rPr lang="tr-TR" sz="3400">
                <a:latin typeface="Franklin Gothic Book" charset="0"/>
              </a:rPr>
              <a:t>)</a:t>
            </a:r>
            <a:r>
              <a:rPr lang="tr-TR" sz="3600">
                <a:latin typeface="Franklin Gothic Book" charset="0"/>
              </a:rPr>
              <a:t> </a:t>
            </a:r>
          </a:p>
        </p:txBody>
      </p:sp>
      <p:sp>
        <p:nvSpPr>
          <p:cNvPr id="74755" name="Rectangle 3"/>
          <p:cNvSpPr>
            <a:spLocks noGrp="1" noChangeArrowheads="1"/>
          </p:cNvSpPr>
          <p:nvPr>
            <p:ph idx="1"/>
          </p:nvPr>
        </p:nvSpPr>
        <p:spPr>
          <a:xfrm>
            <a:off x="250825" y="1844675"/>
            <a:ext cx="8740775" cy="4137025"/>
          </a:xfrm>
        </p:spPr>
        <p:txBody>
          <a:bodyPr>
            <a:normAutofit/>
          </a:bodyPr>
          <a:lstStyle/>
          <a:p>
            <a:pPr>
              <a:buFontTx/>
              <a:buNone/>
            </a:pPr>
            <a:endParaRPr lang="tr-TR" sz="2400" b="1" dirty="0">
              <a:solidFill>
                <a:srgbClr val="A50021"/>
              </a:solidFill>
              <a:latin typeface="Perpetua" charset="0"/>
            </a:endParaRPr>
          </a:p>
          <a:p>
            <a:pPr>
              <a:buFontTx/>
              <a:buNone/>
            </a:pPr>
            <a:r>
              <a:rPr lang="tr-TR" sz="2800" dirty="0">
                <a:latin typeface="Perpetua" charset="0"/>
              </a:rPr>
              <a:t>	</a:t>
            </a:r>
            <a:endParaRPr lang="tr-TR" sz="3200" dirty="0" smtClean="0">
              <a:latin typeface="Perpetua" charset="0"/>
            </a:endParaRPr>
          </a:p>
          <a:p>
            <a:r>
              <a:rPr lang="tr-TR" sz="3200" dirty="0" smtClean="0">
                <a:latin typeface="Perpetua" charset="0"/>
              </a:rPr>
              <a:t>	B</a:t>
            </a:r>
            <a:r>
              <a:rPr lang="tr-TR" sz="3600" dirty="0" smtClean="0">
                <a:latin typeface="Perpetua" charset="0"/>
              </a:rPr>
              <a:t>ir </a:t>
            </a:r>
            <a:r>
              <a:rPr lang="tr-TR" sz="3600" dirty="0">
                <a:latin typeface="Perpetua" charset="0"/>
              </a:rPr>
              <a:t>liderin davranışının </a:t>
            </a:r>
            <a:r>
              <a:rPr lang="tr-TR" sz="3600" dirty="0" err="1">
                <a:latin typeface="Perpetua" charset="0"/>
              </a:rPr>
              <a:t>güdüleyicilik</a:t>
            </a:r>
            <a:r>
              <a:rPr lang="tr-TR" sz="3600" dirty="0">
                <a:latin typeface="Perpetua" charset="0"/>
              </a:rPr>
              <a:t> etkisi, izleyenlerin görev amaçları ile kişisel amaçları yoluyla sağlanabilir.</a:t>
            </a:r>
          </a:p>
        </p:txBody>
      </p:sp>
    </p:spTree>
    <p:extLst>
      <p:ext uri="{BB962C8B-B14F-4D97-AF65-F5344CB8AC3E}">
        <p14:creationId xmlns:p14="http://schemas.microsoft.com/office/powerpoint/2010/main" val="314098452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85750" y="219075"/>
            <a:ext cx="8229600" cy="1223963"/>
          </a:xfrm>
        </p:spPr>
        <p:txBody>
          <a:bodyPr/>
          <a:lstStyle/>
          <a:p>
            <a:r>
              <a:rPr lang="tr-TR" sz="3400">
                <a:latin typeface="Franklin Gothic Book" charset="0"/>
              </a:rPr>
              <a:t>Araç(Yol)-Amaç Modeli (</a:t>
            </a:r>
            <a:r>
              <a:rPr lang="tr-TR" sz="3600">
                <a:solidFill>
                  <a:srgbClr val="404040"/>
                </a:solidFill>
                <a:latin typeface="Franklin Gothic Book" charset="0"/>
              </a:rPr>
              <a:t>Robert House ve Martin Evans</a:t>
            </a:r>
            <a:r>
              <a:rPr lang="tr-TR" sz="3400">
                <a:latin typeface="Franklin Gothic Book" charset="0"/>
              </a:rPr>
              <a:t>)</a:t>
            </a:r>
            <a:r>
              <a:rPr lang="tr-TR" sz="3600">
                <a:latin typeface="Franklin Gothic Book" charset="0"/>
              </a:rPr>
              <a:t> </a:t>
            </a:r>
          </a:p>
        </p:txBody>
      </p:sp>
      <p:sp>
        <p:nvSpPr>
          <p:cNvPr id="74755" name="Rectangle 3"/>
          <p:cNvSpPr>
            <a:spLocks noGrp="1" noChangeArrowheads="1"/>
          </p:cNvSpPr>
          <p:nvPr>
            <p:ph idx="1"/>
          </p:nvPr>
        </p:nvSpPr>
        <p:spPr>
          <a:xfrm>
            <a:off x="250825" y="1844675"/>
            <a:ext cx="8740775" cy="4137025"/>
          </a:xfrm>
        </p:spPr>
        <p:txBody>
          <a:bodyPr>
            <a:normAutofit fontScale="92500" lnSpcReduction="20000"/>
          </a:bodyPr>
          <a:lstStyle/>
          <a:p>
            <a:pPr>
              <a:buFontTx/>
              <a:buNone/>
            </a:pPr>
            <a:endParaRPr lang="tr-TR" sz="2400" b="1" dirty="0">
              <a:solidFill>
                <a:srgbClr val="A50021"/>
              </a:solidFill>
              <a:latin typeface="Perpetua" charset="0"/>
            </a:endParaRPr>
          </a:p>
          <a:p>
            <a:pPr>
              <a:buFontTx/>
              <a:buNone/>
            </a:pPr>
            <a:r>
              <a:rPr lang="tr-TR" sz="2800" dirty="0">
                <a:latin typeface="Perpetua" charset="0"/>
              </a:rPr>
              <a:t>	</a:t>
            </a:r>
            <a:endParaRPr lang="tr-TR" sz="3200" dirty="0" smtClean="0">
              <a:latin typeface="Perpetua" charset="0"/>
            </a:endParaRPr>
          </a:p>
          <a:p>
            <a:pPr>
              <a:buFont typeface="Arial" charset="0"/>
              <a:buChar char="•"/>
            </a:pPr>
            <a:r>
              <a:rPr lang="tr-TR" sz="3400" dirty="0">
                <a:latin typeface="Perpetua" charset="0"/>
              </a:rPr>
              <a:t>Liderlik davranışının iş görenlerin </a:t>
            </a:r>
          </a:p>
          <a:p>
            <a:pPr lvl="1">
              <a:buFont typeface="Arial" charset="0"/>
              <a:buChar char="–"/>
            </a:pPr>
            <a:r>
              <a:rPr lang="tr-TR" sz="3000" dirty="0">
                <a:latin typeface="Perpetua" charset="0"/>
              </a:rPr>
              <a:t>güdülenme, </a:t>
            </a:r>
          </a:p>
          <a:p>
            <a:pPr lvl="1">
              <a:buFont typeface="Arial" charset="0"/>
              <a:buChar char="–"/>
            </a:pPr>
            <a:r>
              <a:rPr lang="tr-TR" sz="3000" dirty="0">
                <a:latin typeface="Perpetua" charset="0"/>
              </a:rPr>
              <a:t>iş doyumu, </a:t>
            </a:r>
          </a:p>
          <a:p>
            <a:pPr lvl="1">
              <a:buFont typeface="Arial" charset="0"/>
              <a:buChar char="–"/>
            </a:pPr>
            <a:r>
              <a:rPr lang="tr-TR" sz="3000" dirty="0">
                <a:latin typeface="Perpetua" charset="0"/>
              </a:rPr>
              <a:t>çaba </a:t>
            </a:r>
          </a:p>
          <a:p>
            <a:pPr lvl="1">
              <a:buFont typeface="Arial" charset="0"/>
              <a:buChar char="–"/>
            </a:pPr>
            <a:r>
              <a:rPr lang="tr-TR" sz="3000" dirty="0">
                <a:latin typeface="Perpetua" charset="0"/>
              </a:rPr>
              <a:t>performansına </a:t>
            </a:r>
          </a:p>
          <a:p>
            <a:pPr lvl="1">
              <a:buFont typeface="Arial" charset="0"/>
              <a:buChar char="–"/>
            </a:pPr>
            <a:endParaRPr lang="tr-TR" sz="3000" dirty="0">
              <a:latin typeface="Perpetua" charset="0"/>
            </a:endParaRPr>
          </a:p>
          <a:p>
            <a:pPr lvl="1">
              <a:buFont typeface="Arial" charset="0"/>
              <a:buNone/>
            </a:pPr>
            <a:r>
              <a:rPr lang="tr-TR" sz="3000" dirty="0">
                <a:latin typeface="Perpetua" charset="0"/>
              </a:rPr>
              <a:t>olan etkilerini açıklamaya çalışmaktadır.</a:t>
            </a:r>
          </a:p>
        </p:txBody>
      </p:sp>
    </p:spTree>
    <p:extLst>
      <p:ext uri="{BB962C8B-B14F-4D97-AF65-F5344CB8AC3E}">
        <p14:creationId xmlns:p14="http://schemas.microsoft.com/office/powerpoint/2010/main" val="292776240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85750" y="219075"/>
            <a:ext cx="8229600" cy="1223963"/>
          </a:xfrm>
        </p:spPr>
        <p:txBody>
          <a:bodyPr/>
          <a:lstStyle/>
          <a:p>
            <a:r>
              <a:rPr lang="tr-TR" sz="3400">
                <a:latin typeface="Franklin Gothic Book" charset="0"/>
              </a:rPr>
              <a:t>Araç(Yol)-Amaç Modeli (</a:t>
            </a:r>
            <a:r>
              <a:rPr lang="tr-TR" sz="3600">
                <a:solidFill>
                  <a:srgbClr val="404040"/>
                </a:solidFill>
                <a:latin typeface="Franklin Gothic Book" charset="0"/>
              </a:rPr>
              <a:t>Robert House ve Martin Evans</a:t>
            </a:r>
            <a:r>
              <a:rPr lang="tr-TR" sz="3400">
                <a:latin typeface="Franklin Gothic Book" charset="0"/>
              </a:rPr>
              <a:t>)</a:t>
            </a:r>
            <a:r>
              <a:rPr lang="tr-TR" sz="3600">
                <a:latin typeface="Franklin Gothic Book" charset="0"/>
              </a:rPr>
              <a:t> </a:t>
            </a:r>
          </a:p>
        </p:txBody>
      </p:sp>
      <p:sp>
        <p:nvSpPr>
          <p:cNvPr id="74755" name="Rectangle 3"/>
          <p:cNvSpPr>
            <a:spLocks noGrp="1" noChangeArrowheads="1"/>
          </p:cNvSpPr>
          <p:nvPr>
            <p:ph idx="1"/>
          </p:nvPr>
        </p:nvSpPr>
        <p:spPr>
          <a:xfrm>
            <a:off x="250825" y="1844675"/>
            <a:ext cx="8740775" cy="4137025"/>
          </a:xfrm>
        </p:spPr>
        <p:txBody>
          <a:bodyPr>
            <a:normAutofit/>
          </a:bodyPr>
          <a:lstStyle/>
          <a:p>
            <a:pPr>
              <a:buNone/>
            </a:pPr>
            <a:r>
              <a:rPr lang="tr-TR" sz="2400" b="1" dirty="0">
                <a:latin typeface="Corbel" charset="0"/>
              </a:rPr>
              <a:t>Dört temel liderlik davranışı</a:t>
            </a:r>
          </a:p>
          <a:p>
            <a:pPr>
              <a:buFontTx/>
              <a:buNone/>
            </a:pPr>
            <a:endParaRPr lang="tr-TR" sz="2400" b="1" dirty="0">
              <a:solidFill>
                <a:srgbClr val="A50021"/>
              </a:solidFill>
              <a:latin typeface="Perpetua" charset="0"/>
            </a:endParaRPr>
          </a:p>
          <a:p>
            <a:pPr>
              <a:spcBef>
                <a:spcPct val="50000"/>
              </a:spcBef>
            </a:pPr>
            <a:r>
              <a:rPr lang="tr-TR" sz="2800" dirty="0">
                <a:latin typeface="Perpetua" charset="0"/>
              </a:rPr>
              <a:t>	</a:t>
            </a:r>
            <a:r>
              <a:rPr lang="tr-TR" dirty="0">
                <a:latin typeface="Perpetua" charset="0"/>
              </a:rPr>
              <a:t>Emredici (Yönlendirici) Davranış</a:t>
            </a:r>
          </a:p>
          <a:p>
            <a:pPr>
              <a:spcBef>
                <a:spcPct val="50000"/>
              </a:spcBef>
            </a:pPr>
            <a:r>
              <a:rPr lang="tr-TR" dirty="0">
                <a:latin typeface="Perpetua" charset="0"/>
              </a:rPr>
              <a:t>Başarı Yönelimli Liderlik</a:t>
            </a:r>
          </a:p>
          <a:p>
            <a:pPr>
              <a:spcBef>
                <a:spcPct val="50000"/>
              </a:spcBef>
            </a:pPr>
            <a:r>
              <a:rPr lang="tr-TR" dirty="0">
                <a:latin typeface="Perpetua" charset="0"/>
              </a:rPr>
              <a:t>Destekleyici Liderlik</a:t>
            </a:r>
          </a:p>
          <a:p>
            <a:pPr>
              <a:spcBef>
                <a:spcPct val="50000"/>
              </a:spcBef>
            </a:pPr>
            <a:r>
              <a:rPr lang="tr-TR" dirty="0">
                <a:latin typeface="Perpetua" charset="0"/>
              </a:rPr>
              <a:t>Katılımcı Liderlik</a:t>
            </a:r>
          </a:p>
          <a:p>
            <a:pPr>
              <a:buFontTx/>
              <a:buNone/>
            </a:pPr>
            <a:endParaRPr lang="tr-TR" sz="3200" dirty="0" smtClean="0">
              <a:latin typeface="Perpetua" charset="0"/>
            </a:endParaRPr>
          </a:p>
        </p:txBody>
      </p:sp>
    </p:spTree>
    <p:extLst>
      <p:ext uri="{BB962C8B-B14F-4D97-AF65-F5344CB8AC3E}">
        <p14:creationId xmlns:p14="http://schemas.microsoft.com/office/powerpoint/2010/main" val="292776240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31800" y="687388"/>
            <a:ext cx="9097963" cy="1008062"/>
          </a:xfrm>
        </p:spPr>
        <p:txBody>
          <a:bodyPr>
            <a:normAutofit fontScale="90000"/>
          </a:bodyPr>
          <a:lstStyle/>
          <a:p>
            <a:pPr fontAlgn="auto">
              <a:spcAft>
                <a:spcPts val="0"/>
              </a:spcAft>
              <a:defRPr/>
            </a:pPr>
            <a:r>
              <a:rPr lang="tr-TR" sz="3200" dirty="0">
                <a:ea typeface="+mj-ea"/>
              </a:rPr>
              <a:t>Karar Verme  Modeli (Vroom ve </a:t>
            </a:r>
            <a:r>
              <a:rPr lang="tr-TR" sz="3200" dirty="0" err="1">
                <a:ea typeface="+mj-ea"/>
              </a:rPr>
              <a:t>Yetton</a:t>
            </a:r>
            <a:r>
              <a:rPr lang="tr-TR" sz="3200" dirty="0">
                <a:ea typeface="+mj-ea"/>
              </a:rPr>
              <a:t>)</a:t>
            </a:r>
            <a:r>
              <a:rPr lang="tr-TR" sz="3600" dirty="0">
                <a:ea typeface="+mj-ea"/>
              </a:rPr>
              <a:t> </a:t>
            </a:r>
            <a:br>
              <a:rPr lang="tr-TR" sz="3600" dirty="0">
                <a:ea typeface="+mj-ea"/>
              </a:rPr>
            </a:br>
            <a:endParaRPr lang="tr-TR" sz="3600" dirty="0">
              <a:ea typeface="+mj-ea"/>
            </a:endParaRPr>
          </a:p>
        </p:txBody>
      </p:sp>
      <p:sp>
        <p:nvSpPr>
          <p:cNvPr id="138243" name="Rectangle 3"/>
          <p:cNvSpPr>
            <a:spLocks noGrp="1" noChangeArrowheads="1"/>
          </p:cNvSpPr>
          <p:nvPr>
            <p:ph idx="1"/>
          </p:nvPr>
        </p:nvSpPr>
        <p:spPr>
          <a:xfrm>
            <a:off x="250825" y="1700213"/>
            <a:ext cx="8763000" cy="4210050"/>
          </a:xfrm>
        </p:spPr>
        <p:txBody>
          <a:bodyPr>
            <a:normAutofit/>
          </a:bodyPr>
          <a:lstStyle/>
          <a:p>
            <a:pPr marL="90488" indent="-90488"/>
            <a:r>
              <a:rPr lang="tr-TR" sz="3600" dirty="0">
                <a:solidFill>
                  <a:srgbClr val="404040"/>
                </a:solidFill>
                <a:latin typeface="Perpetua" charset="0"/>
              </a:rPr>
              <a:t>Vroom ve </a:t>
            </a:r>
            <a:r>
              <a:rPr lang="tr-TR" sz="3600" dirty="0" err="1">
                <a:solidFill>
                  <a:srgbClr val="404040"/>
                </a:solidFill>
                <a:latin typeface="Perpetua" charset="0"/>
              </a:rPr>
              <a:t>Yetton</a:t>
            </a:r>
            <a:r>
              <a:rPr lang="tr-TR" sz="3600" dirty="0">
                <a:solidFill>
                  <a:srgbClr val="404040"/>
                </a:solidFill>
                <a:latin typeface="Perpetua" charset="0"/>
              </a:rPr>
              <a:t> liderin astlarını karar verme sürecine katma durumuna göre uygun liderlik davranış biçimlerini geliştirmiştir.</a:t>
            </a:r>
          </a:p>
          <a:p>
            <a:pPr marL="90488" indent="-90488">
              <a:buFont typeface="Wingdings 2" charset="0"/>
              <a:buNone/>
            </a:pPr>
            <a:endParaRPr lang="tr-TR" sz="3600" dirty="0">
              <a:solidFill>
                <a:srgbClr val="404040"/>
              </a:solidFill>
              <a:latin typeface="Perpetua" charset="0"/>
            </a:endParaRPr>
          </a:p>
          <a:p>
            <a:pPr marL="90488" indent="-90488"/>
            <a:endParaRPr lang="tr-TR" sz="2800" dirty="0">
              <a:solidFill>
                <a:srgbClr val="404040"/>
              </a:solidFill>
              <a:latin typeface="Perpetua" charset="0"/>
            </a:endParaRPr>
          </a:p>
        </p:txBody>
      </p:sp>
    </p:spTree>
    <p:extLst>
      <p:ext uri="{BB962C8B-B14F-4D97-AF65-F5344CB8AC3E}">
        <p14:creationId xmlns:p14="http://schemas.microsoft.com/office/powerpoint/2010/main" val="276087913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31800" y="687388"/>
            <a:ext cx="9097963" cy="1008062"/>
          </a:xfrm>
        </p:spPr>
        <p:txBody>
          <a:bodyPr>
            <a:normAutofit fontScale="90000"/>
          </a:bodyPr>
          <a:lstStyle/>
          <a:p>
            <a:pPr fontAlgn="auto">
              <a:spcAft>
                <a:spcPts val="0"/>
              </a:spcAft>
              <a:defRPr/>
            </a:pPr>
            <a:r>
              <a:rPr lang="tr-TR" sz="3200" dirty="0">
                <a:ea typeface="+mj-ea"/>
              </a:rPr>
              <a:t>Karar Verme  Modeli (Vroom ve </a:t>
            </a:r>
            <a:r>
              <a:rPr lang="tr-TR" sz="3200" dirty="0" err="1">
                <a:ea typeface="+mj-ea"/>
              </a:rPr>
              <a:t>Yetton</a:t>
            </a:r>
            <a:r>
              <a:rPr lang="tr-TR" sz="3200" dirty="0">
                <a:ea typeface="+mj-ea"/>
              </a:rPr>
              <a:t>)</a:t>
            </a:r>
            <a:r>
              <a:rPr lang="tr-TR" sz="3600" dirty="0">
                <a:ea typeface="+mj-ea"/>
              </a:rPr>
              <a:t> </a:t>
            </a:r>
            <a:br>
              <a:rPr lang="tr-TR" sz="3600" dirty="0">
                <a:ea typeface="+mj-ea"/>
              </a:rPr>
            </a:br>
            <a:endParaRPr lang="tr-TR" sz="3600" dirty="0">
              <a:ea typeface="+mj-ea"/>
            </a:endParaRPr>
          </a:p>
        </p:txBody>
      </p:sp>
      <p:sp>
        <p:nvSpPr>
          <p:cNvPr id="138243" name="Rectangle 3"/>
          <p:cNvSpPr>
            <a:spLocks noGrp="1" noChangeArrowheads="1"/>
          </p:cNvSpPr>
          <p:nvPr>
            <p:ph idx="1"/>
          </p:nvPr>
        </p:nvSpPr>
        <p:spPr>
          <a:xfrm>
            <a:off x="250825" y="1700213"/>
            <a:ext cx="8763000" cy="4210050"/>
          </a:xfrm>
        </p:spPr>
        <p:txBody>
          <a:bodyPr>
            <a:normAutofit/>
          </a:bodyPr>
          <a:lstStyle/>
          <a:p>
            <a:pPr marL="90488" indent="-90488"/>
            <a:endParaRPr lang="tr-TR" sz="2800" dirty="0">
              <a:solidFill>
                <a:srgbClr val="404040"/>
              </a:solidFill>
              <a:latin typeface="Perpetua" charset="0"/>
            </a:endParaRPr>
          </a:p>
          <a:p>
            <a:pPr marL="90488" indent="-90488"/>
            <a:r>
              <a:rPr lang="tr-TR" sz="3600" dirty="0">
                <a:solidFill>
                  <a:srgbClr val="404040"/>
                </a:solidFill>
                <a:latin typeface="Perpetua" charset="0"/>
              </a:rPr>
              <a:t>Bu liderlik kuramı, her duruma uygun tek bir liderlik biçiminin olmadığını savunmaktadır. </a:t>
            </a:r>
          </a:p>
          <a:p>
            <a:pPr marL="90488" indent="-90488"/>
            <a:r>
              <a:rPr lang="tr-TR" sz="3600" dirty="0" smtClean="0">
                <a:solidFill>
                  <a:srgbClr val="404040"/>
                </a:solidFill>
                <a:latin typeface="Perpetua" charset="0"/>
              </a:rPr>
              <a:t>Bununla </a:t>
            </a:r>
            <a:r>
              <a:rPr lang="tr-TR" sz="3600" dirty="0">
                <a:solidFill>
                  <a:srgbClr val="404040"/>
                </a:solidFill>
                <a:latin typeface="Perpetua" charset="0"/>
              </a:rPr>
              <a:t>birlikte </a:t>
            </a:r>
            <a:r>
              <a:rPr lang="tr-TR" sz="3600" dirty="0" smtClean="0">
                <a:solidFill>
                  <a:srgbClr val="404040"/>
                </a:solidFill>
                <a:latin typeface="Perpetua" charset="0"/>
              </a:rPr>
              <a:t>demokratik </a:t>
            </a:r>
            <a:r>
              <a:rPr lang="tr-TR" sz="3600" dirty="0">
                <a:solidFill>
                  <a:srgbClr val="404040"/>
                </a:solidFill>
                <a:latin typeface="Perpetua" charset="0"/>
              </a:rPr>
              <a:t>liderliğe doğru geniş bir çerçeve içinde uygun liderlik davranışları oluşmaktadır. </a:t>
            </a:r>
          </a:p>
        </p:txBody>
      </p:sp>
    </p:spTree>
    <p:extLst>
      <p:ext uri="{BB962C8B-B14F-4D97-AF65-F5344CB8AC3E}">
        <p14:creationId xmlns:p14="http://schemas.microsoft.com/office/powerpoint/2010/main" val="90018453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31800" y="687388"/>
            <a:ext cx="9097963" cy="1008062"/>
          </a:xfrm>
        </p:spPr>
        <p:txBody>
          <a:bodyPr>
            <a:normAutofit fontScale="90000"/>
          </a:bodyPr>
          <a:lstStyle/>
          <a:p>
            <a:pPr fontAlgn="auto">
              <a:spcAft>
                <a:spcPts val="0"/>
              </a:spcAft>
              <a:defRPr/>
            </a:pPr>
            <a:r>
              <a:rPr lang="tr-TR" sz="3200" dirty="0">
                <a:ea typeface="+mj-ea"/>
              </a:rPr>
              <a:t>Karar Verme  Modeli (Vroom ve </a:t>
            </a:r>
            <a:r>
              <a:rPr lang="tr-TR" sz="3200" dirty="0" err="1">
                <a:ea typeface="+mj-ea"/>
              </a:rPr>
              <a:t>Yetton</a:t>
            </a:r>
            <a:r>
              <a:rPr lang="tr-TR" sz="3200" dirty="0">
                <a:ea typeface="+mj-ea"/>
              </a:rPr>
              <a:t>)</a:t>
            </a:r>
            <a:r>
              <a:rPr lang="tr-TR" sz="3600" dirty="0">
                <a:ea typeface="+mj-ea"/>
              </a:rPr>
              <a:t> </a:t>
            </a:r>
            <a:br>
              <a:rPr lang="tr-TR" sz="3600" dirty="0">
                <a:ea typeface="+mj-ea"/>
              </a:rPr>
            </a:br>
            <a:endParaRPr lang="tr-TR" sz="3600" dirty="0">
              <a:ea typeface="+mj-ea"/>
            </a:endParaRPr>
          </a:p>
        </p:txBody>
      </p:sp>
      <p:sp>
        <p:nvSpPr>
          <p:cNvPr id="138243" name="Rectangle 3"/>
          <p:cNvSpPr>
            <a:spLocks noGrp="1" noChangeArrowheads="1"/>
          </p:cNvSpPr>
          <p:nvPr>
            <p:ph idx="1"/>
          </p:nvPr>
        </p:nvSpPr>
        <p:spPr>
          <a:xfrm>
            <a:off x="250825" y="1700213"/>
            <a:ext cx="8763000" cy="4210050"/>
          </a:xfrm>
        </p:spPr>
        <p:txBody>
          <a:bodyPr>
            <a:normAutofit/>
          </a:bodyPr>
          <a:lstStyle/>
          <a:p>
            <a:r>
              <a:rPr lang="tr-TR" sz="3600" dirty="0">
                <a:latin typeface="Perpetua" charset="0"/>
              </a:rPr>
              <a:t>Yaklaşım temel olarak örgütsel sorunların nasıl çözümlenebileceğini belirlemeye ve değişik durumsal faktörler ile liderin karar verme tarzları arasındaki ilişkiyi açıklamaya çalışan bir modeldir. </a:t>
            </a:r>
          </a:p>
        </p:txBody>
      </p:sp>
    </p:spTree>
    <p:extLst>
      <p:ext uri="{BB962C8B-B14F-4D97-AF65-F5344CB8AC3E}">
        <p14:creationId xmlns:p14="http://schemas.microsoft.com/office/powerpoint/2010/main" val="90018453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TotalTime>
  <Words>1175</Words>
  <Application>Microsoft Macintosh PowerPoint</Application>
  <PresentationFormat>On-screen Show (4:3)</PresentationFormat>
  <Paragraphs>185</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Araç(Yol)-Amaç Modeli (Robert House ve Martin Evans) </vt:lpstr>
      <vt:lpstr>Araç(Yol)-Amaç Modeli (Robert House ve Martin Evans) </vt:lpstr>
      <vt:lpstr>Araç(Yol)-Amaç Modeli (Robert House ve Martin Evans) </vt:lpstr>
      <vt:lpstr>Araç(Yol)-Amaç Modeli (Robert House ve Martin Evans) </vt:lpstr>
      <vt:lpstr>Araç(Yol)-Amaç Modeli (Robert House ve Martin Evans) </vt:lpstr>
      <vt:lpstr>Araç(Yol)-Amaç Modeli (Robert House ve Martin Evans) </vt:lpstr>
      <vt:lpstr>Karar Verme  Modeli (Vroom ve Yetton)  </vt:lpstr>
      <vt:lpstr>Karar Verme  Modeli (Vroom ve Yetton)  </vt:lpstr>
      <vt:lpstr>Karar Verme  Modeli (Vroom ve Yetton)  </vt:lpstr>
      <vt:lpstr>Karar Verme  Modeli (Vroom ve Yetton)  </vt:lpstr>
      <vt:lpstr>Karar Verme  Modeli (Vroom ve Yetton)  </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Tannenbaum ve Schmidt’in liderlik doğrusu yaklaşımı</dc:title>
  <dc:creator>ece</dc:creator>
  <cp:lastModifiedBy>ece</cp:lastModifiedBy>
  <cp:revision>8</cp:revision>
  <dcterms:created xsi:type="dcterms:W3CDTF">2019-11-21T19:50:22Z</dcterms:created>
  <dcterms:modified xsi:type="dcterms:W3CDTF">2020-05-05T11:44:49Z</dcterms:modified>
</cp:coreProperties>
</file>