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8" r:id="rId5"/>
    <p:sldId id="269" r:id="rId6"/>
    <p:sldId id="270" r:id="rId7"/>
    <p:sldId id="272" r:id="rId8"/>
    <p:sldId id="273" r:id="rId9"/>
    <p:sldId id="258" r:id="rId10"/>
    <p:sldId id="283" r:id="rId11"/>
    <p:sldId id="282" r:id="rId12"/>
    <p:sldId id="274" r:id="rId13"/>
    <p:sldId id="275" r:id="rId14"/>
    <p:sldId id="276" r:id="rId15"/>
    <p:sldId id="277" r:id="rId16"/>
    <p:sldId id="278" r:id="rId17"/>
    <p:sldId id="279" r:id="rId18"/>
    <p:sldId id="280" r:id="rId19"/>
    <p:sldId id="281"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0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13.9.2020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2.HAFTA</a:t>
            </a:r>
            <a:endParaRPr lang="tr-TR" dirty="0"/>
          </a:p>
        </p:txBody>
      </p:sp>
      <p:sp>
        <p:nvSpPr>
          <p:cNvPr id="3" name="2 Alt Başlık"/>
          <p:cNvSpPr>
            <a:spLocks noGrp="1"/>
          </p:cNvSpPr>
          <p:nvPr>
            <p:ph type="subTitle" idx="1"/>
          </p:nvPr>
        </p:nvSpPr>
        <p:spPr/>
        <p:txBody>
          <a:bodyPr>
            <a:normAutofit/>
          </a:bodyPr>
          <a:lstStyle/>
          <a:p>
            <a:r>
              <a:rPr lang="tr-TR" dirty="0" err="1" smtClean="0"/>
              <a:t>Nanoteknolojinin</a:t>
            </a:r>
            <a:r>
              <a:rPr lang="tr-TR" dirty="0" smtClean="0"/>
              <a:t> Tarihi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74638"/>
            <a:ext cx="8352928" cy="1066130"/>
          </a:xfrm>
        </p:spPr>
        <p:txBody>
          <a:bodyPr>
            <a:normAutofit fontScale="90000"/>
          </a:bodyPr>
          <a:lstStyle/>
          <a:p>
            <a:r>
              <a:rPr lang="tr-TR" b="1" dirty="0" err="1" smtClean="0">
                <a:solidFill>
                  <a:srgbClr val="FF0000"/>
                </a:solidFill>
              </a:rPr>
              <a:t>Nanoteknolojinin</a:t>
            </a:r>
            <a:r>
              <a:rPr lang="tr-TR" b="1" dirty="0" smtClean="0">
                <a:solidFill>
                  <a:srgbClr val="FF0000"/>
                </a:solidFill>
              </a:rPr>
              <a:t> Kronolojik </a:t>
            </a:r>
            <a:r>
              <a:rPr lang="tr-TR" b="1" dirty="0" err="1" smtClean="0">
                <a:solidFill>
                  <a:srgbClr val="FF0000"/>
                </a:solidFill>
              </a:rPr>
              <a:t>Gelisimi</a:t>
            </a:r>
            <a:endParaRPr lang="tr-TR" dirty="0">
              <a:solidFill>
                <a:srgbClr val="FF0000"/>
              </a:solidFill>
            </a:endParaRPr>
          </a:p>
        </p:txBody>
      </p:sp>
      <p:sp>
        <p:nvSpPr>
          <p:cNvPr id="3" name="2 İçerik Yer Tutucusu"/>
          <p:cNvSpPr>
            <a:spLocks noGrp="1"/>
          </p:cNvSpPr>
          <p:nvPr>
            <p:ph idx="1"/>
          </p:nvPr>
        </p:nvSpPr>
        <p:spPr>
          <a:xfrm>
            <a:off x="323528" y="1628800"/>
            <a:ext cx="8280920" cy="4497363"/>
          </a:xfrm>
        </p:spPr>
        <p:txBody>
          <a:bodyPr>
            <a:noAutofit/>
          </a:bodyPr>
          <a:lstStyle/>
          <a:p>
            <a:r>
              <a:rPr lang="tr-TR" sz="2000" b="1" dirty="0" smtClean="0"/>
              <a:t>1959</a:t>
            </a:r>
            <a:r>
              <a:rPr lang="tr-TR" sz="2000" dirty="0" smtClean="0"/>
              <a:t>: Richard Feynman’ın </a:t>
            </a:r>
            <a:r>
              <a:rPr lang="tr-TR" sz="2000" dirty="0" err="1" smtClean="0"/>
              <a:t>meshur</a:t>
            </a:r>
            <a:r>
              <a:rPr lang="tr-TR" sz="2000" dirty="0" smtClean="0"/>
              <a:t> </a:t>
            </a:r>
            <a:r>
              <a:rPr lang="tr-TR" sz="2000" dirty="0" smtClean="0"/>
              <a:t>konferansı</a:t>
            </a:r>
            <a:endParaRPr lang="tr-TR" sz="2000" dirty="0" smtClean="0"/>
          </a:p>
          <a:p>
            <a:r>
              <a:rPr lang="tr-TR" sz="2000" b="1" dirty="0" smtClean="0"/>
              <a:t>1974</a:t>
            </a:r>
            <a:r>
              <a:rPr lang="tr-TR" sz="2000" dirty="0" smtClean="0"/>
              <a:t>: </a:t>
            </a:r>
            <a:r>
              <a:rPr lang="tr-TR" sz="2000" dirty="0" err="1" smtClean="0"/>
              <a:t>Aviram</a:t>
            </a:r>
            <a:r>
              <a:rPr lang="tr-TR" sz="2000" dirty="0" smtClean="0"/>
              <a:t> ve </a:t>
            </a:r>
            <a:r>
              <a:rPr lang="tr-TR" sz="2000" dirty="0" err="1" smtClean="0"/>
              <a:t>Seiden</a:t>
            </a:r>
            <a:r>
              <a:rPr lang="tr-TR" sz="2000" dirty="0" smtClean="0"/>
              <a:t> ilk moleküler elektronik aygıt için patent </a:t>
            </a:r>
            <a:r>
              <a:rPr lang="tr-TR" sz="2000" dirty="0" smtClean="0"/>
              <a:t>aldı.</a:t>
            </a:r>
            <a:endParaRPr lang="tr-TR" sz="2000" dirty="0" smtClean="0"/>
          </a:p>
          <a:p>
            <a:r>
              <a:rPr lang="tr-TR" sz="2000" b="1" dirty="0" smtClean="0"/>
              <a:t>1981</a:t>
            </a:r>
            <a:r>
              <a:rPr lang="tr-TR" sz="2000" dirty="0" smtClean="0"/>
              <a:t>: G.K. </a:t>
            </a:r>
            <a:r>
              <a:rPr lang="tr-TR" sz="2000" dirty="0" err="1" smtClean="0"/>
              <a:t>Binnig</a:t>
            </a:r>
            <a:r>
              <a:rPr lang="tr-TR" sz="2000" dirty="0" smtClean="0"/>
              <a:t> ve H. </a:t>
            </a:r>
            <a:r>
              <a:rPr lang="tr-TR" sz="2000" dirty="0" err="1" smtClean="0"/>
              <a:t>Rohrer</a:t>
            </a:r>
            <a:r>
              <a:rPr lang="tr-TR" sz="2000" dirty="0" smtClean="0"/>
              <a:t> atomları tek tek görüntüleyebilmek için </a:t>
            </a:r>
            <a:r>
              <a:rPr lang="tr-TR" sz="2000" dirty="0" smtClean="0"/>
              <a:t>Taramalı </a:t>
            </a:r>
            <a:r>
              <a:rPr lang="tr-TR" sz="2000" dirty="0" err="1" smtClean="0"/>
              <a:t>Tünellemeli</a:t>
            </a:r>
            <a:r>
              <a:rPr lang="tr-TR" sz="2000" dirty="0" smtClean="0"/>
              <a:t> </a:t>
            </a:r>
            <a:r>
              <a:rPr lang="tr-TR" sz="2000" dirty="0" smtClean="0"/>
              <a:t>Mikroskobu (STM) icat ettiler.</a:t>
            </a:r>
          </a:p>
          <a:p>
            <a:r>
              <a:rPr lang="tr-TR" sz="2000" b="1" dirty="0" smtClean="0"/>
              <a:t>1985</a:t>
            </a:r>
            <a:r>
              <a:rPr lang="tr-TR" sz="2000" dirty="0" smtClean="0"/>
              <a:t>: R. </a:t>
            </a:r>
            <a:r>
              <a:rPr lang="tr-TR" sz="2000" dirty="0" err="1" smtClean="0"/>
              <a:t>Curl</a:t>
            </a:r>
            <a:r>
              <a:rPr lang="tr-TR" sz="2000" dirty="0" smtClean="0"/>
              <a:t> </a:t>
            </a:r>
            <a:r>
              <a:rPr lang="tr-TR" sz="2000" dirty="0" err="1" smtClean="0"/>
              <a:t>Jr</a:t>
            </a:r>
            <a:r>
              <a:rPr lang="tr-TR" sz="2000" dirty="0" smtClean="0"/>
              <a:t>. , H. </a:t>
            </a:r>
            <a:r>
              <a:rPr lang="tr-TR" sz="2000" dirty="0" err="1" smtClean="0"/>
              <a:t>Kroto</a:t>
            </a:r>
            <a:r>
              <a:rPr lang="tr-TR" sz="2000" dirty="0" smtClean="0"/>
              <a:t>, R. </a:t>
            </a:r>
            <a:r>
              <a:rPr lang="tr-TR" sz="2000" dirty="0" err="1" smtClean="0"/>
              <a:t>Smalley</a:t>
            </a:r>
            <a:r>
              <a:rPr lang="tr-TR" sz="2000" dirty="0" smtClean="0"/>
              <a:t> C60 ’ı </a:t>
            </a:r>
            <a:r>
              <a:rPr lang="tr-TR" sz="2000" dirty="0" err="1" smtClean="0"/>
              <a:t>kesfettiler</a:t>
            </a:r>
            <a:r>
              <a:rPr lang="tr-TR" sz="2000" dirty="0" smtClean="0"/>
              <a:t>.</a:t>
            </a:r>
          </a:p>
          <a:p>
            <a:r>
              <a:rPr lang="tr-TR" sz="2000" b="1" dirty="0" smtClean="0"/>
              <a:t>1987</a:t>
            </a:r>
            <a:r>
              <a:rPr lang="tr-TR" sz="2000" dirty="0" smtClean="0"/>
              <a:t>: </a:t>
            </a:r>
            <a:r>
              <a:rPr lang="tr-TR" sz="2000" dirty="0" err="1" smtClean="0"/>
              <a:t>iletkenligin</a:t>
            </a:r>
            <a:r>
              <a:rPr lang="tr-TR" sz="2000" dirty="0" smtClean="0"/>
              <a:t> </a:t>
            </a:r>
            <a:r>
              <a:rPr lang="tr-TR" sz="2000" dirty="0" smtClean="0"/>
              <a:t>kuantum </a:t>
            </a:r>
            <a:r>
              <a:rPr lang="tr-TR" sz="2000" dirty="0" err="1" smtClean="0"/>
              <a:t>özelligi</a:t>
            </a:r>
            <a:r>
              <a:rPr lang="tr-TR" sz="2000" dirty="0" smtClean="0"/>
              <a:t> ilk defa </a:t>
            </a:r>
            <a:r>
              <a:rPr lang="tr-TR" sz="2000" dirty="0" smtClean="0"/>
              <a:t>gözlendi.</a:t>
            </a:r>
          </a:p>
          <a:p>
            <a:pPr>
              <a:buNone/>
            </a:pPr>
            <a:r>
              <a:rPr lang="tr-TR" sz="2000" dirty="0" smtClean="0"/>
              <a:t>      </a:t>
            </a:r>
            <a:r>
              <a:rPr lang="tr-TR" sz="2000" dirty="0" smtClean="0"/>
              <a:t>T.A. </a:t>
            </a:r>
            <a:r>
              <a:rPr lang="tr-TR" sz="2000" dirty="0" err="1" smtClean="0"/>
              <a:t>Fulton</a:t>
            </a:r>
            <a:r>
              <a:rPr lang="tr-TR" sz="2000" dirty="0" smtClean="0"/>
              <a:t> ve G.J. Dolan ilk defa </a:t>
            </a:r>
            <a:r>
              <a:rPr lang="tr-TR" sz="2000" dirty="0" smtClean="0"/>
              <a:t>tek elektron </a:t>
            </a:r>
            <a:r>
              <a:rPr lang="tr-TR" sz="2000" dirty="0" err="1" smtClean="0"/>
              <a:t>transistorünü</a:t>
            </a:r>
            <a:r>
              <a:rPr lang="tr-TR" sz="2000" dirty="0" smtClean="0"/>
              <a:t> yaptılar. </a:t>
            </a:r>
            <a:endParaRPr lang="tr-TR" sz="2000" dirty="0" smtClean="0"/>
          </a:p>
          <a:p>
            <a:r>
              <a:rPr lang="tr-TR" sz="2000" b="1" dirty="0" smtClean="0"/>
              <a:t>1988</a:t>
            </a:r>
            <a:r>
              <a:rPr lang="tr-TR" sz="2000" dirty="0" smtClean="0"/>
              <a:t>: W. De Grado ekibiyle beraber suni protein yapmayı </a:t>
            </a:r>
            <a:r>
              <a:rPr lang="tr-TR" sz="2000" dirty="0" smtClean="0"/>
              <a:t>başardılar</a:t>
            </a:r>
            <a:r>
              <a:rPr lang="tr-TR" sz="2000" dirty="0" smtClean="0"/>
              <a:t>.</a:t>
            </a:r>
          </a:p>
          <a:p>
            <a:r>
              <a:rPr lang="tr-TR" sz="2000" b="1" dirty="0" smtClean="0"/>
              <a:t>1989:</a:t>
            </a:r>
            <a:r>
              <a:rPr lang="tr-TR" sz="2000" dirty="0" smtClean="0"/>
              <a:t> </a:t>
            </a:r>
            <a:r>
              <a:rPr lang="tr-TR" sz="2000" dirty="0" err="1" smtClean="0"/>
              <a:t>Scweizer</a:t>
            </a:r>
            <a:r>
              <a:rPr lang="tr-TR" sz="2000" dirty="0" smtClean="0"/>
              <a:t> ve </a:t>
            </a:r>
            <a:r>
              <a:rPr lang="tr-TR" sz="2000" dirty="0" err="1" smtClean="0"/>
              <a:t>Eigler</a:t>
            </a:r>
            <a:r>
              <a:rPr lang="tr-TR" sz="2000" dirty="0" smtClean="0"/>
              <a:t> IBM logosunu nikel bir yüzey üzerinde duran </a:t>
            </a:r>
            <a:r>
              <a:rPr lang="tr-TR" sz="2000" dirty="0" err="1" smtClean="0"/>
              <a:t>zenon</a:t>
            </a:r>
            <a:r>
              <a:rPr lang="tr-TR" sz="2000" dirty="0" smtClean="0"/>
              <a:t>(35 </a:t>
            </a:r>
            <a:r>
              <a:rPr lang="tr-TR" sz="2000" dirty="0" err="1" smtClean="0"/>
              <a:t>Xe</a:t>
            </a:r>
            <a:r>
              <a:rPr lang="tr-TR" sz="2000" dirty="0" smtClean="0"/>
              <a:t> atomu) atomlarının yerlerini </a:t>
            </a:r>
            <a:r>
              <a:rPr lang="tr-TR" sz="2000" dirty="0" err="1" smtClean="0"/>
              <a:t>yensden</a:t>
            </a:r>
            <a:r>
              <a:rPr lang="tr-TR" sz="2000" dirty="0" smtClean="0"/>
              <a:t> düzenleyerek yazdılar.</a:t>
            </a:r>
          </a:p>
          <a:p>
            <a:pPr>
              <a:buNone/>
            </a:pPr>
            <a:endParaRPr lang="tr-TR" sz="2000" dirty="0" smtClean="0"/>
          </a:p>
          <a:p>
            <a:endParaRPr lang="tr-TR" sz="20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476672"/>
            <a:ext cx="8363272" cy="5649491"/>
          </a:xfrm>
        </p:spPr>
        <p:txBody>
          <a:bodyPr>
            <a:normAutofit fontScale="85000" lnSpcReduction="10000"/>
          </a:bodyPr>
          <a:lstStyle/>
          <a:p>
            <a:r>
              <a:rPr lang="tr-TR" b="1" dirty="0" smtClean="0"/>
              <a:t>1991</a:t>
            </a:r>
            <a:r>
              <a:rPr lang="tr-TR" dirty="0" smtClean="0"/>
              <a:t>: Japon </a:t>
            </a:r>
            <a:r>
              <a:rPr lang="tr-TR" dirty="0" err="1" smtClean="0"/>
              <a:t>Lijima</a:t>
            </a:r>
            <a:r>
              <a:rPr lang="tr-TR" dirty="0" smtClean="0"/>
              <a:t> çok duvarlı karbon </a:t>
            </a:r>
            <a:r>
              <a:rPr lang="tr-TR" dirty="0" err="1" smtClean="0"/>
              <a:t>nanotüpleri</a:t>
            </a:r>
            <a:r>
              <a:rPr lang="tr-TR" dirty="0" smtClean="0"/>
              <a:t> </a:t>
            </a:r>
            <a:r>
              <a:rPr lang="tr-TR" dirty="0" err="1" smtClean="0"/>
              <a:t>kesfetti</a:t>
            </a:r>
            <a:r>
              <a:rPr lang="tr-TR" dirty="0" smtClean="0"/>
              <a:t>.</a:t>
            </a:r>
          </a:p>
          <a:p>
            <a:r>
              <a:rPr lang="tr-TR" b="1" dirty="0" smtClean="0"/>
              <a:t>1993</a:t>
            </a:r>
            <a:r>
              <a:rPr lang="tr-TR" dirty="0" smtClean="0"/>
              <a:t>: </a:t>
            </a:r>
            <a:r>
              <a:rPr lang="tr-TR" dirty="0" err="1" smtClean="0"/>
              <a:t>Lijima</a:t>
            </a:r>
            <a:r>
              <a:rPr lang="tr-TR" dirty="0" smtClean="0"/>
              <a:t> ve </a:t>
            </a:r>
            <a:r>
              <a:rPr lang="tr-TR" dirty="0" err="1" smtClean="0"/>
              <a:t>Bethune</a:t>
            </a:r>
            <a:r>
              <a:rPr lang="tr-TR" dirty="0" smtClean="0"/>
              <a:t> tek duvarlı karbon </a:t>
            </a:r>
            <a:r>
              <a:rPr lang="tr-TR" dirty="0" err="1" smtClean="0"/>
              <a:t>nanotüpleri</a:t>
            </a:r>
            <a:r>
              <a:rPr lang="tr-TR" dirty="0" smtClean="0"/>
              <a:t> </a:t>
            </a:r>
            <a:r>
              <a:rPr lang="tr-TR" dirty="0" err="1" smtClean="0"/>
              <a:t>kesfettiler</a:t>
            </a:r>
            <a:r>
              <a:rPr lang="tr-TR" dirty="0" smtClean="0"/>
              <a:t>.</a:t>
            </a:r>
          </a:p>
          <a:p>
            <a:r>
              <a:rPr lang="tr-TR" b="1" dirty="0" smtClean="0"/>
              <a:t>1997</a:t>
            </a:r>
            <a:r>
              <a:rPr lang="tr-TR" dirty="0" smtClean="0"/>
              <a:t>: N. </a:t>
            </a:r>
            <a:r>
              <a:rPr lang="tr-TR" dirty="0" err="1" smtClean="0"/>
              <a:t>Seeman</a:t>
            </a:r>
            <a:r>
              <a:rPr lang="tr-TR" dirty="0" smtClean="0"/>
              <a:t> ilk kez DNA molekülünü kullanarak </a:t>
            </a:r>
            <a:r>
              <a:rPr lang="tr-TR" dirty="0" err="1" smtClean="0"/>
              <a:t>nanomekanik</a:t>
            </a:r>
            <a:r>
              <a:rPr lang="tr-TR" dirty="0" smtClean="0"/>
              <a:t> aygıt yaptı ve aynı </a:t>
            </a:r>
            <a:r>
              <a:rPr lang="tr-TR" dirty="0" smtClean="0"/>
              <a:t>yıl içinde </a:t>
            </a:r>
            <a:r>
              <a:rPr lang="tr-TR" dirty="0" smtClean="0"/>
              <a:t>Rice Üniversitesinde (ABD) Nanoteknoloji laboratuarı kuruldu.</a:t>
            </a:r>
          </a:p>
          <a:p>
            <a:r>
              <a:rPr lang="tr-TR" b="1" dirty="0" smtClean="0"/>
              <a:t>1999</a:t>
            </a:r>
            <a:r>
              <a:rPr lang="tr-TR" dirty="0" smtClean="0"/>
              <a:t>: M. </a:t>
            </a:r>
            <a:r>
              <a:rPr lang="tr-TR" dirty="0" err="1" smtClean="0"/>
              <a:t>Reed</a:t>
            </a:r>
            <a:r>
              <a:rPr lang="tr-TR" dirty="0" smtClean="0"/>
              <a:t> ve J.M. </a:t>
            </a:r>
            <a:r>
              <a:rPr lang="tr-TR" dirty="0" err="1" smtClean="0"/>
              <a:t>Tour</a:t>
            </a:r>
            <a:r>
              <a:rPr lang="tr-TR" dirty="0" smtClean="0"/>
              <a:t> ilk defa tek organik molekül ile elektronik anahtar yaptılar.</a:t>
            </a:r>
          </a:p>
          <a:p>
            <a:r>
              <a:rPr lang="tr-TR" b="1" dirty="0" smtClean="0"/>
              <a:t>2001</a:t>
            </a:r>
            <a:r>
              <a:rPr lang="tr-TR" dirty="0" smtClean="0"/>
              <a:t>: </a:t>
            </a:r>
            <a:r>
              <a:rPr lang="tr-TR" dirty="0" err="1" smtClean="0"/>
              <a:t>ZnO</a:t>
            </a:r>
            <a:r>
              <a:rPr lang="tr-TR" dirty="0" smtClean="0"/>
              <a:t> </a:t>
            </a:r>
            <a:r>
              <a:rPr lang="tr-TR" dirty="0" err="1" smtClean="0"/>
              <a:t>nanotel</a:t>
            </a:r>
            <a:r>
              <a:rPr lang="tr-TR" dirty="0" smtClean="0"/>
              <a:t> </a:t>
            </a:r>
            <a:r>
              <a:rPr lang="tr-TR" dirty="0" err="1" smtClean="0"/>
              <a:t>laseri</a:t>
            </a:r>
            <a:r>
              <a:rPr lang="tr-TR" dirty="0" smtClean="0"/>
              <a:t> yapıldı.</a:t>
            </a:r>
          </a:p>
          <a:p>
            <a:r>
              <a:rPr lang="tr-TR" b="1" dirty="0" smtClean="0"/>
              <a:t>2002</a:t>
            </a:r>
            <a:r>
              <a:rPr lang="tr-TR" dirty="0" smtClean="0"/>
              <a:t>: </a:t>
            </a:r>
            <a:r>
              <a:rPr lang="tr-TR" dirty="0" err="1" smtClean="0"/>
              <a:t>Süperörgü</a:t>
            </a:r>
            <a:r>
              <a:rPr lang="tr-TR" dirty="0" smtClean="0"/>
              <a:t> </a:t>
            </a:r>
            <a:r>
              <a:rPr lang="tr-TR" dirty="0" err="1" smtClean="0"/>
              <a:t>nanoteller</a:t>
            </a:r>
            <a:r>
              <a:rPr lang="tr-TR" dirty="0" smtClean="0"/>
              <a:t> yapıldı.</a:t>
            </a:r>
          </a:p>
          <a:p>
            <a:r>
              <a:rPr lang="tr-TR" b="1" dirty="0" smtClean="0"/>
              <a:t>2005</a:t>
            </a:r>
            <a:r>
              <a:rPr lang="tr-TR" dirty="0" smtClean="0"/>
              <a:t>: Dört tekerlekli nano araba modeli hareket ettirildi</a:t>
            </a:r>
            <a:r>
              <a:rPr lang="tr-TR" dirty="0" smtClean="0"/>
              <a:t>.</a:t>
            </a:r>
            <a:endParaRPr lang="tr-TR"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FF0000"/>
                </a:solidFill>
              </a:rPr>
              <a:t>NANOTEKNOLOJİNİN UYGULAMA ALANLARI</a:t>
            </a:r>
            <a:endParaRPr lang="tr-TR" sz="3200" b="1" dirty="0">
              <a:solidFill>
                <a:srgbClr val="FF0000"/>
              </a:solidFill>
            </a:endParaRPr>
          </a:p>
        </p:txBody>
      </p:sp>
      <p:sp>
        <p:nvSpPr>
          <p:cNvPr id="3" name="2 İçerik Yer Tutucusu"/>
          <p:cNvSpPr>
            <a:spLocks noGrp="1"/>
          </p:cNvSpPr>
          <p:nvPr>
            <p:ph idx="1"/>
          </p:nvPr>
        </p:nvSpPr>
        <p:spPr/>
        <p:txBody>
          <a:bodyPr>
            <a:normAutofit lnSpcReduction="10000"/>
          </a:bodyPr>
          <a:lstStyle/>
          <a:p>
            <a:pPr marL="0" indent="0" algn="just">
              <a:buNone/>
            </a:pPr>
            <a:r>
              <a:rPr lang="tr-TR" dirty="0" smtClean="0"/>
              <a:t>Kendi kendini temizleyen boyalardan, kirlenmeyen kumaşlara; kanserli hücrelerin vücuda zarar vermeden öldürülmesinden, günlerce etkisini kaybetmeyen kremlere; tek şarbon mikrobunu bile algılayabilen </a:t>
            </a:r>
            <a:r>
              <a:rPr lang="tr-TR" dirty="0" err="1" smtClean="0"/>
              <a:t>sensörlerden</a:t>
            </a:r>
            <a:r>
              <a:rPr lang="tr-TR" dirty="0" smtClean="0"/>
              <a:t>, bakterileri öldürdüğünden dolayı kokmayan çoraplara ve mikrop barındırmayan buzdolaplarına kadar hayatımıza girmeye başlayan nanoteknoloji yeni bir teknoloji devrimi olarak algılanıyor.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solidFill>
                  <a:srgbClr val="FF0000"/>
                </a:solidFill>
              </a:rPr>
              <a:t>Savunma Sanayi ve Nanoteknoloji</a:t>
            </a:r>
            <a:endParaRPr lang="tr-TR" sz="4000" dirty="0">
              <a:solidFill>
                <a:srgbClr val="FF0000"/>
              </a:solidFill>
            </a:endParaRPr>
          </a:p>
        </p:txBody>
      </p:sp>
      <p:sp>
        <p:nvSpPr>
          <p:cNvPr id="3" name="2 İçerik Yer Tutucusu"/>
          <p:cNvSpPr>
            <a:spLocks noGrp="1"/>
          </p:cNvSpPr>
          <p:nvPr>
            <p:ph idx="1"/>
          </p:nvPr>
        </p:nvSpPr>
        <p:spPr/>
        <p:txBody>
          <a:bodyPr>
            <a:normAutofit fontScale="85000" lnSpcReduction="10000"/>
          </a:bodyPr>
          <a:lstStyle/>
          <a:p>
            <a:pPr marL="0" indent="0" algn="just">
              <a:buNone/>
            </a:pPr>
            <a:r>
              <a:rPr lang="tr-TR" dirty="0" smtClean="0"/>
              <a:t> </a:t>
            </a:r>
            <a:r>
              <a:rPr lang="tr-TR" dirty="0" err="1" smtClean="0"/>
              <a:t>Nanoteknolojinin</a:t>
            </a:r>
            <a:r>
              <a:rPr lang="tr-TR" dirty="0" smtClean="0"/>
              <a:t> kısa vadede en önemli askeri uygulamalardan birisi asker kayıplarının azaltılması için akıllı üniformaların tasarlanıp üretilmesidir. Günümüzde  bir askerin, ihtiyacı olacak  en önemli şeylerden biri budur. Diğer  yandan, nanoteknoloji araştırmalarının pahalı olması ulusal merkezlerin ve enstitülerin kurulmasını zorunlu kılmıştır. Gelişmiş birçok ülkede bu ulusal nanoteknoloji mükemmeliyet merkezleri, nanoteknoloji araştırmalarını ülke sathına yayarak hızlı bir gelişme göstermesine önderlik etmişlerdir. Aynı zamanda nano aygıtlar ile bilginin en küçük ölçekte saklanması sağlanır.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solidFill>
                  <a:srgbClr val="FF0000"/>
                </a:solidFill>
              </a:rPr>
              <a:t>Sağlık Sektörü ve Nanoteknoloji</a:t>
            </a:r>
            <a:endParaRPr lang="tr-TR" sz="3600" dirty="0">
              <a:solidFill>
                <a:srgbClr val="FF0000"/>
              </a:solidFill>
            </a:endParaRPr>
          </a:p>
        </p:txBody>
      </p:sp>
      <p:sp>
        <p:nvSpPr>
          <p:cNvPr id="3" name="2 İçerik Yer Tutucusu"/>
          <p:cNvSpPr>
            <a:spLocks noGrp="1"/>
          </p:cNvSpPr>
          <p:nvPr>
            <p:ph idx="1"/>
          </p:nvPr>
        </p:nvSpPr>
        <p:spPr>
          <a:xfrm>
            <a:off x="395536" y="1340768"/>
            <a:ext cx="8229600" cy="4525963"/>
          </a:xfrm>
        </p:spPr>
        <p:txBody>
          <a:bodyPr>
            <a:normAutofit fontScale="85000" lnSpcReduction="10000"/>
          </a:bodyPr>
          <a:lstStyle/>
          <a:p>
            <a:pPr marL="0" indent="0" algn="just">
              <a:buNone/>
            </a:pPr>
            <a:r>
              <a:rPr lang="tr-TR" dirty="0" smtClean="0"/>
              <a:t/>
            </a:r>
            <a:br>
              <a:rPr lang="tr-TR" dirty="0" smtClean="0"/>
            </a:br>
            <a:r>
              <a:rPr lang="tr-TR" dirty="0" smtClean="0"/>
              <a:t> Son yılların en önemli tıbbi problemlerinden birisi de vücuttaki kanserli hücrelerin, sağlıklı dokulara zarar vermeden, yok edilmesinin sağlanmasıdır.</a:t>
            </a:r>
          </a:p>
          <a:p>
            <a:pPr marL="0" indent="0" algn="just">
              <a:buNone/>
            </a:pPr>
            <a:r>
              <a:rPr lang="tr-TR" dirty="0" smtClean="0"/>
              <a:t>     Esnek ve yıkanabilen </a:t>
            </a:r>
            <a:r>
              <a:rPr lang="tr-TR" dirty="0" err="1" smtClean="0"/>
              <a:t>nanosensörlerin</a:t>
            </a:r>
            <a:r>
              <a:rPr lang="tr-TR" dirty="0" smtClean="0"/>
              <a:t> ve aygıtların kumaş içerisine entegre edilmesiyle, giysiler yeni boyutlar kazanacaktır. Üniforma artık görecek, duyacak, hissedecek, komut verecek, ve enerji üretecek hale gelecektir. Burada vurgulanması gereken önemli bir nokta şudur ki; nano aygıtların boyutları o kadar küçük olacak ki, elbiseyi giyene herhangi bir zorluk getirmeyecektir.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marL="0" indent="0" algn="just">
              <a:buNone/>
            </a:pPr>
            <a:r>
              <a:rPr lang="tr-TR" dirty="0" smtClean="0"/>
              <a:t>Kimyasal ve biyolojik ajanları tespit edebilecek bu akıllı üniforma, aynı zamanda kalbi duran askere kalp masaj yaparak onu hayata geri döndürebilecektir.      </a:t>
            </a:r>
          </a:p>
          <a:p>
            <a:pPr marL="0" indent="0" algn="just">
              <a:buNone/>
            </a:pPr>
            <a:r>
              <a:rPr lang="tr-TR" dirty="0" smtClean="0"/>
              <a:t>Savaş meydanında yaralanan askere ait bütün bilgileri kablosuz hatla merkeze bildirebilecek, gerektiğinde kısa süre içerisinde gerekli müdahalenin yapılmasına olanak sağlayacaktır. Üniforma gerektiğinde çok sert bir zırha dönüşebileceği gibi, askerin ihtiyacı olacak enerjiyi güneşten sağlayacaktır. Bazılarını hayal bile edemediğimiz bu araştırmalar nanoteknoloji ile gerçek olacaktır. </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solidFill>
                  <a:srgbClr val="FF0000"/>
                </a:solidFill>
              </a:rPr>
              <a:t>Enerji Alanında Nanoteknoloji</a:t>
            </a:r>
            <a:endParaRPr lang="tr-TR" sz="4000" dirty="0">
              <a:solidFill>
                <a:srgbClr val="FF0000"/>
              </a:solidFill>
            </a:endParaRPr>
          </a:p>
        </p:txBody>
      </p:sp>
      <p:sp>
        <p:nvSpPr>
          <p:cNvPr id="3" name="2 İçerik Yer Tutucusu"/>
          <p:cNvSpPr>
            <a:spLocks noGrp="1"/>
          </p:cNvSpPr>
          <p:nvPr>
            <p:ph idx="1"/>
          </p:nvPr>
        </p:nvSpPr>
        <p:spPr/>
        <p:txBody>
          <a:bodyPr>
            <a:normAutofit fontScale="77500" lnSpcReduction="20000"/>
          </a:bodyPr>
          <a:lstStyle/>
          <a:p>
            <a:pPr marL="0" indent="0" algn="just">
              <a:buNone/>
            </a:pPr>
            <a:r>
              <a:rPr lang="tr-TR" dirty="0" smtClean="0"/>
              <a:t>Günümüzün en önemli küresel sorunlarından birisi hiç kuşkusuz hızla artan enerji yakıt tüketimidir. Kısa sürede çözüm bulunamazsa, 50 yıl içerisinde yeryüzündeki doğal kaynakların tükenmesi beklenmektedir. Ayrıca bu yakıtların çevreye verdiği zarar bazı bölgelerde ciddi sorunlar oluşturmaya başlamıştır. G8 ülkeleri başkanları toplantısında hidrojen enerjisi hep  gündem maddesi olmuştur.  Fakat, hidrojenin yüksek yoğunlukta depolanabilmesi birçok açıdan zordur.  Yapılan  çalışmalarda geçiş elementleri (</a:t>
            </a:r>
            <a:r>
              <a:rPr lang="tr-TR" dirty="0" err="1" smtClean="0"/>
              <a:t>Pt</a:t>
            </a:r>
            <a:r>
              <a:rPr lang="tr-TR" dirty="0" smtClean="0"/>
              <a:t>, </a:t>
            </a:r>
            <a:r>
              <a:rPr lang="tr-TR" dirty="0" err="1" smtClean="0"/>
              <a:t>Pd</a:t>
            </a:r>
            <a:r>
              <a:rPr lang="tr-TR" dirty="0" smtClean="0"/>
              <a:t>, Ti, V, …) ile işlevleştirilen </a:t>
            </a:r>
            <a:r>
              <a:rPr lang="tr-TR" dirty="0" err="1" smtClean="0"/>
              <a:t>nanotüpler</a:t>
            </a:r>
            <a:r>
              <a:rPr lang="tr-TR" dirty="0" smtClean="0"/>
              <a:t>  ve moleküllere çok yüksek kapasitede hidrojen depolanabileceğini göstermeleri geleceğin yeni enerji kaynakları ve katalizörleri için büyük ümit vermiştir. </a:t>
            </a:r>
          </a:p>
          <a:p>
            <a:pP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marL="0" indent="0" algn="just">
              <a:buNone/>
            </a:pPr>
            <a:r>
              <a:rPr lang="tr-TR" dirty="0" smtClean="0"/>
              <a:t> Yüksek performanslı bilgisayarlar kullanılarak modellenen bu yeni hidrojen depolama yönteminde, titanyum atomları karbon </a:t>
            </a:r>
            <a:r>
              <a:rPr lang="tr-TR" dirty="0" err="1" smtClean="0"/>
              <a:t>nanotüpün</a:t>
            </a:r>
            <a:r>
              <a:rPr lang="tr-TR" dirty="0" smtClean="0"/>
              <a:t> yüzeyine bağlanabilmektedir. Geçen yıl yapılan bir çalışmayla rekor sayılan yüzde 8 depolama oranına ulaşılmıştır. </a:t>
            </a:r>
          </a:p>
          <a:p>
            <a:pPr marL="0" indent="0" algn="just">
              <a:buNone/>
            </a:pPr>
            <a:r>
              <a:rPr lang="tr-TR" dirty="0" smtClean="0"/>
              <a:t>      Bu buluşun, geleceğin otomobillerinde kullanılacak verimli yakıt hücreleri ve katalizörlerinin tasarımında kullanılması düşünülmektedir.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solidFill>
                  <a:srgbClr val="FF0000"/>
                </a:solidFill>
              </a:rPr>
              <a:t>Tekstilde Nanoteknoloji Kullanımı</a:t>
            </a:r>
            <a:endParaRPr lang="tr-TR" sz="3600" dirty="0">
              <a:solidFill>
                <a:srgbClr val="FF0000"/>
              </a:solidFill>
            </a:endParaRPr>
          </a:p>
        </p:txBody>
      </p:sp>
      <p:sp>
        <p:nvSpPr>
          <p:cNvPr id="3" name="2 İçerik Yer Tutucusu"/>
          <p:cNvSpPr>
            <a:spLocks noGrp="1"/>
          </p:cNvSpPr>
          <p:nvPr>
            <p:ph idx="1"/>
          </p:nvPr>
        </p:nvSpPr>
        <p:spPr/>
        <p:txBody>
          <a:bodyPr>
            <a:normAutofit fontScale="92500" lnSpcReduction="20000"/>
          </a:bodyPr>
          <a:lstStyle/>
          <a:p>
            <a:pPr marL="0" indent="0" algn="just">
              <a:buNone/>
            </a:pPr>
            <a:r>
              <a:rPr lang="tr-TR" dirty="0" smtClean="0"/>
              <a:t> Tekstilde kullanılan malzemelere nanometre boyutlarında farklı özellikler kazandırılması çok önemli gelişmelere yol açacaktır. Örnek olarak, çorap ipliğinin gümüş nano parçacıkları ile katkılandırılması, çorap içerisinde bakteri ve mikrop barınmasını engelleyeceğinden koku oluşumunu önlemiş olacaktır. Suyu sevmeyen kumaşlardan üretilmiş tekstil ürünlerinde kirlenme engellenmiş, dolayısıyla yıkama ve tekrar ütüleme ihtiyacı en aza indirilmiş olacaktır. Böylece su sarfiyatı azalacak, hatta belirli bir süre sonra çamaşır maki-nelerine bile gereksinim kalmayacaktır.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marL="0" indent="0" algn="just">
              <a:buNone/>
            </a:pPr>
            <a:r>
              <a:rPr lang="tr-TR" dirty="0" smtClean="0"/>
              <a:t> Nano malzemeler kullanılarak daha önce hayal bile edemediğimiz çok çeşitli fonksiyonlara sahip kumaşlar elde edilmektedir. Üzerine bir bardak meyve suyu dökülen pantolonumuzun sahip olduğu suyu itme özelliği kirlenmesine mani olmaktadır. Yakın bir gelecekte, giydiğimiz tişört, üzerindeki </a:t>
            </a:r>
            <a:r>
              <a:rPr lang="tr-TR" dirty="0" err="1" smtClean="0"/>
              <a:t>nanosensörler</a:t>
            </a:r>
            <a:r>
              <a:rPr lang="tr-TR" dirty="0" smtClean="0"/>
              <a:t> sayesin-de kalp atışlarımızı, vücut ısımızı ve kan şekerimizi düzenli kontrol ederek, istenmeyen bir durum olduğunda bizleri veya kablosuz bir hatla doktorumuzu haberdar edebilecektir.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t>
            </a:r>
            <a:r>
              <a:rPr lang="tr-TR" dirty="0" smtClean="0"/>
              <a:t/>
            </a:r>
            <a:br>
              <a:rPr lang="tr-TR" dirty="0" smtClean="0"/>
            </a:br>
            <a:r>
              <a:rPr lang="tr-TR" b="1" dirty="0" smtClean="0"/>
              <a:t>Kelime Anlamı</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marL="0" indent="0" algn="just">
              <a:lnSpc>
                <a:spcPct val="90000"/>
              </a:lnSpc>
            </a:pPr>
            <a:r>
              <a:rPr lang="tr-TR" dirty="0" smtClean="0"/>
              <a:t> Nanoteknoloji, antik Yunanca ‘da ‘cüce’ anlamına gelen “</a:t>
            </a:r>
            <a:r>
              <a:rPr lang="tr-TR" u="sng" dirty="0" smtClean="0"/>
              <a:t>nano”</a:t>
            </a:r>
            <a:r>
              <a:rPr lang="tr-TR" dirty="0" smtClean="0"/>
              <a:t> kökünden gelmektedir.</a:t>
            </a:r>
          </a:p>
          <a:p>
            <a:pPr algn="just">
              <a:lnSpc>
                <a:spcPct val="90000"/>
              </a:lnSpc>
            </a:pPr>
            <a:r>
              <a:rPr lang="tr-TR" b="1" dirty="0" smtClean="0">
                <a:solidFill>
                  <a:srgbClr val="FF0000"/>
                </a:solidFill>
                <a:latin typeface="Book Antiqua" pitchFamily="18" charset="0"/>
              </a:rPr>
              <a:t>Günümüzde teknik anlamın da ise;</a:t>
            </a:r>
          </a:p>
          <a:p>
            <a:pPr marL="0" indent="0" algn="just">
              <a:lnSpc>
                <a:spcPct val="90000"/>
              </a:lnSpc>
              <a:buNone/>
            </a:pPr>
            <a:r>
              <a:rPr lang="tr-TR" dirty="0" smtClean="0"/>
              <a:t>Bir nanometre(</a:t>
            </a:r>
            <a:r>
              <a:rPr lang="tr-TR" dirty="0" err="1" smtClean="0"/>
              <a:t>nm</a:t>
            </a:r>
            <a:r>
              <a:rPr lang="tr-TR" dirty="0" smtClean="0"/>
              <a:t>), metrenin milyarda  birine denk gelmektedir.</a:t>
            </a:r>
          </a:p>
          <a:p>
            <a:pPr algn="just"/>
            <a:r>
              <a:rPr lang="tr-TR" dirty="0" smtClean="0"/>
              <a:t>Başka bir ifade ile;</a:t>
            </a:r>
          </a:p>
          <a:p>
            <a:pPr marL="0" indent="0" algn="just">
              <a:buNone/>
            </a:pPr>
            <a:r>
              <a:rPr lang="tr-TR" dirty="0" smtClean="0"/>
              <a:t>İnsanın saç kılının 80 binde biri büyüklüğünde "nano" ölçüdeki parçalarla uğraşan bir bilimdir. </a:t>
            </a:r>
          </a:p>
          <a:p>
            <a:pPr marL="0" indent="0" algn="just">
              <a:lnSpc>
                <a:spcPct val="90000"/>
              </a:lnSpc>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274638"/>
            <a:ext cx="8003232" cy="706090"/>
          </a:xfrm>
        </p:spPr>
        <p:txBody>
          <a:bodyPr>
            <a:normAutofit/>
          </a:bodyPr>
          <a:lstStyle/>
          <a:p>
            <a:r>
              <a:rPr lang="tr-TR" sz="3200" b="1" dirty="0" err="1" smtClean="0">
                <a:solidFill>
                  <a:srgbClr val="FF0000"/>
                </a:solidFill>
              </a:rPr>
              <a:t>Nanoteknolojinin</a:t>
            </a:r>
            <a:r>
              <a:rPr lang="tr-TR" sz="3200" b="1" dirty="0" smtClean="0">
                <a:solidFill>
                  <a:srgbClr val="FF0000"/>
                </a:solidFill>
              </a:rPr>
              <a:t> ortaya çıkışı ve tarihçesi</a:t>
            </a:r>
            <a:endParaRPr lang="tr-TR" sz="3200" b="1" dirty="0">
              <a:solidFill>
                <a:srgbClr val="FF0000"/>
              </a:solidFill>
            </a:endParaRPr>
          </a:p>
        </p:txBody>
      </p:sp>
      <p:sp>
        <p:nvSpPr>
          <p:cNvPr id="3" name="2 İçerik Yer Tutucusu"/>
          <p:cNvSpPr>
            <a:spLocks noGrp="1"/>
          </p:cNvSpPr>
          <p:nvPr>
            <p:ph idx="1"/>
          </p:nvPr>
        </p:nvSpPr>
        <p:spPr>
          <a:xfrm>
            <a:off x="395536" y="1124744"/>
            <a:ext cx="8229600" cy="4525963"/>
          </a:xfrm>
        </p:spPr>
        <p:txBody>
          <a:bodyPr>
            <a:normAutofit fontScale="92500"/>
          </a:bodyPr>
          <a:lstStyle/>
          <a:p>
            <a:pPr marL="0" indent="0" algn="just">
              <a:buNone/>
            </a:pPr>
            <a:r>
              <a:rPr lang="tr-TR" sz="3500" dirty="0" smtClean="0"/>
              <a:t>Nanoteknoloji 3 milyar yıldan fazladır kullanılan bir teknolojidir. Uygulanan bu teknoloji bugün canlı hücrelerin içinde bulunmaktadır. Evrimin ilk basamaklarındaki hücreler belli bir plana göre atom üstüne atom koyarak protein ve diğer molekülleri oluşturmuşlardır. Bu moleküllerde bir araya gelerek canlıların oluşumu ve şekillenmesini sağlamışlardır. Ancak somut olarak 60’lı yıllarda başlamıştır.</a:t>
            </a:r>
            <a:endParaRPr lang="tr-TR" sz="3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algn="l"/>
            <a:r>
              <a:rPr lang="tr-TR" b="1" dirty="0" smtClean="0">
                <a:solidFill>
                  <a:srgbClr val="FF0000"/>
                </a:solidFill>
              </a:rPr>
              <a:t>60’ </a:t>
            </a:r>
            <a:r>
              <a:rPr lang="tr-TR" b="1" dirty="0" err="1" smtClean="0">
                <a:solidFill>
                  <a:srgbClr val="FF0000"/>
                </a:solidFill>
              </a:rPr>
              <a:t>lı</a:t>
            </a:r>
            <a:r>
              <a:rPr lang="tr-TR" b="1" dirty="0" smtClean="0">
                <a:solidFill>
                  <a:srgbClr val="FF0000"/>
                </a:solidFill>
              </a:rPr>
              <a:t> yıllar </a:t>
            </a:r>
            <a:r>
              <a:rPr lang="tr-TR" b="1" dirty="0" err="1" smtClean="0">
                <a:solidFill>
                  <a:srgbClr val="FF0000"/>
                </a:solidFill>
              </a:rPr>
              <a:t>Feyman</a:t>
            </a:r>
            <a:r>
              <a:rPr lang="tr-TR" b="1" dirty="0" smtClean="0">
                <a:solidFill>
                  <a:srgbClr val="FF0000"/>
                </a:solidFill>
              </a:rPr>
              <a:t>: </a:t>
            </a:r>
            <a:br>
              <a:rPr lang="tr-TR" b="1" dirty="0" smtClean="0">
                <a:solidFill>
                  <a:srgbClr val="FF0000"/>
                </a:solidFill>
              </a:rPr>
            </a:br>
            <a:endParaRPr lang="tr-TR" dirty="0"/>
          </a:p>
        </p:txBody>
      </p:sp>
      <p:sp>
        <p:nvSpPr>
          <p:cNvPr id="6" name="5 İçerik Yer Tutucusu"/>
          <p:cNvSpPr>
            <a:spLocks noGrp="1"/>
          </p:cNvSpPr>
          <p:nvPr>
            <p:ph idx="1"/>
          </p:nvPr>
        </p:nvSpPr>
        <p:spPr/>
        <p:txBody>
          <a:bodyPr>
            <a:normAutofit lnSpcReduction="10000"/>
          </a:bodyPr>
          <a:lstStyle/>
          <a:p>
            <a:pPr marL="0" indent="0" algn="just">
              <a:buNone/>
            </a:pPr>
            <a:r>
              <a:rPr lang="tr-TR" dirty="0" smtClean="0"/>
              <a:t>Nanoteknoloji vizyonunun ortaya çıkışını, 1959 yılında fizikçi Richard Feynman’ın malzeme ve cihazların moleküler boyutlarda üretilmesi ile</a:t>
            </a:r>
            <a:br>
              <a:rPr lang="tr-TR" dirty="0" smtClean="0"/>
            </a:br>
            <a:r>
              <a:rPr lang="tr-TR" dirty="0" smtClean="0"/>
              <a:t>başarılabilecekler üzerine yapmış olduğu ünlü konuşmasına kadar dayandırabiliriz. </a:t>
            </a:r>
          </a:p>
          <a:p>
            <a:pPr marL="0" indent="0" algn="just">
              <a:buNone/>
            </a:pPr>
            <a:r>
              <a:rPr lang="tr-TR" dirty="0" smtClean="0"/>
              <a:t>Bu konuşmasında Feynman </a:t>
            </a:r>
            <a:r>
              <a:rPr lang="tr-TR" dirty="0" err="1" smtClean="0"/>
              <a:t>minyatürize</a:t>
            </a:r>
            <a:r>
              <a:rPr lang="tr-TR" dirty="0" smtClean="0"/>
              <a:t> edilmiş enstrümanlar ile nano yapıların ölçülebileceği ve yeni amaçlar doğrultusunda kullanılabileceğinin altını çizmiştir.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marL="0" indent="0" algn="just">
              <a:buNone/>
            </a:pPr>
            <a:r>
              <a:rPr lang="tr-TR" dirty="0" smtClean="0"/>
              <a:t>Kaliforniya’daki </a:t>
            </a:r>
            <a:r>
              <a:rPr lang="tr-TR" dirty="0" err="1" smtClean="0"/>
              <a:t>Foresight</a:t>
            </a:r>
            <a:r>
              <a:rPr lang="tr-TR" dirty="0" smtClean="0"/>
              <a:t> Enstitüsü başkanı Dr. </a:t>
            </a:r>
            <a:r>
              <a:rPr lang="tr-TR" dirty="0" err="1" smtClean="0"/>
              <a:t>Eric</a:t>
            </a:r>
            <a:r>
              <a:rPr lang="tr-TR" dirty="0" smtClean="0"/>
              <a:t> </a:t>
            </a:r>
            <a:r>
              <a:rPr lang="tr-TR" dirty="0" err="1" smtClean="0"/>
              <a:t>Drexler</a:t>
            </a:r>
            <a:r>
              <a:rPr lang="tr-TR" dirty="0" smtClean="0"/>
              <a:t>, Massachusetts Teknoloji Enstitüsü’ndeki (MIT) eğitimi sırasında, biyolojik sistemlerden esinlenerek molekülsel makineler yapılabileceğini önermiş ve nanoteknoloji kelimesini ilk kez ortaya çıkarmıştır.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274638"/>
            <a:ext cx="8363272" cy="850106"/>
          </a:xfrm>
        </p:spPr>
        <p:txBody>
          <a:bodyPr>
            <a:normAutofit fontScale="90000"/>
          </a:bodyPr>
          <a:lstStyle/>
          <a:p>
            <a:pPr algn="l"/>
            <a:r>
              <a:rPr lang="tr-TR" sz="3600" b="1" dirty="0" smtClean="0">
                <a:solidFill>
                  <a:srgbClr val="FF0000"/>
                </a:solidFill>
              </a:rPr>
              <a:t/>
            </a:r>
            <a:br>
              <a:rPr lang="tr-TR" sz="3600" b="1" dirty="0" smtClean="0">
                <a:solidFill>
                  <a:srgbClr val="FF0000"/>
                </a:solidFill>
              </a:rPr>
            </a:br>
            <a:r>
              <a:rPr lang="tr-TR" sz="3600" b="1" dirty="0" smtClean="0">
                <a:solidFill>
                  <a:srgbClr val="FF0000"/>
                </a:solidFill>
              </a:rPr>
              <a:t>80'ler-Uygun mikroskopların geliştirilmesi:</a:t>
            </a:r>
            <a:r>
              <a:rPr lang="tr-TR" sz="3600" b="1" dirty="0" smtClean="0">
                <a:solidFill>
                  <a:srgbClr val="C00000"/>
                </a:solidFill>
              </a:rPr>
              <a:t/>
            </a:r>
            <a:br>
              <a:rPr lang="tr-TR" sz="3600" b="1" dirty="0" smtClean="0">
                <a:solidFill>
                  <a:srgbClr val="C00000"/>
                </a:solidFill>
              </a:rPr>
            </a:br>
            <a:endParaRPr lang="tr-TR" dirty="0"/>
          </a:p>
        </p:txBody>
      </p:sp>
      <p:sp>
        <p:nvSpPr>
          <p:cNvPr id="3" name="2 İçerik Yer Tutucusu"/>
          <p:cNvSpPr>
            <a:spLocks noGrp="1"/>
          </p:cNvSpPr>
          <p:nvPr>
            <p:ph idx="1"/>
          </p:nvPr>
        </p:nvSpPr>
        <p:spPr>
          <a:xfrm>
            <a:off x="251520" y="1196752"/>
            <a:ext cx="8229600" cy="4525963"/>
          </a:xfrm>
        </p:spPr>
        <p:txBody>
          <a:bodyPr>
            <a:noAutofit/>
          </a:bodyPr>
          <a:lstStyle/>
          <a:p>
            <a:pPr marL="0" indent="0" algn="just">
              <a:buNone/>
            </a:pPr>
            <a:r>
              <a:rPr lang="tr-TR" sz="3000" dirty="0" smtClean="0"/>
              <a:t>Araştırmacıların daha küçük boyutlarda çalışmaya başlamasıyla birlikte bir çok problem de ortaya çıkmaya başlamıştır. Boyutlar küçüldükçe, yapılan</a:t>
            </a:r>
            <a:br>
              <a:rPr lang="tr-TR" sz="3000" dirty="0" smtClean="0"/>
            </a:br>
            <a:r>
              <a:rPr lang="tr-TR" sz="3000" dirty="0" smtClean="0"/>
              <a:t>çalışmaları izlemek zorlaşmıştır. 1981 yılında IBM tarafından yeni bir mikroskop türü “</a:t>
            </a:r>
            <a:r>
              <a:rPr lang="tr-TR" sz="3000" dirty="0" err="1" smtClean="0"/>
              <a:t>Scanning</a:t>
            </a:r>
            <a:r>
              <a:rPr lang="tr-TR" sz="3000" dirty="0" smtClean="0"/>
              <a:t> </a:t>
            </a:r>
            <a:r>
              <a:rPr lang="tr-TR" sz="3000" dirty="0" err="1" smtClean="0"/>
              <a:t>Tunneling</a:t>
            </a:r>
            <a:r>
              <a:rPr lang="tr-TR" sz="3000" dirty="0" smtClean="0"/>
              <a:t> </a:t>
            </a:r>
            <a:r>
              <a:rPr lang="tr-TR" sz="3000" dirty="0" err="1" smtClean="0"/>
              <a:t>Microspcope</a:t>
            </a:r>
            <a:r>
              <a:rPr lang="tr-TR" sz="3000" dirty="0" smtClean="0"/>
              <a:t>” (STM) geliştirildi. Bu önemli ilerlemede pay sahibi olan araştırmacılar bu buluşları ile 1986’da Nobel Fizik ödülünü aldılar.</a:t>
            </a:r>
            <a:r>
              <a:rPr lang="tr-TR" sz="3000" b="1" dirty="0" smtClean="0"/>
              <a:t/>
            </a:r>
            <a:br>
              <a:rPr lang="tr-TR" sz="3000" b="1" dirty="0" smtClean="0"/>
            </a:br>
            <a:endParaRPr lang="tr-TR" sz="3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FF0000"/>
                </a:solidFill>
              </a:rPr>
              <a:t>90’lar –</a:t>
            </a:r>
            <a:r>
              <a:rPr lang="tr-TR" sz="3200" b="1" dirty="0" err="1" smtClean="0">
                <a:solidFill>
                  <a:srgbClr val="FF0000"/>
                </a:solidFill>
              </a:rPr>
              <a:t>Fullerene</a:t>
            </a:r>
            <a:r>
              <a:rPr lang="tr-TR" sz="3200" b="1" dirty="0" smtClean="0">
                <a:solidFill>
                  <a:srgbClr val="FF0000"/>
                </a:solidFill>
              </a:rPr>
              <a:t>-Karbon </a:t>
            </a:r>
            <a:r>
              <a:rPr lang="tr-TR" sz="3200" b="1" dirty="0" err="1" smtClean="0">
                <a:solidFill>
                  <a:srgbClr val="FF0000"/>
                </a:solidFill>
              </a:rPr>
              <a:t>Nanotüpler</a:t>
            </a:r>
            <a:r>
              <a:rPr lang="tr-TR" sz="3200" b="1" dirty="0" smtClean="0">
                <a:solidFill>
                  <a:srgbClr val="FF0000"/>
                </a:solidFill>
              </a:rPr>
              <a:t>-</a:t>
            </a:r>
            <a:r>
              <a:rPr lang="tr-TR" sz="3200" b="1" dirty="0" err="1" smtClean="0">
                <a:solidFill>
                  <a:srgbClr val="FF0000"/>
                </a:solidFill>
              </a:rPr>
              <a:t>Drexler</a:t>
            </a:r>
            <a:r>
              <a:rPr lang="tr-TR" sz="3200" b="1" dirty="0" smtClean="0">
                <a:solidFill>
                  <a:srgbClr val="FF0000"/>
                </a:solidFill>
              </a:rPr>
              <a:t>:</a:t>
            </a:r>
            <a:endParaRPr lang="tr-TR" sz="3200" dirty="0">
              <a:solidFill>
                <a:srgbClr val="FF0000"/>
              </a:solidFill>
            </a:endParaRPr>
          </a:p>
        </p:txBody>
      </p:sp>
      <p:sp>
        <p:nvSpPr>
          <p:cNvPr id="3" name="2 İçerik Yer Tutucusu"/>
          <p:cNvSpPr>
            <a:spLocks noGrp="1"/>
          </p:cNvSpPr>
          <p:nvPr>
            <p:ph idx="1"/>
          </p:nvPr>
        </p:nvSpPr>
        <p:spPr>
          <a:xfrm>
            <a:off x="323528" y="1268760"/>
            <a:ext cx="8363272" cy="4857403"/>
          </a:xfrm>
        </p:spPr>
        <p:txBody>
          <a:bodyPr>
            <a:noAutofit/>
          </a:bodyPr>
          <a:lstStyle/>
          <a:p>
            <a:pPr marL="0" indent="0" algn="just">
              <a:buNone/>
            </a:pPr>
            <a:r>
              <a:rPr lang="tr-TR" sz="2800" dirty="0" smtClean="0"/>
              <a:t>1990’ların başında Rice Üniversitesinde Richard </a:t>
            </a:r>
            <a:r>
              <a:rPr lang="tr-TR" sz="2800" dirty="0" err="1" smtClean="0"/>
              <a:t>Smalley</a:t>
            </a:r>
            <a:r>
              <a:rPr lang="tr-TR" sz="2800" dirty="0" smtClean="0"/>
              <a:t> öncülüğündeki araştırmacılar 60 karbon atomunun simetrik biçimde sıralanmasıyla elde edilen futbol topu şeklindeki “</a:t>
            </a:r>
            <a:r>
              <a:rPr lang="tr-TR" sz="2800" dirty="0" err="1" smtClean="0"/>
              <a:t>fullerene</a:t>
            </a:r>
            <a:r>
              <a:rPr lang="tr-TR" sz="2800" dirty="0" smtClean="0"/>
              <a:t>” molekülleri geliştirildi. Elde edilen molekül 1 nanometre büyüklüğünde ve çelikten daha güçlü, plastikten daha hafif, elektrik ve ısı geçirgen bir yapıya sahipti. Bu araştırmacılar 1996 yılında Nobel Kimya ödülünü aldılar. Karbon nano tüpler, </a:t>
            </a:r>
            <a:r>
              <a:rPr lang="tr-TR" sz="2800" dirty="0" err="1" smtClean="0"/>
              <a:t>fullerene</a:t>
            </a:r>
            <a:r>
              <a:rPr lang="tr-TR" sz="2800" dirty="0" smtClean="0"/>
              <a:t> molekülünün esnetilmiş bir şekli olup benzer şekilde önemli özelliklere sahipti; çelikten 100 kat daha güçlü ve ağırlığı çeliğin ağırlığının 6’da 1’i kadardı.</a:t>
            </a:r>
            <a:br>
              <a:rPr lang="tr-TR" sz="2800" dirty="0" smtClean="0"/>
            </a:b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200" dirty="0" smtClean="0">
                <a:solidFill>
                  <a:srgbClr val="FF0000"/>
                </a:solidFill>
              </a:rPr>
              <a:t>Karbon </a:t>
            </a:r>
            <a:r>
              <a:rPr lang="tr-TR" sz="3200" dirty="0" err="1" smtClean="0">
                <a:solidFill>
                  <a:srgbClr val="FF0000"/>
                </a:solidFill>
              </a:rPr>
              <a:t>nanotüp</a:t>
            </a:r>
            <a:endParaRPr lang="tr-TR" sz="3200" dirty="0">
              <a:solidFill>
                <a:srgbClr val="FF0000"/>
              </a:solidFill>
            </a:endParaRPr>
          </a:p>
        </p:txBody>
      </p:sp>
      <p:pic>
        <p:nvPicPr>
          <p:cNvPr id="4" name="Resim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792606" y="2132856"/>
            <a:ext cx="6920348" cy="316835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b="1" dirty="0" smtClean="0">
                <a:solidFill>
                  <a:srgbClr val="FF0000"/>
                </a:solidFill>
              </a:rPr>
              <a:t>2000’ler:</a:t>
            </a:r>
            <a:endParaRPr lang="tr-TR" sz="4000" dirty="0">
              <a:solidFill>
                <a:srgbClr val="FF0000"/>
              </a:solidFill>
            </a:endParaRPr>
          </a:p>
        </p:txBody>
      </p:sp>
      <p:sp>
        <p:nvSpPr>
          <p:cNvPr id="3" name="2 İçerik Yer Tutucusu"/>
          <p:cNvSpPr>
            <a:spLocks noGrp="1"/>
          </p:cNvSpPr>
          <p:nvPr>
            <p:ph idx="1"/>
          </p:nvPr>
        </p:nvSpPr>
        <p:spPr/>
        <p:txBody>
          <a:bodyPr>
            <a:noAutofit/>
          </a:bodyPr>
          <a:lstStyle/>
          <a:p>
            <a:pPr marL="0" indent="0" algn="just">
              <a:buNone/>
            </a:pPr>
            <a:r>
              <a:rPr lang="tr-TR" dirty="0" smtClean="0"/>
              <a:t>1999 yılında ABD’de Bill Clinton hükümeti nanoteknoloji alanında yürütülen araştırma, geliştirme ve ticarileştirme faaliyetlerinin hızını artırma amacını taşıyan ilk resmi hükümet programını, Ulusal Nanoteknoloji Adımını (</a:t>
            </a:r>
            <a:r>
              <a:rPr lang="tr-TR" dirty="0" err="1" smtClean="0"/>
              <a:t>National</a:t>
            </a:r>
            <a:r>
              <a:rPr lang="tr-TR" dirty="0" smtClean="0"/>
              <a:t> </a:t>
            </a:r>
            <a:r>
              <a:rPr lang="tr-TR" dirty="0" err="1" smtClean="0"/>
              <a:t>Nanotechnology</a:t>
            </a:r>
            <a:r>
              <a:rPr lang="tr-TR" dirty="0" smtClean="0"/>
              <a:t> </a:t>
            </a:r>
            <a:r>
              <a:rPr lang="tr-TR" dirty="0" err="1" smtClean="0"/>
              <a:t>Initiative</a:t>
            </a:r>
            <a:r>
              <a:rPr lang="tr-TR" dirty="0" smtClean="0"/>
              <a:t>) başlattı.</a:t>
            </a:r>
            <a:br>
              <a:rPr lang="tr-TR" dirty="0" smtClean="0"/>
            </a:br>
            <a:r>
              <a:rPr lang="tr-TR" dirty="0" smtClean="0"/>
              <a:t/>
            </a:r>
            <a:br>
              <a:rPr lang="tr-TR" dirty="0" smtClean="0"/>
            </a:b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4434</TotalTime>
  <Words>989</Words>
  <Application>Microsoft Office PowerPoint</Application>
  <PresentationFormat>Ekran Gösterisi (4:3)</PresentationFormat>
  <Paragraphs>53</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2.HAFTA</vt:lpstr>
      <vt:lpstr>  Kelime Anlamı </vt:lpstr>
      <vt:lpstr>Nanoteknolojinin ortaya çıkışı ve tarihçesi</vt:lpstr>
      <vt:lpstr>60’ lı yıllar Feyman:  </vt:lpstr>
      <vt:lpstr>Slayt 5</vt:lpstr>
      <vt:lpstr> 80'ler-Uygun mikroskopların geliştirilmesi: </vt:lpstr>
      <vt:lpstr>90’lar –Fullerene-Karbon Nanotüpler-Drexler:</vt:lpstr>
      <vt:lpstr>Karbon nanotüp</vt:lpstr>
      <vt:lpstr>2000’ler:</vt:lpstr>
      <vt:lpstr>Nanoteknolojinin Kronolojik Gelisimi</vt:lpstr>
      <vt:lpstr>Slayt 11</vt:lpstr>
      <vt:lpstr>NANOTEKNOLOJİNİN UYGULAMA ALANLARI</vt:lpstr>
      <vt:lpstr>Savunma Sanayi ve Nanoteknoloji</vt:lpstr>
      <vt:lpstr>Sağlık Sektörü ve Nanoteknoloji</vt:lpstr>
      <vt:lpstr>Slayt 15</vt:lpstr>
      <vt:lpstr>Enerji Alanında Nanoteknoloji</vt:lpstr>
      <vt:lpstr>Slayt 17</vt:lpstr>
      <vt:lpstr>Tekstilde Nanoteknoloji Kullanımı</vt:lpstr>
      <vt:lpstr>Slayt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2.HAFTA</dc:title>
  <dc:creator>win7</dc:creator>
  <cp:lastModifiedBy>Derya Altuğ</cp:lastModifiedBy>
  <cp:revision>10</cp:revision>
  <dcterms:created xsi:type="dcterms:W3CDTF">2018-05-13T22:42:11Z</dcterms:created>
  <dcterms:modified xsi:type="dcterms:W3CDTF">2020-09-13T19:17:42Z</dcterms:modified>
</cp:coreProperties>
</file>