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1" r:id="rId8"/>
    <p:sldId id="262" r:id="rId9"/>
    <p:sldId id="264" r:id="rId10"/>
    <p:sldId id="263"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2" d="100"/>
          <a:sy n="112" d="100"/>
        </p:scale>
        <p:origin x="-1592" y="-7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670778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3170307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1404626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3312200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377094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2985128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3507052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1318944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3887300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3322853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EAE739-7ACB-4488-A90E-5299E4BB0946}" type="datetimeFigureOut">
              <a:rPr lang="tr-TR" smtClean="0"/>
              <a:pPr/>
              <a:t>18.12.2017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3976373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EAE739-7ACB-4488-A90E-5299E4BB0946}" type="datetimeFigureOut">
              <a:rPr lang="tr-TR" smtClean="0"/>
              <a:pPr/>
              <a:t>18.12.2017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9BBF0-EE6A-429A-A9E2-C72C805BF4AF}" type="slidenum">
              <a:rPr lang="tr-TR" smtClean="0"/>
              <a:pPr/>
              <a:t>‹#›</a:t>
            </a:fld>
            <a:endParaRPr lang="tr-TR"/>
          </a:p>
        </p:txBody>
      </p:sp>
    </p:spTree>
    <p:extLst>
      <p:ext uri="{BB962C8B-B14F-4D97-AF65-F5344CB8AC3E}">
        <p14:creationId xmlns:p14="http://schemas.microsoft.com/office/powerpoint/2010/main" xmlns="" val="3020599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0" y="1357298"/>
            <a:ext cx="9144000" cy="2857520"/>
          </a:xfrm>
          <a:solidFill>
            <a:schemeClr val="tx1"/>
          </a:solidFill>
        </p:spPr>
        <p:txBody>
          <a:bodyPr>
            <a:normAutofit fontScale="90000"/>
          </a:bodyPr>
          <a:lstStyle/>
          <a:p>
            <a:r>
              <a:rPr lang="tr-TR" b="1" dirty="0" smtClean="0">
                <a:solidFill>
                  <a:schemeClr val="bg1"/>
                </a:solidFill>
                <a:latin typeface="Times New Roman" pitchFamily="18" charset="0"/>
                <a:cs typeface="Times New Roman" pitchFamily="18" charset="0"/>
              </a:rPr>
              <a:t>TAVUKÇULUKTA  İŞLETME </a:t>
            </a:r>
            <a:r>
              <a:rPr lang="tr-TR" b="1" dirty="0" smtClean="0">
                <a:solidFill>
                  <a:schemeClr val="bg1"/>
                </a:solidFill>
                <a:latin typeface="Times New Roman" pitchFamily="18" charset="0"/>
                <a:cs typeface="Times New Roman" pitchFamily="18" charset="0"/>
              </a:rPr>
              <a:t>TİPLERİ </a:t>
            </a:r>
            <a:br>
              <a:rPr lang="tr-TR" b="1" dirty="0" smtClean="0">
                <a:solidFill>
                  <a:schemeClr val="bg1"/>
                </a:solidFill>
                <a:latin typeface="Times New Roman" pitchFamily="18" charset="0"/>
                <a:cs typeface="Times New Roman" pitchFamily="18" charset="0"/>
              </a:rPr>
            </a:br>
            <a:r>
              <a:rPr lang="tr-TR" b="1" dirty="0" smtClean="0">
                <a:solidFill>
                  <a:schemeClr val="bg1"/>
                </a:solidFill>
                <a:latin typeface="Times New Roman" pitchFamily="18" charset="0"/>
                <a:cs typeface="Times New Roman" pitchFamily="18" charset="0"/>
              </a:rPr>
              <a:t>ve </a:t>
            </a:r>
            <a:br>
              <a:rPr lang="tr-TR" b="1" dirty="0" smtClean="0">
                <a:solidFill>
                  <a:schemeClr val="bg1"/>
                </a:solidFill>
                <a:latin typeface="Times New Roman" pitchFamily="18" charset="0"/>
                <a:cs typeface="Times New Roman" pitchFamily="18" charset="0"/>
              </a:rPr>
            </a:br>
            <a:r>
              <a:rPr lang="tr-TR" b="1" dirty="0" smtClean="0">
                <a:solidFill>
                  <a:schemeClr val="bg1"/>
                </a:solidFill>
                <a:latin typeface="Times New Roman" pitchFamily="18" charset="0"/>
                <a:cs typeface="Times New Roman" pitchFamily="18" charset="0"/>
              </a:rPr>
              <a:t>DAMIZLIK TAVUK YETİŞTİRİCİLİĞİ</a:t>
            </a:r>
            <a:endParaRPr lang="tr-TR" sz="40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4834165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33800" t="33532" r="33100" b="21780"/>
          <a:stretch/>
        </p:blipFill>
        <p:spPr bwMode="auto">
          <a:xfrm>
            <a:off x="179512" y="892921"/>
            <a:ext cx="8964488" cy="584844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Metin kutusu 3"/>
          <p:cNvSpPr txBox="1"/>
          <p:nvPr/>
        </p:nvSpPr>
        <p:spPr>
          <a:xfrm>
            <a:off x="717282" y="116632"/>
            <a:ext cx="6768752" cy="646331"/>
          </a:xfrm>
          <a:prstGeom prst="rect">
            <a:avLst/>
          </a:prstGeom>
          <a:noFill/>
        </p:spPr>
        <p:txBody>
          <a:bodyPr wrap="square" rtlCol="0">
            <a:spAutoFit/>
          </a:bodyPr>
          <a:lstStyle/>
          <a:p>
            <a:r>
              <a:rPr lang="tr-TR" sz="3600" b="1" dirty="0" smtClean="0"/>
              <a:t>11. Entegre İşletmeler</a:t>
            </a:r>
            <a:endParaRPr lang="tr-TR" sz="3600" b="1" dirty="0"/>
          </a:p>
        </p:txBody>
      </p:sp>
    </p:spTree>
    <p:extLst>
      <p:ext uri="{BB962C8B-B14F-4D97-AF65-F5344CB8AC3E}">
        <p14:creationId xmlns:p14="http://schemas.microsoft.com/office/powerpoint/2010/main" xmlns="" val="12796361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196752"/>
            <a:ext cx="7772400" cy="2304256"/>
          </a:xfrm>
        </p:spPr>
        <p:txBody>
          <a:bodyPr>
            <a:noAutofit/>
          </a:bodyPr>
          <a:lstStyle/>
          <a:p>
            <a:pPr>
              <a:lnSpc>
                <a:spcPct val="150000"/>
              </a:lnSpc>
            </a:pPr>
            <a:r>
              <a:rPr lang="tr-TR" sz="4000" b="1" dirty="0" smtClean="0">
                <a:latin typeface="Times New Roman" pitchFamily="18" charset="0"/>
                <a:cs typeface="Times New Roman" pitchFamily="18" charset="0"/>
              </a:rPr>
              <a:t>Damızlık Tavuk Yetiştiriciliği</a:t>
            </a:r>
            <a:endParaRPr lang="tr-TR" sz="4000" b="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568952" cy="6192688"/>
          </a:xfrm>
        </p:spPr>
        <p:txBody>
          <a:bodyPr>
            <a:noAutofit/>
          </a:bodyPr>
          <a:lstStyle/>
          <a:p>
            <a:pPr algn="just">
              <a:lnSpc>
                <a:spcPct val="150000"/>
              </a:lnSpc>
              <a:buNone/>
            </a:pPr>
            <a:r>
              <a:rPr lang="tr-TR" dirty="0" smtClean="0">
                <a:latin typeface="Times New Roman" pitchFamily="18" charset="0"/>
                <a:cs typeface="Times New Roman" pitchFamily="18" charset="0"/>
              </a:rPr>
              <a:t>		Birçok açıdan büyük ebeveyn ve ebeveynlerin yetiştirilmesinde uygulanan işlemler benzerdir. Ayrıca canlı ağırlık kontrolü, sürü </a:t>
            </a:r>
            <a:r>
              <a:rPr lang="tr-TR" dirty="0" err="1" smtClean="0">
                <a:latin typeface="Times New Roman" pitchFamily="18" charset="0"/>
                <a:cs typeface="Times New Roman" pitchFamily="18" charset="0"/>
              </a:rPr>
              <a:t>üniformitesi</a:t>
            </a:r>
            <a:r>
              <a:rPr lang="tr-TR" dirty="0" smtClean="0">
                <a:latin typeface="Times New Roman" pitchFamily="18" charset="0"/>
                <a:cs typeface="Times New Roman" pitchFamily="18" charset="0"/>
              </a:rPr>
              <a:t>, sağlık koruma, yerleşim sıklığı gibi konularda yumurta tavuğu yetiştiriciliği ile benzerdir. Ancak, etçi ebeveynlerin yetiştirilmesinde canlı ağırlık kontrolü ve </a:t>
            </a:r>
            <a:r>
              <a:rPr lang="tr-TR" dirty="0" err="1" smtClean="0">
                <a:latin typeface="Times New Roman" pitchFamily="18" charset="0"/>
                <a:cs typeface="Times New Roman" pitchFamily="18" charset="0"/>
              </a:rPr>
              <a:t>üniformite</a:t>
            </a:r>
            <a:r>
              <a:rPr lang="tr-TR" dirty="0" smtClean="0">
                <a:latin typeface="Times New Roman" pitchFamily="18" charset="0"/>
                <a:cs typeface="Times New Roman" pitchFamily="18" charset="0"/>
              </a:rPr>
              <a:t> daha fazla önem taşımaktadır.</a:t>
            </a:r>
            <a:endParaRPr lang="tr-TR"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12968" cy="6264696"/>
          </a:xfrm>
        </p:spPr>
        <p:txBody>
          <a:bodyPr>
            <a:normAutofit fontScale="92500" lnSpcReduction="20000"/>
          </a:bodyPr>
          <a:lstStyle/>
          <a:p>
            <a:pPr algn="just">
              <a:lnSpc>
                <a:spcPct val="160000"/>
              </a:lnSpc>
              <a:buNone/>
            </a:pPr>
            <a:r>
              <a:rPr lang="tr-TR" dirty="0" smtClean="0">
                <a:latin typeface="Times New Roman" pitchFamily="18" charset="0"/>
                <a:cs typeface="Times New Roman" pitchFamily="18" charset="0"/>
              </a:rPr>
              <a:t>		Et yönlü bir damızlık tavuk yaklaşık 10 aylık yumurtlama döneminde 140-150 kadar döl meydana getirebilmekte ve bu döllerden de yaklaşık 200 </a:t>
            </a:r>
            <a:r>
              <a:rPr lang="tr-TR" dirty="0" err="1" smtClean="0">
                <a:latin typeface="Times New Roman" pitchFamily="18" charset="0"/>
                <a:cs typeface="Times New Roman" pitchFamily="18" charset="0"/>
              </a:rPr>
              <a:t>kg’ın</a:t>
            </a:r>
            <a:r>
              <a:rPr lang="tr-TR" dirty="0" smtClean="0">
                <a:latin typeface="Times New Roman" pitchFamily="18" charset="0"/>
                <a:cs typeface="Times New Roman" pitchFamily="18" charset="0"/>
              </a:rPr>
              <a:t> üzerinde piliç eti üretilebilmektedir. </a:t>
            </a:r>
          </a:p>
          <a:p>
            <a:pPr algn="just">
              <a:lnSpc>
                <a:spcPct val="160000"/>
              </a:lnSpc>
              <a:buNone/>
            </a:pPr>
            <a:r>
              <a:rPr lang="tr-TR" dirty="0" smtClean="0">
                <a:latin typeface="Times New Roman" pitchFamily="18" charset="0"/>
                <a:cs typeface="Times New Roman" pitchFamily="18" charset="0"/>
              </a:rPr>
              <a:t>		Yumurta yönlü bir damızlık tavuk 12 aylık verim döneminde ürettiği kuluçkalık yumurtalarından 100-110 dişi ticari civciv elde edilebilmekte ve bu dişi döllerden yaklaşık 25 binden fazla yemeklik yumurta alınabilmektedir.</a:t>
            </a:r>
            <a:endParaRPr lang="tr-TR"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496944" cy="6192688"/>
          </a:xfrm>
        </p:spPr>
        <p:txBody>
          <a:bodyPr>
            <a:normAutofit fontScale="92500" lnSpcReduction="20000"/>
          </a:bodyPr>
          <a:lstStyle/>
          <a:p>
            <a:pPr algn="just">
              <a:lnSpc>
                <a:spcPct val="160000"/>
              </a:lnSpc>
              <a:buNone/>
            </a:pPr>
            <a:r>
              <a:rPr lang="tr-TR" dirty="0" smtClean="0">
                <a:latin typeface="Times New Roman" pitchFamily="18" charset="0"/>
                <a:cs typeface="Times New Roman" pitchFamily="18" charset="0"/>
              </a:rPr>
              <a:t>		Damızlık tavuklar parasal olarak da yüksek bir değere sahiptirler. Islah isletmeleri büyük masraflarla elde ettiği materyalin çoğaltılmasını önlemek için ana ve baba hatlarına ait civcivlerin dağıtımında cinsiyet ayrımını garanti altına almaktadır. Genetik yapılarındaki mevcut potansiyelden en yüksek düzeyde yararlanabilmek için daha iyi çevre ve bakım şartlarının sağlanması gerekmektedir.</a:t>
            </a:r>
            <a:endParaRPr lang="tr-TR"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44624"/>
            <a:ext cx="8229600" cy="1143000"/>
          </a:xfrm>
        </p:spPr>
        <p:txBody>
          <a:bodyPr>
            <a:normAutofit fontScale="90000"/>
          </a:bodyPr>
          <a:lstStyle/>
          <a:p>
            <a:r>
              <a:rPr lang="tr-TR" b="1" dirty="0" smtClean="0">
                <a:latin typeface="Times New Roman" pitchFamily="18" charset="0"/>
                <a:cs typeface="Times New Roman" pitchFamily="18" charset="0"/>
              </a:rPr>
              <a:t>Damızlık Tavuk Yetiştirme Sistemi</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395536" y="1124744"/>
            <a:ext cx="8496944" cy="5400600"/>
          </a:xfrm>
        </p:spPr>
        <p:txBody>
          <a:bodyPr>
            <a:normAutofit fontScale="92500" lnSpcReduction="10000"/>
          </a:bodyPr>
          <a:lstStyle/>
          <a:p>
            <a:pPr algn="just">
              <a:lnSpc>
                <a:spcPct val="150000"/>
              </a:lnSpc>
              <a:buNone/>
            </a:pPr>
            <a:r>
              <a:rPr lang="tr-TR" dirty="0" smtClean="0">
                <a:latin typeface="Times New Roman" pitchFamily="18" charset="0"/>
                <a:cs typeface="Times New Roman" pitchFamily="18" charset="0"/>
              </a:rPr>
              <a:t>		Ebeveyn tavuklardan doğal çiftleştirme veya yapay tohumlama ile döllü yumurta elde edilmektedir. Bu nedenle döllü yumurta elde etmeye yönelik barındırma sistemi seçilmelidir. </a:t>
            </a:r>
          </a:p>
          <a:p>
            <a:pPr algn="just">
              <a:lnSpc>
                <a:spcPct val="150000"/>
              </a:lnSpc>
              <a:buNone/>
            </a:pPr>
            <a:r>
              <a:rPr lang="tr-TR" dirty="0" smtClean="0">
                <a:latin typeface="Times New Roman" pitchFamily="18" charset="0"/>
                <a:cs typeface="Times New Roman" pitchFamily="18" charset="0"/>
              </a:rPr>
              <a:t>		Doğal çiftleştirme altlıklı yer veya ızgara sistemli kümeslerde gerçekleştirilmektedir. Bu kümeslerde en önemli yetiştirme sorunlarından birisi yere yumurtlamadır.</a:t>
            </a:r>
            <a:endParaRPr lang="tr-TR"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836712"/>
            <a:ext cx="8291264" cy="5616624"/>
          </a:xfrm>
        </p:spPr>
        <p:txBody>
          <a:bodyPr>
            <a:normAutofit/>
          </a:bodyPr>
          <a:lstStyle/>
          <a:p>
            <a:pPr algn="just">
              <a:lnSpc>
                <a:spcPct val="160000"/>
              </a:lnSpc>
              <a:buNone/>
            </a:pPr>
            <a:r>
              <a:rPr lang="tr-TR" dirty="0" smtClean="0">
                <a:latin typeface="Times New Roman" pitchFamily="18" charset="0"/>
                <a:cs typeface="Times New Roman" pitchFamily="18" charset="0"/>
              </a:rPr>
              <a:t>		Et yönlü damızlık tavuk yetiştiriciliğinde, düşük döllülük oranı ve tel ızgaralar üzerinde yumurtaların kırılması nedeniyle tam ızgara sistemi kullanılmamaktadır. Ancak bu sistem beyaz ve kahverengi yumurtacı damızlık hatlar için kullanılabilir. </a:t>
            </a:r>
            <a:endParaRPr lang="tr-TR"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332656"/>
            <a:ext cx="8352928" cy="6120680"/>
          </a:xfrm>
        </p:spPr>
        <p:txBody>
          <a:bodyPr>
            <a:normAutofit/>
          </a:bodyPr>
          <a:lstStyle/>
          <a:p>
            <a:pPr algn="just">
              <a:lnSpc>
                <a:spcPct val="150000"/>
              </a:lnSpc>
              <a:buNone/>
            </a:pPr>
            <a:r>
              <a:rPr lang="tr-TR" dirty="0" smtClean="0">
                <a:latin typeface="Times New Roman" pitchFamily="18" charset="0"/>
                <a:cs typeface="Times New Roman" pitchFamily="18" charset="0"/>
              </a:rPr>
              <a:t>		Doğal çiftleştirme uygulanan kafeslerde bir erkek ve 10-15 dişi veya iki erkek ve 20-25 dişinin konduğu büyük koloni kafesleri kullanılır. Ancak, tek erkeğin konduğu kafesler tercih edilmektedir. </a:t>
            </a:r>
            <a:endParaRPr lang="tr-TR"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332656"/>
            <a:ext cx="8496944" cy="6048672"/>
          </a:xfrm>
        </p:spPr>
        <p:txBody>
          <a:bodyPr>
            <a:normAutofit lnSpcReduction="10000"/>
          </a:bodyPr>
          <a:lstStyle/>
          <a:p>
            <a:pPr algn="just">
              <a:lnSpc>
                <a:spcPct val="150000"/>
              </a:lnSpc>
              <a:buNone/>
            </a:pPr>
            <a:r>
              <a:rPr lang="tr-TR" dirty="0" smtClean="0">
                <a:latin typeface="Times New Roman" pitchFamily="18" charset="0"/>
                <a:cs typeface="Times New Roman" pitchFamily="18" charset="0"/>
              </a:rPr>
              <a:t>		Damızlık tavuk yetiştiriciliğinde büyütme ve verim dönemlerine göre yetiştirme sistemleri; </a:t>
            </a:r>
          </a:p>
          <a:p>
            <a:pPr algn="just">
              <a:lnSpc>
                <a:spcPct val="150000"/>
              </a:lnSpc>
              <a:buNone/>
            </a:pPr>
            <a:r>
              <a:rPr lang="tr-TR" dirty="0" smtClean="0">
                <a:latin typeface="Times New Roman" pitchFamily="18" charset="0"/>
                <a:cs typeface="Times New Roman" pitchFamily="18" charset="0"/>
              </a:rPr>
              <a:t>• Civciv, piliç büyütme ve yumurtlamanın aynı kümeste olması.</a:t>
            </a:r>
          </a:p>
          <a:p>
            <a:pPr algn="just">
              <a:lnSpc>
                <a:spcPct val="150000"/>
              </a:lnSpc>
              <a:buNone/>
            </a:pPr>
            <a:r>
              <a:rPr lang="tr-TR" dirty="0" smtClean="0">
                <a:latin typeface="Times New Roman" pitchFamily="18" charset="0"/>
                <a:cs typeface="Times New Roman" pitchFamily="18" charset="0"/>
              </a:rPr>
              <a:t>• Civciv ve piliç büyütmenin aynı kümeste, yumurtlamanın farklı kümeste olması.</a:t>
            </a:r>
          </a:p>
          <a:p>
            <a:pPr algn="just">
              <a:lnSpc>
                <a:spcPct val="150000"/>
              </a:lnSpc>
              <a:buNone/>
            </a:pPr>
            <a:r>
              <a:rPr lang="tr-TR" dirty="0" smtClean="0">
                <a:latin typeface="Times New Roman" pitchFamily="18" charset="0"/>
                <a:cs typeface="Times New Roman" pitchFamily="18" charset="0"/>
              </a:rPr>
              <a:t>• Piliç büyütme ve yumurtlamanın aynı kümeste olması.</a:t>
            </a:r>
            <a:endParaRPr lang="tr-TR"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0"/>
            <a:ext cx="8712968" cy="6525344"/>
          </a:xfrm>
        </p:spPr>
        <p:txBody>
          <a:bodyPr>
            <a:noAutofit/>
          </a:bodyPr>
          <a:lstStyle/>
          <a:p>
            <a:pPr algn="just">
              <a:lnSpc>
                <a:spcPct val="160000"/>
              </a:lnSpc>
              <a:buNone/>
            </a:pPr>
            <a:r>
              <a:rPr lang="tr-TR" sz="2900" dirty="0" smtClean="0">
                <a:latin typeface="Times New Roman" pitchFamily="18" charset="0"/>
                <a:cs typeface="Times New Roman" pitchFamily="18" charset="0"/>
              </a:rPr>
              <a:t>	Büyütme döneminde; </a:t>
            </a:r>
          </a:p>
          <a:p>
            <a:pPr algn="just">
              <a:lnSpc>
                <a:spcPct val="160000"/>
              </a:lnSpc>
              <a:buNone/>
            </a:pPr>
            <a:r>
              <a:rPr lang="nb-NO" sz="2900" dirty="0" smtClean="0">
                <a:latin typeface="Times New Roman" pitchFamily="18" charset="0"/>
                <a:cs typeface="Times New Roman" pitchFamily="18" charset="0"/>
              </a:rPr>
              <a:t>• 7-10 g</a:t>
            </a:r>
            <a:r>
              <a:rPr lang="tr-TR" sz="2900" dirty="0" smtClean="0">
                <a:latin typeface="Times New Roman" pitchFamily="18" charset="0"/>
                <a:cs typeface="Times New Roman" pitchFamily="18" charset="0"/>
              </a:rPr>
              <a:t>ü</a:t>
            </a:r>
            <a:r>
              <a:rPr lang="nb-NO" sz="2900" dirty="0" smtClean="0">
                <a:latin typeface="Times New Roman" pitchFamily="18" charset="0"/>
                <a:cs typeface="Times New Roman" pitchFamily="18" charset="0"/>
              </a:rPr>
              <a:t>nl</a:t>
            </a:r>
            <a:r>
              <a:rPr lang="tr-TR" sz="2900" dirty="0" smtClean="0">
                <a:latin typeface="Times New Roman" pitchFamily="18" charset="0"/>
                <a:cs typeface="Times New Roman" pitchFamily="18" charset="0"/>
              </a:rPr>
              <a:t>ü</a:t>
            </a:r>
            <a:r>
              <a:rPr lang="nb-NO" sz="2900" dirty="0" smtClean="0">
                <a:latin typeface="Times New Roman" pitchFamily="18" charset="0"/>
                <a:cs typeface="Times New Roman" pitchFamily="18" charset="0"/>
              </a:rPr>
              <a:t>k ya</a:t>
            </a:r>
            <a:r>
              <a:rPr lang="tr-TR" sz="2900" dirty="0" smtClean="0">
                <a:latin typeface="Times New Roman" pitchFamily="18" charset="0"/>
                <a:cs typeface="Times New Roman" pitchFamily="18" charset="0"/>
              </a:rPr>
              <a:t>ş</a:t>
            </a:r>
            <a:r>
              <a:rPr lang="nb-NO" sz="2900" dirty="0" smtClean="0">
                <a:latin typeface="Times New Roman" pitchFamily="18" charset="0"/>
                <a:cs typeface="Times New Roman" pitchFamily="18" charset="0"/>
              </a:rPr>
              <a:t>a kadar erkek ve di</a:t>
            </a:r>
            <a:r>
              <a:rPr lang="tr-TR" sz="2900" dirty="0" smtClean="0">
                <a:latin typeface="Times New Roman" pitchFamily="18" charset="0"/>
                <a:cs typeface="Times New Roman" pitchFamily="18" charset="0"/>
              </a:rPr>
              <a:t>ş</a:t>
            </a:r>
            <a:r>
              <a:rPr lang="nb-NO" sz="2900" dirty="0" smtClean="0">
                <a:latin typeface="Times New Roman" pitchFamily="18" charset="0"/>
                <a:cs typeface="Times New Roman" pitchFamily="18" charset="0"/>
              </a:rPr>
              <a:t>ilerin ayrı,</a:t>
            </a:r>
          </a:p>
          <a:p>
            <a:pPr algn="just">
              <a:lnSpc>
                <a:spcPct val="160000"/>
              </a:lnSpc>
              <a:buNone/>
            </a:pPr>
            <a:r>
              <a:rPr lang="tr-TR" sz="2900" dirty="0" smtClean="0">
                <a:latin typeface="Times New Roman" pitchFamily="18" charset="0"/>
                <a:cs typeface="Times New Roman" pitchFamily="18" charset="0"/>
              </a:rPr>
              <a:t>• 4 haftalık </a:t>
            </a:r>
            <a:r>
              <a:rPr lang="tr-TR" sz="2900" dirty="0" smtClean="0">
                <a:latin typeface="Times New Roman" pitchFamily="18" charset="0"/>
                <a:cs typeface="Times New Roman" pitchFamily="18" charset="0"/>
              </a:rPr>
              <a:t>yaşa </a:t>
            </a:r>
            <a:r>
              <a:rPr lang="tr-TR" sz="2900" dirty="0" smtClean="0">
                <a:latin typeface="Times New Roman" pitchFamily="18" charset="0"/>
                <a:cs typeface="Times New Roman" pitchFamily="18" charset="0"/>
              </a:rPr>
              <a:t>kadar erkek ve dişilerin ayrı,</a:t>
            </a:r>
          </a:p>
          <a:p>
            <a:pPr algn="just">
              <a:lnSpc>
                <a:spcPct val="160000"/>
              </a:lnSpc>
              <a:buNone/>
            </a:pPr>
            <a:r>
              <a:rPr lang="tr-TR" sz="2900" dirty="0" smtClean="0">
                <a:latin typeface="Times New Roman" pitchFamily="18" charset="0"/>
                <a:cs typeface="Times New Roman" pitchFamily="18" charset="0"/>
              </a:rPr>
              <a:t>• 10 haftalık </a:t>
            </a:r>
            <a:r>
              <a:rPr lang="tr-TR" sz="2900" dirty="0" smtClean="0">
                <a:latin typeface="Times New Roman" pitchFamily="18" charset="0"/>
                <a:cs typeface="Times New Roman" pitchFamily="18" charset="0"/>
              </a:rPr>
              <a:t>yaşa </a:t>
            </a:r>
            <a:r>
              <a:rPr lang="tr-TR" sz="2900" dirty="0" smtClean="0">
                <a:latin typeface="Times New Roman" pitchFamily="18" charset="0"/>
                <a:cs typeface="Times New Roman" pitchFamily="18" charset="0"/>
              </a:rPr>
              <a:t>kadar erkek ve dişilerin ayrı,</a:t>
            </a:r>
          </a:p>
          <a:p>
            <a:pPr algn="just">
              <a:lnSpc>
                <a:spcPct val="160000"/>
              </a:lnSpc>
              <a:buNone/>
            </a:pPr>
            <a:r>
              <a:rPr lang="tr-TR" sz="2900" dirty="0" smtClean="0">
                <a:latin typeface="Times New Roman" pitchFamily="18" charset="0"/>
                <a:cs typeface="Times New Roman" pitchFamily="18" charset="0"/>
              </a:rPr>
              <a:t>• 20 haftalık </a:t>
            </a:r>
            <a:r>
              <a:rPr lang="tr-TR" sz="2900" dirty="0" smtClean="0">
                <a:latin typeface="Times New Roman" pitchFamily="18" charset="0"/>
                <a:cs typeface="Times New Roman" pitchFamily="18" charset="0"/>
              </a:rPr>
              <a:t>yaşa </a:t>
            </a:r>
            <a:r>
              <a:rPr lang="tr-TR" sz="2900" dirty="0" smtClean="0">
                <a:latin typeface="Times New Roman" pitchFamily="18" charset="0"/>
                <a:cs typeface="Times New Roman" pitchFamily="18" charset="0"/>
              </a:rPr>
              <a:t>kadar erkek ve dişilerin ayrı, </a:t>
            </a:r>
          </a:p>
          <a:p>
            <a:pPr algn="just">
              <a:lnSpc>
                <a:spcPct val="160000"/>
              </a:lnSpc>
              <a:buNone/>
            </a:pPr>
            <a:r>
              <a:rPr lang="tr-TR" sz="2900" dirty="0" smtClean="0">
                <a:latin typeface="Times New Roman" pitchFamily="18" charset="0"/>
                <a:cs typeface="Times New Roman" pitchFamily="18" charset="0"/>
              </a:rPr>
              <a:t>		Horozlar çiftleşme yeteneklerinin yüksek olması için tavuklara göre daha iri cüsseli olmaları için çoğunlukla civciv döneminden itibaren ayrı yetiştirilmektedir.</a:t>
            </a:r>
            <a:endParaRPr lang="tr-TR" sz="29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363272" cy="6120680"/>
          </a:xfrm>
        </p:spPr>
        <p:txBody>
          <a:bodyPr>
            <a:normAutofit fontScale="92500" lnSpcReduction="20000"/>
          </a:bodyPr>
          <a:lstStyle/>
          <a:p>
            <a:pPr marL="514350" indent="-514350">
              <a:buAutoNum type="arabicPeriod"/>
            </a:pPr>
            <a:r>
              <a:rPr lang="tr-TR" dirty="0" smtClean="0"/>
              <a:t>Islah İşletmeleri</a:t>
            </a:r>
          </a:p>
          <a:p>
            <a:pPr marL="514350" indent="-514350">
              <a:buFont typeface="Arial" pitchFamily="34" charset="0"/>
              <a:buAutoNum type="arabicPeriod"/>
            </a:pPr>
            <a:r>
              <a:rPr lang="tr-TR" dirty="0" smtClean="0"/>
              <a:t>Üretim İşletmeleri</a:t>
            </a:r>
          </a:p>
          <a:p>
            <a:pPr marL="0" indent="0">
              <a:buNone/>
            </a:pPr>
            <a:r>
              <a:rPr lang="tr-TR" dirty="0" smtClean="0"/>
              <a:t>	2.1. Büyük Ebeveyn (Grand </a:t>
            </a:r>
            <a:r>
              <a:rPr lang="tr-TR" dirty="0" err="1" smtClean="0"/>
              <a:t>Parent</a:t>
            </a:r>
            <a:r>
              <a:rPr lang="tr-TR" dirty="0" smtClean="0"/>
              <a:t> </a:t>
            </a:r>
            <a:r>
              <a:rPr lang="tr-TR" dirty="0" err="1" smtClean="0"/>
              <a:t>Stock</a:t>
            </a:r>
            <a:r>
              <a:rPr lang="tr-TR" dirty="0" smtClean="0"/>
              <a:t>)</a:t>
            </a:r>
          </a:p>
          <a:p>
            <a:pPr marL="0" indent="0">
              <a:buNone/>
            </a:pPr>
            <a:r>
              <a:rPr lang="tr-TR" dirty="0"/>
              <a:t>	</a:t>
            </a:r>
            <a:r>
              <a:rPr lang="tr-TR" dirty="0" smtClean="0"/>
              <a:t>2.2. Ebeveyn (</a:t>
            </a:r>
            <a:r>
              <a:rPr lang="tr-TR" dirty="0" err="1" smtClean="0"/>
              <a:t>Parent</a:t>
            </a:r>
            <a:r>
              <a:rPr lang="tr-TR" dirty="0" smtClean="0"/>
              <a:t> </a:t>
            </a:r>
            <a:r>
              <a:rPr lang="tr-TR" dirty="0" err="1" smtClean="0"/>
              <a:t>Stock</a:t>
            </a:r>
            <a:r>
              <a:rPr lang="tr-TR" dirty="0" smtClean="0"/>
              <a:t>)</a:t>
            </a:r>
          </a:p>
          <a:p>
            <a:pPr marL="0" indent="0">
              <a:buNone/>
            </a:pPr>
            <a:r>
              <a:rPr lang="tr-TR" dirty="0" smtClean="0"/>
              <a:t>3. Kuluçkahaneler</a:t>
            </a:r>
          </a:p>
          <a:p>
            <a:pPr marL="0" indent="0">
              <a:buNone/>
            </a:pPr>
            <a:r>
              <a:rPr lang="tr-TR" dirty="0" smtClean="0"/>
              <a:t>4. Büyütme İşletmeleri</a:t>
            </a:r>
            <a:endParaRPr lang="tr-TR" dirty="0"/>
          </a:p>
          <a:p>
            <a:pPr marL="0" indent="0">
              <a:buNone/>
            </a:pPr>
            <a:r>
              <a:rPr lang="tr-TR" dirty="0" smtClean="0"/>
              <a:t>5. Yumurta Tavukçuluğu İşletmeleri</a:t>
            </a:r>
          </a:p>
          <a:p>
            <a:pPr marL="0" indent="0">
              <a:buNone/>
            </a:pPr>
            <a:r>
              <a:rPr lang="tr-TR" dirty="0" smtClean="0"/>
              <a:t>6. Etlik Piliç İşletmeleri</a:t>
            </a:r>
          </a:p>
          <a:p>
            <a:pPr marL="0" indent="0">
              <a:buNone/>
            </a:pPr>
            <a:r>
              <a:rPr lang="tr-TR" dirty="0" smtClean="0"/>
              <a:t>7. Kesimhaneler</a:t>
            </a:r>
          </a:p>
          <a:p>
            <a:pPr marL="0" indent="0">
              <a:buNone/>
            </a:pPr>
            <a:r>
              <a:rPr lang="tr-TR" dirty="0" smtClean="0"/>
              <a:t>8. Yem Fabrikaları</a:t>
            </a:r>
          </a:p>
          <a:p>
            <a:pPr marL="0" indent="0">
              <a:buNone/>
            </a:pPr>
            <a:r>
              <a:rPr lang="tr-TR" dirty="0" smtClean="0"/>
              <a:t>9. Ekipman Üreticileri</a:t>
            </a:r>
          </a:p>
          <a:p>
            <a:pPr marL="0" indent="0">
              <a:buNone/>
            </a:pPr>
            <a:r>
              <a:rPr lang="tr-TR" dirty="0" smtClean="0"/>
              <a:t>10. Aşı, İlaç ve </a:t>
            </a:r>
            <a:r>
              <a:rPr lang="tr-TR" dirty="0" err="1" smtClean="0"/>
              <a:t>Yam</a:t>
            </a:r>
            <a:r>
              <a:rPr lang="tr-TR" dirty="0" smtClean="0"/>
              <a:t> Katkıları Üreticileri</a:t>
            </a:r>
          </a:p>
          <a:p>
            <a:pPr marL="0" indent="0">
              <a:buNone/>
            </a:pPr>
            <a:r>
              <a:rPr lang="tr-TR" dirty="0" smtClean="0"/>
              <a:t>11. Entegre İşletmeler</a:t>
            </a:r>
          </a:p>
        </p:txBody>
      </p:sp>
    </p:spTree>
    <p:extLst>
      <p:ext uri="{BB962C8B-B14F-4D97-AF65-F5344CB8AC3E}">
        <p14:creationId xmlns:p14="http://schemas.microsoft.com/office/powerpoint/2010/main" xmlns="" val="33847460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692696"/>
            <a:ext cx="8568952" cy="5832648"/>
          </a:xfrm>
        </p:spPr>
        <p:txBody>
          <a:bodyPr>
            <a:noAutofit/>
          </a:bodyPr>
          <a:lstStyle/>
          <a:p>
            <a:pPr algn="just">
              <a:lnSpc>
                <a:spcPct val="150000"/>
              </a:lnSpc>
              <a:buNone/>
            </a:pPr>
            <a:r>
              <a:rPr lang="tr-TR" dirty="0" smtClean="0">
                <a:latin typeface="Times New Roman" pitchFamily="18" charset="0"/>
                <a:cs typeface="Times New Roman" pitchFamily="18" charset="0"/>
              </a:rPr>
              <a:t>		Uygun aydınlatma ve yem kontrol programlarının kullanılmasıyla, damızlık hatların 20-24 haftalık iken yumurta verimine girmeleri sağlanabilir. Yumurta yönlü damızlık hatların yaklaşık 22, etçi ebeveyn hatların ise 24. haftada %5 verim düzeyine ulaşmaları genel olarak arzu edilen bir durumdur.</a:t>
            </a:r>
            <a:endParaRPr lang="tr-TR"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256"/>
            <a:ext cx="8229600" cy="1143000"/>
          </a:xfrm>
        </p:spPr>
        <p:txBody>
          <a:bodyPr/>
          <a:lstStyle/>
          <a:p>
            <a:r>
              <a:rPr lang="tr-TR" b="1" dirty="0" smtClean="0">
                <a:latin typeface="Times New Roman" pitchFamily="18" charset="0"/>
                <a:cs typeface="Times New Roman" pitchFamily="18" charset="0"/>
              </a:rPr>
              <a:t>Horoz/Tavuk Oranı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251520" y="1196752"/>
            <a:ext cx="8712968" cy="5472608"/>
          </a:xfrm>
        </p:spPr>
        <p:txBody>
          <a:bodyPr>
            <a:normAutofit fontScale="92500"/>
          </a:bodyPr>
          <a:lstStyle/>
          <a:p>
            <a:pPr algn="just">
              <a:lnSpc>
                <a:spcPct val="150000"/>
              </a:lnSpc>
              <a:buNone/>
            </a:pPr>
            <a:r>
              <a:rPr lang="tr-TR" dirty="0" smtClean="0">
                <a:latin typeface="Times New Roman" pitchFamily="18" charset="0"/>
                <a:cs typeface="Times New Roman" pitchFamily="18" charset="0"/>
              </a:rPr>
              <a:t>		Ebeveyn üretim sürülerinde horoz-tavuk oranının düşük veya yüksek olması döllülük </a:t>
            </a:r>
            <a:r>
              <a:rPr lang="tr-TR" dirty="0" smtClean="0">
                <a:latin typeface="Times New Roman" pitchFamily="18" charset="0"/>
                <a:cs typeface="Times New Roman" pitchFamily="18" charset="0"/>
              </a:rPr>
              <a:t>oranını </a:t>
            </a:r>
            <a:r>
              <a:rPr lang="tr-TR" dirty="0" smtClean="0">
                <a:latin typeface="Times New Roman" pitchFamily="18" charset="0"/>
                <a:cs typeface="Times New Roman" pitchFamily="18" charset="0"/>
              </a:rPr>
              <a:t>azaltmaktadır. Bir damızlık sürüde en uygun horoz-tavuk oranı, hayvan tipine ve büyüklüğüne göre olup, 100 tavuk başına erkek sayısı olarak kabul edilmektedir. Sürüde ayıklama ile ölümler nedeniyle yedek erkek bulundurulması gereklidir. </a:t>
            </a:r>
            <a:endParaRPr lang="tr-TR"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832648"/>
          </a:xfrm>
        </p:spPr>
        <p:txBody>
          <a:bodyPr>
            <a:normAutofit/>
          </a:bodyPr>
          <a:lstStyle/>
          <a:p>
            <a:pPr algn="just">
              <a:lnSpc>
                <a:spcPct val="150000"/>
              </a:lnSpc>
              <a:buNone/>
            </a:pPr>
            <a:r>
              <a:rPr lang="tr-TR" dirty="0" smtClean="0">
                <a:latin typeface="Times New Roman" pitchFamily="18" charset="0"/>
                <a:cs typeface="Times New Roman" pitchFamily="18" charset="0"/>
              </a:rPr>
              <a:t>		Horoz ve tavukların bir arada bulunduğu ve döllü yumurta elde etmeyi hedefleyen damızlık sürülerde etkin bir döllülük oranı sağlayabilmek için horoz ve tavuklar belirli oranlarda tutulur, elde edilen yumurtalar kuluçkalık özelliklerine göre seçilir ve kuluçkahanelere gönderilirler.</a:t>
            </a:r>
            <a:endParaRPr lang="tr-TR"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 y="0"/>
            <a:ext cx="9143999" cy="68580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84"/>
            <a:ext cx="8229600" cy="1143000"/>
          </a:xfrm>
        </p:spPr>
        <p:txBody>
          <a:bodyPr/>
          <a:lstStyle/>
          <a:p>
            <a:r>
              <a:rPr lang="tr-TR" b="1" dirty="0" smtClean="0">
                <a:latin typeface="Times New Roman" pitchFamily="18" charset="0"/>
                <a:cs typeface="Times New Roman" pitchFamily="18" charset="0"/>
              </a:rPr>
              <a:t>Yapay Tohumlama</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179512" y="1196752"/>
            <a:ext cx="8784976" cy="5472608"/>
          </a:xfrm>
        </p:spPr>
        <p:txBody>
          <a:bodyPr>
            <a:noAutofit/>
          </a:bodyPr>
          <a:lstStyle/>
          <a:p>
            <a:pPr algn="just">
              <a:lnSpc>
                <a:spcPct val="150000"/>
              </a:lnSpc>
              <a:buNone/>
            </a:pPr>
            <a:r>
              <a:rPr lang="tr-TR" sz="3000" dirty="0" smtClean="0">
                <a:latin typeface="Times New Roman" pitchFamily="18" charset="0"/>
                <a:cs typeface="Times New Roman" pitchFamily="18" charset="0"/>
              </a:rPr>
              <a:t>		Tavuklarda yapay tohumlama ilk kez 1902 yılında Rusya’da </a:t>
            </a:r>
            <a:r>
              <a:rPr lang="tr-TR" sz="3000" dirty="0" err="1" smtClean="0">
                <a:latin typeface="Times New Roman" pitchFamily="18" charset="0"/>
                <a:cs typeface="Times New Roman" pitchFamily="18" charset="0"/>
              </a:rPr>
              <a:t>Ivanov</a:t>
            </a:r>
            <a:r>
              <a:rPr lang="tr-TR" sz="3000" dirty="0" smtClean="0">
                <a:latin typeface="Times New Roman" pitchFamily="18" charset="0"/>
                <a:cs typeface="Times New Roman" pitchFamily="18" charset="0"/>
              </a:rPr>
              <a:t> tarafından gerçekleştirilmiş, daha sonra değişik araştırıcılar semen alımı ve yapay tohumlamada kullanımı alanında bazı başarılar sağlamışlardır. 1936 yılında </a:t>
            </a:r>
            <a:r>
              <a:rPr lang="tr-TR" sz="3000" dirty="0" err="1" smtClean="0">
                <a:latin typeface="Times New Roman" pitchFamily="18" charset="0"/>
                <a:cs typeface="Times New Roman" pitchFamily="18" charset="0"/>
              </a:rPr>
              <a:t>Amerika’lı</a:t>
            </a:r>
            <a:r>
              <a:rPr lang="tr-TR" sz="3000" dirty="0" smtClean="0">
                <a:latin typeface="Times New Roman" pitchFamily="18" charset="0"/>
                <a:cs typeface="Times New Roman" pitchFamily="18" charset="0"/>
              </a:rPr>
              <a:t> araştırıcılardan </a:t>
            </a:r>
            <a:r>
              <a:rPr lang="tr-TR" sz="3000" dirty="0" err="1" smtClean="0">
                <a:latin typeface="Times New Roman" pitchFamily="18" charset="0"/>
                <a:cs typeface="Times New Roman" pitchFamily="18" charset="0"/>
              </a:rPr>
              <a:t>Barrows</a:t>
            </a:r>
            <a:r>
              <a:rPr lang="tr-TR" sz="3000" dirty="0" smtClean="0">
                <a:latin typeface="Times New Roman" pitchFamily="18" charset="0"/>
                <a:cs typeface="Times New Roman" pitchFamily="18" charset="0"/>
              </a:rPr>
              <a:t> ve </a:t>
            </a:r>
            <a:r>
              <a:rPr lang="tr-TR" sz="3000" dirty="0" err="1" smtClean="0">
                <a:latin typeface="Times New Roman" pitchFamily="18" charset="0"/>
                <a:cs typeface="Times New Roman" pitchFamily="18" charset="0"/>
              </a:rPr>
              <a:t>Qinn</a:t>
            </a:r>
            <a:r>
              <a:rPr lang="tr-TR" sz="3000" dirty="0" smtClean="0">
                <a:latin typeface="Times New Roman" pitchFamily="18" charset="0"/>
                <a:cs typeface="Times New Roman" pitchFamily="18" charset="0"/>
              </a:rPr>
              <a:t> masaj yöntemiyle semen sağımını başarmışlar ve uygulama pratik bir anlam kazanmıştır.</a:t>
            </a:r>
            <a:endParaRPr lang="tr-TR" sz="30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640960" cy="6336704"/>
          </a:xfrm>
        </p:spPr>
        <p:txBody>
          <a:bodyPr>
            <a:noAutofit/>
          </a:bodyPr>
          <a:lstStyle/>
          <a:p>
            <a:pPr algn="just">
              <a:buNone/>
            </a:pPr>
            <a:r>
              <a:rPr lang="es-ES" sz="2800" dirty="0" smtClean="0">
                <a:latin typeface="Times New Roman" pitchFamily="18" charset="0"/>
                <a:cs typeface="Times New Roman" pitchFamily="18" charset="0"/>
              </a:rPr>
              <a:t>Yapay tohumlama</a:t>
            </a:r>
            <a:r>
              <a:rPr lang="tr-TR" sz="2800" dirty="0" err="1" smtClean="0">
                <a:latin typeface="Times New Roman" pitchFamily="18" charset="0"/>
                <a:cs typeface="Times New Roman" pitchFamily="18" charset="0"/>
              </a:rPr>
              <a:t>nın</a:t>
            </a:r>
            <a:r>
              <a:rPr lang="es-ES" sz="28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doğal</a:t>
            </a:r>
            <a:r>
              <a:rPr lang="es-ES" sz="28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ç</a:t>
            </a:r>
            <a:r>
              <a:rPr lang="es-ES" sz="2800" dirty="0" smtClean="0">
                <a:latin typeface="Times New Roman" pitchFamily="18" charset="0"/>
                <a:cs typeface="Times New Roman" pitchFamily="18" charset="0"/>
              </a:rPr>
              <a:t>iftle</a:t>
            </a:r>
            <a:r>
              <a:rPr lang="tr-TR" sz="2800" dirty="0" smtClean="0">
                <a:latin typeface="Times New Roman" pitchFamily="18" charset="0"/>
                <a:cs typeface="Times New Roman" pitchFamily="18" charset="0"/>
              </a:rPr>
              <a:t>ş</a:t>
            </a:r>
            <a:r>
              <a:rPr lang="es-ES" sz="2800" dirty="0" smtClean="0">
                <a:latin typeface="Times New Roman" pitchFamily="18" charset="0"/>
                <a:cs typeface="Times New Roman" pitchFamily="18" charset="0"/>
              </a:rPr>
              <a:t>tirme</a:t>
            </a:r>
            <a:r>
              <a:rPr lang="tr-TR" sz="2800" dirty="0" smtClean="0">
                <a:latin typeface="Times New Roman" pitchFamily="18" charset="0"/>
                <a:cs typeface="Times New Roman" pitchFamily="18" charset="0"/>
              </a:rPr>
              <a:t>ye göre avantajları; </a:t>
            </a:r>
          </a:p>
          <a:p>
            <a:pPr algn="just">
              <a:buNone/>
            </a:pPr>
            <a:r>
              <a:rPr lang="tr-TR" sz="2800" dirty="0" smtClean="0">
                <a:latin typeface="Times New Roman" pitchFamily="18" charset="0"/>
                <a:cs typeface="Times New Roman" pitchFamily="18" charset="0"/>
              </a:rPr>
              <a:t>• Doğal çiftleştirmede 1 horoz/10 tavuk iken yapay tohumlama ile bir horozla bir haftada 100-150 dişi döllenebilmektedir. Böylece damızlık değeri yüksek horozlardan daha yüksek oranda yararlanma imkanı doğmaktadır. </a:t>
            </a:r>
          </a:p>
          <a:p>
            <a:pPr algn="just">
              <a:buNone/>
            </a:pPr>
            <a:r>
              <a:rPr lang="tr-TR" sz="2800" dirty="0" smtClean="0">
                <a:latin typeface="Times New Roman" pitchFamily="18" charset="0"/>
                <a:cs typeface="Times New Roman" pitchFamily="18" charset="0"/>
              </a:rPr>
              <a:t>•Ağır yapılı etlik piliç ebeveynlerinde horozların tavuklara verecekleri zararlar yapay tohumlama ile önlenebilmektedir.</a:t>
            </a:r>
          </a:p>
          <a:p>
            <a:pPr algn="just">
              <a:buNone/>
            </a:pPr>
            <a:r>
              <a:rPr lang="tr-TR" sz="2800" dirty="0" smtClean="0">
                <a:latin typeface="Times New Roman" pitchFamily="18" charset="0"/>
                <a:cs typeface="Times New Roman" pitchFamily="18" charset="0"/>
              </a:rPr>
              <a:t>• Horozlar sürüye katılmadan önce semen kaliteleri açısından bir ön teste tabi tutulurlar</a:t>
            </a:r>
          </a:p>
          <a:p>
            <a:pPr algn="just">
              <a:buNone/>
            </a:pPr>
            <a:r>
              <a:rPr lang="tr-TR" sz="2800" dirty="0" smtClean="0">
                <a:latin typeface="Times New Roman" pitchFamily="18" charset="0"/>
                <a:cs typeface="Times New Roman" pitchFamily="18" charset="0"/>
              </a:rPr>
              <a:t>• Yapay tohumlamanın kafes sisteminde kullanımı ile ıslah çalışmalarında aynı tavuklarla farklı horozların çiftleştirilmesine imkan vermektedir</a:t>
            </a:r>
            <a:endParaRPr lang="tr-TR" sz="28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476672"/>
            <a:ext cx="8568952" cy="5976664"/>
          </a:xfrm>
        </p:spPr>
        <p:txBody>
          <a:bodyPr>
            <a:normAutofit/>
          </a:bodyPr>
          <a:lstStyle/>
          <a:p>
            <a:pPr algn="just">
              <a:lnSpc>
                <a:spcPct val="150000"/>
              </a:lnSpc>
              <a:buNone/>
            </a:pPr>
            <a:r>
              <a:rPr lang="tr-TR" dirty="0" smtClean="0">
                <a:latin typeface="Times New Roman" pitchFamily="18" charset="0"/>
                <a:cs typeface="Times New Roman" pitchFamily="18" charset="0"/>
              </a:rPr>
              <a:t>		Bütün bu olumlu yönlerine karşın yapay tohumlamanın geniş ölçüde yaygınlaşmamasının başlıca nedeni, ayrı alet ekipman gerektirmesi, tavukların ve horozların ayrı kafeslerde barındırılma zorunluluğu, bu işi uygulayacak olan teknik elemanların azlığı ve işçilik ücretlerinin maliyete olan etkisidir.</a:t>
            </a:r>
            <a:endParaRPr lang="tr-TR"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16632"/>
            <a:ext cx="8568952" cy="6408712"/>
          </a:xfrm>
        </p:spPr>
        <p:txBody>
          <a:bodyPr>
            <a:noAutofit/>
          </a:bodyPr>
          <a:lstStyle/>
          <a:p>
            <a:pPr algn="just">
              <a:lnSpc>
                <a:spcPct val="170000"/>
              </a:lnSpc>
              <a:buNone/>
            </a:pPr>
            <a:r>
              <a:rPr lang="tr-TR" sz="2600" dirty="0" smtClean="0">
                <a:latin typeface="Times New Roman" pitchFamily="18" charset="0"/>
                <a:cs typeface="Times New Roman" pitchFamily="18" charset="0"/>
              </a:rPr>
              <a:t>		Yapay tohumlamada kullanılacak horozların tavuklardan uzak bir yerde ve bireysel kafeslerde (horozların ibiklerinin değmeyeceği kadar yüksek ve rahat ölçülerde) barındırılması gereklidir. Horozların gerilerindeki tüyler temizlenir ve tohumlamada kullanılmadan iki hafta önce sağıma alıştırılırlar. Sağımdan 3-4 saat önce horozların suları kesilerek semenin dışkısız ve temiz alınması sağlanır. Sağım esnasında sakin ve sessiz olunmalı, aynı kişilerden oluşan ekiple çalışılmalıdır.</a:t>
            </a:r>
            <a:endParaRPr lang="tr-TR" sz="26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120680"/>
          </a:xfrm>
        </p:spPr>
        <p:txBody>
          <a:bodyPr>
            <a:normAutofit fontScale="92500" lnSpcReduction="20000"/>
          </a:bodyPr>
          <a:lstStyle/>
          <a:p>
            <a:pPr algn="just">
              <a:lnSpc>
                <a:spcPct val="150000"/>
              </a:lnSpc>
              <a:buNone/>
            </a:pPr>
            <a:r>
              <a:rPr lang="tr-TR" dirty="0" smtClean="0">
                <a:latin typeface="Times New Roman" pitchFamily="18" charset="0"/>
                <a:cs typeface="Times New Roman" pitchFamily="18" charset="0"/>
              </a:rPr>
              <a:t>		Horozlardan alınan semen miktarı hayvanın </a:t>
            </a:r>
            <a:r>
              <a:rPr lang="tr-TR" dirty="0" err="1" smtClean="0">
                <a:latin typeface="Times New Roman" pitchFamily="18" charset="0"/>
                <a:cs typeface="Times New Roman" pitchFamily="18" charset="0"/>
              </a:rPr>
              <a:t>genotipik</a:t>
            </a:r>
            <a:r>
              <a:rPr lang="tr-TR" dirty="0" smtClean="0">
                <a:latin typeface="Times New Roman" pitchFamily="18" charset="0"/>
                <a:cs typeface="Times New Roman" pitchFamily="18" charset="0"/>
              </a:rPr>
              <a:t> yapısı, çevre </a:t>
            </a:r>
            <a:r>
              <a:rPr lang="tr-TR" dirty="0" smtClean="0">
                <a:latin typeface="Times New Roman" pitchFamily="18" charset="0"/>
                <a:cs typeface="Times New Roman" pitchFamily="18" charset="0"/>
              </a:rPr>
              <a:t>faktörleri</a:t>
            </a:r>
            <a:r>
              <a:rPr lang="tr-TR" dirty="0" smtClean="0">
                <a:latin typeface="Times New Roman" pitchFamily="18" charset="0"/>
                <a:cs typeface="Times New Roman" pitchFamily="18" charset="0"/>
              </a:rPr>
              <a:t>, bakım besleme koşulları ve yaşına göre değişebilir. İri yapılı </a:t>
            </a:r>
            <a:r>
              <a:rPr lang="nb-NO" dirty="0" smtClean="0">
                <a:latin typeface="Times New Roman" pitchFamily="18" charset="0"/>
                <a:cs typeface="Times New Roman" pitchFamily="18" charset="0"/>
              </a:rPr>
              <a:t>horozlar</a:t>
            </a:r>
            <a:r>
              <a:rPr lang="tr-TR" dirty="0" smtClean="0">
                <a:latin typeface="Times New Roman" pitchFamily="18" charset="0"/>
                <a:cs typeface="Times New Roman" pitchFamily="18" charset="0"/>
              </a:rPr>
              <a:t>,</a:t>
            </a:r>
            <a:r>
              <a:rPr lang="nb-NO" dirty="0" smtClean="0">
                <a:latin typeface="Times New Roman" pitchFamily="18" charset="0"/>
                <a:cs typeface="Times New Roman" pitchFamily="18" charset="0"/>
              </a:rPr>
              <a:t> </a:t>
            </a:r>
            <a:r>
              <a:rPr lang="nb-NO" dirty="0" smtClean="0">
                <a:latin typeface="Times New Roman" pitchFamily="18" charset="0"/>
                <a:cs typeface="Times New Roman" pitchFamily="18" charset="0"/>
              </a:rPr>
              <a:t>hafiflere g</a:t>
            </a:r>
            <a:r>
              <a:rPr lang="tr-TR" dirty="0" smtClean="0">
                <a:latin typeface="Times New Roman" pitchFamily="18" charset="0"/>
                <a:cs typeface="Times New Roman" pitchFamily="18" charset="0"/>
              </a:rPr>
              <a:t>ö</a:t>
            </a:r>
            <a:r>
              <a:rPr lang="nb-NO" dirty="0" smtClean="0">
                <a:latin typeface="Times New Roman" pitchFamily="18" charset="0"/>
                <a:cs typeface="Times New Roman" pitchFamily="18" charset="0"/>
              </a:rPr>
              <a:t>re daha fazla semen </a:t>
            </a:r>
            <a:r>
              <a:rPr lang="tr-TR" dirty="0" smtClean="0">
                <a:latin typeface="Times New Roman" pitchFamily="18" charset="0"/>
                <a:cs typeface="Times New Roman" pitchFamily="18" charset="0"/>
              </a:rPr>
              <a:t>ü</a:t>
            </a:r>
            <a:r>
              <a:rPr lang="nb-NO" dirty="0" smtClean="0">
                <a:latin typeface="Times New Roman" pitchFamily="18" charset="0"/>
                <a:cs typeface="Times New Roman" pitchFamily="18" charset="0"/>
              </a:rPr>
              <a:t>retmektedir. Genellikle ağır</a:t>
            </a:r>
            <a:r>
              <a:rPr lang="tr-TR" dirty="0" smtClean="0">
                <a:latin typeface="Times New Roman" pitchFamily="18" charset="0"/>
                <a:cs typeface="Times New Roman" pitchFamily="18" charset="0"/>
              </a:rPr>
              <a:t> yapılı horozlardan 0.7-1.0 </a:t>
            </a:r>
            <a:r>
              <a:rPr lang="tr-TR" dirty="0" err="1" smtClean="0">
                <a:latin typeface="Times New Roman" pitchFamily="18" charset="0"/>
                <a:cs typeface="Times New Roman" pitchFamily="18" charset="0"/>
              </a:rPr>
              <a:t>cc</a:t>
            </a:r>
            <a:r>
              <a:rPr lang="tr-TR" dirty="0" smtClean="0">
                <a:latin typeface="Times New Roman" pitchFamily="18" charset="0"/>
                <a:cs typeface="Times New Roman" pitchFamily="18" charset="0"/>
              </a:rPr>
              <a:t>; hafiflerden ise 0.4-0.6 </a:t>
            </a:r>
            <a:r>
              <a:rPr lang="tr-TR" dirty="0" err="1" smtClean="0">
                <a:latin typeface="Times New Roman" pitchFamily="18" charset="0"/>
                <a:cs typeface="Times New Roman" pitchFamily="18" charset="0"/>
              </a:rPr>
              <a:t>cc</a:t>
            </a:r>
            <a:r>
              <a:rPr lang="tr-TR" dirty="0" smtClean="0">
                <a:latin typeface="Times New Roman" pitchFamily="18" charset="0"/>
                <a:cs typeface="Times New Roman" pitchFamily="18" charset="0"/>
              </a:rPr>
              <a:t> arasında semen alınabilmektedir. Her bir </a:t>
            </a:r>
            <a:r>
              <a:rPr lang="tr-TR" dirty="0" err="1" smtClean="0">
                <a:latin typeface="Times New Roman" pitchFamily="18" charset="0"/>
                <a:cs typeface="Times New Roman" pitchFamily="18" charset="0"/>
              </a:rPr>
              <a:t>cc</a:t>
            </a:r>
            <a:r>
              <a:rPr lang="tr-TR" dirty="0" smtClean="0">
                <a:latin typeface="Times New Roman" pitchFamily="18" charset="0"/>
                <a:cs typeface="Times New Roman" pitchFamily="18" charset="0"/>
              </a:rPr>
              <a:t> semen içerisinde 3.5 milyon </a:t>
            </a:r>
            <a:r>
              <a:rPr lang="tr-TR" dirty="0" err="1" smtClean="0">
                <a:latin typeface="Times New Roman" pitchFamily="18" charset="0"/>
                <a:cs typeface="Times New Roman" pitchFamily="18" charset="0"/>
              </a:rPr>
              <a:t>spermatozoa</a:t>
            </a:r>
            <a:r>
              <a:rPr lang="tr-TR" dirty="0" smtClean="0">
                <a:latin typeface="Times New Roman" pitchFamily="18" charset="0"/>
                <a:cs typeface="Times New Roman" pitchFamily="18" charset="0"/>
              </a:rPr>
              <a:t> bulunmaktadır. Bu düzeydeki semen ile en uygun sağım sıklığı günde birdir.</a:t>
            </a:r>
            <a:endParaRPr lang="tr-TR"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264696"/>
          </a:xfrm>
        </p:spPr>
        <p:txBody>
          <a:bodyPr>
            <a:noAutofit/>
          </a:bodyPr>
          <a:lstStyle/>
          <a:p>
            <a:pPr algn="just">
              <a:lnSpc>
                <a:spcPct val="160000"/>
              </a:lnSpc>
              <a:buNone/>
            </a:pPr>
            <a:r>
              <a:rPr lang="tr-TR" sz="2400" dirty="0" smtClean="0">
                <a:latin typeface="Times New Roman" pitchFamily="18" charset="0"/>
                <a:cs typeface="Times New Roman" pitchFamily="18" charset="0"/>
              </a:rPr>
              <a:t>		Horozun </a:t>
            </a:r>
            <a:r>
              <a:rPr lang="tr-TR" sz="2400" dirty="0" err="1" smtClean="0">
                <a:latin typeface="Times New Roman" pitchFamily="18" charset="0"/>
                <a:cs typeface="Times New Roman" pitchFamily="18" charset="0"/>
              </a:rPr>
              <a:t>pelvis</a:t>
            </a:r>
            <a:r>
              <a:rPr lang="tr-TR" sz="2400" dirty="0" smtClean="0">
                <a:latin typeface="Times New Roman" pitchFamily="18" charset="0"/>
                <a:cs typeface="Times New Roman" pitchFamily="18" charset="0"/>
              </a:rPr>
              <a:t> kemiklerinin aşağısı ve karnın yumuşak kısmına masaj yapılarak </a:t>
            </a:r>
            <a:r>
              <a:rPr lang="tr-TR" sz="2400" dirty="0" err="1" smtClean="0">
                <a:latin typeface="Times New Roman" pitchFamily="18" charset="0"/>
                <a:cs typeface="Times New Roman" pitchFamily="18" charset="0"/>
              </a:rPr>
              <a:t>papilanın</a:t>
            </a:r>
            <a:r>
              <a:rPr lang="tr-TR" sz="2400" dirty="0" smtClean="0">
                <a:latin typeface="Times New Roman" pitchFamily="18" charset="0"/>
                <a:cs typeface="Times New Roman" pitchFamily="18" charset="0"/>
              </a:rPr>
              <a:t> dışarı çıkması sağlanır ve </a:t>
            </a:r>
            <a:r>
              <a:rPr lang="tr-TR" sz="2400" dirty="0" err="1" smtClean="0">
                <a:latin typeface="Times New Roman" pitchFamily="18" charset="0"/>
                <a:cs typeface="Times New Roman" pitchFamily="18" charset="0"/>
              </a:rPr>
              <a:t>ereksiyon</a:t>
            </a:r>
            <a:r>
              <a:rPr lang="tr-TR" sz="2400" dirty="0" smtClean="0">
                <a:latin typeface="Times New Roman" pitchFamily="18" charset="0"/>
                <a:cs typeface="Times New Roman" pitchFamily="18" charset="0"/>
              </a:rPr>
              <a:t> sonucu elde edilen semen bir tüpte toplanır. Daha sonra semen bu haliyle veya değişik sulandırıcılarla tavuğun yumurta kanalına 2.5-5 cm derinliğe bırakılır. Sulandırıcılar semenin özelliğini bozmayan, </a:t>
            </a:r>
            <a:r>
              <a:rPr lang="tr-TR" sz="2400" dirty="0" err="1" smtClean="0">
                <a:latin typeface="Times New Roman" pitchFamily="18" charset="0"/>
                <a:cs typeface="Times New Roman" pitchFamily="18" charset="0"/>
              </a:rPr>
              <a:t>pH’yı</a:t>
            </a:r>
            <a:r>
              <a:rPr lang="tr-TR" sz="2400" dirty="0" smtClean="0">
                <a:latin typeface="Times New Roman" pitchFamily="18" charset="0"/>
                <a:cs typeface="Times New Roman" pitchFamily="18" charset="0"/>
              </a:rPr>
              <a:t> değiştirmeyen, yumurta yolunda hareket etmeyi kolaylaştıran özelliklerde olmalıdır. </a:t>
            </a:r>
            <a:r>
              <a:rPr lang="tr-TR" sz="2400" dirty="0" err="1" smtClean="0">
                <a:latin typeface="Times New Roman" pitchFamily="18" charset="0"/>
                <a:cs typeface="Times New Roman" pitchFamily="18" charset="0"/>
              </a:rPr>
              <a:t>Spermatozoalar</a:t>
            </a:r>
            <a:r>
              <a:rPr lang="tr-TR" sz="2400" dirty="0" smtClean="0">
                <a:latin typeface="Times New Roman" pitchFamily="18" charset="0"/>
                <a:cs typeface="Times New Roman" pitchFamily="18" charset="0"/>
              </a:rPr>
              <a:t> tavuk vücudunda canlılıklarını 2-3 hafta koruyabilmektedir. Ancak dış ortamda horoz </a:t>
            </a:r>
            <a:r>
              <a:rPr lang="tr-TR" sz="2400" dirty="0" err="1" smtClean="0">
                <a:latin typeface="Times New Roman" pitchFamily="18" charset="0"/>
                <a:cs typeface="Times New Roman" pitchFamily="18" charset="0"/>
              </a:rPr>
              <a:t>spermatozoasının</a:t>
            </a:r>
            <a:r>
              <a:rPr lang="tr-TR" sz="2400" dirty="0" smtClean="0">
                <a:latin typeface="Times New Roman" pitchFamily="18" charset="0"/>
                <a:cs typeface="Times New Roman" pitchFamily="18" charset="0"/>
              </a:rPr>
              <a:t> saklanması, derin dondurulması henüz pratik bir uygulama olamamıştır.</a:t>
            </a:r>
          </a:p>
          <a:p>
            <a:pPr algn="just">
              <a:lnSpc>
                <a:spcPct val="160000"/>
              </a:lnSpc>
              <a:buNone/>
            </a:pPr>
            <a:endParaRPr lang="tr-TR"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1. Islah İşletmeleri</a:t>
            </a:r>
            <a:r>
              <a:rPr lang="tr-TR" dirty="0" smtClean="0"/>
              <a:t/>
            </a:r>
            <a:br>
              <a:rPr lang="tr-TR" dirty="0" smtClean="0"/>
            </a:br>
            <a:endParaRPr lang="tr-TR" dirty="0"/>
          </a:p>
        </p:txBody>
      </p:sp>
      <p:sp>
        <p:nvSpPr>
          <p:cNvPr id="3" name="İçerik Yer Tutucusu 2"/>
          <p:cNvSpPr>
            <a:spLocks noGrp="1"/>
          </p:cNvSpPr>
          <p:nvPr>
            <p:ph idx="1"/>
          </p:nvPr>
        </p:nvSpPr>
        <p:spPr>
          <a:xfrm>
            <a:off x="457200" y="1268760"/>
            <a:ext cx="8363272" cy="5256584"/>
          </a:xfrm>
        </p:spPr>
        <p:txBody>
          <a:bodyPr>
            <a:normAutofit fontScale="92500"/>
          </a:bodyPr>
          <a:lstStyle/>
          <a:p>
            <a:pPr marL="0" indent="0" algn="just">
              <a:buNone/>
            </a:pPr>
            <a:r>
              <a:rPr lang="tr-TR" dirty="0" smtClean="0"/>
              <a:t>	Günümüzde ticari tavukçuluk işletmelerinde </a:t>
            </a:r>
            <a:r>
              <a:rPr lang="tr-TR" b="1" dirty="0" smtClean="0"/>
              <a:t>Hibrit</a:t>
            </a:r>
            <a:r>
              <a:rPr lang="tr-TR" dirty="0" smtClean="0"/>
              <a:t> materyallerden faydalanılmaktadır. </a:t>
            </a:r>
            <a:r>
              <a:rPr lang="tr-TR" dirty="0" err="1" smtClean="0"/>
              <a:t>Genotipik</a:t>
            </a:r>
            <a:r>
              <a:rPr lang="tr-TR" dirty="0" smtClean="0"/>
              <a:t> yapı itibariyle birbirinden farklı ebeveyn hatları melezlenerek yeterli </a:t>
            </a:r>
            <a:r>
              <a:rPr lang="tr-TR" dirty="0" err="1" smtClean="0"/>
              <a:t>heterosis</a:t>
            </a:r>
            <a:r>
              <a:rPr lang="tr-TR" dirty="0" smtClean="0"/>
              <a:t> etkisi gösterenler ana ve baba hattı olarak ayrılır. Ticari üretim işletmelerinin kullandığı bu melezleme materyallerine </a:t>
            </a:r>
            <a:r>
              <a:rPr lang="tr-TR" b="1" dirty="0" smtClean="0"/>
              <a:t>Kullanma Melezi </a:t>
            </a:r>
            <a:r>
              <a:rPr lang="tr-TR" dirty="0" smtClean="0"/>
              <a:t>de denilmektedir. Üstün verim özelliklerine sahip </a:t>
            </a:r>
            <a:r>
              <a:rPr lang="tr-TR" dirty="0" err="1" smtClean="0"/>
              <a:t>hibritler</a:t>
            </a:r>
            <a:r>
              <a:rPr lang="tr-TR" dirty="0" smtClean="0"/>
              <a:t> kendi aralarında çiftleştirildiklerinde </a:t>
            </a:r>
            <a:r>
              <a:rPr lang="tr-TR" dirty="0" err="1" smtClean="0"/>
              <a:t>heterosisi</a:t>
            </a:r>
            <a:r>
              <a:rPr lang="tr-TR" dirty="0" smtClean="0"/>
              <a:t> oluşturan gen etkileri ortadan kalktığından bu üstünlüklerini devam ettiremezler.</a:t>
            </a:r>
            <a:endParaRPr lang="tr-TR" b="1" dirty="0"/>
          </a:p>
        </p:txBody>
      </p:sp>
    </p:spTree>
    <p:extLst>
      <p:ext uri="{BB962C8B-B14F-4D97-AF65-F5344CB8AC3E}">
        <p14:creationId xmlns:p14="http://schemas.microsoft.com/office/powerpoint/2010/main" xmlns="" val="15324633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2. Üretim İşletmeleri</a:t>
            </a:r>
            <a:endParaRPr lang="tr-TR" b="1" dirty="0"/>
          </a:p>
        </p:txBody>
      </p:sp>
      <p:sp>
        <p:nvSpPr>
          <p:cNvPr id="3" name="İçerik Yer Tutucusu 2"/>
          <p:cNvSpPr>
            <a:spLocks noGrp="1"/>
          </p:cNvSpPr>
          <p:nvPr>
            <p:ph idx="1"/>
          </p:nvPr>
        </p:nvSpPr>
        <p:spPr>
          <a:xfrm>
            <a:off x="323528" y="1340768"/>
            <a:ext cx="8568952" cy="5256584"/>
          </a:xfrm>
        </p:spPr>
        <p:txBody>
          <a:bodyPr>
            <a:normAutofit/>
          </a:bodyPr>
          <a:lstStyle/>
          <a:p>
            <a:pPr marL="0" indent="0">
              <a:buNone/>
            </a:pPr>
            <a:r>
              <a:rPr lang="tr-TR" b="1" dirty="0" smtClean="0"/>
              <a:t>2.1. Büyük Ebeveyn İşletmeleri</a:t>
            </a:r>
          </a:p>
          <a:p>
            <a:pPr marL="0" indent="0" algn="just">
              <a:buNone/>
            </a:pPr>
            <a:r>
              <a:rPr lang="tr-TR" dirty="0" smtClean="0"/>
              <a:t>	Islah işletmeleri elde ettikleri hatları saf olarak yetiştirmemeleri ve satış avantajlarını sürdürmek için </a:t>
            </a:r>
            <a:r>
              <a:rPr lang="tr-TR" dirty="0"/>
              <a:t>Büyük Ebeveyn </a:t>
            </a:r>
            <a:r>
              <a:rPr lang="tr-TR" dirty="0" smtClean="0"/>
              <a:t>İşletmelerine baba hattını erkek civcivlerini ana hattının ise dişi civcivlerini verirler. </a:t>
            </a:r>
          </a:p>
          <a:p>
            <a:pPr marL="0" indent="0" algn="just">
              <a:buNone/>
            </a:pPr>
            <a:r>
              <a:rPr lang="tr-TR" dirty="0" smtClean="0"/>
              <a:t>	1 büyük ebeveynden 40 adet (♂ veya♀) elde edilebiliyorsa, 400.000 ana hattı dişisi gerekli olduğunda 10.000 adet büyük ebeveyn ana hattı dişisine ihtiyaç duyulacaktır.</a:t>
            </a:r>
            <a:endParaRPr lang="tr-TR" dirty="0"/>
          </a:p>
        </p:txBody>
      </p:sp>
    </p:spTree>
    <p:extLst>
      <p:ext uri="{BB962C8B-B14F-4D97-AF65-F5344CB8AC3E}">
        <p14:creationId xmlns:p14="http://schemas.microsoft.com/office/powerpoint/2010/main" xmlns="" val="1552872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332656"/>
            <a:ext cx="8352928" cy="6336704"/>
          </a:xfrm>
        </p:spPr>
        <p:txBody>
          <a:bodyPr>
            <a:normAutofit lnSpcReduction="10000"/>
          </a:bodyPr>
          <a:lstStyle/>
          <a:p>
            <a:pPr marL="0" indent="0">
              <a:buNone/>
            </a:pPr>
            <a:r>
              <a:rPr lang="tr-TR" b="1" dirty="0" smtClean="0"/>
              <a:t>2.2. Ebeveyn </a:t>
            </a:r>
            <a:r>
              <a:rPr lang="tr-TR" b="1" dirty="0"/>
              <a:t>İşletmeleri</a:t>
            </a:r>
          </a:p>
          <a:p>
            <a:pPr marL="0" indent="0" algn="just">
              <a:buNone/>
            </a:pPr>
            <a:r>
              <a:rPr lang="tr-TR" b="1" dirty="0" smtClean="0"/>
              <a:t>	</a:t>
            </a:r>
            <a:r>
              <a:rPr lang="tr-TR" dirty="0" smtClean="0"/>
              <a:t>Büyük </a:t>
            </a:r>
            <a:r>
              <a:rPr lang="tr-TR" dirty="0"/>
              <a:t>Ebeveyn </a:t>
            </a:r>
            <a:r>
              <a:rPr lang="tr-TR" dirty="0" smtClean="0"/>
              <a:t>İşletmelerinden satın aldıkları </a:t>
            </a:r>
            <a:r>
              <a:rPr lang="tr-TR" dirty="0" err="1" smtClean="0"/>
              <a:t>ebveynleri</a:t>
            </a:r>
            <a:r>
              <a:rPr lang="tr-TR" dirty="0" smtClean="0"/>
              <a:t> yetiştirir, çiftleştirir ve kuluçkalık yumurtalar üreterek, ticari </a:t>
            </a:r>
            <a:r>
              <a:rPr lang="tr-TR" dirty="0" err="1" smtClean="0"/>
              <a:t>hibritlerin</a:t>
            </a:r>
            <a:r>
              <a:rPr lang="tr-TR" dirty="0" smtClean="0"/>
              <a:t> üretimi için kuluçkahanelere satarlar.</a:t>
            </a:r>
            <a:endParaRPr lang="tr-TR" b="1" dirty="0"/>
          </a:p>
          <a:p>
            <a:pPr marL="0" indent="0">
              <a:lnSpc>
                <a:spcPct val="150000"/>
              </a:lnSpc>
              <a:buNone/>
            </a:pPr>
            <a:r>
              <a:rPr lang="tr-TR" sz="4000" b="1" dirty="0" smtClean="0"/>
              <a:t>3. Kuluçkahaneler</a:t>
            </a:r>
          </a:p>
          <a:p>
            <a:pPr marL="0" indent="0" algn="just">
              <a:buNone/>
            </a:pPr>
            <a:r>
              <a:rPr lang="tr-TR" dirty="0" smtClean="0"/>
              <a:t>	Kuluçkahaneler genellikle ebeveyn işletmelerinin bünyesinde kurulmuşlardır. Kuluçka işletmeleri, üretim işletmeleri tarafından üretilen kuluçkalık yumurtaları kuluçka işlemine tabi tutarak üretilen civcivleri ticari işletmelere satarlar.</a:t>
            </a:r>
            <a:endParaRPr lang="tr-TR" dirty="0"/>
          </a:p>
        </p:txBody>
      </p:sp>
    </p:spTree>
    <p:extLst>
      <p:ext uri="{BB962C8B-B14F-4D97-AF65-F5344CB8AC3E}">
        <p14:creationId xmlns:p14="http://schemas.microsoft.com/office/powerpoint/2010/main" xmlns="" val="38627254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xmlns="" val="1767861401"/>
              </p:ext>
            </p:extLst>
          </p:nvPr>
        </p:nvGraphicFramePr>
        <p:xfrm>
          <a:off x="1" y="-2"/>
          <a:ext cx="9144000" cy="6791152"/>
        </p:xfrm>
        <a:graphic>
          <a:graphicData uri="http://schemas.openxmlformats.org/drawingml/2006/table">
            <a:tbl>
              <a:tblPr firstRow="1" bandRow="1">
                <a:tableStyleId>{5C22544A-7EE6-4342-B048-85BDC9FD1C3A}</a:tableStyleId>
              </a:tblPr>
              <a:tblGrid>
                <a:gridCol w="2915815"/>
                <a:gridCol w="1080120"/>
                <a:gridCol w="5148065"/>
              </a:tblGrid>
              <a:tr h="1268762">
                <a:tc gridSpan="3">
                  <a:txBody>
                    <a:bodyPr/>
                    <a:lstStyle/>
                    <a:p>
                      <a:pPr algn="ctr"/>
                      <a:r>
                        <a:rPr lang="tr-TR" sz="2800" dirty="0" smtClean="0"/>
                        <a:t>Islah ve Üretim İşletmelerinin Faaliyetleri ile İlgili Akış Şeması (dörtlü</a:t>
                      </a:r>
                      <a:r>
                        <a:rPr lang="tr-TR" sz="2800" baseline="0" dirty="0" smtClean="0"/>
                        <a:t> melezlemeye göre)</a:t>
                      </a:r>
                      <a:endParaRPr lang="tr-TR" sz="2800" dirty="0"/>
                    </a:p>
                  </a:txBody>
                  <a:tcPr anchor="ctr"/>
                </a:tc>
                <a:tc hMerge="1">
                  <a:txBody>
                    <a:bodyPr/>
                    <a:lstStyle/>
                    <a:p>
                      <a:endParaRPr lang="tr-TR" dirty="0"/>
                    </a:p>
                  </a:txBody>
                  <a:tcPr/>
                </a:tc>
                <a:tc hMerge="1">
                  <a:txBody>
                    <a:bodyPr/>
                    <a:lstStyle/>
                    <a:p>
                      <a:endParaRPr lang="tr-TR" dirty="0"/>
                    </a:p>
                  </a:txBody>
                  <a:tcPr/>
                </a:tc>
              </a:tr>
              <a:tr h="697854">
                <a:tc>
                  <a:txBody>
                    <a:bodyPr/>
                    <a:lstStyle/>
                    <a:p>
                      <a:r>
                        <a:rPr lang="tr-TR" sz="2800" b="1" dirty="0" smtClean="0"/>
                        <a:t>İşletme Türü</a:t>
                      </a:r>
                      <a:endParaRPr lang="tr-TR" sz="2800" b="1" dirty="0"/>
                    </a:p>
                  </a:txBody>
                  <a:tcPr anchor="ctr"/>
                </a:tc>
                <a:tc>
                  <a:txBody>
                    <a:bodyPr/>
                    <a:lstStyle/>
                    <a:p>
                      <a:r>
                        <a:rPr lang="tr-TR" sz="2400" b="1" dirty="0" smtClean="0"/>
                        <a:t> Hatlar</a:t>
                      </a:r>
                      <a:endParaRPr lang="tr-TR" sz="2400" b="1" dirty="0"/>
                    </a:p>
                  </a:txBody>
                  <a:tcPr anchor="ctr"/>
                </a:tc>
                <a:tc>
                  <a:txBody>
                    <a:bodyPr/>
                    <a:lstStyle/>
                    <a:p>
                      <a:pPr algn="ctr"/>
                      <a:r>
                        <a:rPr lang="tr-TR" sz="2400" b="1" dirty="0" smtClean="0"/>
                        <a:t>İşlem</a:t>
                      </a:r>
                      <a:endParaRPr lang="tr-TR" sz="2400" b="1" dirty="0"/>
                    </a:p>
                  </a:txBody>
                  <a:tcPr anchor="ctr"/>
                </a:tc>
              </a:tr>
              <a:tr h="2232248">
                <a:tc>
                  <a:txBody>
                    <a:bodyPr/>
                    <a:lstStyle/>
                    <a:p>
                      <a:r>
                        <a:rPr lang="tr-TR" sz="2800" dirty="0" smtClean="0"/>
                        <a:t>Islah İşletmesi</a:t>
                      </a:r>
                      <a:endParaRPr lang="tr-TR" sz="2800" dirty="0"/>
                    </a:p>
                  </a:txBody>
                  <a:tcPr/>
                </a:tc>
                <a:tc>
                  <a:txBody>
                    <a:bodyPr/>
                    <a:lstStyle/>
                    <a:p>
                      <a:r>
                        <a:rPr lang="tr-TR" dirty="0" smtClean="0"/>
                        <a:t>A</a:t>
                      </a:r>
                    </a:p>
                    <a:p>
                      <a:r>
                        <a:rPr lang="tr-TR" dirty="0" smtClean="0"/>
                        <a:t>B</a:t>
                      </a:r>
                      <a:r>
                        <a:rPr lang="tr-TR" baseline="0" dirty="0" smtClean="0"/>
                        <a:t> </a:t>
                      </a:r>
                    </a:p>
                    <a:p>
                      <a:r>
                        <a:rPr lang="tr-TR" baseline="0" dirty="0" smtClean="0"/>
                        <a:t>C </a:t>
                      </a:r>
                    </a:p>
                    <a:p>
                      <a:r>
                        <a:rPr lang="tr-TR" baseline="0" dirty="0" smtClean="0"/>
                        <a:t>D</a:t>
                      </a:r>
                      <a:endParaRPr lang="tr-TR" dirty="0"/>
                    </a:p>
                  </a:txBody>
                  <a:tcPr/>
                </a:tc>
                <a:tc>
                  <a:txBody>
                    <a:bodyPr/>
                    <a:lstStyle/>
                    <a:p>
                      <a:pPr algn="just"/>
                      <a:r>
                        <a:rPr lang="tr-TR" sz="2200" dirty="0" smtClean="0"/>
                        <a:t>A,B,C,D Hatlarını hibrit ebeveyn hattı olarak elde eder, geliştirir, hatların belirlenmesi için sürekli test melezlemesi yapar, ıslah ve seleksiyon faaliyetlerini yürüterek ürettiği materyali</a:t>
                      </a:r>
                      <a:r>
                        <a:rPr lang="tr-TR" sz="2200" baseline="0" dirty="0" smtClean="0"/>
                        <a:t> büyük ebeveyn işletmelerine satarlar.</a:t>
                      </a:r>
                      <a:endParaRPr lang="tr-TR" sz="2200" dirty="0"/>
                    </a:p>
                  </a:txBody>
                  <a:tcPr/>
                </a:tc>
              </a:tr>
              <a:tr h="1368152">
                <a:tc>
                  <a:txBody>
                    <a:bodyPr/>
                    <a:lstStyle/>
                    <a:p>
                      <a:r>
                        <a:rPr lang="tr-TR" sz="2800" dirty="0" smtClean="0"/>
                        <a:t>Büyük Ebeveyn</a:t>
                      </a:r>
                      <a:r>
                        <a:rPr lang="tr-TR" sz="2800" baseline="0" dirty="0" smtClean="0"/>
                        <a:t> </a:t>
                      </a:r>
                      <a:r>
                        <a:rPr lang="tr-TR" sz="2800" dirty="0" smtClean="0"/>
                        <a:t>İşletmesi</a:t>
                      </a:r>
                      <a:endParaRPr lang="tr-TR"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A</a:t>
                      </a:r>
                    </a:p>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a:t>
                      </a:r>
                      <a:r>
                        <a:rPr lang="tr-TR"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tr-TR" baseline="0" dirty="0" smtClean="0"/>
                        <a:t>C </a:t>
                      </a:r>
                    </a:p>
                    <a:p>
                      <a:pPr marL="0" marR="0" indent="0" algn="l" defTabSz="914400" rtl="0" eaLnBrk="1" fontAlgn="auto" latinLnBrk="0" hangingPunct="1">
                        <a:lnSpc>
                          <a:spcPct val="100000"/>
                        </a:lnSpc>
                        <a:spcBef>
                          <a:spcPts val="0"/>
                        </a:spcBef>
                        <a:spcAft>
                          <a:spcPts val="0"/>
                        </a:spcAft>
                        <a:buClrTx/>
                        <a:buSzTx/>
                        <a:buFontTx/>
                        <a:buNone/>
                        <a:tabLst/>
                        <a:defRPr/>
                      </a:pPr>
                      <a:r>
                        <a:rPr lang="tr-TR" baseline="0" dirty="0" smtClean="0"/>
                        <a:t>D</a:t>
                      </a:r>
                      <a:endParaRPr lang="tr-TR" dirty="0" smtClean="0"/>
                    </a:p>
                    <a:p>
                      <a:endParaRPr lang="tr-TR" dirty="0"/>
                    </a:p>
                  </a:txBody>
                  <a:tcPr/>
                </a:tc>
                <a:tc>
                  <a:txBody>
                    <a:bodyPr/>
                    <a:lstStyle/>
                    <a:p>
                      <a:pPr algn="just"/>
                      <a:r>
                        <a:rPr lang="tr-TR" sz="2200" dirty="0" smtClean="0"/>
                        <a:t>A ♂’</a:t>
                      </a:r>
                      <a:r>
                        <a:rPr lang="tr-TR" sz="2200" dirty="0" err="1" smtClean="0"/>
                        <a:t>lerini</a:t>
                      </a:r>
                      <a:r>
                        <a:rPr lang="tr-TR" sz="2200" dirty="0" smtClean="0"/>
                        <a:t> B♀’</a:t>
                      </a:r>
                      <a:r>
                        <a:rPr lang="tr-TR" sz="2200" dirty="0" err="1" smtClean="0"/>
                        <a:t>leri</a:t>
                      </a:r>
                      <a:r>
                        <a:rPr lang="tr-TR" sz="2200" dirty="0" smtClean="0"/>
                        <a:t> ile, C ♂’</a:t>
                      </a:r>
                      <a:r>
                        <a:rPr lang="tr-TR" sz="2200" dirty="0" err="1" smtClean="0"/>
                        <a:t>lerini</a:t>
                      </a:r>
                      <a:r>
                        <a:rPr lang="tr-TR" sz="2200" dirty="0" smtClean="0"/>
                        <a:t> D ♀’</a:t>
                      </a:r>
                      <a:r>
                        <a:rPr lang="tr-TR" sz="2200" dirty="0" err="1" smtClean="0"/>
                        <a:t>leri</a:t>
                      </a:r>
                      <a:r>
                        <a:rPr lang="tr-TR" sz="2200" dirty="0" smtClean="0"/>
                        <a:t> ile çiftleştirir,</a:t>
                      </a:r>
                      <a:r>
                        <a:rPr lang="tr-TR" sz="2200" baseline="0" dirty="0" smtClean="0"/>
                        <a:t> ürettiği AB </a:t>
                      </a:r>
                      <a:r>
                        <a:rPr lang="tr-TR" sz="2200" dirty="0" smtClean="0"/>
                        <a:t>♂’</a:t>
                      </a:r>
                      <a:r>
                        <a:rPr lang="tr-TR" sz="2200" dirty="0" err="1" smtClean="0"/>
                        <a:t>leri</a:t>
                      </a:r>
                      <a:r>
                        <a:rPr lang="tr-TR" sz="2200" baseline="0" dirty="0" smtClean="0"/>
                        <a:t> ile CD </a:t>
                      </a:r>
                      <a:r>
                        <a:rPr lang="tr-TR" sz="2200" dirty="0" smtClean="0"/>
                        <a:t>♀’</a:t>
                      </a:r>
                      <a:r>
                        <a:rPr lang="tr-TR" sz="2200" dirty="0" err="1" smtClean="0"/>
                        <a:t>lerini</a:t>
                      </a:r>
                      <a:r>
                        <a:rPr lang="tr-TR" sz="2200" baseline="0" dirty="0" smtClean="0"/>
                        <a:t> ebeveyn işletmelerine satarlar.</a:t>
                      </a:r>
                      <a:endParaRPr lang="tr-TR" sz="2200" dirty="0"/>
                    </a:p>
                  </a:txBody>
                  <a:tcPr/>
                </a:tc>
              </a:tr>
              <a:tr h="11292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2800" dirty="0" smtClean="0"/>
                        <a:t>Ebeveyn</a:t>
                      </a:r>
                      <a:r>
                        <a:rPr lang="tr-TR" sz="2800" baseline="0" dirty="0" smtClean="0"/>
                        <a:t> </a:t>
                      </a:r>
                      <a:r>
                        <a:rPr lang="tr-TR" sz="2800" dirty="0" smtClean="0"/>
                        <a:t>İşletmesi</a:t>
                      </a:r>
                    </a:p>
                    <a:p>
                      <a:endParaRPr lang="tr-TR" sz="2800" dirty="0"/>
                    </a:p>
                  </a:txBody>
                  <a:tcPr/>
                </a:tc>
                <a:tc>
                  <a:txBody>
                    <a:bodyPr/>
                    <a:lstStyle/>
                    <a:p>
                      <a:r>
                        <a:rPr lang="tr-TR" dirty="0" smtClean="0"/>
                        <a:t>AB </a:t>
                      </a:r>
                    </a:p>
                    <a:p>
                      <a:endParaRPr lang="tr-TR" dirty="0" smtClean="0"/>
                    </a:p>
                    <a:p>
                      <a:r>
                        <a:rPr lang="tr-TR" dirty="0" smtClean="0"/>
                        <a:t>CD</a:t>
                      </a:r>
                      <a:endParaRPr lang="tr-TR" dirty="0"/>
                    </a:p>
                  </a:txBody>
                  <a:tcPr/>
                </a:tc>
                <a:tc>
                  <a:txBody>
                    <a:bodyPr/>
                    <a:lstStyle/>
                    <a:p>
                      <a:pPr algn="just"/>
                      <a:r>
                        <a:rPr lang="tr-TR" sz="2200" baseline="0" dirty="0" smtClean="0"/>
                        <a:t>AB </a:t>
                      </a:r>
                      <a:r>
                        <a:rPr lang="tr-TR" sz="2200" dirty="0" smtClean="0"/>
                        <a:t>♂’</a:t>
                      </a:r>
                      <a:r>
                        <a:rPr lang="tr-TR" sz="2200" dirty="0" err="1" smtClean="0"/>
                        <a:t>lerini</a:t>
                      </a:r>
                      <a:r>
                        <a:rPr lang="tr-TR" sz="2200" baseline="0" dirty="0" smtClean="0"/>
                        <a:t> CD </a:t>
                      </a:r>
                      <a:r>
                        <a:rPr lang="tr-TR" sz="2200" dirty="0" smtClean="0"/>
                        <a:t>♀’</a:t>
                      </a:r>
                      <a:r>
                        <a:rPr lang="tr-TR" sz="2200" dirty="0" err="1" smtClean="0"/>
                        <a:t>leri</a:t>
                      </a:r>
                      <a:r>
                        <a:rPr lang="tr-TR" sz="2200" dirty="0" smtClean="0"/>
                        <a:t> ile çiftleştirir ve ABCD </a:t>
                      </a:r>
                      <a:r>
                        <a:rPr lang="tr-TR" sz="2200" dirty="0" err="1" smtClean="0"/>
                        <a:t>hibritlerini</a:t>
                      </a:r>
                      <a:r>
                        <a:rPr lang="tr-TR" sz="2200" smtClean="0"/>
                        <a:t> üreterek </a:t>
                      </a:r>
                      <a:r>
                        <a:rPr lang="tr-TR" sz="2200" dirty="0" smtClean="0"/>
                        <a:t>ticari üretim işletmelerine satarlar.</a:t>
                      </a:r>
                      <a:r>
                        <a:rPr lang="tr-TR" sz="2200" baseline="0" dirty="0" smtClean="0"/>
                        <a:t> </a:t>
                      </a:r>
                      <a:endParaRPr lang="tr-TR" sz="2200" dirty="0"/>
                    </a:p>
                  </a:txBody>
                  <a:tcPr/>
                </a:tc>
              </a:tr>
            </a:tbl>
          </a:graphicData>
        </a:graphic>
      </p:graphicFrame>
    </p:spTree>
    <p:extLst>
      <p:ext uri="{BB962C8B-B14F-4D97-AF65-F5344CB8AC3E}">
        <p14:creationId xmlns:p14="http://schemas.microsoft.com/office/powerpoint/2010/main" xmlns="" val="28132905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1143000"/>
          </a:xfrm>
        </p:spPr>
        <p:txBody>
          <a:bodyPr/>
          <a:lstStyle/>
          <a:p>
            <a:r>
              <a:rPr lang="tr-TR" b="1" dirty="0" smtClean="0"/>
              <a:t>4. Büyütme İşletmeleri</a:t>
            </a:r>
            <a:endParaRPr lang="tr-TR" b="1" dirty="0"/>
          </a:p>
        </p:txBody>
      </p:sp>
      <p:sp>
        <p:nvSpPr>
          <p:cNvPr id="3" name="İçerik Yer Tutucusu 2"/>
          <p:cNvSpPr>
            <a:spLocks noGrp="1"/>
          </p:cNvSpPr>
          <p:nvPr>
            <p:ph idx="1"/>
          </p:nvPr>
        </p:nvSpPr>
        <p:spPr>
          <a:xfrm>
            <a:off x="251520" y="1484784"/>
            <a:ext cx="8640960" cy="4896544"/>
          </a:xfrm>
        </p:spPr>
        <p:txBody>
          <a:bodyPr>
            <a:normAutofit fontScale="92500"/>
          </a:bodyPr>
          <a:lstStyle/>
          <a:p>
            <a:pPr marL="0" indent="0" algn="just">
              <a:buNone/>
            </a:pPr>
            <a:r>
              <a:rPr lang="tr-TR" dirty="0" smtClean="0"/>
              <a:t>	Büyütme işletmeleri etçi ebeveynlerin yetiştirilmesi yönünde faaliyet gösterebilirlerse de esas amaçları yumurtacı ticari işletmelere 14-16 haftalık yaşta yarka satmaktır. </a:t>
            </a:r>
          </a:p>
          <a:p>
            <a:pPr marL="0" indent="0" algn="just">
              <a:buNone/>
            </a:pPr>
            <a:r>
              <a:rPr lang="tr-TR" dirty="0" smtClean="0"/>
              <a:t>	Tavukçulukta ayrıntıları en fazla olan yetiştirme dönemi, büyütme dönemidir. İşletmelerde tek yaş grubunda hayvan bulundurulması arzu edilir. </a:t>
            </a:r>
          </a:p>
          <a:p>
            <a:pPr marL="0" indent="0" algn="just">
              <a:buNone/>
            </a:pPr>
            <a:r>
              <a:rPr lang="tr-TR" dirty="0"/>
              <a:t>	</a:t>
            </a:r>
            <a:r>
              <a:rPr lang="tr-TR" dirty="0" smtClean="0"/>
              <a:t>Piliç dönemi 16-18 haftadır ve bir büyütme işletmesi 1 yıl içinde 3 yumurtlama kümesi için gerekli yarkaları büyütmektedir.</a:t>
            </a:r>
            <a:endParaRPr lang="tr-TR" dirty="0"/>
          </a:p>
        </p:txBody>
      </p:sp>
    </p:spTree>
    <p:extLst>
      <p:ext uri="{BB962C8B-B14F-4D97-AF65-F5344CB8AC3E}">
        <p14:creationId xmlns:p14="http://schemas.microsoft.com/office/powerpoint/2010/main" xmlns="" val="40892893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88640"/>
            <a:ext cx="8928992" cy="6669360"/>
          </a:xfrm>
        </p:spPr>
        <p:txBody>
          <a:bodyPr>
            <a:normAutofit fontScale="85000" lnSpcReduction="10000"/>
          </a:bodyPr>
          <a:lstStyle/>
          <a:p>
            <a:pPr marL="0" indent="0">
              <a:buNone/>
            </a:pPr>
            <a:r>
              <a:rPr lang="tr-TR" sz="3500" b="1" dirty="0" smtClean="0"/>
              <a:t>5. Yumurta Tavukçuluğu İşletmeleri</a:t>
            </a:r>
          </a:p>
          <a:p>
            <a:pPr marL="0" indent="0" algn="just">
              <a:buNone/>
            </a:pPr>
            <a:r>
              <a:rPr lang="tr-TR" dirty="0" smtClean="0"/>
              <a:t>	Esas amaçları yemeklik yumurta üretimidir. Kafes sistemlerinde üretim yapılmaktadır. </a:t>
            </a:r>
            <a:r>
              <a:rPr lang="tr-TR" dirty="0">
                <a:latin typeface="Times New Roman" panose="02020603050405020304" pitchFamily="18" charset="0"/>
                <a:cs typeface="Times New Roman" panose="02020603050405020304" pitchFamily="18" charset="0"/>
              </a:rPr>
              <a:t>Ticari yumurtacı </a:t>
            </a:r>
            <a:r>
              <a:rPr lang="tr-TR" dirty="0" err="1">
                <a:latin typeface="Times New Roman" panose="02020603050405020304" pitchFamily="18" charset="0"/>
                <a:cs typeface="Times New Roman" panose="02020603050405020304" pitchFamily="18" charset="0"/>
              </a:rPr>
              <a:t>hibritlerde</a:t>
            </a:r>
            <a:r>
              <a:rPr lang="tr-TR" dirty="0">
                <a:latin typeface="Times New Roman" panose="02020603050405020304" pitchFamily="18" charset="0"/>
                <a:cs typeface="Times New Roman" panose="02020603050405020304" pitchFamily="18" charset="0"/>
              </a:rPr>
              <a:t> yumurta verimi 330'u </a:t>
            </a:r>
            <a:r>
              <a:rPr lang="tr-TR" dirty="0" smtClean="0">
                <a:latin typeface="Times New Roman" panose="02020603050405020304" pitchFamily="18" charset="0"/>
                <a:cs typeface="Times New Roman" panose="02020603050405020304" pitchFamily="18" charset="0"/>
              </a:rPr>
              <a:t>geçmiş ve </a:t>
            </a:r>
            <a:r>
              <a:rPr lang="tr-TR" dirty="0">
                <a:latin typeface="Times New Roman" panose="02020603050405020304" pitchFamily="18" charset="0"/>
                <a:cs typeface="Times New Roman" panose="02020603050405020304" pitchFamily="18" charset="0"/>
              </a:rPr>
              <a:t>yemden yararlanma 2.1'e kadar düşürülebilmiştir.</a:t>
            </a:r>
            <a:r>
              <a:rPr lang="tr-TR" dirty="0" smtClean="0"/>
              <a:t> </a:t>
            </a:r>
            <a:endParaRPr lang="tr-TR" dirty="0"/>
          </a:p>
          <a:p>
            <a:pPr marL="0" indent="0">
              <a:lnSpc>
                <a:spcPct val="170000"/>
              </a:lnSpc>
              <a:buNone/>
            </a:pPr>
            <a:r>
              <a:rPr lang="tr-TR" sz="3500" b="1" dirty="0" smtClean="0"/>
              <a:t>6. Etlik Piliç İşletmeleri</a:t>
            </a:r>
          </a:p>
          <a:p>
            <a:pPr marL="0" indent="0" algn="just">
              <a:buNone/>
            </a:pPr>
            <a:r>
              <a:rPr lang="tr-TR" dirty="0" smtClean="0"/>
              <a:t>	Bu işletmelerin amacı kasaplık piliç üretmektir. Günümüzde e</a:t>
            </a:r>
            <a:r>
              <a:rPr lang="tr-TR" dirty="0" smtClean="0">
                <a:latin typeface="Times New Roman" panose="02020603050405020304" pitchFamily="18" charset="0"/>
                <a:cs typeface="Times New Roman" panose="02020603050405020304" pitchFamily="18" charset="0"/>
              </a:rPr>
              <a:t>tlik piliçler </a:t>
            </a:r>
            <a:r>
              <a:rPr lang="tr-TR" dirty="0">
                <a:latin typeface="Times New Roman" panose="02020603050405020304" pitchFamily="18" charset="0"/>
                <a:cs typeface="Times New Roman" panose="02020603050405020304" pitchFamily="18" charset="0"/>
              </a:rPr>
              <a:t>6 haftada 2-2.5 kg’lık kesim ağırlığına 1.6-1.8 yemden </a:t>
            </a:r>
            <a:r>
              <a:rPr lang="tr-TR" dirty="0" smtClean="0">
                <a:latin typeface="Times New Roman" panose="02020603050405020304" pitchFamily="18" charset="0"/>
                <a:cs typeface="Times New Roman" panose="02020603050405020304" pitchFamily="18" charset="0"/>
              </a:rPr>
              <a:t>yararlanma ile ulaşabilmektedir.</a:t>
            </a:r>
          </a:p>
          <a:p>
            <a:pPr marL="0" indent="0" algn="just">
              <a:lnSpc>
                <a:spcPct val="160000"/>
              </a:lnSpc>
              <a:buNone/>
            </a:pPr>
            <a:r>
              <a:rPr lang="tr-TR" sz="3500" b="1" dirty="0" smtClean="0">
                <a:latin typeface="Times New Roman" panose="02020603050405020304" pitchFamily="18" charset="0"/>
                <a:cs typeface="Times New Roman" panose="02020603050405020304" pitchFamily="18" charset="0"/>
              </a:rPr>
              <a:t>7. Kesimhaneler</a:t>
            </a:r>
          </a:p>
          <a:p>
            <a:pPr marL="0" indent="0" algn="just">
              <a:buNone/>
            </a:pPr>
            <a:r>
              <a:rPr lang="tr-TR" dirty="0" smtClean="0">
                <a:latin typeface="Times New Roman" panose="02020603050405020304" pitchFamily="18" charset="0"/>
                <a:cs typeface="Times New Roman" panose="02020603050405020304" pitchFamily="18" charset="0"/>
              </a:rPr>
              <a:t>	</a:t>
            </a:r>
            <a:r>
              <a:rPr lang="tr-TR" dirty="0" smtClean="0">
                <a:latin typeface="+mj-lt"/>
                <a:cs typeface="Times New Roman" panose="02020603050405020304" pitchFamily="18" charset="0"/>
              </a:rPr>
              <a:t>Esas olarak kesim yaşına gelmiş etlik piliçlerin</a:t>
            </a:r>
            <a:r>
              <a:rPr lang="tr-TR" dirty="0" smtClean="0">
                <a:latin typeface="+mj-lt"/>
              </a:rPr>
              <a:t> kesilip pazara sevkinden sorumlu olmakla birlikte ekonomik yumurtlama ömrünü tamamlamış yumurtacı sürülerinde kesimini gerçekleştiren işletmelerdir.</a:t>
            </a:r>
            <a:endParaRPr lang="tr-TR" dirty="0">
              <a:latin typeface="+mj-lt"/>
            </a:endParaRPr>
          </a:p>
        </p:txBody>
      </p:sp>
    </p:spTree>
    <p:extLst>
      <p:ext uri="{BB962C8B-B14F-4D97-AF65-F5344CB8AC3E}">
        <p14:creationId xmlns:p14="http://schemas.microsoft.com/office/powerpoint/2010/main" xmlns="" val="3541355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332656"/>
            <a:ext cx="8712968" cy="6408712"/>
          </a:xfrm>
        </p:spPr>
        <p:txBody>
          <a:bodyPr>
            <a:normAutofit fontScale="85000" lnSpcReduction="10000"/>
          </a:bodyPr>
          <a:lstStyle/>
          <a:p>
            <a:pPr marL="0" indent="0">
              <a:buNone/>
            </a:pPr>
            <a:r>
              <a:rPr lang="tr-TR" sz="3800" b="1" dirty="0"/>
              <a:t>8</a:t>
            </a:r>
            <a:r>
              <a:rPr lang="tr-TR" sz="3800" b="1" dirty="0" smtClean="0"/>
              <a:t>. Yem Fabrikaları</a:t>
            </a:r>
          </a:p>
          <a:p>
            <a:pPr marL="0" indent="0" algn="just">
              <a:buNone/>
            </a:pPr>
            <a:r>
              <a:rPr lang="tr-TR" dirty="0" smtClean="0"/>
              <a:t>	Tavukçulukta üretim giderlerinin yaklaşık %70’ini yem oluşturduğundan bu işletmeler de büyük öneme sahiptir.</a:t>
            </a:r>
          </a:p>
          <a:p>
            <a:pPr marL="0" indent="0">
              <a:lnSpc>
                <a:spcPct val="160000"/>
              </a:lnSpc>
              <a:buNone/>
            </a:pPr>
            <a:r>
              <a:rPr lang="tr-TR" sz="3800" b="1" dirty="0"/>
              <a:t>9</a:t>
            </a:r>
            <a:r>
              <a:rPr lang="tr-TR" sz="3800" b="1" dirty="0" smtClean="0"/>
              <a:t>. Ekipman Üreticileri</a:t>
            </a:r>
          </a:p>
          <a:p>
            <a:pPr marL="0" indent="0" algn="just">
              <a:buNone/>
            </a:pPr>
            <a:r>
              <a:rPr lang="tr-TR" dirty="0" smtClean="0"/>
              <a:t>	Tavukçulukta faydalanılan otomasyon ve mekanizasyon sonucu kapsamlı ekipman ihtiyacına cevap veren işletmelerdir.</a:t>
            </a:r>
          </a:p>
          <a:p>
            <a:pPr marL="0" indent="0">
              <a:lnSpc>
                <a:spcPct val="160000"/>
              </a:lnSpc>
              <a:buNone/>
            </a:pPr>
            <a:r>
              <a:rPr lang="tr-TR" sz="3800" b="1" dirty="0" smtClean="0"/>
              <a:t>10. Aşı, İlaç ve Yem Katkıları Üreticileri</a:t>
            </a:r>
          </a:p>
          <a:p>
            <a:pPr marL="0" indent="0" algn="just">
              <a:buNone/>
            </a:pPr>
            <a:r>
              <a:rPr lang="tr-TR" dirty="0" smtClean="0"/>
              <a:t>	Tavukçulukta bakteriyel hastalıkların tedavilerinde kullanılmak üzere antibiyotiklerden, </a:t>
            </a:r>
            <a:r>
              <a:rPr lang="tr-TR" dirty="0" err="1" smtClean="0"/>
              <a:t>viral</a:t>
            </a:r>
            <a:r>
              <a:rPr lang="tr-TR" dirty="0" smtClean="0"/>
              <a:t> hastalıklardan korunma amaçlı aşılardan faydalanmak ve özellikle </a:t>
            </a:r>
            <a:r>
              <a:rPr lang="tr-TR" dirty="0" err="1" smtClean="0"/>
              <a:t>rasyonun</a:t>
            </a:r>
            <a:r>
              <a:rPr lang="tr-TR" dirty="0" smtClean="0"/>
              <a:t> vitamin-mineral dengesi için yem katkıları bir zorunluluk haline gelmiştir. </a:t>
            </a:r>
            <a:endParaRPr lang="tr-TR" dirty="0"/>
          </a:p>
        </p:txBody>
      </p:sp>
    </p:spTree>
    <p:extLst>
      <p:ext uri="{BB962C8B-B14F-4D97-AF65-F5344CB8AC3E}">
        <p14:creationId xmlns:p14="http://schemas.microsoft.com/office/powerpoint/2010/main" xmlns="" val="8627235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852</TotalTime>
  <Words>251</Words>
  <Application>Microsoft Office PowerPoint</Application>
  <PresentationFormat>Ekran Gösterisi (4:3)</PresentationFormat>
  <Paragraphs>97</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Ofis Teması</vt:lpstr>
      <vt:lpstr>TAVUKÇULUKTA  İŞLETME TİPLERİ  ve  DAMIZLIK TAVUK YETİŞTİRİCİLİĞİ</vt:lpstr>
      <vt:lpstr>Slayt 2</vt:lpstr>
      <vt:lpstr>1. Islah İşletmeleri </vt:lpstr>
      <vt:lpstr>2. Üretim İşletmeleri</vt:lpstr>
      <vt:lpstr>Slayt 5</vt:lpstr>
      <vt:lpstr>Slayt 6</vt:lpstr>
      <vt:lpstr>4. Büyütme İşletmeleri</vt:lpstr>
      <vt:lpstr>Slayt 8</vt:lpstr>
      <vt:lpstr>Slayt 9</vt:lpstr>
      <vt:lpstr>Slayt 10</vt:lpstr>
      <vt:lpstr>Damızlık Tavuk Yetiştiriciliği</vt:lpstr>
      <vt:lpstr>Slayt 12</vt:lpstr>
      <vt:lpstr>Slayt 13</vt:lpstr>
      <vt:lpstr>Slayt 14</vt:lpstr>
      <vt:lpstr>Damızlık Tavuk Yetiştirme Sistemi</vt:lpstr>
      <vt:lpstr>Slayt 16</vt:lpstr>
      <vt:lpstr>Slayt 17</vt:lpstr>
      <vt:lpstr>Slayt 18</vt:lpstr>
      <vt:lpstr>Slayt 19</vt:lpstr>
      <vt:lpstr>Slayt 20</vt:lpstr>
      <vt:lpstr>Horoz/Tavuk Oranı</vt:lpstr>
      <vt:lpstr>Slayt 22</vt:lpstr>
      <vt:lpstr>Slayt 23</vt:lpstr>
      <vt:lpstr>Yapay Tohumlama</vt:lpstr>
      <vt:lpstr>Slayt 25</vt:lpstr>
      <vt:lpstr>Slayt 26</vt:lpstr>
      <vt:lpstr>Slayt 27</vt:lpstr>
      <vt:lpstr>Slayt 28</vt:lpstr>
      <vt:lpstr>Slayt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TAVUKÇULUKTA İŞLETME TİPLERİ</dc:title>
  <dc:creator>AkrepKral</dc:creator>
  <cp:lastModifiedBy>Samsung</cp:lastModifiedBy>
  <cp:revision>17</cp:revision>
  <dcterms:created xsi:type="dcterms:W3CDTF">2015-02-28T23:43:09Z</dcterms:created>
  <dcterms:modified xsi:type="dcterms:W3CDTF">2017-12-18T06:32:45Z</dcterms:modified>
</cp:coreProperties>
</file>