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269" r:id="rId3"/>
    <p:sldId id="291" r:id="rId4"/>
    <p:sldId id="362" r:id="rId5"/>
    <p:sldId id="292" r:id="rId6"/>
    <p:sldId id="359" r:id="rId7"/>
    <p:sldId id="361" r:id="rId8"/>
    <p:sldId id="360" r:id="rId9"/>
    <p:sldId id="295" r:id="rId10"/>
    <p:sldId id="294" r:id="rId11"/>
    <p:sldId id="261" r:id="rId12"/>
    <p:sldId id="296" r:id="rId13"/>
    <p:sldId id="302" r:id="rId14"/>
    <p:sldId id="303" r:id="rId15"/>
    <p:sldId id="304" r:id="rId16"/>
    <p:sldId id="301" r:id="rId17"/>
    <p:sldId id="305" r:id="rId18"/>
    <p:sldId id="306" r:id="rId19"/>
    <p:sldId id="300" r:id="rId20"/>
    <p:sldId id="297" r:id="rId21"/>
    <p:sldId id="263" r:id="rId22"/>
    <p:sldId id="307" r:id="rId23"/>
    <p:sldId id="309" r:id="rId24"/>
    <p:sldId id="282" r:id="rId25"/>
    <p:sldId id="298" r:id="rId26"/>
    <p:sldId id="299" r:id="rId27"/>
    <p:sldId id="283" r:id="rId28"/>
    <p:sldId id="272" r:id="rId29"/>
    <p:sldId id="274" r:id="rId30"/>
    <p:sldId id="281" r:id="rId31"/>
    <p:sldId id="311" r:id="rId32"/>
    <p:sldId id="312" r:id="rId33"/>
    <p:sldId id="310" r:id="rId34"/>
    <p:sldId id="285" r:id="rId35"/>
    <p:sldId id="273" r:id="rId36"/>
    <p:sldId id="276" r:id="rId37"/>
    <p:sldId id="315" r:id="rId38"/>
    <p:sldId id="313" r:id="rId39"/>
    <p:sldId id="316" r:id="rId40"/>
    <p:sldId id="320" r:id="rId41"/>
    <p:sldId id="317" r:id="rId42"/>
    <p:sldId id="318" r:id="rId43"/>
    <p:sldId id="322" r:id="rId44"/>
    <p:sldId id="324" r:id="rId45"/>
    <p:sldId id="323" r:id="rId46"/>
    <p:sldId id="325" r:id="rId47"/>
    <p:sldId id="319" r:id="rId48"/>
    <p:sldId id="321" r:id="rId49"/>
    <p:sldId id="326" r:id="rId50"/>
    <p:sldId id="287" r:id="rId51"/>
    <p:sldId id="286" r:id="rId52"/>
    <p:sldId id="289" r:id="rId53"/>
    <p:sldId id="327" r:id="rId54"/>
    <p:sldId id="290" r:id="rId55"/>
    <p:sldId id="265" r:id="rId56"/>
    <p:sldId id="334" r:id="rId57"/>
    <p:sldId id="266" r:id="rId58"/>
    <p:sldId id="335" r:id="rId59"/>
    <p:sldId id="336" r:id="rId60"/>
    <p:sldId id="267" r:id="rId61"/>
    <p:sldId id="337" r:id="rId62"/>
    <p:sldId id="338" r:id="rId63"/>
    <p:sldId id="339" r:id="rId64"/>
    <p:sldId id="340" r:id="rId65"/>
    <p:sldId id="342" r:id="rId66"/>
    <p:sldId id="328" r:id="rId67"/>
    <p:sldId id="344" r:id="rId68"/>
    <p:sldId id="358" r:id="rId69"/>
    <p:sldId id="343" r:id="rId70"/>
    <p:sldId id="350" r:id="rId71"/>
    <p:sldId id="354" r:id="rId72"/>
    <p:sldId id="330" r:id="rId73"/>
    <p:sldId id="352" r:id="rId74"/>
    <p:sldId id="353" r:id="rId75"/>
    <p:sldId id="329" r:id="rId76"/>
    <p:sldId id="357" r:id="rId77"/>
    <p:sldId id="331" r:id="rId78"/>
    <p:sldId id="332" r:id="rId79"/>
    <p:sldId id="349" r:id="rId80"/>
    <p:sldId id="356"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54E37-2B1A-409F-B7C6-846F2FB1E461}" type="datetimeFigureOut">
              <a:rPr lang="tr-TR" smtClean="0"/>
              <a:t>21.01.2023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6B3D-ADA8-4E1B-818A-EC1F44F15C48}" type="slidenum">
              <a:rPr lang="tr-TR" smtClean="0"/>
              <a:t>‹#›</a:t>
            </a:fld>
            <a:endParaRPr lang="tr-TR"/>
          </a:p>
        </p:txBody>
      </p:sp>
    </p:spTree>
    <p:extLst>
      <p:ext uri="{BB962C8B-B14F-4D97-AF65-F5344CB8AC3E}">
        <p14:creationId xmlns:p14="http://schemas.microsoft.com/office/powerpoint/2010/main" val="179143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D4C6B3D-ADA8-4E1B-818A-EC1F44F15C48}" type="slidenum">
              <a:rPr lang="tr-TR" smtClean="0"/>
              <a:t>44</a:t>
            </a:fld>
            <a:endParaRPr lang="tr-TR"/>
          </a:p>
        </p:txBody>
      </p:sp>
    </p:spTree>
    <p:extLst>
      <p:ext uri="{BB962C8B-B14F-4D97-AF65-F5344CB8AC3E}">
        <p14:creationId xmlns:p14="http://schemas.microsoft.com/office/powerpoint/2010/main" val="43479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143234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89685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09030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28626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41759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60179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EEBFF20-54E1-42B5-9B58-B53E9530C88B}" type="datetimeFigureOut">
              <a:rPr lang="tr-TR" smtClean="0"/>
              <a:t>21.01.2023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98194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EEBFF20-54E1-42B5-9B58-B53E9530C88B}" type="datetimeFigureOut">
              <a:rPr lang="tr-TR" smtClean="0"/>
              <a:t>21.01.2023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69796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BFF20-54E1-42B5-9B58-B53E9530C88B}" type="datetimeFigureOut">
              <a:rPr lang="tr-TR" smtClean="0"/>
              <a:t>21.01.2023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71483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7345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92923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BFF20-54E1-42B5-9B58-B53E9530C88B}" type="datetimeFigureOut">
              <a:rPr lang="tr-TR" smtClean="0"/>
              <a:t>21.01.2023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B17B0-CA96-4D32-B1A4-66C5279AFA43}" type="slidenum">
              <a:rPr lang="tr-TR" smtClean="0"/>
              <a:t>‹#›</a:t>
            </a:fld>
            <a:endParaRPr lang="tr-TR"/>
          </a:p>
        </p:txBody>
      </p:sp>
    </p:spTree>
    <p:extLst>
      <p:ext uri="{BB962C8B-B14F-4D97-AF65-F5344CB8AC3E}">
        <p14:creationId xmlns:p14="http://schemas.microsoft.com/office/powerpoint/2010/main" val="24146754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okuryazarim.com/wp-content/uploads/2020/04/Edirne-Eski-Cami-3.jpeg"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okuryazarim.com/wp-content/uploads/2020/04/Edirne-Eski-Cami-3.jpe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OSMANLI İMPARATORLUĞU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Sanatları ve 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iç mekan, yer, bina, tavan içeren bir resim&#10;&#10;Açıklama otomatik olarak oluşturuldu">
            <a:extLst>
              <a:ext uri="{FF2B5EF4-FFF2-40B4-BE49-F238E27FC236}">
                <a16:creationId xmlns:a16="http://schemas.microsoft.com/office/drawing/2014/main" id="{1208FEBB-2344-45E8-AF15-5B3419A8BB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96" b="963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0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A8D57F-2C59-44A8-9FA3-CC07BBFB0A84}"/>
              </a:ext>
            </a:extLst>
          </p:cNvPr>
          <p:cNvSpPr>
            <a:spLocks noGrp="1"/>
          </p:cNvSpPr>
          <p:nvPr>
            <p:ph type="title"/>
          </p:nvPr>
        </p:nvSpPr>
        <p:spPr/>
        <p:txBody>
          <a:bodyPr>
            <a:normAutofit/>
          </a:bodyPr>
          <a:lstStyle/>
          <a:p>
            <a:r>
              <a:rPr lang="tr-TR" sz="2800" i="0" u="none" strike="noStrike" baseline="0" dirty="0">
                <a:latin typeface="Times-Bold"/>
              </a:rPr>
              <a:t>2. Çok Destekli Camiler</a:t>
            </a:r>
            <a:endParaRPr lang="tr-TR" sz="2800" dirty="0"/>
          </a:p>
        </p:txBody>
      </p:sp>
      <p:sp>
        <p:nvSpPr>
          <p:cNvPr id="3" name="İçerik Yer Tutucusu 2">
            <a:extLst>
              <a:ext uri="{FF2B5EF4-FFF2-40B4-BE49-F238E27FC236}">
                <a16:creationId xmlns:a16="http://schemas.microsoft.com/office/drawing/2014/main" id="{CF4811AE-9C1A-46CD-B755-5B60C1663598}"/>
              </a:ext>
            </a:extLst>
          </p:cNvPr>
          <p:cNvSpPr>
            <a:spLocks noGrp="1"/>
          </p:cNvSpPr>
          <p:nvPr>
            <p:ph idx="1"/>
          </p:nvPr>
        </p:nvSpPr>
        <p:spPr>
          <a:xfrm>
            <a:off x="550843" y="1366092"/>
            <a:ext cx="10802957" cy="4810871"/>
          </a:xfrm>
        </p:spPr>
        <p:txBody>
          <a:bodyPr>
            <a:normAutofit/>
          </a:bodyPr>
          <a:lstStyle/>
          <a:p>
            <a:pPr algn="l"/>
            <a:r>
              <a:rPr lang="tr-TR" sz="2000" b="0" i="0" u="none" strike="noStrike" baseline="0" dirty="0">
                <a:latin typeface="TimesNewRomanPSMT"/>
              </a:rPr>
              <a:t>Cami tasarımında 7. </a:t>
            </a:r>
            <a:r>
              <a:rPr lang="tr-TR" sz="2000" b="0" i="0" u="none" strike="noStrike" baseline="0" dirty="0" err="1">
                <a:latin typeface="TimesNewRomanPSMT"/>
              </a:rPr>
              <a:t>yy’da</a:t>
            </a:r>
            <a:r>
              <a:rPr lang="tr-TR" sz="2000" b="0" i="0" u="none" strike="noStrike" baseline="0" dirty="0">
                <a:latin typeface="TimesNewRomanPSMT"/>
              </a:rPr>
              <a:t> Medine/</a:t>
            </a:r>
            <a:r>
              <a:rPr lang="tr-TR" sz="2000" b="0" i="0" u="none" strike="noStrike" baseline="0" dirty="0" err="1">
                <a:latin typeface="TimesNewRomanPSMT"/>
              </a:rPr>
              <a:t>Mescid</a:t>
            </a:r>
            <a:r>
              <a:rPr lang="tr-TR" sz="2000" b="0" i="0" u="none" strike="noStrike" baseline="0" dirty="0">
                <a:latin typeface="Times-Roman"/>
              </a:rPr>
              <a:t>-</a:t>
            </a:r>
            <a:r>
              <a:rPr lang="tr-TR" sz="2000" b="0" i="0" u="none" strike="noStrike" baseline="0" dirty="0">
                <a:latin typeface="TimesNewRomanPSMT"/>
              </a:rPr>
              <a:t>i </a:t>
            </a:r>
            <a:r>
              <a:rPr lang="tr-TR" sz="2000" b="0" i="0" u="none" strike="noStrike" baseline="0" dirty="0" err="1">
                <a:latin typeface="TimesNewRomanPSMT"/>
              </a:rPr>
              <a:t>Nebevi’de</a:t>
            </a:r>
            <a:r>
              <a:rPr lang="tr-TR" sz="2000" b="0" i="0" u="none" strike="noStrike" baseline="0" dirty="0">
                <a:latin typeface="TimesNewRomanPSMT"/>
              </a:rPr>
              <a:t> başlayan, zaman içinde gelişerek devam eden en eski mimari tasarımlardan biridir. Enine gelişen, eşit aralıklarla yerleştirilmiş </a:t>
            </a:r>
            <a:r>
              <a:rPr lang="tr-TR" sz="2000" b="0" i="0" u="none" strike="noStrike" baseline="0" dirty="0">
                <a:latin typeface="Times-Roman"/>
              </a:rPr>
              <a:t>kâgir </a:t>
            </a:r>
            <a:r>
              <a:rPr lang="tr-TR" sz="2000" b="0" i="0" u="none" strike="noStrike" baseline="0" dirty="0">
                <a:latin typeface="TimesNewRomanPSMT"/>
              </a:rPr>
              <a:t>veya ahşap taşıyıcıların üzerine kirişler veya </a:t>
            </a:r>
            <a:r>
              <a:rPr lang="tr-TR" sz="2000" b="0" i="0" u="none" strike="noStrike" baseline="0" dirty="0">
                <a:latin typeface="Times-Roman"/>
              </a:rPr>
              <a:t>kâgir </a:t>
            </a:r>
            <a:r>
              <a:rPr lang="tr-TR" sz="2000" b="0" i="0" u="none" strike="noStrike" baseline="0" dirty="0">
                <a:latin typeface="TimesNewRomanPSMT"/>
              </a:rPr>
              <a:t>taşıyıcılar bütünüyle ahşap malzemeden yapılan düz çatıyı taşır. Bazılarında son cemaat yeri ve minare de bulunabilir. Suriye, Mısır, Kuzey Afrika ve İran </a:t>
            </a:r>
            <a:r>
              <a:rPr lang="tr-TR" sz="2000" b="0" i="0" u="none" strike="noStrike" baseline="0" dirty="0">
                <a:latin typeface="Times-Roman"/>
              </a:rPr>
              <a:t>dâhil </a:t>
            </a:r>
            <a:r>
              <a:rPr lang="tr-TR" sz="2000" b="0" i="0" u="none" strike="noStrike" baseline="0" dirty="0">
                <a:latin typeface="TimesNewRomanPSMT"/>
              </a:rPr>
              <a:t>geniş bir coğrafyada yaygın bir plan </a:t>
            </a:r>
            <a:r>
              <a:rPr lang="tr-TR" sz="2000" b="0" i="0" u="none" strike="noStrike" baseline="0" dirty="0">
                <a:latin typeface="Times-Roman"/>
              </a:rPr>
              <a:t>tipidir.</a:t>
            </a:r>
          </a:p>
          <a:p>
            <a:pPr algn="just"/>
            <a:r>
              <a:rPr lang="tr-TR" sz="2000" b="0" i="0" u="none" strike="noStrike" baseline="0" dirty="0">
                <a:latin typeface="TimesNewRomanPSMT"/>
              </a:rPr>
              <a:t>Erken Osmanlı döneminde inşa edilen bu camiler, aynı diğer Anadolu Beyliklerinde olduğu gibi 12. ve 13. yüzyıllarda Anadolu Türk mimarisinin yapı tasarımlarından miras</a:t>
            </a:r>
            <a:r>
              <a:rPr lang="tr-TR" sz="2000" dirty="0">
                <a:latin typeface="Times-Roman"/>
              </a:rPr>
              <a:t> </a:t>
            </a:r>
            <a:r>
              <a:rPr lang="tr-TR" sz="2000" b="0" i="0" u="none" strike="noStrike" baseline="0" dirty="0">
                <a:latin typeface="TimesNewRomanPSMT"/>
              </a:rPr>
              <a:t>olmalıdır. İslam mimarisin en erken cami plan şemasını devam ettiren bu yapılar, Konya Alaeddin Camii’ndeki gibi, banisinin hükümdar olduğu camilerde kullanılmıştır. Osmanlı’da Selçuklu mirasının yanı sıra, Bergama Ulu Camii gibi Bizans bazilikalarının bariz etkilerini taşıdığı yapılar da inşa edilmiştir.</a:t>
            </a:r>
          </a:p>
          <a:p>
            <a:pPr algn="just"/>
            <a:r>
              <a:rPr lang="tr-TR" sz="2000" b="0" i="0" u="none" strike="noStrike" baseline="0" dirty="0">
                <a:latin typeface="TimesNewRomanPSMT"/>
              </a:rPr>
              <a:t>14. ve 15.yy’larda bu tipolojiye uyan camiler bir süre devam etmesine karşın sayıları iyice azalmış, 16. yüzyılda Kasımpaşa’da Piyale Paşa Camii dışında neredeyse hiç yapılmamıştır. Bu tasarım giderek az uygulanır olmuş ve kentlerde ikin</a:t>
            </a:r>
            <a:r>
              <a:rPr lang="tr-TR" sz="2000" b="0" i="0" u="none" strike="noStrike" baseline="0" dirty="0">
                <a:latin typeface="Times-Roman"/>
              </a:rPr>
              <a:t>ci dereceden tercih </a:t>
            </a:r>
            <a:r>
              <a:rPr lang="tr-TR" sz="2000" b="0" i="0" u="none" strike="noStrike" baseline="0" dirty="0">
                <a:latin typeface="TimesNewRomanPSMT"/>
              </a:rPr>
              <a:t>nedeni olmuştur. Ancak, merkezden uzak, yeni fethedilen şehirlerde </a:t>
            </a:r>
            <a:r>
              <a:rPr lang="tr-TR" sz="2000" b="0" i="0" u="none" strike="noStrike" baseline="0" dirty="0">
                <a:latin typeface="Times-Roman"/>
              </a:rPr>
              <a:t>hâlâ </a:t>
            </a:r>
            <a:r>
              <a:rPr lang="tr-TR" sz="2000" b="0" i="0" u="none" strike="noStrike" baseline="0" dirty="0">
                <a:latin typeface="TimesNewRomanPSMT"/>
              </a:rPr>
              <a:t>bu şema kullanılmaya devam edilmiştir.</a:t>
            </a:r>
            <a:endParaRPr lang="tr-TR" sz="2000" dirty="0"/>
          </a:p>
        </p:txBody>
      </p:sp>
    </p:spTree>
    <p:extLst>
      <p:ext uri="{BB962C8B-B14F-4D97-AF65-F5344CB8AC3E}">
        <p14:creationId xmlns:p14="http://schemas.microsoft.com/office/powerpoint/2010/main" val="120703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C0F2AA-B5CF-4531-B0A6-996B6506A4AC}"/>
              </a:ext>
            </a:extLst>
          </p:cNvPr>
          <p:cNvSpPr>
            <a:spLocks noGrp="1"/>
          </p:cNvSpPr>
          <p:nvPr>
            <p:ph type="title"/>
          </p:nvPr>
        </p:nvSpPr>
        <p:spPr/>
        <p:txBody>
          <a:bodyPr>
            <a:normAutofit/>
          </a:bodyPr>
          <a:lstStyle/>
          <a:p>
            <a:r>
              <a:rPr lang="tr-TR" sz="2400" b="1" i="0" u="none" strike="noStrike" baseline="0" dirty="0">
                <a:latin typeface="TimesNewRomanPS-BoldMT"/>
              </a:rPr>
              <a:t>Ankara Ahî Elvan Camii (14. yy. sonları)</a:t>
            </a:r>
            <a:endParaRPr lang="tr-TR" sz="2400" dirty="0"/>
          </a:p>
        </p:txBody>
      </p:sp>
      <p:sp>
        <p:nvSpPr>
          <p:cNvPr id="3" name="İçerik Yer Tutucusu 2">
            <a:extLst>
              <a:ext uri="{FF2B5EF4-FFF2-40B4-BE49-F238E27FC236}">
                <a16:creationId xmlns:a16="http://schemas.microsoft.com/office/drawing/2014/main" id="{AF85E64C-1B4F-4491-B27C-89B3518691D7}"/>
              </a:ext>
            </a:extLst>
          </p:cNvPr>
          <p:cNvSpPr>
            <a:spLocks noGrp="1"/>
          </p:cNvSpPr>
          <p:nvPr>
            <p:ph idx="1"/>
          </p:nvPr>
        </p:nvSpPr>
        <p:spPr/>
        <p:txBody>
          <a:bodyPr>
            <a:normAutofit fontScale="92500" lnSpcReduction="20000"/>
          </a:bodyPr>
          <a:lstStyle/>
          <a:p>
            <a:pPr algn="just"/>
            <a:r>
              <a:rPr lang="tr-TR" b="0" i="0" u="none" strike="noStrike" baseline="0" dirty="0">
                <a:latin typeface="Times New Roman" panose="02020603050405020304" pitchFamily="18" charset="0"/>
                <a:cs typeface="Times New Roman" panose="02020603050405020304" pitchFamily="18" charset="0"/>
              </a:rPr>
              <a:t>I. Murad </a:t>
            </a:r>
            <a:r>
              <a:rPr lang="tr-TR" b="0" i="0" u="none" strike="noStrike" baseline="0" dirty="0" err="1">
                <a:latin typeface="Times New Roman" panose="02020603050405020304" pitchFamily="18" charset="0"/>
                <a:cs typeface="Times New Roman" panose="02020603050405020304" pitchFamily="18" charset="0"/>
              </a:rPr>
              <a:t>Hüdavendigâr</a:t>
            </a:r>
            <a:r>
              <a:rPr lang="tr-TR" b="0" i="0" u="none" strike="noStrike" baseline="0" dirty="0">
                <a:latin typeface="Times New Roman" panose="02020603050405020304" pitchFamily="18" charset="0"/>
                <a:cs typeface="Times New Roman" panose="02020603050405020304" pitchFamily="18" charset="0"/>
              </a:rPr>
              <a:t> döneminde (1362-1389) Elvan </a:t>
            </a:r>
            <a:r>
              <a:rPr lang="tr-TR" b="0" i="0" u="none" strike="noStrike" baseline="0" dirty="0" err="1">
                <a:latin typeface="Times New Roman" panose="02020603050405020304" pitchFamily="18" charset="0"/>
                <a:cs typeface="Times New Roman" panose="02020603050405020304" pitchFamily="18" charset="0"/>
              </a:rPr>
              <a:t>Mehmed</a:t>
            </a:r>
            <a:r>
              <a:rPr lang="tr-TR" b="0" i="0" u="none" strike="noStrike" baseline="0" dirty="0">
                <a:latin typeface="Times New Roman" panose="02020603050405020304" pitchFamily="18" charset="0"/>
                <a:cs typeface="Times New Roman" panose="02020603050405020304" pitchFamily="18" charset="0"/>
              </a:rPr>
              <a:t> Bey bin </a:t>
            </a:r>
            <a:r>
              <a:rPr lang="tr-TR" b="0" i="0" u="none" strike="noStrike" baseline="0" dirty="0" err="1">
                <a:latin typeface="Times New Roman" panose="02020603050405020304" pitchFamily="18" charset="0"/>
                <a:cs typeface="Times New Roman" panose="02020603050405020304" pitchFamily="18" charset="0"/>
              </a:rPr>
              <a:t>Mecdeddin</a:t>
            </a:r>
            <a:r>
              <a:rPr lang="tr-TR" dirty="0">
                <a:latin typeface="Times New Roman" panose="02020603050405020304" pitchFamily="18" charset="0"/>
                <a:cs typeface="Times New Roman" panose="02020603050405020304" pitchFamily="18" charset="0"/>
              </a:rPr>
              <a:t> </a:t>
            </a:r>
            <a:r>
              <a:rPr lang="tr-TR" b="0" i="0" u="none" strike="noStrike" baseline="0" dirty="0">
                <a:latin typeface="Times New Roman" panose="02020603050405020304" pitchFamily="18" charset="0"/>
                <a:cs typeface="Times New Roman" panose="02020603050405020304" pitchFamily="18" charset="0"/>
              </a:rPr>
              <a:t>(ö.1382) tarafından inşa edilmiştir. </a:t>
            </a:r>
          </a:p>
          <a:p>
            <a:pPr algn="just"/>
            <a:r>
              <a:rPr lang="tr-TR" b="0" i="0" u="none" strike="noStrike" baseline="0" dirty="0">
                <a:latin typeface="Times New Roman" panose="02020603050405020304" pitchFamily="18" charset="0"/>
                <a:cs typeface="Times New Roman" panose="02020603050405020304" pitchFamily="18" charset="0"/>
              </a:rPr>
              <a:t>Üç sıra ahşap sütunla 4 </a:t>
            </a:r>
            <a:r>
              <a:rPr lang="tr-TR" b="0" i="0" u="none" strike="noStrike" baseline="0" dirty="0" err="1">
                <a:latin typeface="Times New Roman" panose="02020603050405020304" pitchFamily="18" charset="0"/>
                <a:cs typeface="Times New Roman" panose="02020603050405020304" pitchFamily="18" charset="0"/>
              </a:rPr>
              <a:t>sahına</a:t>
            </a:r>
            <a:r>
              <a:rPr lang="tr-TR" b="0" i="0" u="none" strike="noStrike" baseline="0" dirty="0">
                <a:latin typeface="Times New Roman" panose="02020603050405020304" pitchFamily="18" charset="0"/>
                <a:cs typeface="Times New Roman" panose="02020603050405020304" pitchFamily="18" charset="0"/>
              </a:rPr>
              <a:t> ayrılmıştır. Yapı kerpiç duvarlar üzerinde kat kat kirişleme sistemiyle yapılmıştır. </a:t>
            </a:r>
          </a:p>
          <a:p>
            <a:pPr algn="just"/>
            <a:r>
              <a:rPr lang="tr-TR" b="0" i="0" u="none" strike="noStrike" baseline="0" dirty="0">
                <a:latin typeface="Times New Roman" panose="02020603050405020304" pitchFamily="18" charset="0"/>
                <a:cs typeface="Times New Roman" panose="02020603050405020304" pitchFamily="18" charset="0"/>
              </a:rPr>
              <a:t>12 ahşap sütunla taşınan tavan düz ahşap kirişlerle örtülmüş ve üzeri dışarıdan kiremit kaplanmıştır. Çokgen kesitli ahşap sütunların başlıkları devşirmedir. </a:t>
            </a:r>
          </a:p>
          <a:p>
            <a:pPr algn="just"/>
            <a:r>
              <a:rPr lang="tr-TR" b="0" i="0" u="none" strike="noStrike" baseline="0" dirty="0">
                <a:latin typeface="Times New Roman" panose="02020603050405020304" pitchFamily="18" charset="0"/>
                <a:cs typeface="Times New Roman" panose="02020603050405020304" pitchFamily="18" charset="0"/>
              </a:rPr>
              <a:t>İki katlı mahfili de vardır. Bu tip yapılara Kayseri, Sivas, Ankara’da rastlanır. Giriş mihrap ekseninde yer almaz.</a:t>
            </a:r>
          </a:p>
          <a:p>
            <a:pPr algn="just"/>
            <a:r>
              <a:rPr lang="tr-TR" b="0" i="0" dirty="0">
                <a:effectLst/>
                <a:latin typeface="Times New Roman" panose="02020603050405020304" pitchFamily="18" charset="0"/>
                <a:cs typeface="Times New Roman" panose="02020603050405020304" pitchFamily="18" charset="0"/>
              </a:rPr>
              <a:t>Minber kitabesinden camiinin 1413 yılında yenilendiği, hamisinin Elvan Bey Bin </a:t>
            </a:r>
            <a:r>
              <a:rPr lang="tr-TR" b="0" i="0" dirty="0" err="1">
                <a:effectLst/>
                <a:latin typeface="Times New Roman" panose="02020603050405020304" pitchFamily="18" charset="0"/>
                <a:cs typeface="Times New Roman" panose="02020603050405020304" pitchFamily="18" charset="0"/>
              </a:rPr>
              <a:t>Mecduddin</a:t>
            </a:r>
            <a:r>
              <a:rPr lang="tr-TR" b="0" i="0" dirty="0">
                <a:effectLst/>
                <a:latin typeface="Times New Roman" panose="02020603050405020304" pitchFamily="18" charset="0"/>
                <a:cs typeface="Times New Roman" panose="02020603050405020304" pitchFamily="18" charset="0"/>
              </a:rPr>
              <a:t> İsa olduğu, minberi Harputlu usta Mehmet Bin Beyazıt'ın yaptığı anlaşılmaktadır.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40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ankara ahi elvan camii">
            <a:extLst>
              <a:ext uri="{FF2B5EF4-FFF2-40B4-BE49-F238E27FC236}">
                <a16:creationId xmlns:a16="http://schemas.microsoft.com/office/drawing/2014/main" id="{C888DF2A-D4C7-42B4-BE6B-EC4DE078CDA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12" r="1" b="14399"/>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43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65F178-EA5C-4249-9835-CBA546EF09D4}"/>
              </a:ext>
            </a:extLst>
          </p:cNvPr>
          <p:cNvSpPr>
            <a:spLocks noGrp="1"/>
          </p:cNvSpPr>
          <p:nvPr>
            <p:ph type="title"/>
          </p:nvPr>
        </p:nvSpPr>
        <p:spPr>
          <a:xfrm>
            <a:off x="4965430" y="629268"/>
            <a:ext cx="6586491" cy="1286160"/>
          </a:xfrm>
        </p:spPr>
        <p:txBody>
          <a:bodyPr anchor="b">
            <a:normAutofit/>
          </a:bodyPr>
          <a:lstStyle/>
          <a:p>
            <a:endParaRPr lang="tr-TR"/>
          </a:p>
        </p:txBody>
      </p:sp>
      <p:sp>
        <p:nvSpPr>
          <p:cNvPr id="13318" name="Content Placeholder 13317">
            <a:extLst>
              <a:ext uri="{FF2B5EF4-FFF2-40B4-BE49-F238E27FC236}">
                <a16:creationId xmlns:a16="http://schemas.microsoft.com/office/drawing/2014/main" id="{A25E2677-8D47-4AF2-BA48-6453B4346C8C}"/>
              </a:ext>
            </a:extLst>
          </p:cNvPr>
          <p:cNvSpPr>
            <a:spLocks noGrp="1"/>
          </p:cNvSpPr>
          <p:nvPr>
            <p:ph idx="1"/>
          </p:nvPr>
        </p:nvSpPr>
        <p:spPr>
          <a:xfrm>
            <a:off x="4965431" y="2438400"/>
            <a:ext cx="6586489" cy="3785419"/>
          </a:xfrm>
        </p:spPr>
        <p:txBody>
          <a:bodyPr>
            <a:normAutofit/>
          </a:bodyPr>
          <a:lstStyle/>
          <a:p>
            <a:r>
              <a:rPr lang="tr-TR" sz="2400" b="0" i="0" dirty="0">
                <a:effectLst/>
                <a:latin typeface="Times New Roman" panose="02020603050405020304" pitchFamily="18" charset="0"/>
                <a:cs typeface="Times New Roman" panose="02020603050405020304" pitchFamily="18" charset="0"/>
              </a:rPr>
              <a:t>Ahî Elvan Camii, dış mimarisi bakımından son derece sade ve gösterişsiz, üstü düz dam ile örtülü bir yapıdır. Duvarların alt kısımları taştan, yukarıları kerpiçtendir. Haremi dikdörtgen biçiminde olup her bir sırada dörder olmak üzere üç sıra ahşap direkle uzunlamasına dört sahna ayrılmıştır. Direklerin üstündeki mermer başlıklar Roma ve Bizans harabelerinden devşirilmiştir.</a:t>
            </a:r>
            <a:endParaRPr lang="en-US" sz="2400" dirty="0">
              <a:latin typeface="Times New Roman" panose="02020603050405020304" pitchFamily="18" charset="0"/>
              <a:cs typeface="Times New Roman" panose="02020603050405020304" pitchFamily="18" charset="0"/>
            </a:endParaRPr>
          </a:p>
        </p:txBody>
      </p:sp>
      <p:pic>
        <p:nvPicPr>
          <p:cNvPr id="7170" name="Picture 2">
            <a:extLst>
              <a:ext uri="{FF2B5EF4-FFF2-40B4-BE49-F238E27FC236}">
                <a16:creationId xmlns:a16="http://schemas.microsoft.com/office/drawing/2014/main" id="{9CAF9CBB-CAB8-4594-89E5-5BDB53F8D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r="1517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203" name="Straight Connector 20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40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ankara ahi elvan camii">
            <a:extLst>
              <a:ext uri="{FF2B5EF4-FFF2-40B4-BE49-F238E27FC236}">
                <a16:creationId xmlns:a16="http://schemas.microsoft.com/office/drawing/2014/main" id="{0189195C-A260-4A5B-860F-9E9D98753A8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77" b="135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32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Ahi Elvan Camii ile ilgili görsel sonucu">
            <a:extLst>
              <a:ext uri="{FF2B5EF4-FFF2-40B4-BE49-F238E27FC236}">
                <a16:creationId xmlns:a16="http://schemas.microsoft.com/office/drawing/2014/main" id="{E285058F-EB50-4F97-B244-A964A14F919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060" r="2229" b="5193"/>
          <a:stretch/>
        </p:blipFill>
        <p:spPr bwMode="auto">
          <a:xfrm>
            <a:off x="1639687" y="1844628"/>
            <a:ext cx="8912626" cy="480956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158AB3F3-0CEA-4F1E-B66F-09B7894D8D44}"/>
              </a:ext>
            </a:extLst>
          </p:cNvPr>
          <p:cNvSpPr txBox="1"/>
          <p:nvPr/>
        </p:nvSpPr>
        <p:spPr>
          <a:xfrm>
            <a:off x="1718631" y="484743"/>
            <a:ext cx="8405870" cy="830997"/>
          </a:xfrm>
          <a:prstGeom prst="rect">
            <a:avLst/>
          </a:prstGeom>
          <a:noFill/>
        </p:spPr>
        <p:txBody>
          <a:bodyPr wrap="square">
            <a:spAutoFit/>
          </a:bodyPr>
          <a:lstStyle/>
          <a:p>
            <a:r>
              <a:rPr lang="tr-TR" sz="2400" b="0" i="0" dirty="0">
                <a:effectLst/>
                <a:latin typeface="Times New Roman" panose="02020603050405020304" pitchFamily="18" charset="0"/>
                <a:cs typeface="Times New Roman" panose="02020603050405020304" pitchFamily="18" charset="0"/>
              </a:rPr>
              <a:t>Tavan ahşap konsollar ve kirişlerle yapılmış, ayrıca yine ahşaptan mahfiller inşa edilmiştir.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028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10A255-2738-4DFB-871C-469D2BDC09CF}"/>
              </a:ext>
            </a:extLst>
          </p:cNvPr>
          <p:cNvSpPr>
            <a:spLocks noGrp="1"/>
          </p:cNvSpPr>
          <p:nvPr>
            <p:ph type="title"/>
          </p:nvPr>
        </p:nvSpPr>
        <p:spPr/>
        <p:txBody>
          <a:bodyPr>
            <a:normAutofit/>
          </a:bodyPr>
          <a:lstStyle/>
          <a:p>
            <a:r>
              <a:rPr lang="tr-TR" sz="3200" b="0" i="0" dirty="0">
                <a:effectLst/>
                <a:latin typeface="Times New Roman" panose="02020603050405020304" pitchFamily="18" charset="0"/>
                <a:cs typeface="Times New Roman" panose="02020603050405020304" pitchFamily="18" charset="0"/>
              </a:rPr>
              <a:t>Ahi Elvan Camii’nin ahşap tavanı</a:t>
            </a:r>
            <a:endParaRPr lang="tr-TR" sz="3200" dirty="0">
              <a:latin typeface="Times New Roman" panose="02020603050405020304" pitchFamily="18" charset="0"/>
              <a:cs typeface="Times New Roman" panose="02020603050405020304" pitchFamily="18" charset="0"/>
            </a:endParaRPr>
          </a:p>
        </p:txBody>
      </p:sp>
      <p:pic>
        <p:nvPicPr>
          <p:cNvPr id="15362" name="Picture 2" descr="ankara ahi elvan camii">
            <a:extLst>
              <a:ext uri="{FF2B5EF4-FFF2-40B4-BE49-F238E27FC236}">
                <a16:creationId xmlns:a16="http://schemas.microsoft.com/office/drawing/2014/main" id="{5CC71235-41EA-4E01-873D-5A37B0CC52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33" b="5489"/>
          <a:stretch/>
        </p:blipFill>
        <p:spPr bwMode="auto">
          <a:xfrm>
            <a:off x="2848733" y="1825625"/>
            <a:ext cx="6427469" cy="411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01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11556F-5659-443E-B727-28354295E785}"/>
              </a:ext>
            </a:extLst>
          </p:cNvPr>
          <p:cNvSpPr>
            <a:spLocks noGrp="1"/>
          </p:cNvSpPr>
          <p:nvPr>
            <p:ph type="title"/>
          </p:nvPr>
        </p:nvSpPr>
        <p:spPr/>
        <p:txBody>
          <a:bodyPr>
            <a:normAutofit/>
          </a:bodyPr>
          <a:lstStyle/>
          <a:p>
            <a:r>
              <a:rPr lang="tr-TR" sz="3600" b="0" i="0" dirty="0">
                <a:effectLst/>
                <a:latin typeface="Times New Roman" panose="02020603050405020304" pitchFamily="18" charset="0"/>
                <a:cs typeface="Times New Roman" panose="02020603050405020304" pitchFamily="18" charset="0"/>
              </a:rPr>
              <a:t>Ahi Elvan Camii’nin alçı mihrabı</a:t>
            </a:r>
            <a:endParaRPr lang="tr-TR" sz="3600" dirty="0">
              <a:latin typeface="Times New Roman" panose="02020603050405020304" pitchFamily="18" charset="0"/>
              <a:cs typeface="Times New Roman" panose="02020603050405020304" pitchFamily="18" charset="0"/>
            </a:endParaRPr>
          </a:p>
        </p:txBody>
      </p:sp>
      <p:pic>
        <p:nvPicPr>
          <p:cNvPr id="16386" name="Picture 2" descr="ankara ahi elvan camii">
            <a:extLst>
              <a:ext uri="{FF2B5EF4-FFF2-40B4-BE49-F238E27FC236}">
                <a16:creationId xmlns:a16="http://schemas.microsoft.com/office/drawing/2014/main" id="{1AEC1CB0-FFD8-4BCA-9AB5-D6F9EECF6F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532" b="4392"/>
          <a:stretch/>
        </p:blipFill>
        <p:spPr bwMode="auto">
          <a:xfrm>
            <a:off x="2848733" y="1825625"/>
            <a:ext cx="6372385" cy="414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0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532A041-253F-4DC5-AC47-E601669FCB03}"/>
              </a:ext>
            </a:extLst>
          </p:cNvPr>
          <p:cNvSpPr>
            <a:spLocks noGrp="1"/>
          </p:cNvSpPr>
          <p:nvPr>
            <p:ph type="title"/>
          </p:nvPr>
        </p:nvSpPr>
        <p:spPr>
          <a:xfrm>
            <a:off x="991518" y="451692"/>
            <a:ext cx="10189100" cy="1047450"/>
          </a:xfrm>
        </p:spPr>
        <p:txBody>
          <a:bodyPr vert="horz" lIns="91440" tIns="45720" rIns="91440" bIns="45720" rtlCol="0" anchor="b">
            <a:normAutofit fontScale="90000"/>
          </a:bodyPr>
          <a:lstStyle/>
          <a:p>
            <a:pPr algn="ctr"/>
            <a:br>
              <a:rPr lang="tr-TR" sz="5400" b="0" i="0" dirty="0">
                <a:effectLst/>
                <a:latin typeface="Calibri" panose="020F0502020204030204" pitchFamily="34" charset="0"/>
              </a:rPr>
            </a:br>
            <a:br>
              <a:rPr lang="tr-TR" sz="3100" b="0" i="0" dirty="0">
                <a:effectLst/>
                <a:latin typeface="Times New Roman" panose="02020603050405020304" pitchFamily="18" charset="0"/>
                <a:cs typeface="Times New Roman" panose="02020603050405020304" pitchFamily="18" charset="0"/>
              </a:rPr>
            </a:br>
            <a:r>
              <a:rPr lang="tr-TR" sz="3100" b="0" i="0" dirty="0">
                <a:effectLst/>
                <a:latin typeface="Times New Roman" panose="02020603050405020304" pitchFamily="18" charset="0"/>
                <a:cs typeface="Times New Roman" panose="02020603050405020304" pitchFamily="18" charset="0"/>
              </a:rPr>
              <a:t>Ahi Elvan Camii’nin minberi</a:t>
            </a:r>
            <a:br>
              <a:rPr lang="tr-TR" sz="3100" b="0" i="0" dirty="0">
                <a:effectLst/>
                <a:latin typeface="Times New Roman" panose="02020603050405020304" pitchFamily="18" charset="0"/>
                <a:cs typeface="Times New Roman" panose="02020603050405020304" pitchFamily="18" charset="0"/>
              </a:rPr>
            </a:br>
            <a:r>
              <a:rPr lang="tr-TR" sz="2700" dirty="0">
                <a:latin typeface="Times New Roman" panose="02020603050405020304" pitchFamily="18" charset="0"/>
                <a:cs typeface="Times New Roman" panose="02020603050405020304" pitchFamily="18" charset="0"/>
              </a:rPr>
              <a:t>M</a:t>
            </a:r>
            <a:r>
              <a:rPr lang="tr-TR" sz="2700" b="0" i="0" dirty="0">
                <a:effectLst/>
                <a:latin typeface="Times New Roman" panose="02020603050405020304" pitchFamily="18" charset="0"/>
                <a:cs typeface="Times New Roman" panose="02020603050405020304" pitchFamily="18" charset="0"/>
              </a:rPr>
              <a:t>inberindeki diğer bir </a:t>
            </a:r>
            <a:r>
              <a:rPr lang="tr-TR" sz="2700" b="0" i="0" dirty="0" err="1">
                <a:effectLst/>
                <a:latin typeface="Times New Roman" panose="02020603050405020304" pitchFamily="18" charset="0"/>
                <a:cs typeface="Times New Roman" panose="02020603050405020304" pitchFamily="18" charset="0"/>
              </a:rPr>
              <a:t>kitâbeden</a:t>
            </a:r>
            <a:r>
              <a:rPr lang="tr-TR" sz="2700" b="0" i="0" dirty="0">
                <a:effectLst/>
                <a:latin typeface="Times New Roman" panose="02020603050405020304" pitchFamily="18" charset="0"/>
                <a:cs typeface="Times New Roman" panose="02020603050405020304" pitchFamily="18" charset="0"/>
              </a:rPr>
              <a:t> 816 (1413-14) yılında I. </a:t>
            </a:r>
            <a:r>
              <a:rPr lang="tr-TR" sz="2700" b="0" i="0" dirty="0" err="1">
                <a:effectLst/>
                <a:latin typeface="Times New Roman" panose="02020603050405020304" pitchFamily="18" charset="0"/>
                <a:cs typeface="Times New Roman" panose="02020603050405020304" pitchFamily="18" charset="0"/>
              </a:rPr>
              <a:t>Mehmed</a:t>
            </a:r>
            <a:r>
              <a:rPr lang="tr-TR" sz="2700" b="0" i="0" dirty="0">
                <a:effectLst/>
                <a:latin typeface="Times New Roman" panose="02020603050405020304" pitchFamily="18" charset="0"/>
                <a:cs typeface="Times New Roman" panose="02020603050405020304" pitchFamily="18" charset="0"/>
              </a:rPr>
              <a:t> Çelebi tarafından “</a:t>
            </a:r>
            <a:r>
              <a:rPr lang="tr-TR" sz="2700" b="0" i="0" dirty="0" err="1">
                <a:effectLst/>
                <a:latin typeface="Times New Roman" panose="02020603050405020304" pitchFamily="18" charset="0"/>
                <a:cs typeface="Times New Roman" panose="02020603050405020304" pitchFamily="18" charset="0"/>
              </a:rPr>
              <a:t>tecdid</a:t>
            </a:r>
            <a:r>
              <a:rPr lang="tr-TR" sz="2700" b="0" i="0" dirty="0">
                <a:effectLst/>
                <a:latin typeface="Times New Roman" panose="02020603050405020304" pitchFamily="18" charset="0"/>
                <a:cs typeface="Times New Roman" panose="02020603050405020304" pitchFamily="18" charset="0"/>
              </a:rPr>
              <a:t> ve tamir olunduğu” öğreniliyor.</a:t>
            </a:r>
            <a:endParaRPr lang="en-US" sz="2700" kern="1200" dirty="0">
              <a:latin typeface="Times New Roman" panose="02020603050405020304" pitchFamily="18" charset="0"/>
              <a:cs typeface="Times New Roman" panose="02020603050405020304" pitchFamily="18" charset="0"/>
            </a:endParaRPr>
          </a:p>
        </p:txBody>
      </p:sp>
      <p:pic>
        <p:nvPicPr>
          <p:cNvPr id="10242" name="Picture 2" descr="Ahi Elvan Camii ile ilgili görsel sonucu">
            <a:extLst>
              <a:ext uri="{FF2B5EF4-FFF2-40B4-BE49-F238E27FC236}">
                <a16:creationId xmlns:a16="http://schemas.microsoft.com/office/drawing/2014/main" id="{5020EADE-FD45-48B7-8513-231B4D3374A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574" r="-2" b="-2"/>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hi Elvan Camii ile ilgili görsel sonucu">
            <a:extLst>
              <a:ext uri="{FF2B5EF4-FFF2-40B4-BE49-F238E27FC236}">
                <a16:creationId xmlns:a16="http://schemas.microsoft.com/office/drawing/2014/main" id="{AD2EA1AD-662B-4E10-B04A-30F6FF348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 r="3" b="3"/>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2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93F2FC-C556-42C2-8714-205F45B5C76E}"/>
              </a:ext>
            </a:extLst>
          </p:cNvPr>
          <p:cNvSpPr>
            <a:spLocks noGrp="1"/>
          </p:cNvSpPr>
          <p:nvPr>
            <p:ph type="title"/>
          </p:nvPr>
        </p:nvSpPr>
        <p:spPr/>
        <p:txBody>
          <a:bodyPr/>
          <a:lstStyle/>
          <a:p>
            <a:r>
              <a:rPr lang="tr-TR" sz="4400" dirty="0">
                <a:effectLst/>
                <a:latin typeface="Times New Roman" panose="02020603050405020304" pitchFamily="18" charset="0"/>
                <a:ea typeface="Calibri" panose="020F0502020204030204" pitchFamily="34" charset="0"/>
                <a:cs typeface="Times New Roman" panose="02020603050405020304" pitchFamily="18" charset="0"/>
              </a:rPr>
              <a:t>ERKEN OSMANLI DÖNEMİ SANATI I</a:t>
            </a:r>
            <a:br>
              <a:rPr lang="tr-TR" sz="4400" dirty="0">
                <a:effectLst/>
                <a:latin typeface="Times New Roman" panose="02020603050405020304" pitchFamily="18" charset="0"/>
                <a:ea typeface="Calibri" panose="020F0502020204030204" pitchFamily="34"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Konular</a:t>
            </a:r>
          </a:p>
        </p:txBody>
      </p:sp>
      <p:sp>
        <p:nvSpPr>
          <p:cNvPr id="3" name="İçerik Yer Tutucusu 2">
            <a:extLst>
              <a:ext uri="{FF2B5EF4-FFF2-40B4-BE49-F238E27FC236}">
                <a16:creationId xmlns:a16="http://schemas.microsoft.com/office/drawing/2014/main" id="{D490E8CC-16B1-4EFE-A095-D0F1F4F4607B}"/>
              </a:ext>
            </a:extLst>
          </p:cNvPr>
          <p:cNvSpPr>
            <a:spLocks noGrp="1"/>
          </p:cNvSpPr>
          <p:nvPr>
            <p:ph idx="1"/>
          </p:nvPr>
        </p:nvSpPr>
        <p:spPr/>
        <p:txBody>
          <a:bodyPr>
            <a:normAutofit/>
          </a:bodyPr>
          <a:lstStyle/>
          <a:p>
            <a:pPr algn="l"/>
            <a:r>
              <a:rPr lang="tr-TR" b="0" i="0" u="none" strike="noStrike" baseline="0" dirty="0">
                <a:latin typeface="TimesNewRomanPSMT"/>
              </a:rPr>
              <a:t>Erken Dönem Osmanlı Mimarlığında (1299-1447) Yapı Tipleri I</a:t>
            </a:r>
          </a:p>
          <a:p>
            <a:pPr marL="0" indent="0" algn="l">
              <a:buNone/>
            </a:pPr>
            <a:r>
              <a:rPr lang="es-ES" b="0" i="0" u="none" strike="noStrike" baseline="0" dirty="0">
                <a:latin typeface="TimesNewRomanPSMT"/>
              </a:rPr>
              <a:t>1. Ahşap </a:t>
            </a:r>
            <a:r>
              <a:rPr lang="es-ES" b="0" i="0" u="none" strike="noStrike" baseline="0" dirty="0">
                <a:latin typeface="Times-Roman"/>
              </a:rPr>
              <a:t>Mescit ve Camiler </a:t>
            </a:r>
            <a:r>
              <a:rPr lang="es-ES" b="0" i="0" u="none" strike="noStrike" baseline="0" dirty="0">
                <a:latin typeface="TimesNewRomanPSMT"/>
              </a:rPr>
              <a:t>(Çandı Camiler)</a:t>
            </a:r>
          </a:p>
          <a:p>
            <a:pPr marL="0" indent="0" algn="l">
              <a:buNone/>
            </a:pPr>
            <a:r>
              <a:rPr lang="tr-TR" b="0" i="0" u="none" strike="noStrike" baseline="0" dirty="0">
                <a:latin typeface="Times-Roman"/>
              </a:rPr>
              <a:t>2. Çok Destekli </a:t>
            </a:r>
            <a:r>
              <a:rPr lang="tr-TR" dirty="0">
                <a:latin typeface="Times-Roman"/>
              </a:rPr>
              <a:t>C</a:t>
            </a:r>
            <a:r>
              <a:rPr lang="tr-TR" b="0" i="0" u="none" strike="noStrike" baseline="0" dirty="0">
                <a:latin typeface="Times-Roman"/>
              </a:rPr>
              <a:t>amiler</a:t>
            </a:r>
          </a:p>
          <a:p>
            <a:pPr marL="0" indent="0" algn="l">
              <a:buNone/>
            </a:pPr>
            <a:r>
              <a:rPr lang="tr-TR" b="0" i="0" u="none" strike="noStrike" baseline="0" dirty="0">
                <a:latin typeface="Times-Roman"/>
              </a:rPr>
              <a:t>3. Tek Kubbeli </a:t>
            </a:r>
            <a:r>
              <a:rPr lang="tr-TR" dirty="0">
                <a:latin typeface="Times-Roman"/>
              </a:rPr>
              <a:t>C</a:t>
            </a:r>
            <a:r>
              <a:rPr lang="tr-TR" b="0" i="0" u="none" strike="noStrike" baseline="0" dirty="0">
                <a:latin typeface="Times-Roman"/>
              </a:rPr>
              <a:t>amiler</a:t>
            </a:r>
          </a:p>
          <a:p>
            <a:pPr marL="0" indent="0" algn="l">
              <a:buNone/>
            </a:pPr>
            <a:r>
              <a:rPr lang="tr-TR" b="0" i="0" u="none" strike="noStrike" baseline="0" dirty="0">
                <a:latin typeface="Times-Roman"/>
              </a:rPr>
              <a:t>4. Çok Birimli Camiler</a:t>
            </a:r>
          </a:p>
          <a:p>
            <a:pPr marL="0" indent="0" algn="l">
              <a:buNone/>
            </a:pPr>
            <a:r>
              <a:rPr lang="tr-TR" dirty="0">
                <a:latin typeface="Times-Roman"/>
              </a:rPr>
              <a:t>5. </a:t>
            </a:r>
            <a:r>
              <a:rPr lang="tr-TR" dirty="0" err="1">
                <a:latin typeface="Times-Roman"/>
              </a:rPr>
              <a:t>Tabhaneli</a:t>
            </a:r>
            <a:r>
              <a:rPr lang="tr-TR" dirty="0">
                <a:latin typeface="Times-Roman"/>
              </a:rPr>
              <a:t>/Ters T tipi/ </a:t>
            </a:r>
            <a:r>
              <a:rPr lang="tr-TR" dirty="0" err="1">
                <a:latin typeface="Times-Roman"/>
              </a:rPr>
              <a:t>Zaviyeli</a:t>
            </a:r>
            <a:r>
              <a:rPr lang="tr-TR">
                <a:latin typeface="Times-Roman"/>
              </a:rPr>
              <a:t> Camiler</a:t>
            </a:r>
            <a:endParaRPr lang="tr-TR" dirty="0">
              <a:latin typeface="Times-Roman"/>
            </a:endParaRPr>
          </a:p>
        </p:txBody>
      </p:sp>
    </p:spTree>
    <p:extLst>
      <p:ext uri="{BB962C8B-B14F-4D97-AF65-F5344CB8AC3E}">
        <p14:creationId xmlns:p14="http://schemas.microsoft.com/office/powerpoint/2010/main" val="400499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04EE99-6062-47AE-AE48-AFC6A69B1B97}"/>
              </a:ext>
            </a:extLst>
          </p:cNvPr>
          <p:cNvSpPr>
            <a:spLocks noGrp="1"/>
          </p:cNvSpPr>
          <p:nvPr>
            <p:ph type="title"/>
          </p:nvPr>
        </p:nvSpPr>
        <p:spPr/>
        <p:txBody>
          <a:bodyPr>
            <a:normAutofit/>
          </a:bodyPr>
          <a:lstStyle/>
          <a:p>
            <a:r>
              <a:rPr lang="tr-TR" sz="2800" b="0" i="0" dirty="0">
                <a:effectLst/>
                <a:latin typeface="Times New Roman" panose="02020603050405020304" pitchFamily="18" charset="0"/>
                <a:cs typeface="Times New Roman" panose="02020603050405020304" pitchFamily="18" charset="0"/>
              </a:rPr>
              <a:t>Ahi Elvan Camii’nin kapı ve pencere kanatları</a:t>
            </a:r>
            <a:br>
              <a:rPr lang="tr-TR" sz="2800" dirty="0">
                <a:latin typeface="Times New Roman" panose="02020603050405020304" pitchFamily="18" charset="0"/>
                <a:cs typeface="Times New Roman" panose="02020603050405020304" pitchFamily="18" charset="0"/>
              </a:rPr>
            </a:br>
            <a:r>
              <a:rPr lang="tr-TR" sz="2800" b="0" i="0" dirty="0">
                <a:effectLst/>
                <a:latin typeface="Times New Roman" panose="02020603050405020304" pitchFamily="18" charset="0"/>
                <a:cs typeface="Times New Roman" panose="02020603050405020304" pitchFamily="18" charset="0"/>
              </a:rPr>
              <a:t>(Türk İnşaat ve Sanat Eserleri Müzesi – Fatih/İstanbul)</a:t>
            </a:r>
            <a:endParaRPr lang="tr-TR" sz="2800" dirty="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884B597E-B72B-435E-8B4D-E9FF0D33B8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1002" y="1506441"/>
            <a:ext cx="6475731" cy="498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2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B1BDF9C-9EA7-45B8-BA4F-9576C5F33598}"/>
              </a:ext>
            </a:extLst>
          </p:cNvPr>
          <p:cNvSpPr>
            <a:spLocks noGrp="1"/>
          </p:cNvSpPr>
          <p:nvPr>
            <p:ph type="title"/>
          </p:nvPr>
        </p:nvSpPr>
        <p:spPr>
          <a:xfrm>
            <a:off x="838200" y="365125"/>
            <a:ext cx="10515600" cy="1306443"/>
          </a:xfrm>
        </p:spPr>
        <p:txBody>
          <a:bodyPr>
            <a:normAutofit/>
          </a:bodyPr>
          <a:lstStyle/>
          <a:p>
            <a:r>
              <a:rPr lang="tr-TR" sz="4000" b="1" i="0" u="none" strike="noStrike" baseline="0" dirty="0">
                <a:latin typeface="Times-Bold"/>
              </a:rPr>
              <a:t>3. Tek Kubbeli Camiler</a:t>
            </a:r>
            <a:br>
              <a:rPr lang="tr-TR" sz="4000" b="1" i="0" u="none" strike="noStrike" baseline="0" dirty="0">
                <a:latin typeface="Times-Bold"/>
              </a:rPr>
            </a:br>
            <a:endParaRPr lang="tr-TR" sz="4000" dirty="0"/>
          </a:p>
        </p:txBody>
      </p:sp>
      <p:sp>
        <p:nvSpPr>
          <p:cNvPr id="3" name="İçerik Yer Tutucusu 2">
            <a:extLst>
              <a:ext uri="{FF2B5EF4-FFF2-40B4-BE49-F238E27FC236}">
                <a16:creationId xmlns:a16="http://schemas.microsoft.com/office/drawing/2014/main" id="{74E99FE3-A45B-4689-AC8E-0747D0F87023}"/>
              </a:ext>
            </a:extLst>
          </p:cNvPr>
          <p:cNvSpPr>
            <a:spLocks noGrp="1"/>
          </p:cNvSpPr>
          <p:nvPr>
            <p:ph idx="1"/>
          </p:nvPr>
        </p:nvSpPr>
        <p:spPr>
          <a:xfrm>
            <a:off x="220336" y="1123720"/>
            <a:ext cx="5464367" cy="5369155"/>
          </a:xfrm>
        </p:spPr>
        <p:txBody>
          <a:bodyPr>
            <a:normAutofit fontScale="25000" lnSpcReduction="20000"/>
          </a:bodyPr>
          <a:lstStyle/>
          <a:p>
            <a:endParaRPr lang="tr-TR" sz="7400" b="0" i="0" u="none" strike="noStrike" baseline="0" dirty="0">
              <a:latin typeface="TimesNewRomanPSMT"/>
            </a:endParaRPr>
          </a:p>
          <a:p>
            <a:r>
              <a:rPr lang="tr-TR" sz="9600" b="0" i="0" u="none" strike="noStrike" baseline="0" dirty="0">
                <a:latin typeface="TimesNewRomanPSMT"/>
              </a:rPr>
              <a:t>Anadolu mimarisinde ilk örnekleri Selçuklu mescitlerinde uygulanan plan şemasının devamıdır. </a:t>
            </a:r>
          </a:p>
          <a:p>
            <a:r>
              <a:rPr lang="tr-TR" sz="9600" b="0" i="0" u="none" strike="noStrike" baseline="0" dirty="0">
                <a:latin typeface="TimesNewRomanPSMT"/>
              </a:rPr>
              <a:t>Özellikle Konya, Afyon, Akşehir gibi Orta ve İç Anadolu </a:t>
            </a:r>
            <a:r>
              <a:rPr lang="tr-TR" sz="9600" b="0" i="0" u="none" strike="noStrike" baseline="0" dirty="0">
                <a:latin typeface="Times-Roman"/>
              </a:rPr>
              <a:t>mescitler</a:t>
            </a:r>
            <a:r>
              <a:rPr lang="tr-TR" sz="9600" b="0" i="0" u="none" strike="noStrike" baseline="0" dirty="0">
                <a:latin typeface="TimesNewRomanPSMT"/>
              </a:rPr>
              <a:t>inde sıklıkla kullanılmıştır. </a:t>
            </a:r>
          </a:p>
          <a:p>
            <a:r>
              <a:rPr lang="tr-TR" sz="9600" b="0" i="0" u="none" strike="noStrike" baseline="0" dirty="0">
                <a:latin typeface="TimesNewRomanPSMT"/>
              </a:rPr>
              <a:t>Kubbe çapları 7</a:t>
            </a:r>
            <a:r>
              <a:rPr lang="tr-TR" sz="9600" b="0" i="0" u="none" strike="noStrike" baseline="0" dirty="0">
                <a:latin typeface="Times-Roman"/>
              </a:rPr>
              <a:t>-</a:t>
            </a:r>
            <a:r>
              <a:rPr lang="tr-TR" sz="9600" b="0" i="0" u="none" strike="noStrike" baseline="0" dirty="0">
                <a:latin typeface="TimesNewRomanPSMT"/>
              </a:rPr>
              <a:t>9 m arasında değişen kare planlı Selçuklu mescitlerinde, Osmanlılardaki son cemaat yerinin öncüsü durumundaki hazırlık bölümle</a:t>
            </a:r>
            <a:r>
              <a:rPr lang="tr-TR" sz="9600" b="0" i="0" u="none" strike="noStrike" baseline="0" dirty="0">
                <a:latin typeface="Times-Roman"/>
              </a:rPr>
              <a:t>ri mihrap ekseninde </a:t>
            </a:r>
            <a:r>
              <a:rPr lang="tr-TR" sz="9600" b="0" i="0" u="none" strike="noStrike" baseline="0" dirty="0">
                <a:latin typeface="TimesNewRomanPSMT"/>
              </a:rPr>
              <a:t>bulunmaz, ayrıca iki yana kapalı olurdu. </a:t>
            </a:r>
            <a:r>
              <a:rPr lang="tr-TR" sz="9600" b="0" i="0" u="none" strike="noStrike" baseline="0" dirty="0">
                <a:latin typeface="Times-Roman"/>
              </a:rPr>
              <a:t>Mescitler</a:t>
            </a:r>
            <a:r>
              <a:rPr lang="tr-TR" sz="9600" b="0" i="0" u="none" strike="noStrike" baseline="0" dirty="0">
                <a:latin typeface="TimesNewRomanPSMT"/>
              </a:rPr>
              <a:t>de uygulanan bu şemanın camilere geçişi 14. </a:t>
            </a:r>
            <a:r>
              <a:rPr lang="tr-TR" sz="9600" b="0" i="0" u="none" strike="noStrike" baseline="0" dirty="0" err="1">
                <a:latin typeface="TimesNewRomanPSMT"/>
              </a:rPr>
              <a:t>yy’da</a:t>
            </a:r>
            <a:r>
              <a:rPr lang="tr-TR" sz="9600" b="0" i="0" u="none" strike="noStrike" baseline="0" dirty="0">
                <a:latin typeface="TimesNewRomanPSMT"/>
              </a:rPr>
              <a:t> Batı Anadolu’da gerçekleşti. </a:t>
            </a:r>
          </a:p>
          <a:p>
            <a:r>
              <a:rPr lang="tr-TR" sz="9600" b="0" i="0" u="none" strike="noStrike" baseline="0" dirty="0" err="1">
                <a:latin typeface="TimesNewRomanPSMT"/>
              </a:rPr>
              <a:t>Menteşeoğulları’na</a:t>
            </a:r>
            <a:r>
              <a:rPr lang="tr-TR" sz="9600" b="0" i="0" u="none" strike="noStrike" baseline="0" dirty="0">
                <a:latin typeface="TimesNewRomanPSMT"/>
              </a:rPr>
              <a:t> ait Eski Çine Ahmet Gazi Camii’nin (14. yy. ilk çeyreği) 17m. çapındaki kubbesi dönemin </a:t>
            </a:r>
            <a:r>
              <a:rPr lang="tr-TR" sz="9600" b="0" i="0" u="none" strike="noStrike" baseline="0" dirty="0">
                <a:latin typeface="Times-Roman"/>
              </a:rPr>
              <a:t>en büyük kubbesi olarak dikkat çeker.</a:t>
            </a:r>
          </a:p>
          <a:p>
            <a:endParaRPr lang="tr-TR" sz="1700" b="0" i="0" u="none" strike="noStrike" baseline="0" dirty="0">
              <a:latin typeface="Times-Roman"/>
            </a:endParaRPr>
          </a:p>
        </p:txBody>
      </p:sp>
      <p:pic>
        <p:nvPicPr>
          <p:cNvPr id="17412" name="Picture 4" descr="Eski Çine Ahmet Gazi Camii ile ilgili görsel sonucu">
            <a:extLst>
              <a:ext uri="{FF2B5EF4-FFF2-40B4-BE49-F238E27FC236}">
                <a16:creationId xmlns:a16="http://schemas.microsoft.com/office/drawing/2014/main" id="{802FAC2A-DAAC-4795-ADDB-56E1F70110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3" r="-2" b="-2"/>
          <a:stretch/>
        </p:blipFill>
        <p:spPr bwMode="auto">
          <a:xfrm>
            <a:off x="5994750" y="2565502"/>
            <a:ext cx="5976914" cy="4092397"/>
          </a:xfrm>
          <a:prstGeom prst="rect">
            <a:avLst/>
          </a:prstGeom>
          <a:noFill/>
          <a:extLst>
            <a:ext uri="{909E8E84-426E-40DD-AFC4-6F175D3DCCD1}">
              <a14:hiddenFill xmlns:a14="http://schemas.microsoft.com/office/drawing/2010/main">
                <a:solidFill>
                  <a:srgbClr val="FFFFFF"/>
                </a:solidFill>
              </a14:hiddenFill>
            </a:ext>
          </a:extLst>
        </p:spPr>
      </p:pic>
      <p:sp>
        <p:nvSpPr>
          <p:cNvPr id="4" name="Ok: Sol 3">
            <a:extLst>
              <a:ext uri="{FF2B5EF4-FFF2-40B4-BE49-F238E27FC236}">
                <a16:creationId xmlns:a16="http://schemas.microsoft.com/office/drawing/2014/main" id="{9F7EB241-1B17-41E6-A0BF-39AD67D77EBF}"/>
              </a:ext>
            </a:extLst>
          </p:cNvPr>
          <p:cNvSpPr/>
          <p:nvPr/>
        </p:nvSpPr>
        <p:spPr>
          <a:xfrm>
            <a:off x="5607642" y="5415781"/>
            <a:ext cx="973665" cy="3184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11976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9D903B2-ABB3-44BD-9674-77B59332E75B}"/>
              </a:ext>
            </a:extLst>
          </p:cNvPr>
          <p:cNvSpPr>
            <a:spLocks noGrp="1"/>
          </p:cNvSpPr>
          <p:nvPr>
            <p:ph type="title"/>
          </p:nvPr>
        </p:nvSpPr>
        <p:spPr>
          <a:xfrm>
            <a:off x="6600264" y="556994"/>
            <a:ext cx="4753535" cy="1672499"/>
          </a:xfrm>
        </p:spPr>
        <p:txBody>
          <a:bodyPr>
            <a:normAutofit/>
          </a:bodyPr>
          <a:lstStyle/>
          <a:p>
            <a:endParaRPr lang="tr-TR" sz="4000"/>
          </a:p>
        </p:txBody>
      </p:sp>
      <p:pic>
        <p:nvPicPr>
          <p:cNvPr id="18436" name="Picture 4" descr="tromp ile ilgili görsel sonucu">
            <a:extLst>
              <a:ext uri="{FF2B5EF4-FFF2-40B4-BE49-F238E27FC236}">
                <a16:creationId xmlns:a16="http://schemas.microsoft.com/office/drawing/2014/main" id="{1BA5ED81-DD2E-4F06-852A-D8705687F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2240"/>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pandantif ile ilgili görsel sonucu">
            <a:extLst>
              <a:ext uri="{FF2B5EF4-FFF2-40B4-BE49-F238E27FC236}">
                <a16:creationId xmlns:a16="http://schemas.microsoft.com/office/drawing/2014/main" id="{04F33368-CEDE-4FD8-BA83-DF15256C0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8" r="1718" b="-1"/>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türk üçgeni mimari çizim ile ilgili görsel sonucu">
            <a:extLst>
              <a:ext uri="{FF2B5EF4-FFF2-40B4-BE49-F238E27FC236}">
                <a16:creationId xmlns:a16="http://schemas.microsoft.com/office/drawing/2014/main" id="{64C42AE7-4407-49D0-8BE3-1FB226447F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3219"/>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0514FC0F-3DD6-4AC8-B8C3-1F096A854FD1}"/>
              </a:ext>
            </a:extLst>
          </p:cNvPr>
          <p:cNvSpPr>
            <a:spLocks noGrp="1"/>
          </p:cNvSpPr>
          <p:nvPr>
            <p:ph idx="1"/>
          </p:nvPr>
        </p:nvSpPr>
        <p:spPr>
          <a:xfrm>
            <a:off x="6600265" y="2413645"/>
            <a:ext cx="4753534" cy="3694734"/>
          </a:xfrm>
        </p:spPr>
        <p:txBody>
          <a:bodyPr>
            <a:normAutofit/>
          </a:bodyPr>
          <a:lstStyle/>
          <a:p>
            <a:r>
              <a:rPr lang="tr-TR" sz="2400" b="0" i="0" u="none" strike="noStrike" baseline="0" dirty="0">
                <a:latin typeface="Times New Roman" panose="02020603050405020304" pitchFamily="18" charset="0"/>
                <a:cs typeface="Times New Roman" panose="02020603050405020304" pitchFamily="18" charset="0"/>
              </a:rPr>
              <a:t>Erken dönem Osmanlı döneminde üretilen tek kubbeli camiler kare planı örten bir kubbeden oluşur. Geçiş öğesi olarak pandantif (küresel ve üçgen), tromp, prizmatik üçgenler kuşağı kullanılmıştır. Bunların bir arada kullanıldığı bileşik örnekler de mevcuttur. </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727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son cemaat yeri plan ile ilgili görsel sonucu">
            <a:extLst>
              <a:ext uri="{FF2B5EF4-FFF2-40B4-BE49-F238E27FC236}">
                <a16:creationId xmlns:a16="http://schemas.microsoft.com/office/drawing/2014/main" id="{3D231992-8521-486D-80EA-ECC8B759CD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940"/>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462" name="Content Placeholder 19461">
            <a:extLst>
              <a:ext uri="{FF2B5EF4-FFF2-40B4-BE49-F238E27FC236}">
                <a16:creationId xmlns:a16="http://schemas.microsoft.com/office/drawing/2014/main" id="{A5128D0B-A43B-4080-B145-893366A019C6}"/>
              </a:ext>
            </a:extLst>
          </p:cNvPr>
          <p:cNvSpPr>
            <a:spLocks noGrp="1"/>
          </p:cNvSpPr>
          <p:nvPr>
            <p:ph idx="1"/>
          </p:nvPr>
        </p:nvSpPr>
        <p:spPr>
          <a:xfrm>
            <a:off x="8032155" y="815248"/>
            <a:ext cx="3680634" cy="5402673"/>
          </a:xfrm>
        </p:spPr>
        <p:txBody>
          <a:bodyPr>
            <a:normAutofit fontScale="92500"/>
          </a:bodyPr>
          <a:lstStyle/>
          <a:p>
            <a:r>
              <a:rPr lang="tr-TR" sz="2400" b="0" i="0" u="none" strike="noStrike" baseline="0" dirty="0">
                <a:latin typeface="TimesNewRomanPSMT"/>
              </a:rPr>
              <a:t>Çoğunda kuzey yönünde, mihrabın karşısında bir son cemaat yeri vardır. Üç gözlü birimde genellikle yanlar tonoz, ortası kubbeyle örtülüdür. </a:t>
            </a:r>
          </a:p>
          <a:p>
            <a:pPr algn="just"/>
            <a:r>
              <a:rPr lang="tr-TR" sz="2400" b="0" i="0" u="none" strike="noStrike" baseline="0" dirty="0">
                <a:latin typeface="TimesNewRomanPSMT"/>
              </a:rPr>
              <a:t>Minare harim ve son cemaat yerinin birleştiği noktada yer alır. </a:t>
            </a:r>
          </a:p>
          <a:p>
            <a:pPr algn="just"/>
            <a:r>
              <a:rPr lang="tr-TR" sz="2400" b="0" i="0" u="none" strike="noStrike" baseline="0" dirty="0">
                <a:latin typeface="TimesNewRomanPSMT"/>
              </a:rPr>
              <a:t>Son cemaat yerinin mihrabın karşısında yer alması, iki yana kemerlerle açık olması, cephe kitle ve oranları, minarenin konumu ve duvar dokusuyla Selçuklu </a:t>
            </a:r>
            <a:r>
              <a:rPr lang="tr-TR" sz="2400" b="0" i="0" u="none" strike="noStrike" baseline="0" dirty="0">
                <a:latin typeface="Times-Roman"/>
              </a:rPr>
              <a:t>mescitlerinden </a:t>
            </a:r>
            <a:r>
              <a:rPr lang="tr-TR" sz="2400" b="0" i="0" u="none" strike="noStrike" baseline="0" dirty="0">
                <a:latin typeface="TimesNewRomanPSMT"/>
              </a:rPr>
              <a:t>farklılaşırlar.</a:t>
            </a:r>
            <a:endParaRPr lang="tr-TR" sz="2400" dirty="0"/>
          </a:p>
          <a:p>
            <a:endParaRPr lang="tr-TR" sz="1800" b="0" i="0" u="none" strike="noStrike" baseline="0" dirty="0">
              <a:latin typeface="TimesNewRomanPSMT"/>
            </a:endParaRPr>
          </a:p>
          <a:p>
            <a:endParaRPr lang="en-US" sz="1800" dirty="0"/>
          </a:p>
        </p:txBody>
      </p:sp>
    </p:spTree>
    <p:extLst>
      <p:ext uri="{BB962C8B-B14F-4D97-AF65-F5344CB8AC3E}">
        <p14:creationId xmlns:p14="http://schemas.microsoft.com/office/powerpoint/2010/main" val="398728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10AC2C6-6EEA-4012-96E7-749D00358A7D}"/>
              </a:ext>
            </a:extLst>
          </p:cNvPr>
          <p:cNvSpPr>
            <a:spLocks noGrp="1"/>
          </p:cNvSpPr>
          <p:nvPr>
            <p:ph type="title"/>
          </p:nvPr>
        </p:nvSpPr>
        <p:spPr>
          <a:xfrm>
            <a:off x="8643193" y="489507"/>
            <a:ext cx="2781299" cy="3729953"/>
          </a:xfrm>
        </p:spPr>
        <p:txBody>
          <a:bodyPr vert="horz" lIns="91440" tIns="45720" rIns="91440" bIns="45720" rtlCol="0" anchor="b">
            <a:noAutofit/>
          </a:bodyPr>
          <a:lstStyle/>
          <a:p>
            <a:r>
              <a:rPr lang="en-US" sz="2800" b="1" i="0" u="none" strike="noStrike" kern="1200" baseline="0" dirty="0">
                <a:latin typeface="Times New Roman" panose="02020603050405020304" pitchFamily="18" charset="0"/>
                <a:cs typeface="Times New Roman" panose="02020603050405020304" pitchFamily="18" charset="0"/>
              </a:rPr>
              <a:t>Bursa </a:t>
            </a:r>
            <a:r>
              <a:rPr lang="en-US" sz="2800" b="1" i="0" u="none" strike="noStrike" kern="1200" baseline="0" dirty="0" err="1">
                <a:latin typeface="Times New Roman" panose="02020603050405020304" pitchFamily="18" charset="0"/>
                <a:cs typeface="Times New Roman" panose="02020603050405020304" pitchFamily="18" charset="0"/>
              </a:rPr>
              <a:t>Alaeddin</a:t>
            </a:r>
            <a:r>
              <a:rPr lang="en-US" sz="2800" b="1" i="0" u="none" strike="noStrike" kern="1200" baseline="0" dirty="0">
                <a:latin typeface="Times New Roman" panose="02020603050405020304" pitchFamily="18" charset="0"/>
                <a:cs typeface="Times New Roman" panose="02020603050405020304" pitchFamily="18" charset="0"/>
              </a:rPr>
              <a:t> </a:t>
            </a:r>
            <a:r>
              <a:rPr lang="en-US" sz="2800" b="1" i="0" u="none" strike="noStrike" kern="1200" baseline="0" dirty="0" err="1">
                <a:latin typeface="Times New Roman" panose="02020603050405020304" pitchFamily="18" charset="0"/>
                <a:cs typeface="Times New Roman" panose="02020603050405020304" pitchFamily="18" charset="0"/>
              </a:rPr>
              <a:t>Camii</a:t>
            </a:r>
            <a:r>
              <a:rPr lang="en-US" sz="2800" b="1" i="0" u="none" strike="noStrike" kern="1200" baseline="0" dirty="0">
                <a:latin typeface="Times New Roman" panose="02020603050405020304" pitchFamily="18" charset="0"/>
                <a:cs typeface="Times New Roman" panose="02020603050405020304" pitchFamily="18" charset="0"/>
              </a:rPr>
              <a:t> (1326)</a:t>
            </a:r>
            <a:br>
              <a:rPr lang="tr-TR" sz="2800" b="1" i="0" u="none" strike="noStrike" kern="1200" baseline="0" dirty="0">
                <a:latin typeface="Times New Roman" panose="02020603050405020304" pitchFamily="18" charset="0"/>
                <a:cs typeface="Times New Roman" panose="02020603050405020304" pitchFamily="18" charset="0"/>
              </a:rPr>
            </a:br>
            <a:br>
              <a:rPr lang="tr-TR" sz="2800" b="1" i="0" u="none" strike="noStrike" kern="1200" baseline="0" dirty="0">
                <a:latin typeface="Times New Roman" panose="02020603050405020304" pitchFamily="18" charset="0"/>
                <a:cs typeface="Times New Roman" panose="02020603050405020304" pitchFamily="18" charset="0"/>
              </a:rPr>
            </a:br>
            <a:r>
              <a:rPr lang="tr-TR" sz="2800" b="0" i="0" dirty="0">
                <a:effectLst/>
                <a:latin typeface="Times New Roman" panose="02020603050405020304" pitchFamily="18" charset="0"/>
                <a:cs typeface="Times New Roman" panose="02020603050405020304" pitchFamily="18" charset="0"/>
              </a:rPr>
              <a:t>Bursa Alaeddin Bey Camii, Orhan Bey’in kardeşi Alaeddin Bey tarafından yaptırılmıştır.</a:t>
            </a:r>
            <a:endParaRPr lang="en-US" sz="2800" kern="1200" dirty="0">
              <a:latin typeface="Times New Roman" panose="02020603050405020304" pitchFamily="18" charset="0"/>
              <a:cs typeface="Times New Roman" panose="02020603050405020304" pitchFamily="18" charset="0"/>
            </a:endParaRPr>
          </a:p>
        </p:txBody>
      </p:sp>
      <p:pic>
        <p:nvPicPr>
          <p:cNvPr id="3076" name="Picture 4">
            <a:extLst>
              <a:ext uri="{FF2B5EF4-FFF2-40B4-BE49-F238E27FC236}">
                <a16:creationId xmlns:a16="http://schemas.microsoft.com/office/drawing/2014/main" id="{BBC85465-A43D-4811-94A7-B41882477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52" r="9534" b="-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0730FFB4-B4C0-4CBF-B08B-D67A4DF23C36}"/>
              </a:ext>
            </a:extLst>
          </p:cNvPr>
          <p:cNvSpPr>
            <a:spLocks noGrp="1"/>
          </p:cNvSpPr>
          <p:nvPr>
            <p:ph idx="1"/>
          </p:nvPr>
        </p:nvSpPr>
        <p:spPr>
          <a:xfrm>
            <a:off x="8643193" y="2418408"/>
            <a:ext cx="2942813" cy="3540265"/>
          </a:xfrm>
        </p:spPr>
        <p:txBody>
          <a:bodyPr>
            <a:normAutofit/>
          </a:bodyPr>
          <a:lstStyle/>
          <a:p>
            <a:endParaRPr lang="tr-TR" sz="2000"/>
          </a:p>
        </p:txBody>
      </p:sp>
      <p:sp>
        <p:nvSpPr>
          <p:cNvPr id="139" name="Rectangle 13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Rectangle 14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757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7E9DC92-01D4-451D-8883-84AB2579AAC8}"/>
              </a:ext>
            </a:extLst>
          </p:cNvPr>
          <p:cNvSpPr>
            <a:spLocks noGrp="1"/>
          </p:cNvSpPr>
          <p:nvPr>
            <p:ph type="title"/>
          </p:nvPr>
        </p:nvSpPr>
        <p:spPr>
          <a:xfrm>
            <a:off x="5167901" y="2013734"/>
            <a:ext cx="6686248" cy="3748087"/>
          </a:xfrm>
          <a:noFill/>
        </p:spPr>
        <p:txBody>
          <a:bodyPr vert="horz" lIns="91440" tIns="45720" rIns="91440" bIns="45720" rtlCol="0" anchor="b">
            <a:normAutofit/>
          </a:bodyPr>
          <a:lstStyle/>
          <a:p>
            <a:r>
              <a:rPr lang="tr-TR" sz="2800" b="0" i="0" dirty="0">
                <a:effectLst/>
                <a:latin typeface="Times New Roman" panose="02020603050405020304" pitchFamily="18" charset="0"/>
                <a:cs typeface="Times New Roman" panose="02020603050405020304" pitchFamily="18" charset="0"/>
              </a:rPr>
              <a:t>Alaeddin Cami, içten 8,13 × 8,30 m ölçüsünde kare planlı bir yapıdır. Harim merkezi bir kubbeyle örtülmüştür. Kubbeye geçişte üç bölümlü Türk üçgeni geçit öğesi olarak kullanılmıştır. Bunlar özgündür. </a:t>
            </a:r>
            <a:br>
              <a:rPr lang="tr-TR" sz="2800" b="0" i="0" dirty="0">
                <a:effectLst/>
                <a:latin typeface="Times New Roman" panose="02020603050405020304" pitchFamily="18" charset="0"/>
                <a:cs typeface="Times New Roman" panose="02020603050405020304" pitchFamily="18" charset="0"/>
              </a:rPr>
            </a:br>
            <a:r>
              <a:rPr lang="tr-TR" sz="2800" b="0" i="0" dirty="0">
                <a:effectLst/>
                <a:latin typeface="Times New Roman" panose="02020603050405020304" pitchFamily="18" charset="0"/>
                <a:cs typeface="Times New Roman" panose="02020603050405020304" pitchFamily="18" charset="0"/>
              </a:rPr>
              <a:t>Son cemaat yeri üç bölümlüdür. Doğu ve batı yönde aynalı tonoz ortada küçük bir kubbe ile örtülmüştür. Üst örtü önde dört sütun ve duvarlara oturmaktadır. </a:t>
            </a:r>
            <a:endParaRPr lang="en-US" sz="2800" dirty="0">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B76741D5-12DF-4E8C-A9D8-259AD1C11B5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19" r="6166"/>
          <a:stretch/>
        </p:blipFill>
        <p:spPr bwMode="auto">
          <a:xfrm>
            <a:off x="20" y="10"/>
            <a:ext cx="499298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97730B-F8DF-43B3-8EE6-BF5EA8E4FA79}"/>
              </a:ext>
            </a:extLst>
          </p:cNvPr>
          <p:cNvSpPr>
            <a:spLocks noGrp="1"/>
          </p:cNvSpPr>
          <p:nvPr>
            <p:ph type="title"/>
          </p:nvPr>
        </p:nvSpPr>
        <p:spPr>
          <a:xfrm>
            <a:off x="4965430" y="629268"/>
            <a:ext cx="6586491" cy="1286160"/>
          </a:xfrm>
        </p:spPr>
        <p:txBody>
          <a:bodyPr anchor="b">
            <a:normAutofit/>
          </a:bodyPr>
          <a:lstStyle/>
          <a:p>
            <a:endParaRPr lang="tr-TR"/>
          </a:p>
        </p:txBody>
      </p:sp>
      <p:sp>
        <p:nvSpPr>
          <p:cNvPr id="9222" name="Content Placeholder 9221">
            <a:extLst>
              <a:ext uri="{FF2B5EF4-FFF2-40B4-BE49-F238E27FC236}">
                <a16:creationId xmlns:a16="http://schemas.microsoft.com/office/drawing/2014/main" id="{811423FB-D740-4B01-95A3-7EBA211CACF9}"/>
              </a:ext>
            </a:extLst>
          </p:cNvPr>
          <p:cNvSpPr>
            <a:spLocks noGrp="1"/>
          </p:cNvSpPr>
          <p:nvPr>
            <p:ph idx="1"/>
          </p:nvPr>
        </p:nvSpPr>
        <p:spPr>
          <a:xfrm>
            <a:off x="4965431" y="2438400"/>
            <a:ext cx="6586489" cy="3785419"/>
          </a:xfrm>
        </p:spPr>
        <p:txBody>
          <a:bodyPr>
            <a:normAutofit/>
          </a:bodyPr>
          <a:lstStyle/>
          <a:p>
            <a:pPr algn="just"/>
            <a:r>
              <a:rPr lang="tr-TR" b="0" i="0" dirty="0">
                <a:effectLst/>
                <a:latin typeface="Times New Roman" panose="02020603050405020304" pitchFamily="18" charset="0"/>
                <a:cs typeface="Times New Roman" panose="02020603050405020304" pitchFamily="18" charset="0"/>
              </a:rPr>
              <a:t>Minare son cemaat yerinin doğusunda yer almaktadır. Yuvarlak bir forma sahip olan minare tuğla malzemeden inşa edilmiştir. Şerefe altında iri </a:t>
            </a:r>
            <a:r>
              <a:rPr lang="tr-TR" b="0" i="0" dirty="0" err="1">
                <a:effectLst/>
                <a:latin typeface="Times New Roman" panose="02020603050405020304" pitchFamily="18" charset="0"/>
                <a:cs typeface="Times New Roman" panose="02020603050405020304" pitchFamily="18" charset="0"/>
              </a:rPr>
              <a:t>mukarnas</a:t>
            </a:r>
            <a:r>
              <a:rPr lang="tr-TR" b="0" i="0" dirty="0">
                <a:effectLst/>
                <a:latin typeface="Times New Roman" panose="02020603050405020304" pitchFamily="18" charset="0"/>
                <a:cs typeface="Times New Roman" panose="02020603050405020304" pitchFamily="18" charset="0"/>
              </a:rPr>
              <a:t> dizisi yer almaktadır. </a:t>
            </a:r>
          </a:p>
          <a:p>
            <a:pPr algn="just"/>
            <a:r>
              <a:rPr lang="tr-TR" dirty="0">
                <a:latin typeface="Times New Roman" panose="02020603050405020304" pitchFamily="18" charset="0"/>
                <a:cs typeface="Times New Roman" panose="02020603050405020304" pitchFamily="18" charset="0"/>
              </a:rPr>
              <a:t>Minare yapıdan bağımsız bir kaideye oturtularak yeni bir uygulamaya geçişi gösterir.</a:t>
            </a:r>
            <a:endParaRPr lang="en-US" dirty="0">
              <a:latin typeface="Times New Roman" panose="02020603050405020304" pitchFamily="18" charset="0"/>
              <a:cs typeface="Times New Roman" panose="02020603050405020304" pitchFamily="18" charset="0"/>
            </a:endParaRPr>
          </a:p>
        </p:txBody>
      </p:sp>
      <p:pic>
        <p:nvPicPr>
          <p:cNvPr id="9218" name="Picture 2" descr="gök, açık hava, bina, uzun içeren bir resim&#10;&#10;Açıklama otomatik olarak oluşturuldu">
            <a:extLst>
              <a:ext uri="{FF2B5EF4-FFF2-40B4-BE49-F238E27FC236}">
                <a16:creationId xmlns:a16="http://schemas.microsoft.com/office/drawing/2014/main" id="{5D2E7EE8-4528-4225-8CB9-94F2CC297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5" r="1385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C2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73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05028990-1CD0-4512-8CE5-859596C55F75}"/>
              </a:ext>
            </a:extLst>
          </p:cNvPr>
          <p:cNvSpPr>
            <a:spLocks noGrp="1"/>
          </p:cNvSpPr>
          <p:nvPr>
            <p:ph idx="1"/>
          </p:nvPr>
        </p:nvSpPr>
        <p:spPr>
          <a:xfrm>
            <a:off x="585218" y="730269"/>
            <a:ext cx="2301202" cy="2001913"/>
          </a:xfrm>
        </p:spPr>
        <p:txBody>
          <a:bodyPr vert="horz" lIns="91440" tIns="45720" rIns="91440" bIns="45720" rtlCol="0" anchor="ctr">
            <a:normAutofit/>
          </a:bodyPr>
          <a:lstStyle/>
          <a:p>
            <a:pPr marL="0" indent="0">
              <a:buNone/>
            </a:pPr>
            <a:r>
              <a:rPr lang="en-US" sz="3200" dirty="0" err="1"/>
              <a:t>Devşirme</a:t>
            </a:r>
            <a:r>
              <a:rPr lang="en-US" sz="3200" dirty="0"/>
              <a:t> </a:t>
            </a:r>
            <a:r>
              <a:rPr lang="tr-TR" sz="3200" dirty="0"/>
              <a:t>sütun başlıkları</a:t>
            </a:r>
            <a:endParaRPr lang="en-US" sz="3200" dirty="0"/>
          </a:p>
        </p:txBody>
      </p:sp>
      <p:pic>
        <p:nvPicPr>
          <p:cNvPr id="4098" name="Picture 2" descr="ALADDİN PAŞA CAMİ | Kültür Portalı">
            <a:extLst>
              <a:ext uri="{FF2B5EF4-FFF2-40B4-BE49-F238E27FC236}">
                <a16:creationId xmlns:a16="http://schemas.microsoft.com/office/drawing/2014/main" id="{93B87977-C928-45E3-86FE-D91576C3B1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14"/>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903E5E1-3AAA-4F65-865C-4B898355E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2" r="7669"/>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904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E738CD-7D23-421C-A9C6-8116FD557765}"/>
              </a:ext>
            </a:extLst>
          </p:cNvPr>
          <p:cNvSpPr>
            <a:spLocks noGrp="1"/>
          </p:cNvSpPr>
          <p:nvPr>
            <p:ph type="title"/>
          </p:nvPr>
        </p:nvSpPr>
        <p:spPr>
          <a:xfrm>
            <a:off x="4965430" y="629268"/>
            <a:ext cx="6586491" cy="1286160"/>
          </a:xfrm>
        </p:spPr>
        <p:txBody>
          <a:bodyPr anchor="b">
            <a:normAutofit/>
          </a:bodyPr>
          <a:lstStyle/>
          <a:p>
            <a:endParaRPr lang="tr-TR" dirty="0"/>
          </a:p>
        </p:txBody>
      </p:sp>
      <p:sp>
        <p:nvSpPr>
          <p:cNvPr id="3" name="İçerik Yer Tutucusu 2">
            <a:extLst>
              <a:ext uri="{FF2B5EF4-FFF2-40B4-BE49-F238E27FC236}">
                <a16:creationId xmlns:a16="http://schemas.microsoft.com/office/drawing/2014/main" id="{75FDC303-4855-48DD-9A11-53DE24EFCC98}"/>
              </a:ext>
            </a:extLst>
          </p:cNvPr>
          <p:cNvSpPr>
            <a:spLocks noGrp="1"/>
          </p:cNvSpPr>
          <p:nvPr>
            <p:ph idx="1"/>
          </p:nvPr>
        </p:nvSpPr>
        <p:spPr>
          <a:xfrm>
            <a:off x="4965431" y="2438400"/>
            <a:ext cx="6586489" cy="3785419"/>
          </a:xfrm>
        </p:spPr>
        <p:txBody>
          <a:bodyPr>
            <a:normAutofit/>
          </a:bodyPr>
          <a:lstStyle/>
          <a:p>
            <a:r>
              <a:rPr lang="tr-TR" sz="2400" b="0" i="0" dirty="0">
                <a:effectLst/>
                <a:latin typeface="Times New Roman" panose="02020603050405020304" pitchFamily="18" charset="0"/>
                <a:cs typeface="Times New Roman" panose="02020603050405020304" pitchFamily="18" charset="0"/>
              </a:rPr>
              <a:t>Ayrıca bugün mevcut caminin batısında bir de hamamı vardı. Bursa’nın en eski hamamlarından olan bu yapı 1519’da 3900 akçe sarf edilerek tamir edilmiş, fakat XVII. yüzyıldan itibaren terk edildiği için harap olmuştur.</a:t>
            </a:r>
          </a:p>
          <a:p>
            <a:r>
              <a:rPr lang="tr-TR" sz="2400" b="0" i="0" dirty="0">
                <a:effectLst/>
                <a:latin typeface="Times New Roman" panose="02020603050405020304" pitchFamily="18" charset="0"/>
                <a:cs typeface="Times New Roman" panose="02020603050405020304" pitchFamily="18" charset="0"/>
              </a:rPr>
              <a:t>Avlu duvarına bitişik sivri kemerli çeşmesi ise üç tuğla bir kesme taşla almaşık örgü ile örülmüştür. </a:t>
            </a:r>
            <a:endParaRPr lang="tr-TR" sz="2400" dirty="0">
              <a:latin typeface="Times New Roman" panose="02020603050405020304" pitchFamily="18" charset="0"/>
              <a:cs typeface="Times New Roman" panose="02020603050405020304" pitchFamily="18" charset="0"/>
            </a:endParaRPr>
          </a:p>
        </p:txBody>
      </p:sp>
      <p:pic>
        <p:nvPicPr>
          <p:cNvPr id="8194" name="Picture 2">
            <a:extLst>
              <a:ext uri="{FF2B5EF4-FFF2-40B4-BE49-F238E27FC236}">
                <a16:creationId xmlns:a16="http://schemas.microsoft.com/office/drawing/2014/main" id="{9EBBD528-9E7F-44D8-BCE6-25A2BC7056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0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16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547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A878CD-D28C-4D55-A83F-36A8386B664B}"/>
              </a:ext>
            </a:extLst>
          </p:cNvPr>
          <p:cNvSpPr>
            <a:spLocks noGrp="1"/>
          </p:cNvSpPr>
          <p:nvPr>
            <p:ph type="title"/>
          </p:nvPr>
        </p:nvSpPr>
        <p:spPr/>
        <p:txBody>
          <a:bodyPr>
            <a:normAutofit/>
          </a:bodyPr>
          <a:lstStyle/>
          <a:p>
            <a:r>
              <a:rPr lang="tr-TR" sz="3200" b="1" i="0" u="none" strike="noStrike" baseline="0" dirty="0">
                <a:latin typeface="TimesNewRomanPS-BoldMT"/>
              </a:rPr>
              <a:t>İznik Hacı Özbek Camii (1333)</a:t>
            </a:r>
            <a:endParaRPr lang="tr-TR" sz="3200" dirty="0"/>
          </a:p>
        </p:txBody>
      </p:sp>
      <p:pic>
        <p:nvPicPr>
          <p:cNvPr id="21506" name="Picture 2">
            <a:extLst>
              <a:ext uri="{FF2B5EF4-FFF2-40B4-BE49-F238E27FC236}">
                <a16:creationId xmlns:a16="http://schemas.microsoft.com/office/drawing/2014/main" id="{D5C7FF61-88E7-42C9-85CD-BFC9A24B2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79" y="1825625"/>
            <a:ext cx="650424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0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33DB0C-451B-44C6-8BBE-227A12FE6C8A}"/>
              </a:ext>
            </a:extLst>
          </p:cNvPr>
          <p:cNvSpPr>
            <a:spLocks noGrp="1"/>
          </p:cNvSpPr>
          <p:nvPr>
            <p:ph type="title"/>
          </p:nvPr>
        </p:nvSpPr>
        <p:spPr/>
        <p:txBody>
          <a:bodyPr/>
          <a:lstStyle/>
          <a:p>
            <a:r>
              <a:rPr lang="es-ES" sz="4400" b="1" i="0" u="none" strike="noStrike" baseline="0" dirty="0">
                <a:latin typeface="TimesNewRomanPS-BoldMT"/>
              </a:rPr>
              <a:t>Ahşap </a:t>
            </a:r>
            <a:r>
              <a:rPr lang="es-ES" sz="4400" b="1" i="0" u="none" strike="noStrike" baseline="0" dirty="0">
                <a:latin typeface="Times-Bold"/>
              </a:rPr>
              <a:t>Mescit ve Camiler </a:t>
            </a:r>
            <a:r>
              <a:rPr lang="es-ES" sz="4400" b="1" i="0" u="none" strike="noStrike" baseline="0" dirty="0">
                <a:latin typeface="TimesNewRomanPS-BoldMT"/>
              </a:rPr>
              <a:t>(Çandı Camiler)</a:t>
            </a:r>
            <a:endParaRPr lang="tr-TR" dirty="0"/>
          </a:p>
        </p:txBody>
      </p:sp>
      <p:sp>
        <p:nvSpPr>
          <p:cNvPr id="3" name="İçerik Yer Tutucusu 2">
            <a:extLst>
              <a:ext uri="{FF2B5EF4-FFF2-40B4-BE49-F238E27FC236}">
                <a16:creationId xmlns:a16="http://schemas.microsoft.com/office/drawing/2014/main" id="{371ADEC7-E119-4F44-BC01-77F3A612F697}"/>
              </a:ext>
            </a:extLst>
          </p:cNvPr>
          <p:cNvSpPr>
            <a:spLocks noGrp="1"/>
          </p:cNvSpPr>
          <p:nvPr>
            <p:ph idx="1"/>
          </p:nvPr>
        </p:nvSpPr>
        <p:spPr/>
        <p:txBody>
          <a:bodyPr>
            <a:noAutofit/>
          </a:bodyPr>
          <a:lstStyle/>
          <a:p>
            <a:pPr algn="just"/>
            <a:r>
              <a:rPr lang="tr-TR" sz="2400" b="0" i="0" u="none" strike="noStrike" baseline="0" dirty="0">
                <a:latin typeface="Times New Roman" panose="02020603050405020304" pitchFamily="18" charset="0"/>
                <a:cs typeface="Times New Roman" panose="02020603050405020304" pitchFamily="18" charset="0"/>
              </a:rPr>
              <a:t>Tamamen ahşap malzemeden inşa edilmişlerdir. Kare veya dikdörtgen bir harim ve bunu örten çift meyilli ahşap çatıdan meydana gelirler. Bazılarının kuzeyinde ahşap dikmelerin taşıdığı bir son cemaat yeri ve bazen son derece basit yapılmış ahşap bir minare bulunur.</a:t>
            </a:r>
          </a:p>
          <a:p>
            <a:pPr algn="just"/>
            <a:r>
              <a:rPr lang="tr-TR" sz="2400" b="0" i="0" u="none" strike="noStrike" baseline="0" dirty="0">
                <a:latin typeface="Times New Roman" panose="02020603050405020304" pitchFamily="18" charset="0"/>
                <a:cs typeface="Times New Roman" panose="02020603050405020304" pitchFamily="18" charset="0"/>
              </a:rPr>
              <a:t>Orhan Gazi döneminde (1326-1359) Adapazarı, Akçakoca, Düzce üçgeninde ortaya çıkan ve çandı camiler olarak bilinen bu yapı tipinin daha önce Anadolu’da mevcut olmadığını ispat etmek mümkün değildir. Sadece belirli bir dönem (Orhan Gazi dönemi) ve yörede ortaya çıkmıştır. Herhangi bir üslup iddiası taşımayan, madeni birleştirici kullanılmadan, sadece ağaç malzemeyle birbirine geçme yöntemiyle yapılmıştır. Kabaca yontulan ve birbirini dik kesecek şekilde üst üste oturtulan kütükler birbirlerine tam temas edemediği için içeriden sıvayla kaplanır. Mihrap ve minberde rastlanabilecek primitif bir süsleme dışında süsleme yapılmamıştır denilebilir.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085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6" name="Content Placeholder 10245">
            <a:extLst>
              <a:ext uri="{FF2B5EF4-FFF2-40B4-BE49-F238E27FC236}">
                <a16:creationId xmlns:a16="http://schemas.microsoft.com/office/drawing/2014/main" id="{5B9BD719-7B2F-45F0-A57D-70EC31A31A3B}"/>
              </a:ext>
            </a:extLst>
          </p:cNvPr>
          <p:cNvSpPr>
            <a:spLocks noGrp="1"/>
          </p:cNvSpPr>
          <p:nvPr>
            <p:ph idx="1"/>
          </p:nvPr>
        </p:nvSpPr>
        <p:spPr>
          <a:xfrm>
            <a:off x="4965431" y="1663547"/>
            <a:ext cx="6309360" cy="4682163"/>
          </a:xfrm>
        </p:spPr>
        <p:txBody>
          <a:bodyPr>
            <a:normAutofit/>
          </a:bodyPr>
          <a:lstStyle/>
          <a:p>
            <a:pPr algn="l"/>
            <a:r>
              <a:rPr lang="tr-TR" sz="2400" b="0" i="0" u="none" strike="noStrike" baseline="0" dirty="0">
                <a:latin typeface="TimesNewRomanPSMT"/>
              </a:rPr>
              <a:t>Kitabesi tespit edilen en eski Osmanlı yapısıdır. </a:t>
            </a:r>
          </a:p>
          <a:p>
            <a:pPr algn="l"/>
            <a:r>
              <a:rPr lang="tr-TR" sz="2400" b="0" i="0" u="none" strike="noStrike" baseline="0" dirty="0">
                <a:latin typeface="TimesNewRomanPSMT"/>
              </a:rPr>
              <a:t>Kare altyapı, 8 m. çapında bir kubbe ile örtülüdür. Kubbeye geçişler prizmatik üçgenlerle (badem) sağlanmıştır.</a:t>
            </a:r>
            <a:endParaRPr lang="tr-TR" sz="2400" dirty="0">
              <a:latin typeface="TimesNewRomanPSMT"/>
            </a:endParaRPr>
          </a:p>
          <a:p>
            <a:pPr algn="l"/>
            <a:r>
              <a:rPr lang="tr-TR" sz="2400" b="0" i="0" u="none" strike="noStrike" baseline="0" dirty="0">
                <a:latin typeface="TimesNewRomanPSMT"/>
              </a:rPr>
              <a:t>Son cemaat yerinin, mihrap ekseninde olmayıp batıda </a:t>
            </a:r>
            <a:r>
              <a:rPr lang="tr-TR" sz="2400" b="0" i="0" u="none" strike="noStrike" baseline="0" dirty="0">
                <a:latin typeface="Times-Roman"/>
              </a:rPr>
              <a:t>yer alm</a:t>
            </a:r>
            <a:r>
              <a:rPr lang="tr-TR" sz="2400" b="0" i="0" u="none" strike="noStrike" baseline="0" dirty="0">
                <a:latin typeface="TimesNewRomanPSMT"/>
              </a:rPr>
              <a:t>ası Selçuklu mescit mimarlığından kalan bir etkidir (</a:t>
            </a:r>
            <a:r>
              <a:rPr lang="tr-TR" sz="2400" b="0" i="0" u="none" strike="noStrike" baseline="0" dirty="0" err="1">
                <a:latin typeface="TimesNewRomanPSMT"/>
              </a:rPr>
              <a:t>örn</a:t>
            </a:r>
            <a:r>
              <a:rPr lang="tr-TR" sz="2400" b="0" i="0" u="none" strike="noStrike" baseline="0" dirty="0">
                <a:latin typeface="TimesNewRomanPSMT"/>
              </a:rPr>
              <a:t>. Konya Taş </a:t>
            </a:r>
            <a:r>
              <a:rPr lang="tr-TR" sz="2400" b="0" i="0" u="none" strike="noStrike" baseline="0" dirty="0">
                <a:latin typeface="Times-Roman"/>
              </a:rPr>
              <a:t>Mescit, Konya </a:t>
            </a:r>
            <a:r>
              <a:rPr lang="tr-TR" sz="2400" b="0" i="0" u="none" strike="noStrike" baseline="0" dirty="0">
                <a:latin typeface="TimesNewRomanPSMT"/>
              </a:rPr>
              <a:t>Sırçalı </a:t>
            </a:r>
            <a:r>
              <a:rPr lang="tr-TR" sz="2400" b="0" i="0" u="none" strike="noStrike" baseline="0" dirty="0">
                <a:latin typeface="Times-Roman"/>
              </a:rPr>
              <a:t>Mescit</a:t>
            </a:r>
            <a:r>
              <a:rPr lang="tr-TR" sz="2400" b="0" i="0" u="none" strike="noStrike" baseline="0" dirty="0">
                <a:latin typeface="TimesNewRomanPSMT"/>
              </a:rPr>
              <a:t>). İki bölümlü son cemaat yerinin harime açılan tarafı aynalı tonoz, diğer tarafı beşik tonoz ile örtülüydü. Ancak son cemaat yeri 1940’da yıkılmış, 1959’daki r</a:t>
            </a:r>
            <a:r>
              <a:rPr lang="tr-TR" sz="2400" b="0" i="0" u="none" strike="noStrike" baseline="0" dirty="0">
                <a:latin typeface="Times-Roman"/>
              </a:rPr>
              <a:t>estorasyon </a:t>
            </a:r>
            <a:r>
              <a:rPr lang="tr-TR" sz="2400" b="0" i="0" u="none" strike="noStrike" baseline="0" dirty="0">
                <a:latin typeface="TimesNewRomanPSMT"/>
              </a:rPr>
              <a:t>sırasında kuzey duvarı bozularak yerine kapalı biçimde yenisi inşa edilmiştir.</a:t>
            </a:r>
            <a:endParaRPr lang="en-US" sz="2400" dirty="0"/>
          </a:p>
        </p:txBody>
      </p:sp>
      <p:pic>
        <p:nvPicPr>
          <p:cNvPr id="20482" name="Picture 2" descr="İznik Hacı Özbek Camii ile ilgili görsel sonucu">
            <a:extLst>
              <a:ext uri="{FF2B5EF4-FFF2-40B4-BE49-F238E27FC236}">
                <a16:creationId xmlns:a16="http://schemas.microsoft.com/office/drawing/2014/main" id="{0896FD75-4AC1-44AA-AA9A-DE1DF1870C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8" r="1431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6" name="Straight Connector 1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88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1CC89A3-857A-4D53-ADCB-0A14B4B40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07870D2-80E9-41F5-BD2C-482F4775C6BB}"/>
              </a:ext>
            </a:extLst>
          </p:cNvPr>
          <p:cNvSpPr>
            <a:spLocks noGrp="1"/>
          </p:cNvSpPr>
          <p:nvPr>
            <p:ph type="title"/>
          </p:nvPr>
        </p:nvSpPr>
        <p:spPr>
          <a:xfrm>
            <a:off x="838199" y="545747"/>
            <a:ext cx="5162891" cy="2785952"/>
          </a:xfrm>
        </p:spPr>
        <p:txBody>
          <a:bodyPr anchor="ctr">
            <a:normAutofit/>
          </a:bodyPr>
          <a:lstStyle/>
          <a:p>
            <a:r>
              <a:rPr lang="tr-TR" sz="2400" b="0" i="0" dirty="0" err="1">
                <a:effectLst/>
                <a:latin typeface="Times New Roman" panose="02020603050405020304" pitchFamily="18" charset="0"/>
                <a:cs typeface="Times New Roman" panose="02020603050405020304" pitchFamily="18" charset="0"/>
              </a:rPr>
              <a:t>Amara</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Hazihi’l-mescide’l</a:t>
            </a:r>
            <a:r>
              <a:rPr lang="tr-TR" sz="2400" dirty="0">
                <a:latin typeface="Times New Roman" panose="02020603050405020304" pitchFamily="18" charset="0"/>
                <a:cs typeface="Times New Roman" panose="02020603050405020304" pitchFamily="18" charset="0"/>
              </a:rPr>
              <a:t> </a:t>
            </a:r>
            <a:r>
              <a:rPr lang="tr-TR" sz="2400" b="0" i="0" dirty="0">
                <a:effectLst/>
                <a:latin typeface="Times New Roman" panose="02020603050405020304" pitchFamily="18" charset="0"/>
                <a:cs typeface="Times New Roman" panose="02020603050405020304" pitchFamily="18" charset="0"/>
              </a:rPr>
              <a:t>mübarek</a:t>
            </a:r>
            <a:br>
              <a:rPr lang="tr-TR" sz="2400" b="0" i="0" dirty="0">
                <a:effectLst/>
                <a:latin typeface="Times New Roman" panose="02020603050405020304" pitchFamily="18" charset="0"/>
                <a:cs typeface="Times New Roman" panose="02020603050405020304" pitchFamily="18" charset="0"/>
              </a:rPr>
            </a:br>
            <a:r>
              <a:rPr lang="tr-TR" sz="2400" b="0" i="0" dirty="0" err="1">
                <a:effectLst/>
                <a:latin typeface="Times New Roman" panose="02020603050405020304" pitchFamily="18" charset="0"/>
                <a:cs typeface="Times New Roman" panose="02020603050405020304" pitchFamily="18" charset="0"/>
              </a:rPr>
              <a:t>Halisan</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muhlisan</a:t>
            </a:r>
            <a:r>
              <a:rPr lang="tr-TR" sz="2400" b="0" i="0" dirty="0">
                <a:effectLst/>
                <a:latin typeface="Times New Roman" panose="02020603050405020304" pitchFamily="18" charset="0"/>
                <a:cs typeface="Times New Roman" panose="02020603050405020304" pitchFamily="18" charset="0"/>
              </a:rPr>
              <a:t> li-</a:t>
            </a:r>
            <a:r>
              <a:rPr lang="tr-TR" sz="2400" b="0" i="0" dirty="0" err="1">
                <a:effectLst/>
                <a:latin typeface="Times New Roman" panose="02020603050405020304" pitchFamily="18" charset="0"/>
                <a:cs typeface="Times New Roman" panose="02020603050405020304" pitchFamily="18" charset="0"/>
              </a:rPr>
              <a:t>vechi’llahi</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te’al</a:t>
            </a:r>
            <a:br>
              <a:rPr lang="tr-TR" sz="2400" b="0" i="0" dirty="0">
                <a:effectLst/>
                <a:latin typeface="Times New Roman" panose="02020603050405020304" pitchFamily="18" charset="0"/>
                <a:cs typeface="Times New Roman" panose="02020603050405020304" pitchFamily="18" charset="0"/>
              </a:rPr>
            </a:br>
            <a:r>
              <a:rPr lang="tr-TR" sz="2400" b="0" i="0" dirty="0">
                <a:effectLst/>
                <a:latin typeface="Times New Roman" panose="02020603050405020304" pitchFamily="18" charset="0"/>
                <a:cs typeface="Times New Roman" panose="02020603050405020304" pitchFamily="18" charset="0"/>
              </a:rPr>
              <a:t>Hacı Zeynel </a:t>
            </a:r>
            <a:r>
              <a:rPr lang="tr-TR" sz="2400" b="0" i="0" dirty="0" err="1">
                <a:effectLst/>
                <a:latin typeface="Times New Roman" panose="02020603050405020304" pitchFamily="18" charset="0"/>
                <a:cs typeface="Times New Roman" panose="02020603050405020304" pitchFamily="18" charset="0"/>
              </a:rPr>
              <a:t>İbn</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Muammed</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tarihuhu</a:t>
            </a:r>
            <a:r>
              <a:rPr lang="tr-TR" sz="2400" b="0" i="0" dirty="0">
                <a:effectLst/>
                <a:latin typeface="Times New Roman" panose="02020603050405020304" pitchFamily="18" charset="0"/>
                <a:cs typeface="Times New Roman" panose="02020603050405020304" pitchFamily="18" charset="0"/>
              </a:rPr>
              <a:t> fi senti </a:t>
            </a:r>
            <a:r>
              <a:rPr lang="tr-TR" sz="2400" b="0" i="0" dirty="0" err="1">
                <a:effectLst/>
                <a:latin typeface="Times New Roman" panose="02020603050405020304" pitchFamily="18" charset="0"/>
                <a:cs typeface="Times New Roman" panose="02020603050405020304" pitchFamily="18" charset="0"/>
              </a:rPr>
              <a:t>erba’in</a:t>
            </a:r>
            <a:r>
              <a:rPr lang="tr-TR" sz="2400" b="0" i="0" dirty="0">
                <a:effectLst/>
                <a:latin typeface="Times New Roman" panose="02020603050405020304" pitchFamily="18" charset="0"/>
                <a:cs typeface="Times New Roman" panose="02020603050405020304" pitchFamily="18" charset="0"/>
              </a:rPr>
              <a:t> selesine ve </a:t>
            </a:r>
            <a:r>
              <a:rPr lang="tr-TR" sz="2400" b="0" i="0" dirty="0" err="1">
                <a:effectLst/>
                <a:latin typeface="Times New Roman" panose="02020603050405020304" pitchFamily="18" charset="0"/>
                <a:cs typeface="Times New Roman" panose="02020603050405020304" pitchFamily="18" charset="0"/>
              </a:rPr>
              <a:t>seb’i</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mayeh</a:t>
            </a:r>
            <a:br>
              <a:rPr lang="tr-TR" sz="2400" b="0" i="0" dirty="0">
                <a:effectLst/>
                <a:latin typeface="Verdana" panose="020B0604030504040204" pitchFamily="34" charset="0"/>
              </a:rPr>
            </a:br>
            <a:endParaRPr lang="tr-TR" sz="2400" dirty="0"/>
          </a:p>
        </p:txBody>
      </p:sp>
      <p:sp>
        <p:nvSpPr>
          <p:cNvPr id="23558" name="Content Placeholder 23557">
            <a:extLst>
              <a:ext uri="{FF2B5EF4-FFF2-40B4-BE49-F238E27FC236}">
                <a16:creationId xmlns:a16="http://schemas.microsoft.com/office/drawing/2014/main" id="{B235C108-89F6-41D2-83C6-BA261FDED2D4}"/>
              </a:ext>
            </a:extLst>
          </p:cNvPr>
          <p:cNvSpPr>
            <a:spLocks noGrp="1"/>
          </p:cNvSpPr>
          <p:nvPr>
            <p:ph idx="1"/>
          </p:nvPr>
        </p:nvSpPr>
        <p:spPr>
          <a:xfrm>
            <a:off x="6190910" y="545747"/>
            <a:ext cx="4992906" cy="2785953"/>
          </a:xfrm>
        </p:spPr>
        <p:txBody>
          <a:bodyPr anchor="ctr">
            <a:normAutofit/>
          </a:bodyPr>
          <a:lstStyle/>
          <a:p>
            <a:pPr algn="l"/>
            <a:r>
              <a:rPr lang="tr-TR" sz="2400" b="0" i="0" u="none" strike="noStrike" baseline="0" dirty="0">
                <a:latin typeface="TimesNewRomanPSMT"/>
              </a:rPr>
              <a:t>Kitabede Arapça olarak mescidin Hacı Özbek bin Muhammed tarafından 734/ 1333 yılında inşa edildiği yazılıdır.</a:t>
            </a:r>
            <a:endParaRPr lang="en-US" sz="2400" dirty="0"/>
          </a:p>
        </p:txBody>
      </p:sp>
      <p:pic>
        <p:nvPicPr>
          <p:cNvPr id="23554" name="Picture 2" descr="metin içeren bir resim&#10;&#10;Açıklama otomatik olarak oluşturuldu">
            <a:extLst>
              <a:ext uri="{FF2B5EF4-FFF2-40B4-BE49-F238E27FC236}">
                <a16:creationId xmlns:a16="http://schemas.microsoft.com/office/drawing/2014/main" id="{5F8F75F8-FF80-4ABC-BAA8-73E05E64F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0" r="-1" b="-1"/>
          <a:stretch/>
        </p:blipFill>
        <p:spPr bwMode="auto">
          <a:xfrm>
            <a:off x="182881" y="3526300"/>
            <a:ext cx="11834494" cy="315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3BDA7C-DE98-4F96-A189-FC037440BE13}"/>
              </a:ext>
            </a:extLst>
          </p:cNvPr>
          <p:cNvSpPr>
            <a:spLocks noGrp="1"/>
          </p:cNvSpPr>
          <p:nvPr>
            <p:ph type="title"/>
          </p:nvPr>
        </p:nvSpPr>
        <p:spPr/>
        <p:txBody>
          <a:bodyPr/>
          <a:lstStyle/>
          <a:p>
            <a:endParaRPr lang="tr-TR"/>
          </a:p>
        </p:txBody>
      </p:sp>
      <p:pic>
        <p:nvPicPr>
          <p:cNvPr id="24578" name="Picture 2" descr="Resim">
            <a:extLst>
              <a:ext uri="{FF2B5EF4-FFF2-40B4-BE49-F238E27FC236}">
                <a16:creationId xmlns:a16="http://schemas.microsoft.com/office/drawing/2014/main" id="{1EF1C5A9-A97C-4390-89B7-602AC68420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5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BF90AAE-20A0-48CD-9F71-E79C96431A79}"/>
              </a:ext>
            </a:extLst>
          </p:cNvPr>
          <p:cNvSpPr>
            <a:spLocks noGrp="1"/>
          </p:cNvSpPr>
          <p:nvPr>
            <p:ph type="title"/>
          </p:nvPr>
        </p:nvSpPr>
        <p:spPr>
          <a:xfrm>
            <a:off x="838200" y="365126"/>
            <a:ext cx="10515600" cy="1288784"/>
          </a:xfrm>
        </p:spPr>
        <p:txBody>
          <a:bodyPr>
            <a:normAutofit/>
          </a:bodyPr>
          <a:lstStyle/>
          <a:p>
            <a:endParaRPr lang="tr-TR" sz="4000"/>
          </a:p>
        </p:txBody>
      </p:sp>
      <p:pic>
        <p:nvPicPr>
          <p:cNvPr id="22530" name="Picture 2" descr="ağaç, açık hava, bina, kubbe içeren bir resim&#10;&#10;Açıklama otomatik olarak oluşturuldu">
            <a:extLst>
              <a:ext uri="{FF2B5EF4-FFF2-40B4-BE49-F238E27FC236}">
                <a16:creationId xmlns:a16="http://schemas.microsoft.com/office/drawing/2014/main" id="{52A301F5-D2E3-443F-A5EA-53C0FDA7C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13"/>
          <a:stretch/>
        </p:blipFill>
        <p:spPr bwMode="auto">
          <a:xfrm>
            <a:off x="361319" y="1273995"/>
            <a:ext cx="6940185" cy="4855094"/>
          </a:xfrm>
          <a:prstGeom prst="rect">
            <a:avLst/>
          </a:prstGeom>
          <a:noFill/>
          <a:extLst>
            <a:ext uri="{909E8E84-426E-40DD-AFC4-6F175D3DCCD1}">
              <a14:hiddenFill xmlns:a14="http://schemas.microsoft.com/office/drawing/2010/main">
                <a:solidFill>
                  <a:srgbClr val="FFFFFF"/>
                </a:solidFill>
              </a14:hiddenFill>
            </a:ext>
          </a:extLst>
        </p:spPr>
      </p:pic>
      <p:sp>
        <p:nvSpPr>
          <p:cNvPr id="22534" name="Content Placeholder 22533">
            <a:extLst>
              <a:ext uri="{FF2B5EF4-FFF2-40B4-BE49-F238E27FC236}">
                <a16:creationId xmlns:a16="http://schemas.microsoft.com/office/drawing/2014/main" id="{D1013E2F-7F00-4C94-8BAB-935F6A0C7B7B}"/>
              </a:ext>
            </a:extLst>
          </p:cNvPr>
          <p:cNvSpPr>
            <a:spLocks noGrp="1"/>
          </p:cNvSpPr>
          <p:nvPr>
            <p:ph idx="1"/>
          </p:nvPr>
        </p:nvSpPr>
        <p:spPr>
          <a:xfrm>
            <a:off x="7662824" y="2019036"/>
            <a:ext cx="3690976" cy="4110053"/>
          </a:xfrm>
        </p:spPr>
        <p:txBody>
          <a:bodyPr>
            <a:noAutofit/>
          </a:bodyPr>
          <a:lstStyle/>
          <a:p>
            <a:r>
              <a:rPr lang="tr-TR" sz="2400" b="0" i="0" dirty="0">
                <a:effectLst/>
                <a:latin typeface="Times New Roman" panose="02020603050405020304" pitchFamily="18" charset="0"/>
                <a:cs typeface="Times New Roman" panose="02020603050405020304" pitchFamily="18" charset="0"/>
              </a:rPr>
              <a:t>Hacı Özbek Camii’nde görülen kiremit çatı ve almaşık duvar tekniği Bizans mimarisinde de görülen özelliklerdendir. O dönemde kubbeler Bizans geleneğinde olduğu gibi kiremitle örtülmüştür.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701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072BEBC-6F39-45CA-934C-DDAC502D0656}"/>
              </a:ext>
            </a:extLst>
          </p:cNvPr>
          <p:cNvSpPr>
            <a:spLocks noGrp="1"/>
          </p:cNvSpPr>
          <p:nvPr>
            <p:ph type="title"/>
          </p:nvPr>
        </p:nvSpPr>
        <p:spPr>
          <a:xfrm>
            <a:off x="838200" y="365126"/>
            <a:ext cx="10515600" cy="1288784"/>
          </a:xfrm>
        </p:spPr>
        <p:txBody>
          <a:bodyPr>
            <a:normAutofit/>
          </a:bodyPr>
          <a:lstStyle/>
          <a:p>
            <a:r>
              <a:rPr lang="tr-TR" sz="4000" b="1" i="0" u="none" strike="noStrike" baseline="0">
                <a:latin typeface="Times-Bold"/>
              </a:rPr>
              <a:t>Bilecik Orhan Camii</a:t>
            </a:r>
            <a:endParaRPr lang="tr-TR" sz="4000" dirty="0"/>
          </a:p>
        </p:txBody>
      </p:sp>
      <p:sp>
        <p:nvSpPr>
          <p:cNvPr id="14342" name="Content Placeholder 14341">
            <a:extLst>
              <a:ext uri="{FF2B5EF4-FFF2-40B4-BE49-F238E27FC236}">
                <a16:creationId xmlns:a16="http://schemas.microsoft.com/office/drawing/2014/main" id="{B8DD567B-97D1-406F-98D6-F008925D0B31}"/>
              </a:ext>
            </a:extLst>
          </p:cNvPr>
          <p:cNvSpPr>
            <a:spLocks noGrp="1"/>
          </p:cNvSpPr>
          <p:nvPr>
            <p:ph idx="1"/>
          </p:nvPr>
        </p:nvSpPr>
        <p:spPr>
          <a:xfrm>
            <a:off x="7425369" y="649995"/>
            <a:ext cx="3928431" cy="5479094"/>
          </a:xfrm>
        </p:spPr>
        <p:txBody>
          <a:bodyPr>
            <a:normAutofit lnSpcReduction="10000"/>
          </a:bodyPr>
          <a:lstStyle/>
          <a:p>
            <a:r>
              <a:rPr lang="tr-TR" sz="2400" b="0" i="0" u="none" strike="noStrike" baseline="0" dirty="0">
                <a:latin typeface="Times New Roman" panose="02020603050405020304" pitchFamily="18" charset="0"/>
                <a:cs typeface="Times New Roman" panose="02020603050405020304" pitchFamily="18" charset="0"/>
              </a:rPr>
              <a:t>Cami 14. yüzyılın ikinci yarısına tarihlenir.</a:t>
            </a:r>
          </a:p>
          <a:p>
            <a:r>
              <a:rPr lang="tr-TR" sz="2400" b="0" i="0" u="none" strike="noStrike" baseline="0" dirty="0">
                <a:latin typeface="Times New Roman" panose="02020603050405020304" pitchFamily="18" charset="0"/>
                <a:cs typeface="Times New Roman" panose="02020603050405020304" pitchFamily="18" charset="0"/>
              </a:rPr>
              <a:t>Aşık Paşazade, Neşri ve </a:t>
            </a:r>
            <a:r>
              <a:rPr lang="tr-TR" sz="2400" b="0" i="0" u="none" strike="noStrike" baseline="0" dirty="0" err="1">
                <a:latin typeface="Times New Roman" panose="02020603050405020304" pitchFamily="18" charset="0"/>
                <a:cs typeface="Times New Roman" panose="02020603050405020304" pitchFamily="18" charset="0"/>
              </a:rPr>
              <a:t>Uzunçarşılı</a:t>
            </a:r>
            <a:r>
              <a:rPr lang="tr-TR" sz="2400" b="0" i="0" u="none" strike="noStrike" baseline="0" dirty="0">
                <a:latin typeface="Times New Roman" panose="02020603050405020304" pitchFamily="18" charset="0"/>
                <a:cs typeface="Times New Roman" panose="02020603050405020304" pitchFamily="18" charset="0"/>
              </a:rPr>
              <a:t> gibi tarihçiler yapının Murad Hüdavendigar dönemine ait olduğunu bildirseler de </a:t>
            </a:r>
            <a:r>
              <a:rPr lang="tr-TR" sz="2400" b="0" i="0" dirty="0">
                <a:effectLst/>
                <a:latin typeface="Times New Roman" panose="02020603050405020304" pitchFamily="18" charset="0"/>
                <a:cs typeface="Times New Roman" panose="02020603050405020304" pitchFamily="18" charset="0"/>
              </a:rPr>
              <a:t>Orhan Bey zamanında 732 (1331) yılında yapıldığı kabul edilmektedir</a:t>
            </a:r>
            <a:endParaRPr lang="tr-TR" sz="2400" b="0" i="0" u="none" strike="noStrike" baseline="0" dirty="0">
              <a:latin typeface="Times New Roman" panose="02020603050405020304" pitchFamily="18" charset="0"/>
              <a:cs typeface="Times New Roman" panose="02020603050405020304" pitchFamily="18" charset="0"/>
            </a:endParaRPr>
          </a:p>
          <a:p>
            <a:endParaRPr lang="tr-TR" sz="2400" dirty="0">
              <a:latin typeface="TimesNewRomanPSMT"/>
            </a:endParaRPr>
          </a:p>
          <a:p>
            <a:pPr algn="l"/>
            <a:r>
              <a:rPr lang="nn-NO" sz="2400" b="0" i="0" u="none" strike="noStrike" baseline="0" dirty="0">
                <a:latin typeface="TimesNewRomanPSMT"/>
              </a:rPr>
              <a:t>Caminin zemininden 10m. yüksekte Şeyh</a:t>
            </a:r>
            <a:r>
              <a:rPr lang="tr-TR" sz="2400" b="0" i="0" u="none" strike="noStrike" baseline="0" dirty="0">
                <a:latin typeface="TimesNewRomanPSMT"/>
              </a:rPr>
              <a:t> </a:t>
            </a:r>
            <a:r>
              <a:rPr lang="tr-TR" sz="2400" b="0" i="0" u="none" strike="noStrike" baseline="0" dirty="0">
                <a:latin typeface="Times-Roman"/>
              </a:rPr>
              <a:t>Edebali Türbesi ve Z</a:t>
            </a:r>
            <a:r>
              <a:rPr lang="tr-TR" sz="2400" b="0" i="0" u="none" strike="noStrike" baseline="0" dirty="0">
                <a:latin typeface="TimesNewRomanPSMT"/>
              </a:rPr>
              <a:t>aviyesi ve Edebali’nin kızı, Osman Gazi’nin eşi Mal Hatun’un türbesi bulunmaktadır.</a:t>
            </a:r>
          </a:p>
          <a:p>
            <a:endParaRPr lang="tr-TR" sz="2400" b="0" i="0" u="none" strike="noStrike" baseline="0" dirty="0">
              <a:latin typeface="TimesNewRomanPSMT"/>
            </a:endParaRPr>
          </a:p>
          <a:p>
            <a:endParaRPr lang="en-US" sz="2000" dirty="0"/>
          </a:p>
        </p:txBody>
      </p:sp>
      <p:pic>
        <p:nvPicPr>
          <p:cNvPr id="25604" name="Picture 4" descr="bilecik orhan gazi camii">
            <a:extLst>
              <a:ext uri="{FF2B5EF4-FFF2-40B4-BE49-F238E27FC236}">
                <a16:creationId xmlns:a16="http://schemas.microsoft.com/office/drawing/2014/main" id="{E42AF82E-668C-40E9-B4CF-B47109337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65" b="6159"/>
          <a:stretch/>
        </p:blipFill>
        <p:spPr bwMode="auto">
          <a:xfrm>
            <a:off x="838200" y="1653911"/>
            <a:ext cx="6456452" cy="419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06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5AB714E-D6D5-45DE-9C59-5E4C242922A4}"/>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br>
              <a:rPr lang="en-US" sz="5200" b="0" i="0">
                <a:effectLst/>
              </a:rPr>
            </a:br>
            <a:br>
              <a:rPr lang="en-US" sz="5200" b="1" i="0">
                <a:effectLst/>
              </a:rPr>
            </a:br>
            <a:endParaRPr lang="en-US" sz="5200"/>
          </a:p>
        </p:txBody>
      </p:sp>
      <p:pic>
        <p:nvPicPr>
          <p:cNvPr id="26626" name="Picture 2" descr="metin, tuvalet içeren bir resim&#10;&#10;Açıklama otomatik olarak oluşturuldu">
            <a:extLst>
              <a:ext uri="{FF2B5EF4-FFF2-40B4-BE49-F238E27FC236}">
                <a16:creationId xmlns:a16="http://schemas.microsoft.com/office/drawing/2014/main" id="{920DBF3A-85A3-4AF3-B72A-AA58C82E8D1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65" r="1" b="1"/>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5FED4D19-C299-402F-B403-04A85EE29CF8}"/>
              </a:ext>
            </a:extLst>
          </p:cNvPr>
          <p:cNvSpPr txBox="1"/>
          <p:nvPr/>
        </p:nvSpPr>
        <p:spPr>
          <a:xfrm>
            <a:off x="6477918" y="1035586"/>
            <a:ext cx="5354198" cy="5262979"/>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Kalın payeler üzerine sekizgen kasnakla oturan 9.5 m çapında kubbeye üçgen pandantiflerle geçilmiştir. </a:t>
            </a:r>
          </a:p>
          <a:p>
            <a:pPr algn="l"/>
            <a:r>
              <a:rPr lang="tr-TR" sz="2400" b="0" i="0" u="none" strike="noStrike" baseline="0" dirty="0">
                <a:latin typeface="Times New Roman" panose="02020603050405020304" pitchFamily="18" charset="0"/>
                <a:cs typeface="Times New Roman" panose="02020603050405020304" pitchFamily="18" charset="0"/>
              </a:rPr>
              <a:t>Pandantifler tuğla öğelerle süslüdür. Kubbeli harim mekânını genişletmek amacıyla dört yöne yaklaşık 2.40 m. derinlikte sivri kemerli eyvan biçiminde açıklıklar yapılarak haçvari bir plan elde edilmiştir. </a:t>
            </a:r>
          </a:p>
          <a:p>
            <a:pPr algn="l"/>
            <a:r>
              <a:rPr lang="tr-TR" sz="2400" b="0" i="0" u="none" strike="noStrike" baseline="0" dirty="0">
                <a:latin typeface="Times New Roman" panose="02020603050405020304" pitchFamily="18" charset="0"/>
                <a:cs typeface="Times New Roman" panose="02020603050405020304" pitchFamily="18" charset="0"/>
              </a:rPr>
              <a:t>Mihrap önünde 4.5 m. genişliğinde, 0.45 m. yüksekliğinde, eyvanlı medreselerin dershane sekilerini anımsatan bir yükseklik vardır. Yapının son cemaat yeri yoktur.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12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bilecik orhan gazi camii">
            <a:extLst>
              <a:ext uri="{FF2B5EF4-FFF2-40B4-BE49-F238E27FC236}">
                <a16:creationId xmlns:a16="http://schemas.microsoft.com/office/drawing/2014/main" id="{7787654A-A95C-4016-B655-B2022EF08A6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045"/>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1" name="Rectangle 20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DB5661A-C7B7-4586-BD29-FA33AFCD9F6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2900" b="0" i="0" u="none" strike="noStrike" baseline="0">
                <a:solidFill>
                  <a:srgbClr val="FFFFFF"/>
                </a:solidFill>
              </a:rPr>
            </a:br>
            <a:br>
              <a:rPr lang="en-US" sz="2900" b="0" i="0" u="none" strike="noStrike" baseline="0">
                <a:solidFill>
                  <a:srgbClr val="FFFFFF"/>
                </a:solidFill>
              </a:rPr>
            </a:br>
            <a:br>
              <a:rPr lang="en-US" sz="2900" b="0" i="0" u="none" strike="noStrike" baseline="0">
                <a:solidFill>
                  <a:srgbClr val="FFFFFF"/>
                </a:solidFill>
              </a:rPr>
            </a:br>
            <a:br>
              <a:rPr lang="en-US" sz="2900" b="0" i="0" u="none" strike="noStrike" baseline="0">
                <a:solidFill>
                  <a:srgbClr val="FFFFFF"/>
                </a:solidFill>
              </a:rPr>
            </a:br>
            <a:br>
              <a:rPr lang="en-US" sz="2900" b="0" i="0" u="none" strike="noStrike" baseline="0">
                <a:solidFill>
                  <a:srgbClr val="FFFFFF"/>
                </a:solidFill>
              </a:rPr>
            </a:br>
            <a:br>
              <a:rPr lang="en-US" sz="2900" b="0" i="0" u="none" strike="noStrike" baseline="0">
                <a:solidFill>
                  <a:srgbClr val="FFFFFF"/>
                </a:solidFill>
              </a:rPr>
            </a:br>
            <a:br>
              <a:rPr lang="en-US" sz="2900" b="0" i="0" u="none" strike="noStrike" baseline="0">
                <a:solidFill>
                  <a:srgbClr val="FFFFFF"/>
                </a:solidFill>
              </a:rPr>
            </a:br>
            <a:endParaRPr lang="en-US" sz="2900">
              <a:solidFill>
                <a:srgbClr val="FFFFFF"/>
              </a:solidFill>
            </a:endParaRPr>
          </a:p>
        </p:txBody>
      </p:sp>
    </p:spTree>
    <p:extLst>
      <p:ext uri="{BB962C8B-B14F-4D97-AF65-F5344CB8AC3E}">
        <p14:creationId xmlns:p14="http://schemas.microsoft.com/office/powerpoint/2010/main" val="1756056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BE41B1E-FD3F-4762-ABFC-049E469A619C}"/>
              </a:ext>
            </a:extLst>
          </p:cNvPr>
          <p:cNvSpPr>
            <a:spLocks noGrp="1"/>
          </p:cNvSpPr>
          <p:nvPr>
            <p:ph type="title"/>
          </p:nvPr>
        </p:nvSpPr>
        <p:spPr>
          <a:xfrm>
            <a:off x="4553733" y="548464"/>
            <a:ext cx="6798541" cy="1675623"/>
          </a:xfrm>
        </p:spPr>
        <p:txBody>
          <a:bodyPr anchor="b">
            <a:normAutofit/>
          </a:bodyPr>
          <a:lstStyle/>
          <a:p>
            <a:endParaRPr lang="tr-TR" sz="4000"/>
          </a:p>
        </p:txBody>
      </p:sp>
      <p:pic>
        <p:nvPicPr>
          <p:cNvPr id="29698" name="Picture 2" descr="açık hava, gök, çayır, bina içeren bir resim&#10;&#10;Açıklama otomatik olarak oluşturuldu">
            <a:extLst>
              <a:ext uri="{FF2B5EF4-FFF2-40B4-BE49-F238E27FC236}">
                <a16:creationId xmlns:a16="http://schemas.microsoft.com/office/drawing/2014/main" id="{4028100A-C167-4146-B288-9962BAAF5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
          <a:stretch/>
        </p:blipFill>
        <p:spPr bwMode="auto">
          <a:xfrm>
            <a:off x="1" y="10"/>
            <a:ext cx="4196496"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702" name="Content Placeholder 29701">
            <a:extLst>
              <a:ext uri="{FF2B5EF4-FFF2-40B4-BE49-F238E27FC236}">
                <a16:creationId xmlns:a16="http://schemas.microsoft.com/office/drawing/2014/main" id="{57877EE6-6990-42D9-AF8A-AEFA3B77DF54}"/>
              </a:ext>
            </a:extLst>
          </p:cNvPr>
          <p:cNvSpPr>
            <a:spLocks noGrp="1"/>
          </p:cNvSpPr>
          <p:nvPr>
            <p:ph idx="1"/>
          </p:nvPr>
        </p:nvSpPr>
        <p:spPr>
          <a:xfrm>
            <a:off x="4553734" y="2409830"/>
            <a:ext cx="6798539" cy="3705217"/>
          </a:xfrm>
        </p:spPr>
        <p:txBody>
          <a:bodyPr>
            <a:normAutofit/>
          </a:bodyPr>
          <a:lstStyle/>
          <a:p>
            <a:r>
              <a:rPr lang="tr-TR" sz="2400" b="0" i="0" dirty="0">
                <a:effectLst/>
                <a:latin typeface="Times New Roman" panose="02020603050405020304" pitchFamily="18" charset="0"/>
                <a:cs typeface="Times New Roman" panose="02020603050405020304" pitchFamily="18" charset="0"/>
              </a:rPr>
              <a:t>Yapının asıl minaresi, 30 m. ilerisinde kuzeyindeki bir kayanın meydana getirdiği platformun üzerinde yükselir. Harap durumdaki minarenin kalın, çokgen biçimli alçak gövdesinin üstünde alt kısmı testere dişi şeklinde </a:t>
            </a:r>
            <a:r>
              <a:rPr lang="tr-TR" sz="2400" b="0" i="0" dirty="0" err="1">
                <a:effectLst/>
                <a:latin typeface="Times New Roman" panose="02020603050405020304" pitchFamily="18" charset="0"/>
                <a:cs typeface="Times New Roman" panose="02020603050405020304" pitchFamily="18" charset="0"/>
              </a:rPr>
              <a:t>mukarnaslı</a:t>
            </a:r>
            <a:r>
              <a:rPr lang="tr-TR" sz="2400" b="0" i="0" dirty="0">
                <a:effectLst/>
                <a:latin typeface="Times New Roman" panose="02020603050405020304" pitchFamily="18" charset="0"/>
                <a:cs typeface="Times New Roman" panose="02020603050405020304" pitchFamily="18" charset="0"/>
              </a:rPr>
              <a:t> şerefe yer almaktadır.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01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1E9DA0-7E81-4E5D-B8A1-AD874F35992E}"/>
              </a:ext>
            </a:extLst>
          </p:cNvPr>
          <p:cNvSpPr>
            <a:spLocks noGrp="1"/>
          </p:cNvSpPr>
          <p:nvPr>
            <p:ph type="title"/>
          </p:nvPr>
        </p:nvSpPr>
        <p:spPr/>
        <p:txBody>
          <a:bodyPr>
            <a:normAutofit/>
          </a:bodyPr>
          <a:lstStyle/>
          <a:p>
            <a:r>
              <a:rPr lang="tr-TR" sz="3600" b="0" i="0" u="none" strike="noStrike" baseline="0" dirty="0">
                <a:latin typeface="Times New Roman" panose="02020603050405020304" pitchFamily="18" charset="0"/>
                <a:cs typeface="Times New Roman" panose="02020603050405020304" pitchFamily="18" charset="0"/>
              </a:rPr>
              <a:t>Az sayıda penceresi olan (7 adet) iç mekanda çok aydınlık olmayan  bir yapıdır.</a:t>
            </a:r>
            <a:endParaRPr lang="tr-TR" sz="3600" dirty="0"/>
          </a:p>
        </p:txBody>
      </p:sp>
      <p:pic>
        <p:nvPicPr>
          <p:cNvPr id="28674" name="Picture 2" descr="bilecik orhan gazi camii">
            <a:extLst>
              <a:ext uri="{FF2B5EF4-FFF2-40B4-BE49-F238E27FC236}">
                <a16:creationId xmlns:a16="http://schemas.microsoft.com/office/drawing/2014/main" id="{8877998A-94E1-4A1C-9A44-84AD8F0FBA5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70" b="5245"/>
          <a:stretch/>
        </p:blipFill>
        <p:spPr bwMode="auto">
          <a:xfrm>
            <a:off x="1916935" y="1690688"/>
            <a:ext cx="7791649" cy="50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7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EF7E48-7E10-4C30-97DD-5C3E356C90FD}"/>
              </a:ext>
            </a:extLst>
          </p:cNvPr>
          <p:cNvSpPr>
            <a:spLocks noGrp="1"/>
          </p:cNvSpPr>
          <p:nvPr>
            <p:ph type="title"/>
          </p:nvPr>
        </p:nvSpPr>
        <p:spPr>
          <a:xfrm>
            <a:off x="7911100" y="365125"/>
            <a:ext cx="3442699" cy="5521967"/>
          </a:xfrm>
        </p:spPr>
        <p:txBody>
          <a:bodyPr>
            <a:normAutofit/>
          </a:bodyPr>
          <a:lstStyle/>
          <a:p>
            <a:r>
              <a:rPr lang="tr-TR" sz="2800" b="0" i="0" dirty="0">
                <a:effectLst/>
                <a:latin typeface="Times New Roman" panose="02020603050405020304" pitchFamily="18" charset="0"/>
                <a:cs typeface="Times New Roman" panose="02020603050405020304" pitchFamily="18" charset="0"/>
              </a:rPr>
              <a:t>Camiden oldukça uzakta bulunan imaret de çok harap durumda olup kanat mekânları ve son cemaat yeri tamamen yok olmuştur.</a:t>
            </a:r>
            <a:endParaRPr lang="tr-TR" sz="2800" dirty="0">
              <a:latin typeface="Times New Roman" panose="02020603050405020304" pitchFamily="18" charset="0"/>
              <a:cs typeface="Times New Roman" panose="02020603050405020304" pitchFamily="18" charset="0"/>
            </a:endParaRPr>
          </a:p>
        </p:txBody>
      </p:sp>
      <p:pic>
        <p:nvPicPr>
          <p:cNvPr id="30722" name="Picture 2">
            <a:extLst>
              <a:ext uri="{FF2B5EF4-FFF2-40B4-BE49-F238E27FC236}">
                <a16:creationId xmlns:a16="http://schemas.microsoft.com/office/drawing/2014/main" id="{2163E549-E541-435B-A908-32E424C774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2788" y="1386311"/>
            <a:ext cx="671138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62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8D1BB2-3151-4827-B76E-EEDCF8A6418C}"/>
              </a:ext>
            </a:extLst>
          </p:cNvPr>
          <p:cNvSpPr>
            <a:spLocks noGrp="1"/>
          </p:cNvSpPr>
          <p:nvPr>
            <p:ph type="title"/>
          </p:nvPr>
        </p:nvSpPr>
        <p:spPr>
          <a:xfrm>
            <a:off x="5069940" y="365124"/>
            <a:ext cx="6172200" cy="1828800"/>
          </a:xfrm>
        </p:spPr>
        <p:txBody>
          <a:bodyPr>
            <a:normAutofit/>
          </a:bodyPr>
          <a:lstStyle/>
          <a:p>
            <a:r>
              <a:rPr lang="tr-TR" dirty="0"/>
              <a:t>Çandı</a:t>
            </a:r>
          </a:p>
        </p:txBody>
      </p:sp>
      <p:pic>
        <p:nvPicPr>
          <p:cNvPr id="1026" name="Picture 2">
            <a:extLst>
              <a:ext uri="{FF2B5EF4-FFF2-40B4-BE49-F238E27FC236}">
                <a16:creationId xmlns:a16="http://schemas.microsoft.com/office/drawing/2014/main" id="{9CF3FC73-5E99-44C4-852F-E9F08D2B0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8" r="22472"/>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EE358848-CBBD-4EFB-B0ED-7EF9D1B6D185}"/>
              </a:ext>
            </a:extLst>
          </p:cNvPr>
          <p:cNvSpPr>
            <a:spLocks noGrp="1"/>
          </p:cNvSpPr>
          <p:nvPr>
            <p:ph idx="1"/>
          </p:nvPr>
        </p:nvSpPr>
        <p:spPr>
          <a:xfrm>
            <a:off x="5069940" y="2322576"/>
            <a:ext cx="6172200" cy="3858768"/>
          </a:xfrm>
        </p:spPr>
        <p:txBody>
          <a:bodyPr>
            <a:normAutofit/>
          </a:bodyPr>
          <a:lstStyle/>
          <a:p>
            <a:r>
              <a:rPr lang="tr-TR" sz="2400" b="0" i="0" dirty="0">
                <a:effectLst/>
                <a:latin typeface="Ruda"/>
              </a:rPr>
              <a:t>Ahşap mimaride tomrukların veya kerestelerin içine derin çentikler açılarak, çandı tekniği ile oluşturulan dörtgen kasnak, bir çeşit temel oluşturur. Temeli olmadan inşa edilen yapılar, iri taşların üzerine kasnakların yerleştirilmesiyle sağlamlaştırılır. Kerestelerin daha dayanıklı ve uzun ömürlü olması amacıyla hiç çivi kullanılmaması bu yapıların en büyük özelliğidir.</a:t>
            </a:r>
          </a:p>
        </p:txBody>
      </p:sp>
    </p:spTree>
    <p:extLst>
      <p:ext uri="{BB962C8B-B14F-4D97-AF65-F5344CB8AC3E}">
        <p14:creationId xmlns:p14="http://schemas.microsoft.com/office/powerpoint/2010/main" val="1329951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DE6991A-519F-41E8-816A-2460D8328A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3911" b="693"/>
          <a:stretch/>
        </p:blipFill>
        <p:spPr bwMode="auto">
          <a:xfrm>
            <a:off x="4793255" y="365125"/>
            <a:ext cx="6949611" cy="6492875"/>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a:extLst>
              <a:ext uri="{FF2B5EF4-FFF2-40B4-BE49-F238E27FC236}">
                <a16:creationId xmlns:a16="http://schemas.microsoft.com/office/drawing/2014/main" id="{0FD51C4C-2E5F-4BCE-BE55-CCFDC7699005}"/>
              </a:ext>
            </a:extLst>
          </p:cNvPr>
          <p:cNvSpPr>
            <a:spLocks noGrp="1"/>
          </p:cNvSpPr>
          <p:nvPr>
            <p:ph type="title"/>
          </p:nvPr>
        </p:nvSpPr>
        <p:spPr>
          <a:xfrm>
            <a:off x="838200" y="365125"/>
            <a:ext cx="3127872" cy="5958557"/>
          </a:xfrm>
        </p:spPr>
        <p:txBody>
          <a:bodyPr>
            <a:normAutofit fontScale="90000"/>
          </a:bodyPr>
          <a:lstStyle/>
          <a:p>
            <a:r>
              <a:rPr lang="tr-TR" sz="3200" b="1" i="0" u="none" strike="noStrike" baseline="0" dirty="0">
                <a:latin typeface="TimesNewRomanPS-BoldMT"/>
              </a:rPr>
              <a:t>İznik Yeşil Camii (1378</a:t>
            </a:r>
            <a:r>
              <a:rPr lang="tr-TR" sz="3200" b="1" i="0" u="none" strike="noStrike" baseline="0" dirty="0">
                <a:latin typeface="Times-Bold"/>
              </a:rPr>
              <a:t>-1391)</a:t>
            </a:r>
            <a:br>
              <a:rPr lang="tr-TR" sz="2800" b="1" i="0" u="none" strike="noStrike" baseline="0" dirty="0">
                <a:latin typeface="Times-Bold"/>
              </a:rPr>
            </a:br>
            <a:br>
              <a:rPr lang="tr-TR" sz="2800" b="1" i="0" u="none" strike="noStrike" baseline="0" dirty="0">
                <a:latin typeface="Times-Bold"/>
              </a:rPr>
            </a:br>
            <a:r>
              <a:rPr lang="tr-TR" sz="2800" b="0" i="0" u="none" strike="noStrike" baseline="0" dirty="0">
                <a:latin typeface="TimesNewRomanPSMT"/>
              </a:rPr>
              <a:t>Surlarla çevrili İznik şehrinin kuzeyinde, </a:t>
            </a:r>
            <a:r>
              <a:rPr lang="tr-TR" sz="2800" b="0" i="0" u="none" strike="noStrike" baseline="0" dirty="0" err="1">
                <a:latin typeface="TimesNewRomanPSMT"/>
              </a:rPr>
              <a:t>Lefke</a:t>
            </a:r>
            <a:r>
              <a:rPr lang="tr-TR" sz="2800" b="0" i="0" u="none" strike="noStrike" baseline="0" dirty="0">
                <a:latin typeface="TimesNewRomanPSMT"/>
              </a:rPr>
              <a:t> kapıya doğru bir külliye niteliğinde inşa edilmişti. Ancak, zamanla medresesi yok olmuş, hamamı da yıkılmaya yüz tutmuştur. </a:t>
            </a:r>
            <a:br>
              <a:rPr lang="tr-TR" sz="2800" b="0" i="0" u="none" strike="noStrike" baseline="0" dirty="0">
                <a:latin typeface="TimesNewRomanPSMT"/>
              </a:rPr>
            </a:br>
            <a:endParaRPr lang="tr-TR" sz="2800" dirty="0"/>
          </a:p>
        </p:txBody>
      </p:sp>
    </p:spTree>
    <p:extLst>
      <p:ext uri="{BB962C8B-B14F-4D97-AF65-F5344CB8AC3E}">
        <p14:creationId xmlns:p14="http://schemas.microsoft.com/office/powerpoint/2010/main" val="391939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D6899A-FDD6-426C-ADD1-837A98CEF24E}"/>
              </a:ext>
            </a:extLst>
          </p:cNvPr>
          <p:cNvSpPr>
            <a:spLocks noGrp="1"/>
          </p:cNvSpPr>
          <p:nvPr>
            <p:ph type="title"/>
          </p:nvPr>
        </p:nvSpPr>
        <p:spPr>
          <a:xfrm>
            <a:off x="4965430" y="629268"/>
            <a:ext cx="6586491" cy="1286160"/>
          </a:xfrm>
        </p:spPr>
        <p:txBody>
          <a:bodyPr anchor="b">
            <a:normAutofit/>
          </a:bodyPr>
          <a:lstStyle/>
          <a:p>
            <a:endParaRPr lang="tr-TR"/>
          </a:p>
        </p:txBody>
      </p:sp>
      <p:sp>
        <p:nvSpPr>
          <p:cNvPr id="3" name="İçerik Yer Tutucusu 2">
            <a:extLst>
              <a:ext uri="{FF2B5EF4-FFF2-40B4-BE49-F238E27FC236}">
                <a16:creationId xmlns:a16="http://schemas.microsoft.com/office/drawing/2014/main" id="{E8374889-AF0C-4031-9AB9-D9A787BA1818}"/>
              </a:ext>
            </a:extLst>
          </p:cNvPr>
          <p:cNvSpPr>
            <a:spLocks noGrp="1"/>
          </p:cNvSpPr>
          <p:nvPr>
            <p:ph idx="1"/>
          </p:nvPr>
        </p:nvSpPr>
        <p:spPr>
          <a:xfrm>
            <a:off x="4965431" y="2438400"/>
            <a:ext cx="6586489" cy="3785419"/>
          </a:xfrm>
        </p:spPr>
        <p:txBody>
          <a:bodyPr>
            <a:normAutofit/>
          </a:bodyPr>
          <a:lstStyle/>
          <a:p>
            <a:r>
              <a:rPr lang="tr-TR" sz="2000" b="0" i="0" u="none" strike="noStrike" baseline="0" dirty="0">
                <a:latin typeface="TimesNewRomanPSMT"/>
              </a:rPr>
              <a:t>İznik’in Osmanlı döneminin simge yapısı kabul edilebilecek Yeşil Camii, Çandarlı Hayreddin Paşa tarafından 1378’de yaptırılmaya başlanmış, ölümünden sonra oğlu Ali Paşa tarafından 1</a:t>
            </a:r>
            <a:r>
              <a:rPr lang="tr-TR" sz="2000" b="0" i="0" u="none" strike="noStrike" baseline="0" dirty="0">
                <a:latin typeface="Times-Roman"/>
              </a:rPr>
              <a:t>391/2’de </a:t>
            </a:r>
            <a:r>
              <a:rPr lang="tr-TR" sz="2000" b="0" i="0" u="none" strike="noStrike" baseline="0" dirty="0">
                <a:latin typeface="TimesNewRomanPSMT"/>
              </a:rPr>
              <a:t>tamamlanmıştır. </a:t>
            </a:r>
            <a:r>
              <a:rPr lang="tr-TR" sz="2000" dirty="0">
                <a:latin typeface="TimesNewRomanPSMT"/>
              </a:rPr>
              <a:t> </a:t>
            </a:r>
            <a:r>
              <a:rPr lang="tr-TR" sz="2000" b="0" i="0" u="none" strike="noStrike" baseline="0" dirty="0">
                <a:latin typeface="TimesNewRomanPSMT"/>
              </a:rPr>
              <a:t>Fatih dönemine kadar İznik’te Çandarlı ailesi egemendir. </a:t>
            </a:r>
          </a:p>
          <a:p>
            <a:r>
              <a:rPr lang="tr-TR" sz="2000" b="0" i="0" u="none" strike="noStrike" baseline="0" dirty="0">
                <a:latin typeface="TimesNewRomanPSMT"/>
              </a:rPr>
              <a:t>Yapının iki banisi</a:t>
            </a:r>
            <a:r>
              <a:rPr lang="tr-TR" sz="2000" b="0" i="0" u="none" strike="noStrike" baseline="0" dirty="0">
                <a:latin typeface="Times-Roman"/>
              </a:rPr>
              <a:t>ni </a:t>
            </a:r>
            <a:r>
              <a:rPr lang="tr-TR" sz="2000" b="0" i="0" u="none" strike="noStrike" baseline="0" dirty="0">
                <a:latin typeface="TimesNewRomanPSMT"/>
              </a:rPr>
              <a:t>de gösteren iki adet kitabesi bulunmaktadır. Osmanlı mimarlığında mimar ismine az rastlanmasına rağmen mimarın ismi Hacı bin Musa olarak dış taç kapının ki</a:t>
            </a:r>
            <a:r>
              <a:rPr lang="tr-TR" sz="2000" b="0" i="0" u="none" strike="noStrike" baseline="0" dirty="0">
                <a:latin typeface="Times-Roman"/>
              </a:rPr>
              <a:t>tabesinde okunabilir.</a:t>
            </a:r>
            <a:endParaRPr lang="tr-TR" sz="2000" dirty="0"/>
          </a:p>
        </p:txBody>
      </p:sp>
      <p:pic>
        <p:nvPicPr>
          <p:cNvPr id="4098" name="Picture 2">
            <a:extLst>
              <a:ext uri="{FF2B5EF4-FFF2-40B4-BE49-F238E27FC236}">
                <a16:creationId xmlns:a16="http://schemas.microsoft.com/office/drawing/2014/main" id="{02CF537E-E40A-46D5-BB67-1E176B31C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1" r="-1" b="547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9B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11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09D13A-15F3-49B2-BBEC-285B52A6E9CA}"/>
              </a:ext>
            </a:extLst>
          </p:cNvPr>
          <p:cNvSpPr>
            <a:spLocks noGrp="1"/>
          </p:cNvSpPr>
          <p:nvPr>
            <p:ph type="title"/>
          </p:nvPr>
        </p:nvSpPr>
        <p:spPr>
          <a:xfrm>
            <a:off x="4965430" y="629268"/>
            <a:ext cx="6586491" cy="1286160"/>
          </a:xfrm>
        </p:spPr>
        <p:txBody>
          <a:bodyPr anchor="b">
            <a:normAutofit/>
          </a:bodyPr>
          <a:lstStyle/>
          <a:p>
            <a:endParaRPr lang="tr-TR"/>
          </a:p>
        </p:txBody>
      </p:sp>
      <p:pic>
        <p:nvPicPr>
          <p:cNvPr id="31748" name="Picture 4" descr="çayır, açık hava, ağaç, gök içeren bir resim&#10;&#10;Açıklama otomatik olarak oluşturuldu">
            <a:extLst>
              <a:ext uri="{FF2B5EF4-FFF2-40B4-BE49-F238E27FC236}">
                <a16:creationId xmlns:a16="http://schemas.microsoft.com/office/drawing/2014/main" id="{513D8B4F-762D-4416-B832-8923C0A14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8"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C2F0"/>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87F8A395-A01E-4051-BA4D-F284040001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7510" y="37465"/>
            <a:ext cx="5815173" cy="682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398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2C7B5E-6DF5-4B71-A18B-1DA52FA3BC70}"/>
              </a:ext>
            </a:extLst>
          </p:cNvPr>
          <p:cNvSpPr>
            <a:spLocks noGrp="1"/>
          </p:cNvSpPr>
          <p:nvPr>
            <p:ph type="title"/>
          </p:nvPr>
        </p:nvSpPr>
        <p:spPr>
          <a:xfrm>
            <a:off x="4284324" y="365125"/>
            <a:ext cx="7069476" cy="6200062"/>
          </a:xfrm>
        </p:spPr>
        <p:txBody>
          <a:bodyPr>
            <a:normAutofit/>
          </a:bodyPr>
          <a:lstStyle/>
          <a:p>
            <a:r>
              <a:rPr lang="tr-TR" sz="2400" b="0" i="0" u="none" strike="noStrike" baseline="0" dirty="0">
                <a:latin typeface="TimesNewRomanPSMT"/>
              </a:rPr>
              <a:t>Üç gözlü son cemaat yeri iki yana derin ve ikişer kemerle açılmış, yanları aynalı tonoz, merkezde ise sekizgen kasnak üzerinde dilimli bir kubbe ile örtülmüştür. </a:t>
            </a:r>
            <a:br>
              <a:rPr lang="tr-TR" sz="2400" b="0" i="0" u="none" strike="noStrike" baseline="0" dirty="0">
                <a:latin typeface="TimesNewRomanPSMT"/>
              </a:rPr>
            </a:br>
            <a:r>
              <a:rPr lang="tr-TR" sz="2400" b="0" i="0" u="none" strike="noStrike" baseline="0" dirty="0">
                <a:latin typeface="TimesNewRomanPSMT"/>
              </a:rPr>
              <a:t>Son cemaat yerin</a:t>
            </a:r>
            <a:r>
              <a:rPr lang="tr-TR" sz="2400" b="0" i="0" u="none" strike="noStrike" baseline="0" dirty="0">
                <a:latin typeface="Times-Roman"/>
              </a:rPr>
              <a:t>den sonra, kare biçimli ana mekâ</a:t>
            </a:r>
            <a:r>
              <a:rPr lang="tr-TR" sz="2400" b="0" i="0" u="none" strike="noStrike" baseline="0" dirty="0">
                <a:latin typeface="TimesNewRomanPSMT"/>
              </a:rPr>
              <a:t>nı örten kubbenin hemen önünde, Bizans yapılarındaki </a:t>
            </a:r>
            <a:r>
              <a:rPr lang="tr-TR" sz="2400" b="0" i="0" u="none" strike="noStrike" baseline="0" dirty="0" err="1">
                <a:latin typeface="TimesNewRomanPSMT"/>
              </a:rPr>
              <a:t>exonarteks</a:t>
            </a:r>
            <a:r>
              <a:rPr lang="tr-TR" sz="2400" dirty="0">
                <a:latin typeface="TimesNewRomanPSMT"/>
              </a:rPr>
              <a:t> </a:t>
            </a:r>
            <a:r>
              <a:rPr lang="tr-TR" sz="2400" b="0" i="0" u="none" strike="noStrike" baseline="0" dirty="0">
                <a:latin typeface="TimesNewRomanPSMT"/>
              </a:rPr>
              <a:t>benzeri, ikinci bir son cemaat yeri olarak adlandırılabilecek bir bölüm vardır. </a:t>
            </a:r>
            <a:br>
              <a:rPr lang="tr-TR" sz="2400" b="0" i="0" u="none" strike="noStrike" baseline="0" dirty="0">
                <a:latin typeface="TimesNewRomanPSMT"/>
              </a:rPr>
            </a:br>
            <a:r>
              <a:rPr lang="tr-TR" sz="2400" b="0" i="0" u="none" strike="noStrike" baseline="0" dirty="0">
                <a:latin typeface="Times-Roman"/>
              </a:rPr>
              <a:t>Bu bölüm ortada </a:t>
            </a:r>
            <a:r>
              <a:rPr lang="tr-TR" sz="2400" b="0" i="0" u="none" strike="noStrike" baseline="0" dirty="0">
                <a:latin typeface="TimesNewRomanPSMT"/>
              </a:rPr>
              <a:t>iki sütunla taşınan dilimli kubbe, iki yanda da birer aynalı tonozla örtülüdür. Böylece harim </a:t>
            </a:r>
            <a:r>
              <a:rPr lang="tr-TR" sz="2400" b="0" i="0" u="none" strike="noStrike" baseline="0" dirty="0">
                <a:latin typeface="Times-Roman"/>
              </a:rPr>
              <a:t>mekân</a:t>
            </a:r>
            <a:r>
              <a:rPr lang="tr-TR" sz="2400" b="0" i="0" u="none" strike="noStrike" baseline="0" dirty="0">
                <a:latin typeface="TimesNewRomanPSMT"/>
              </a:rPr>
              <a:t>ı kuzeye doğru 1/3 oranında uzatılmıştır. Bu uygulama tek kubbeli camiler için yeni bir denemedir. 11 m. çapındaki ana kubbe prizmatik üçgenler üzerinde yarım küre biçimindedir.</a:t>
            </a:r>
            <a:br>
              <a:rPr lang="tr-TR" sz="2400" b="0" i="0" u="none" strike="noStrike" baseline="0" dirty="0">
                <a:latin typeface="TimesNewRomanPSMT"/>
              </a:rPr>
            </a:br>
            <a:r>
              <a:rPr lang="tr-TR" sz="2400" b="0" i="0" u="none" strike="noStrike" baseline="0" dirty="0">
                <a:latin typeface="TimesNewRomanPSMT"/>
              </a:rPr>
              <a:t>Kubbe yükseltilerek dışarıdan iyice vurgulanmıştır.</a:t>
            </a:r>
            <a:endParaRPr lang="tr-TR" sz="2400" dirty="0"/>
          </a:p>
        </p:txBody>
      </p:sp>
      <p:pic>
        <p:nvPicPr>
          <p:cNvPr id="4" name="Picture 2">
            <a:extLst>
              <a:ext uri="{FF2B5EF4-FFF2-40B4-BE49-F238E27FC236}">
                <a16:creationId xmlns:a16="http://schemas.microsoft.com/office/drawing/2014/main" id="{023D16C8-0774-4B3C-8ED2-4B3B8F6543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6489" t="-1128"/>
          <a:stretch/>
        </p:blipFill>
        <p:spPr bwMode="auto">
          <a:xfrm>
            <a:off x="838200" y="791111"/>
            <a:ext cx="2945918" cy="552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358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6FCEDB7-A976-484C-A43A-AD756F265288}"/>
              </a:ext>
            </a:extLst>
          </p:cNvPr>
          <p:cNvSpPr>
            <a:spLocks noGrp="1"/>
          </p:cNvSpPr>
          <p:nvPr>
            <p:ph type="title"/>
          </p:nvPr>
        </p:nvSpPr>
        <p:spPr>
          <a:xfrm>
            <a:off x="457201" y="412454"/>
            <a:ext cx="2381250" cy="2101850"/>
          </a:xfrm>
        </p:spPr>
        <p:txBody>
          <a:bodyPr>
            <a:normAutofit/>
          </a:bodyPr>
          <a:lstStyle/>
          <a:p>
            <a:endParaRPr lang="tr-TR" sz="2800"/>
          </a:p>
        </p:txBody>
      </p:sp>
      <p:sp>
        <p:nvSpPr>
          <p:cNvPr id="77" name="Rectangle 7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68" name="Content Placeholder 40967">
            <a:extLst>
              <a:ext uri="{FF2B5EF4-FFF2-40B4-BE49-F238E27FC236}">
                <a16:creationId xmlns:a16="http://schemas.microsoft.com/office/drawing/2014/main" id="{BE34F429-1FC5-49DE-BE65-2A5911B0535E}"/>
              </a:ext>
            </a:extLst>
          </p:cNvPr>
          <p:cNvSpPr>
            <a:spLocks noGrp="1"/>
          </p:cNvSpPr>
          <p:nvPr>
            <p:ph idx="1"/>
          </p:nvPr>
        </p:nvSpPr>
        <p:spPr>
          <a:xfrm>
            <a:off x="3157538" y="412454"/>
            <a:ext cx="3243262" cy="2101850"/>
          </a:xfrm>
        </p:spPr>
        <p:txBody>
          <a:bodyPr anchor="ctr">
            <a:normAutofit/>
          </a:bodyPr>
          <a:lstStyle/>
          <a:p>
            <a:endParaRPr lang="en-US" sz="1700"/>
          </a:p>
        </p:txBody>
      </p:sp>
      <p:pic>
        <p:nvPicPr>
          <p:cNvPr id="40964" name="Picture 4" descr="iznik yeşil camii">
            <a:extLst>
              <a:ext uri="{FF2B5EF4-FFF2-40B4-BE49-F238E27FC236}">
                <a16:creationId xmlns:a16="http://schemas.microsoft.com/office/drawing/2014/main" id="{2EE75E37-FA1F-4EA2-BCA1-2D7AF5AEE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 b="8650"/>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iznik yeşil camii">
            <a:extLst>
              <a:ext uri="{FF2B5EF4-FFF2-40B4-BE49-F238E27FC236}">
                <a16:creationId xmlns:a16="http://schemas.microsoft.com/office/drawing/2014/main" id="{7BA5A520-324F-4BF0-AB1C-958158F658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53" r="4063" b="3371"/>
          <a:stretch/>
        </p:blipFill>
        <p:spPr bwMode="auto">
          <a:xfrm>
            <a:off x="6591299" y="1"/>
            <a:ext cx="5373019" cy="657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28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9A2220-BCE2-42A0-B23A-ACA7AFDC083D}"/>
              </a:ext>
            </a:extLst>
          </p:cNvPr>
          <p:cNvSpPr>
            <a:spLocks noGrp="1"/>
          </p:cNvSpPr>
          <p:nvPr>
            <p:ph type="title"/>
          </p:nvPr>
        </p:nvSpPr>
        <p:spPr>
          <a:xfrm>
            <a:off x="838200" y="365125"/>
            <a:ext cx="5257800" cy="2179771"/>
          </a:xfrm>
        </p:spPr>
        <p:txBody>
          <a:bodyPr>
            <a:normAutofit/>
          </a:bodyPr>
          <a:lstStyle/>
          <a:p>
            <a:r>
              <a:rPr lang="tr-TR" sz="2400" b="0" i="0" dirty="0">
                <a:effectLst/>
                <a:latin typeface="Times New Roman" panose="02020603050405020304" pitchFamily="18" charset="0"/>
                <a:cs typeface="Times New Roman" panose="02020603050405020304" pitchFamily="18" charset="0"/>
              </a:rPr>
              <a:t>Son cemaat yerinde orta birim, mihrap ekseninde iki yarım tonoz arasında </a:t>
            </a:r>
            <a:r>
              <a:rPr lang="tr-TR" sz="2400" b="0" i="0" dirty="0" err="1">
                <a:effectLst/>
                <a:latin typeface="Times New Roman" panose="02020603050405020304" pitchFamily="18" charset="0"/>
                <a:cs typeface="Times New Roman" panose="02020603050405020304" pitchFamily="18" charset="0"/>
              </a:rPr>
              <a:t>mukarnaslı</a:t>
            </a:r>
            <a:r>
              <a:rPr lang="tr-TR" sz="2400" b="0" i="0" dirty="0">
                <a:effectLst/>
                <a:latin typeface="Times New Roman" panose="02020603050405020304" pitchFamily="18" charset="0"/>
                <a:cs typeface="Times New Roman" panose="02020603050405020304" pitchFamily="18" charset="0"/>
              </a:rPr>
              <a:t> geçişli yüksek sekizgen kasnak üzerinde on altı dilimli bir kubbe ile örtülüdür.</a:t>
            </a:r>
            <a:endParaRPr lang="tr-TR" sz="2400" dirty="0">
              <a:latin typeface="Times New Roman" panose="02020603050405020304" pitchFamily="18" charset="0"/>
              <a:cs typeface="Times New Roman" panose="02020603050405020304" pitchFamily="18" charset="0"/>
            </a:endParaRPr>
          </a:p>
        </p:txBody>
      </p:sp>
      <p:pic>
        <p:nvPicPr>
          <p:cNvPr id="39938" name="Picture 2" descr="iznik yeşil camii">
            <a:extLst>
              <a:ext uri="{FF2B5EF4-FFF2-40B4-BE49-F238E27FC236}">
                <a16:creationId xmlns:a16="http://schemas.microsoft.com/office/drawing/2014/main" id="{665BAD3B-6F3D-440C-971C-B9F8DE160DC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773" b="5717"/>
          <a:stretch/>
        </p:blipFill>
        <p:spPr bwMode="auto">
          <a:xfrm>
            <a:off x="141821" y="2755436"/>
            <a:ext cx="6296154" cy="4102564"/>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znik yeşil camii">
            <a:extLst>
              <a:ext uri="{FF2B5EF4-FFF2-40B4-BE49-F238E27FC236}">
                <a16:creationId xmlns:a16="http://schemas.microsoft.com/office/drawing/2014/main" id="{E7959313-069E-45A4-A749-A76705776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60" b="7769"/>
          <a:stretch/>
        </p:blipFill>
        <p:spPr bwMode="auto">
          <a:xfrm>
            <a:off x="6294393" y="102742"/>
            <a:ext cx="5755786" cy="366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94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A325FD-972B-46F3-A67C-846804A1BC22}"/>
              </a:ext>
            </a:extLst>
          </p:cNvPr>
          <p:cNvSpPr>
            <a:spLocks noGrp="1"/>
          </p:cNvSpPr>
          <p:nvPr>
            <p:ph type="title"/>
          </p:nvPr>
        </p:nvSpPr>
        <p:spPr/>
        <p:txBody>
          <a:bodyPr/>
          <a:lstStyle/>
          <a:p>
            <a:endParaRPr lang="tr-TR"/>
          </a:p>
        </p:txBody>
      </p:sp>
      <p:pic>
        <p:nvPicPr>
          <p:cNvPr id="41986" name="Picture 2" descr="iznik yeşil camii">
            <a:extLst>
              <a:ext uri="{FF2B5EF4-FFF2-40B4-BE49-F238E27FC236}">
                <a16:creationId xmlns:a16="http://schemas.microsoft.com/office/drawing/2014/main" id="{05D8C9BA-4044-4E34-911C-13980663041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932" b="6662"/>
          <a:stretch/>
        </p:blipFill>
        <p:spPr bwMode="auto">
          <a:xfrm>
            <a:off x="2858121" y="1825625"/>
            <a:ext cx="6285880" cy="40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187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1A4767-1553-49B8-9091-E8E5F1A48EB6}"/>
              </a:ext>
            </a:extLst>
          </p:cNvPr>
          <p:cNvSpPr>
            <a:spLocks noGrp="1"/>
          </p:cNvSpPr>
          <p:nvPr>
            <p:ph type="title"/>
          </p:nvPr>
        </p:nvSpPr>
        <p:spPr>
          <a:xfrm>
            <a:off x="5763802" y="365125"/>
            <a:ext cx="5589998" cy="5727450"/>
          </a:xfrm>
        </p:spPr>
        <p:txBody>
          <a:bodyPr>
            <a:normAutofit/>
          </a:bodyPr>
          <a:lstStyle/>
          <a:p>
            <a:r>
              <a:rPr lang="tr-TR" sz="2800" b="0" i="0" u="none" strike="noStrike" baseline="0" dirty="0">
                <a:latin typeface="TimesNewRomanPSMT"/>
              </a:rPr>
              <a:t>Mukarnas </a:t>
            </a:r>
            <a:r>
              <a:rPr lang="tr-TR" sz="2800" b="0" i="0" u="none" strike="noStrike" baseline="0" dirty="0" err="1">
                <a:latin typeface="TimesNewRomanPSMT"/>
              </a:rPr>
              <a:t>nişli</a:t>
            </a:r>
            <a:r>
              <a:rPr lang="tr-TR" sz="2800" b="0" i="0" u="none" strike="noStrike" baseline="0" dirty="0">
                <a:latin typeface="TimesNewRomanPSMT"/>
              </a:rPr>
              <a:t>, geometrik geçmeler, </a:t>
            </a:r>
            <a:r>
              <a:rPr lang="tr-TR" sz="2800" b="0" i="0" u="none" strike="noStrike" baseline="0" dirty="0" err="1">
                <a:latin typeface="TimesNewRomanPSMT"/>
              </a:rPr>
              <a:t>rumi</a:t>
            </a:r>
            <a:r>
              <a:rPr lang="tr-TR" sz="2800" b="0" i="0" u="none" strike="noStrike" baseline="0" dirty="0">
                <a:latin typeface="TimesNewRomanPSMT"/>
              </a:rPr>
              <a:t> </a:t>
            </a:r>
            <a:r>
              <a:rPr lang="tr-TR" sz="2800" b="0" i="0" u="none" strike="noStrike" baseline="0" dirty="0" err="1">
                <a:latin typeface="TimesNewRomanPSMT"/>
              </a:rPr>
              <a:t>palmet</a:t>
            </a:r>
            <a:r>
              <a:rPr lang="tr-TR" sz="2800" b="0" i="0" u="none" strike="noStrike" baseline="0" dirty="0">
                <a:latin typeface="TimesNewRomanPSMT"/>
              </a:rPr>
              <a:t> kabartmalarla süslü yalın mermer mihrap Batı Anadolu </a:t>
            </a:r>
            <a:r>
              <a:rPr lang="tr-TR" sz="2800" b="0" i="0" u="none" strike="noStrike" baseline="0" dirty="0" err="1">
                <a:latin typeface="TimesNewRomanPSMT"/>
              </a:rPr>
              <a:t>Beylikleri’ndeki</a:t>
            </a:r>
            <a:r>
              <a:rPr lang="tr-TR" sz="2800" b="0" i="0" u="none" strike="noStrike" baseline="0" dirty="0">
                <a:latin typeface="TimesNewRomanPSMT"/>
              </a:rPr>
              <a:t> gibi yeni bir üslubun habercisidir.</a:t>
            </a:r>
            <a:br>
              <a:rPr lang="tr-TR" dirty="0"/>
            </a:br>
            <a:endParaRPr lang="tr-TR" dirty="0"/>
          </a:p>
        </p:txBody>
      </p:sp>
      <p:pic>
        <p:nvPicPr>
          <p:cNvPr id="37890" name="Picture 2" descr="iznik yeşil camii">
            <a:extLst>
              <a:ext uri="{FF2B5EF4-FFF2-40B4-BE49-F238E27FC236}">
                <a16:creationId xmlns:a16="http://schemas.microsoft.com/office/drawing/2014/main" id="{7457F92C-6F9D-4010-9A2E-5E07B9CAD5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03" b="3717"/>
          <a:stretch/>
        </p:blipFill>
        <p:spPr bwMode="auto">
          <a:xfrm>
            <a:off x="1217193" y="242094"/>
            <a:ext cx="4367961" cy="637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44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3D9AC84-66AF-4104-9CB7-CB632FD3A2F8}"/>
              </a:ext>
            </a:extLst>
          </p:cNvPr>
          <p:cNvSpPr>
            <a:spLocks noGrp="1"/>
          </p:cNvSpPr>
          <p:nvPr>
            <p:ph type="title"/>
          </p:nvPr>
        </p:nvSpPr>
        <p:spPr>
          <a:xfrm>
            <a:off x="838200" y="365126"/>
            <a:ext cx="10515600" cy="1288784"/>
          </a:xfrm>
        </p:spPr>
        <p:txBody>
          <a:bodyPr>
            <a:normAutofit/>
          </a:bodyPr>
          <a:lstStyle/>
          <a:p>
            <a:endParaRPr lang="tr-TR" sz="4000"/>
          </a:p>
        </p:txBody>
      </p:sp>
      <p:pic>
        <p:nvPicPr>
          <p:cNvPr id="36866" name="Picture 2" descr="bina, açık hava, eski, taş içeren bir resim&#10;&#10;Açıklama otomatik olarak oluşturuldu">
            <a:extLst>
              <a:ext uri="{FF2B5EF4-FFF2-40B4-BE49-F238E27FC236}">
                <a16:creationId xmlns:a16="http://schemas.microsoft.com/office/drawing/2014/main" id="{D64C55E8-70C7-4421-992A-32E88AE9F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42" r="-1"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6870" name="Content Placeholder 36869">
            <a:extLst>
              <a:ext uri="{FF2B5EF4-FFF2-40B4-BE49-F238E27FC236}">
                <a16:creationId xmlns:a16="http://schemas.microsoft.com/office/drawing/2014/main" id="{DCC4A0DB-3D3F-4562-9C62-5E5666D549EE}"/>
              </a:ext>
            </a:extLst>
          </p:cNvPr>
          <p:cNvSpPr>
            <a:spLocks noGrp="1"/>
          </p:cNvSpPr>
          <p:nvPr>
            <p:ph idx="1"/>
          </p:nvPr>
        </p:nvSpPr>
        <p:spPr>
          <a:xfrm>
            <a:off x="7552944" y="1825625"/>
            <a:ext cx="3800856" cy="4303464"/>
          </a:xfrm>
        </p:spPr>
        <p:txBody>
          <a:bodyPr>
            <a:noAutofit/>
          </a:bodyPr>
          <a:lstStyle/>
          <a:p>
            <a:pPr algn="l"/>
            <a:r>
              <a:rPr lang="tr-TR" sz="2400" b="0" i="0" u="none" strike="noStrike" baseline="0" dirty="0">
                <a:latin typeface="TimesNewRomanPSMT"/>
              </a:rPr>
              <a:t>Doğu ve batı duvarlarında iki kat açılan pencereler Bursa camilerinin öncüsü olmuştur.</a:t>
            </a:r>
          </a:p>
          <a:p>
            <a:pPr algn="l"/>
            <a:r>
              <a:rPr lang="tr-TR" sz="2400" b="0" i="0" u="none" strike="noStrike" baseline="0" dirty="0">
                <a:latin typeface="TimesNewRomanPSMT"/>
              </a:rPr>
              <a:t>Her pencere ayrı bir süsleme programındadır. Birbiriyle benzerlik g</a:t>
            </a:r>
            <a:r>
              <a:rPr lang="tr-TR" sz="2400" b="0" i="0" u="none" strike="noStrike" baseline="0" dirty="0">
                <a:latin typeface="Times-Roman"/>
              </a:rPr>
              <a:t>östermeyen, henüz belirli </a:t>
            </a:r>
            <a:r>
              <a:rPr lang="tr-TR" sz="2400" b="0" i="0" u="none" strike="noStrike" baseline="0" dirty="0">
                <a:latin typeface="TimesNewRomanPSMT"/>
              </a:rPr>
              <a:t>kodlara oturtulmamış bu dağınık süsleme modeli erken dönem Osmanlı yapılarının genel </a:t>
            </a:r>
            <a:r>
              <a:rPr lang="tr-TR" sz="2400" b="0" i="0" u="none" strike="noStrike" baseline="0" dirty="0">
                <a:latin typeface="Times-Roman"/>
              </a:rPr>
              <a:t>özelliklerindendir.</a:t>
            </a:r>
            <a:endParaRPr lang="en-US" sz="2400" dirty="0"/>
          </a:p>
        </p:txBody>
      </p:sp>
    </p:spTree>
    <p:extLst>
      <p:ext uri="{BB962C8B-B14F-4D97-AF65-F5344CB8AC3E}">
        <p14:creationId xmlns:p14="http://schemas.microsoft.com/office/powerpoint/2010/main" val="3615816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FA22FC1-93E1-4B8F-BBE1-32A70D1B5120}"/>
              </a:ext>
            </a:extLst>
          </p:cNvPr>
          <p:cNvSpPr>
            <a:spLocks noGrp="1"/>
          </p:cNvSpPr>
          <p:nvPr>
            <p:ph type="title"/>
          </p:nvPr>
        </p:nvSpPr>
        <p:spPr>
          <a:xfrm>
            <a:off x="838200" y="365125"/>
            <a:ext cx="10515600" cy="1860400"/>
          </a:xfrm>
        </p:spPr>
        <p:txBody>
          <a:bodyPr vert="horz" lIns="91440" tIns="45720" rIns="91440" bIns="45720" rtlCol="0" anchor="ctr">
            <a:normAutofit/>
          </a:bodyPr>
          <a:lstStyle/>
          <a:p>
            <a:endParaRPr lang="en-US" sz="5200" kern="1200">
              <a:solidFill>
                <a:schemeClr val="tx1"/>
              </a:solidFill>
              <a:latin typeface="+mj-lt"/>
              <a:ea typeface="+mj-ea"/>
              <a:cs typeface="+mj-cs"/>
            </a:endParaRPr>
          </a:p>
        </p:txBody>
      </p:sp>
      <p:pic>
        <p:nvPicPr>
          <p:cNvPr id="44036" name="Picture 4" descr="iznik yeşil camii">
            <a:extLst>
              <a:ext uri="{FF2B5EF4-FFF2-40B4-BE49-F238E27FC236}">
                <a16:creationId xmlns:a16="http://schemas.microsoft.com/office/drawing/2014/main" id="{1A7EC0AE-133F-4B02-A571-16CD90A9D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88" b="7508"/>
          <a:stretch/>
        </p:blipFill>
        <p:spPr bwMode="auto">
          <a:xfrm>
            <a:off x="181235" y="2374911"/>
            <a:ext cx="5823086" cy="3625198"/>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iznik yeşil camii">
            <a:extLst>
              <a:ext uri="{FF2B5EF4-FFF2-40B4-BE49-F238E27FC236}">
                <a16:creationId xmlns:a16="http://schemas.microsoft.com/office/drawing/2014/main" id="{B3149485-679F-4C21-9EE3-2F04755D4EC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733" b="5717"/>
          <a:stretch/>
        </p:blipFill>
        <p:spPr bwMode="auto">
          <a:xfrm>
            <a:off x="6182505" y="2442094"/>
            <a:ext cx="5828261" cy="37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77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Çivisiz camiler' ziyaretçilerini bekliyor">
            <a:extLst>
              <a:ext uri="{FF2B5EF4-FFF2-40B4-BE49-F238E27FC236}">
                <a16:creationId xmlns:a16="http://schemas.microsoft.com/office/drawing/2014/main" id="{ADBBFC6C-A7AF-409C-955B-C7CB1F012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6" r="1176"/>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29188B8-533E-431B-ADDF-CD608B45B3FC}"/>
              </a:ext>
            </a:extLst>
          </p:cNvPr>
          <p:cNvSpPr>
            <a:spLocks noGrp="1"/>
          </p:cNvSpPr>
          <p:nvPr>
            <p:ph type="title"/>
          </p:nvPr>
        </p:nvSpPr>
        <p:spPr>
          <a:xfrm>
            <a:off x="1166649" y="721805"/>
            <a:ext cx="3874686" cy="2147520"/>
          </a:xfrm>
        </p:spPr>
        <p:txBody>
          <a:bodyPr>
            <a:normAutofit/>
          </a:bodyPr>
          <a:lstStyle/>
          <a:p>
            <a:endParaRPr lang="tr-TR">
              <a:solidFill>
                <a:schemeClr val="bg1"/>
              </a:solidFill>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CF41548-26BF-45EC-8941-0DC8FDD041A1}"/>
              </a:ext>
            </a:extLst>
          </p:cNvPr>
          <p:cNvSpPr>
            <a:spLocks noGrp="1"/>
          </p:cNvSpPr>
          <p:nvPr>
            <p:ph idx="1"/>
          </p:nvPr>
        </p:nvSpPr>
        <p:spPr>
          <a:xfrm>
            <a:off x="1166649" y="3379979"/>
            <a:ext cx="3874685" cy="3186359"/>
          </a:xfrm>
        </p:spPr>
        <p:txBody>
          <a:bodyPr anchor="ctr">
            <a:normAutofit/>
          </a:bodyPr>
          <a:lstStyle/>
          <a:p>
            <a:r>
              <a:rPr lang="tr-TR" sz="1800" b="0" i="0" u="none" strike="noStrike" baseline="0">
                <a:solidFill>
                  <a:schemeClr val="bg1"/>
                </a:solidFill>
                <a:latin typeface="Times New Roman" panose="02020603050405020304" pitchFamily="18" charset="0"/>
                <a:cs typeface="Times New Roman" panose="02020603050405020304" pitchFamily="18" charset="0"/>
              </a:rPr>
              <a:t>Bursa, İznik, Yenişehir çevresi gibi erken Osmanlı dönemi yerleşim yerlerinde ahşap mescitler vardır. Bunlar göçebe hayattan yerleşik düzene geçme aşamasındaki Türkmenlerin daha sonra ortadan kalkan bir yaşam biçimini yansıtır denilebilir. Çandı camilere örnek olarak Düzce, Geriş Köyü Orhan Gazi Camii verilebilir.</a:t>
            </a:r>
            <a:endParaRPr lang="tr-TR" sz="1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105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DCBB979-C606-4F60-88A4-5C70481B0B53}"/>
              </a:ext>
            </a:extLst>
          </p:cNvPr>
          <p:cNvSpPr>
            <a:spLocks noGrp="1"/>
          </p:cNvSpPr>
          <p:nvPr>
            <p:ph idx="1"/>
          </p:nvPr>
        </p:nvSpPr>
        <p:spPr>
          <a:xfrm>
            <a:off x="4965431" y="2438400"/>
            <a:ext cx="6586489" cy="3785419"/>
          </a:xfrm>
        </p:spPr>
        <p:txBody>
          <a:bodyPr>
            <a:normAutofit/>
          </a:bodyPr>
          <a:lstStyle/>
          <a:p>
            <a:r>
              <a:rPr lang="tr-TR" sz="2000" b="0" i="0" dirty="0">
                <a:effectLst/>
                <a:latin typeface="Verdana" panose="020B0604030504040204" pitchFamily="34" charset="0"/>
              </a:rPr>
              <a:t>Minare kaidesi, mermerden dışarıya taşkın </a:t>
            </a:r>
            <a:r>
              <a:rPr lang="tr-TR" sz="2000" b="0" i="0" dirty="0" err="1">
                <a:effectLst/>
                <a:latin typeface="Verdana" panose="020B0604030504040204" pitchFamily="34" charset="0"/>
              </a:rPr>
              <a:t>mukarnaslı</a:t>
            </a:r>
            <a:r>
              <a:rPr lang="tr-TR" sz="2000" b="0" i="0" dirty="0">
                <a:effectLst/>
                <a:latin typeface="Verdana" panose="020B0604030504040204" pitchFamily="34" charset="0"/>
              </a:rPr>
              <a:t> ve </a:t>
            </a:r>
            <a:r>
              <a:rPr lang="tr-TR" sz="2000" b="0" i="0" dirty="0" err="1">
                <a:effectLst/>
                <a:latin typeface="Verdana" panose="020B0604030504040204" pitchFamily="34" charset="0"/>
              </a:rPr>
              <a:t>palmet</a:t>
            </a:r>
            <a:r>
              <a:rPr lang="tr-TR" sz="2000" b="0" i="0" dirty="0">
                <a:effectLst/>
                <a:latin typeface="Verdana" panose="020B0604030504040204" pitchFamily="34" charset="0"/>
              </a:rPr>
              <a:t> motifli bir bilezik ile başlar. Diğer kısımlar çini kaplanmıştır.</a:t>
            </a:r>
            <a:endParaRPr lang="tr-TR" sz="2000" dirty="0"/>
          </a:p>
        </p:txBody>
      </p:sp>
      <p:pic>
        <p:nvPicPr>
          <p:cNvPr id="43010" name="Picture 2" descr="iznik yeşil camii minaresi">
            <a:extLst>
              <a:ext uri="{FF2B5EF4-FFF2-40B4-BE49-F238E27FC236}">
                <a16:creationId xmlns:a16="http://schemas.microsoft.com/office/drawing/2014/main" id="{81894F6D-0A1F-4730-ACF6-19D5964AE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9"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068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987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86A8562-8F6A-413B-8EB8-4D137477C764}"/>
              </a:ext>
            </a:extLst>
          </p:cNvPr>
          <p:cNvSpPr>
            <a:spLocks noGrp="1"/>
          </p:cNvSpPr>
          <p:nvPr>
            <p:ph type="title"/>
          </p:nvPr>
        </p:nvSpPr>
        <p:spPr>
          <a:xfrm>
            <a:off x="838200" y="365126"/>
            <a:ext cx="10515600" cy="1288784"/>
          </a:xfrm>
        </p:spPr>
        <p:txBody>
          <a:bodyPr>
            <a:normAutofit/>
          </a:bodyPr>
          <a:lstStyle/>
          <a:p>
            <a:endParaRPr lang="tr-TR" sz="4000"/>
          </a:p>
        </p:txBody>
      </p:sp>
      <p:pic>
        <p:nvPicPr>
          <p:cNvPr id="34818" name="Picture 2" descr="açık hava, kule içeren bir resim&#10;&#10;Açıklama otomatik olarak oluşturuldu">
            <a:extLst>
              <a:ext uri="{FF2B5EF4-FFF2-40B4-BE49-F238E27FC236}">
                <a16:creationId xmlns:a16="http://schemas.microsoft.com/office/drawing/2014/main" id="{04A17ED9-8219-4936-A6C0-86CF800C4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838"/>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4822" name="Content Placeholder 34821">
            <a:extLst>
              <a:ext uri="{FF2B5EF4-FFF2-40B4-BE49-F238E27FC236}">
                <a16:creationId xmlns:a16="http://schemas.microsoft.com/office/drawing/2014/main" id="{3BEDCB45-1EC2-4D2E-8FAC-90E2A3B7FC60}"/>
              </a:ext>
            </a:extLst>
          </p:cNvPr>
          <p:cNvSpPr>
            <a:spLocks noGrp="1"/>
          </p:cNvSpPr>
          <p:nvPr>
            <p:ph idx="1"/>
          </p:nvPr>
        </p:nvSpPr>
        <p:spPr>
          <a:xfrm>
            <a:off x="7366571" y="873303"/>
            <a:ext cx="3987229" cy="5255786"/>
          </a:xfrm>
        </p:spPr>
        <p:txBody>
          <a:bodyPr>
            <a:noAutofit/>
          </a:bodyPr>
          <a:lstStyle/>
          <a:p>
            <a:endParaRPr lang="tr-TR" sz="2400" b="0" i="0" dirty="0">
              <a:effectLst/>
              <a:latin typeface="Verdana" panose="020B0604030504040204" pitchFamily="34" charset="0"/>
            </a:endParaRPr>
          </a:p>
          <a:p>
            <a:endParaRPr lang="tr-TR" sz="2400" dirty="0">
              <a:latin typeface="Verdana" panose="020B0604030504040204" pitchFamily="34" charset="0"/>
            </a:endParaRPr>
          </a:p>
          <a:p>
            <a:r>
              <a:rPr lang="tr-TR" sz="2400" b="0" i="0" dirty="0">
                <a:effectLst/>
                <a:latin typeface="Times New Roman" panose="02020603050405020304" pitchFamily="18" charset="0"/>
                <a:cs typeface="Times New Roman" panose="02020603050405020304" pitchFamily="18" charset="0"/>
              </a:rPr>
              <a:t>Çini kompozisyon </a:t>
            </a:r>
            <a:r>
              <a:rPr lang="tr-TR" sz="2400" b="0" i="0" dirty="0" err="1">
                <a:effectLst/>
                <a:latin typeface="Times New Roman" panose="02020603050405020304" pitchFamily="18" charset="0"/>
                <a:cs typeface="Times New Roman" panose="02020603050405020304" pitchFamily="18" charset="0"/>
              </a:rPr>
              <a:t>mukarnas</a:t>
            </a:r>
            <a:r>
              <a:rPr lang="tr-TR" sz="2400" b="0" i="0" dirty="0">
                <a:effectLst/>
                <a:latin typeface="Times New Roman" panose="02020603050405020304" pitchFamily="18" charset="0"/>
                <a:cs typeface="Times New Roman" panose="02020603050405020304" pitchFamily="18" charset="0"/>
              </a:rPr>
              <a:t> dizileri, mermer şeritler ve zikzaklı bir desene göre oluşturulmuştur. Minare, yeşil ve morun değişik tonlarını taşıyan renkli sırlı tuğlalarla kaplıdır.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958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2E1C32-1726-46B1-8A4A-E52028B18D76}"/>
              </a:ext>
            </a:extLst>
          </p:cNvPr>
          <p:cNvSpPr>
            <a:spLocks noGrp="1"/>
          </p:cNvSpPr>
          <p:nvPr>
            <p:ph type="title"/>
          </p:nvPr>
        </p:nvSpPr>
        <p:spPr/>
        <p:txBody>
          <a:bodyPr>
            <a:normAutofit/>
          </a:bodyPr>
          <a:lstStyle/>
          <a:p>
            <a:r>
              <a:rPr lang="tr-TR" sz="2800" b="1" i="0" u="none" strike="noStrike" baseline="0" dirty="0">
                <a:latin typeface="Times-Bold"/>
              </a:rPr>
              <a:t>4. Çok Birimli/Kubbeli Camiler</a:t>
            </a:r>
            <a:endParaRPr lang="tr-TR" sz="2800" dirty="0"/>
          </a:p>
        </p:txBody>
      </p:sp>
      <p:sp>
        <p:nvSpPr>
          <p:cNvPr id="3" name="İçerik Yer Tutucusu 2">
            <a:extLst>
              <a:ext uri="{FF2B5EF4-FFF2-40B4-BE49-F238E27FC236}">
                <a16:creationId xmlns:a16="http://schemas.microsoft.com/office/drawing/2014/main" id="{273E6B8C-143A-40EE-B31F-7ACA45DEBDEE}"/>
              </a:ext>
            </a:extLst>
          </p:cNvPr>
          <p:cNvSpPr>
            <a:spLocks noGrp="1"/>
          </p:cNvSpPr>
          <p:nvPr>
            <p:ph idx="1"/>
          </p:nvPr>
        </p:nvSpPr>
        <p:spPr>
          <a:xfrm>
            <a:off x="544529" y="1356189"/>
            <a:ext cx="11045215" cy="4725122"/>
          </a:xfrm>
        </p:spPr>
        <p:txBody>
          <a:bodyPr>
            <a:noAutofit/>
          </a:bodyPr>
          <a:lstStyle/>
          <a:p>
            <a:pPr marL="0" indent="0" algn="l">
              <a:buNone/>
            </a:pPr>
            <a:r>
              <a:rPr lang="tr-TR" sz="2400" dirty="0">
                <a:latin typeface="TimesNewRomanPSMT"/>
              </a:rPr>
              <a:t>B</a:t>
            </a:r>
            <a:r>
              <a:rPr lang="tr-TR" sz="2400" b="0" i="0" u="none" strike="noStrike" baseline="0" dirty="0">
                <a:latin typeface="TimesNewRomanPSMT"/>
              </a:rPr>
              <a:t>u cami tipi Anadolu Türk mimarisinde, Osmanlı döneminden çok önce ortaya çıkmıştır. Anadolu’da bu cami tipinin gelişimi, İslam mimarisinin en eski cami </a:t>
            </a:r>
            <a:r>
              <a:rPr lang="tr-TR" sz="2400" b="0" i="0" u="none" strike="noStrike" baseline="0" dirty="0">
                <a:latin typeface="Times-Roman"/>
              </a:rPr>
              <a:t>tipini temsil eden destekli ve ah</a:t>
            </a:r>
            <a:r>
              <a:rPr lang="tr-TR" sz="2400" b="0" i="0" u="none" strike="noStrike" baseline="0" dirty="0">
                <a:latin typeface="TimesNewRomanPSMT"/>
              </a:rPr>
              <a:t>şap örtülü yapılarda, örtünün </a:t>
            </a:r>
            <a:r>
              <a:rPr lang="tr-TR" sz="2400" b="0" i="0" u="none" strike="noStrike" baseline="0" dirty="0" err="1">
                <a:latin typeface="Times-Roman"/>
              </a:rPr>
              <a:t>kâgir</a:t>
            </a:r>
            <a:r>
              <a:rPr lang="tr-TR" sz="2400" b="0" i="0" u="none" strike="noStrike" baseline="0" dirty="0" err="1">
                <a:latin typeface="TimesNewRomanPSMT"/>
              </a:rPr>
              <a:t>leşmesi</a:t>
            </a:r>
            <a:r>
              <a:rPr lang="tr-TR" sz="2400" b="0" i="0" u="none" strike="noStrike" baseline="0" dirty="0">
                <a:latin typeface="TimesNewRomanPSMT"/>
              </a:rPr>
              <a:t>, önceleri sürekli beşik tonozlar ile örtülen </a:t>
            </a:r>
            <a:r>
              <a:rPr lang="tr-TR" sz="2400" b="0" i="0" u="none" strike="noStrike" baseline="0" dirty="0" err="1">
                <a:latin typeface="TimesNewRomanPSMT"/>
              </a:rPr>
              <a:t>sahınları</a:t>
            </a:r>
            <a:r>
              <a:rPr lang="tr-TR" sz="2400" b="0" i="0" u="none" strike="noStrike" baseline="0" dirty="0">
                <a:latin typeface="TimesNewRomanPSMT"/>
              </a:rPr>
              <a:t> zaman</a:t>
            </a:r>
            <a:r>
              <a:rPr lang="tr-TR" sz="2400" b="0" i="0" u="none" strike="noStrike" baseline="0" dirty="0">
                <a:latin typeface="Times-Roman"/>
              </a:rPr>
              <a:t>la kare ve dikdörtgen birimlere bölünerek kubbe ve </a:t>
            </a:r>
            <a:r>
              <a:rPr lang="tr-TR" sz="2400" b="0" i="0" u="none" strike="noStrike" baseline="0" dirty="0">
                <a:latin typeface="TimesNewRomanPSMT"/>
              </a:rPr>
              <a:t>tonozlar ile kapatılması şeklinde özetlenebilir. Bu tür camiler kalabalık yerleşim birimlerinde, özellikle Cuma ve Bayram günlerinde çok sayıda insanın birlikte namaz kılması için tasarlanmış ve bu yüzden genellikle “ulu camii” olarak adlandırılmıştır. </a:t>
            </a:r>
          </a:p>
          <a:p>
            <a:pPr marL="0" indent="0" algn="l">
              <a:buNone/>
            </a:pPr>
            <a:r>
              <a:rPr lang="tr-TR" sz="2400" b="0" i="0" u="none" strike="noStrike" baseline="0" dirty="0">
                <a:latin typeface="TimesNewRomanPSMT"/>
              </a:rPr>
              <a:t>Bu plan tipine Anadolu mimarlığından öncü örnekler olarak,  Büyük Selçuklu yapısı olan Bitlis Ulu Camii (1150) (enine gelişen </a:t>
            </a:r>
            <a:r>
              <a:rPr lang="tr-TR" sz="2400" b="0" i="0" u="none" strike="noStrike" baseline="0" dirty="0" err="1">
                <a:latin typeface="TimesNewRomanPSMT"/>
              </a:rPr>
              <a:t>nefler</a:t>
            </a:r>
            <a:r>
              <a:rPr lang="tr-TR" sz="2400" b="0" i="0" u="none" strike="noStrike" baseline="0" dirty="0">
                <a:latin typeface="TimesNewRomanPSMT"/>
              </a:rPr>
              <a:t> üzerine beşik tonoz örtü), </a:t>
            </a:r>
          </a:p>
          <a:p>
            <a:pPr marL="0" indent="0" algn="just">
              <a:buNone/>
            </a:pPr>
            <a:r>
              <a:rPr lang="tr-TR" sz="2400" b="0" i="0" u="none" strike="noStrike" baseline="0" dirty="0">
                <a:latin typeface="TimesNewRomanPSMT"/>
              </a:rPr>
              <a:t>Selçuklu döneminden Niğde </a:t>
            </a:r>
            <a:r>
              <a:rPr lang="tr-TR" sz="2400" b="0" i="0" u="none" strike="noStrike" baseline="0" dirty="0">
                <a:latin typeface="Times-Roman"/>
              </a:rPr>
              <a:t>Alâeddin Camii (1223) (</a:t>
            </a:r>
            <a:r>
              <a:rPr lang="tr-TR" sz="2400" b="0" i="0" u="none" strike="noStrike" baseline="0" dirty="0">
                <a:latin typeface="TimesNewRomanPSMT"/>
              </a:rPr>
              <a:t>üst yapı kubbe ve tonoz) ve Amasya Burmalı Minare Camii (1240 civ.) (üst yapı kubbe ve tonoz),  Beylikler döneminden </a:t>
            </a:r>
            <a:r>
              <a:rPr lang="tr-TR" sz="2400" b="0" i="0" u="none" strike="noStrike" baseline="0" dirty="0" err="1">
                <a:latin typeface="TimesNewRomanPSMT"/>
              </a:rPr>
              <a:t>Hamidoğulları</a:t>
            </a:r>
            <a:r>
              <a:rPr lang="tr-TR" sz="2400" b="0" i="0" u="none" strike="noStrike" baseline="0" dirty="0" err="1">
                <a:latin typeface="Times-Roman"/>
              </a:rPr>
              <a:t>’na</a:t>
            </a:r>
            <a:r>
              <a:rPr lang="tr-TR" sz="2400" b="0" i="0" u="none" strike="noStrike" baseline="0" dirty="0">
                <a:latin typeface="Times-Roman"/>
              </a:rPr>
              <a:t> ait, her birimi kubbeyle örtülü Antalya Yivli</a:t>
            </a:r>
          </a:p>
          <a:p>
            <a:pPr marL="0" indent="0" algn="l">
              <a:buNone/>
            </a:pPr>
            <a:r>
              <a:rPr lang="tr-TR" sz="2400" b="0" i="0" u="none" strike="noStrike" baseline="0" dirty="0">
                <a:latin typeface="Times-Roman"/>
              </a:rPr>
              <a:t>Minareli Camii (1373) gösterilebilir.</a:t>
            </a:r>
            <a:endParaRPr lang="tr-TR" sz="2400" dirty="0"/>
          </a:p>
        </p:txBody>
      </p:sp>
    </p:spTree>
    <p:extLst>
      <p:ext uri="{BB962C8B-B14F-4D97-AF65-F5344CB8AC3E}">
        <p14:creationId xmlns:p14="http://schemas.microsoft.com/office/powerpoint/2010/main" val="1578012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4F8A3C-D239-4D23-8B0C-AC38A8F9DEF0}"/>
              </a:ext>
            </a:extLst>
          </p:cNvPr>
          <p:cNvSpPr>
            <a:spLocks noGrp="1"/>
          </p:cNvSpPr>
          <p:nvPr>
            <p:ph type="title"/>
          </p:nvPr>
        </p:nvSpPr>
        <p:spPr/>
        <p:txBody>
          <a:bodyPr>
            <a:normAutofit/>
          </a:bodyPr>
          <a:lstStyle/>
          <a:p>
            <a:r>
              <a:rPr lang="tr-TR" sz="2400" b="1" dirty="0">
                <a:latin typeface="Times New Roman" panose="02020603050405020304" pitchFamily="18" charset="0"/>
                <a:cs typeface="Times New Roman" panose="02020603050405020304" pitchFamily="18" charset="0"/>
              </a:rPr>
              <a:t>Erken Osmanlı Mimarlığında </a:t>
            </a:r>
            <a:r>
              <a:rPr lang="tr-TR" sz="2400" b="1" i="0" u="none" strike="noStrike" baseline="0" dirty="0">
                <a:latin typeface="Times New Roman" panose="02020603050405020304" pitchFamily="18" charset="0"/>
                <a:cs typeface="Times New Roman" panose="02020603050405020304" pitchFamily="18" charset="0"/>
              </a:rPr>
              <a:t>Çok Birimli/Kubbeli Camilere Örnekler</a:t>
            </a:r>
            <a:r>
              <a:rPr lang="tr-TR" sz="2400" b="1" dirty="0">
                <a:latin typeface="Times New Roman" panose="02020603050405020304" pitchFamily="18" charset="0"/>
                <a:cs typeface="Times New Roman" panose="02020603050405020304" pitchFamily="18" charset="0"/>
              </a:rPr>
              <a:t> </a:t>
            </a:r>
          </a:p>
        </p:txBody>
      </p:sp>
      <p:sp>
        <p:nvSpPr>
          <p:cNvPr id="3" name="İçerik Yer Tutucusu 2">
            <a:extLst>
              <a:ext uri="{FF2B5EF4-FFF2-40B4-BE49-F238E27FC236}">
                <a16:creationId xmlns:a16="http://schemas.microsoft.com/office/drawing/2014/main" id="{BE941025-DFED-47B8-8F7C-7D9EB88B496A}"/>
              </a:ext>
            </a:extLst>
          </p:cNvPr>
          <p:cNvSpPr>
            <a:spLocks noGrp="1"/>
          </p:cNvSpPr>
          <p:nvPr>
            <p:ph idx="1"/>
          </p:nvPr>
        </p:nvSpPr>
        <p:spPr/>
        <p:txBody>
          <a:bodyPr>
            <a:normAutofit/>
          </a:bodyPr>
          <a:lstStyle/>
          <a:p>
            <a:r>
              <a:rPr lang="tr-TR" i="0" u="none" strike="noStrike" baseline="0" dirty="0">
                <a:latin typeface="TimesNewRomanPS-BoldMT"/>
              </a:rPr>
              <a:t>Bursa Şehadet Camii (1366 civ.)</a:t>
            </a:r>
          </a:p>
          <a:p>
            <a:r>
              <a:rPr lang="es-ES" i="0" u="none" strike="noStrike" baseline="0" dirty="0">
                <a:latin typeface="Times-Bold"/>
              </a:rPr>
              <a:t>Filibe (Plovdiv) Hüdavendigar (I. Murad) Camii (1366 Civ.)</a:t>
            </a:r>
            <a:endParaRPr lang="tr-TR" dirty="0">
              <a:latin typeface="TimesNewRomanPS-BoldMT"/>
            </a:endParaRPr>
          </a:p>
          <a:p>
            <a:r>
              <a:rPr lang="tr-TR" i="0" u="none" strike="noStrike" baseline="0" dirty="0">
                <a:latin typeface="TimesNewRomanPS-BoldMT"/>
              </a:rPr>
              <a:t>Bergama Yıldırım (Ulu) Camii (1398/99)</a:t>
            </a:r>
          </a:p>
          <a:p>
            <a:r>
              <a:rPr lang="tr-TR" i="0" u="none" strike="noStrike" baseline="0" dirty="0">
                <a:latin typeface="Times-Bold"/>
              </a:rPr>
              <a:t>Bursa Ulu Camii (1396-1400)</a:t>
            </a:r>
            <a:endParaRPr lang="tr-TR" dirty="0">
              <a:latin typeface="TimesNewRomanPS-BoldMT"/>
            </a:endParaRPr>
          </a:p>
          <a:p>
            <a:r>
              <a:rPr lang="tr-TR" i="0" u="none" strike="noStrike" baseline="0" dirty="0">
                <a:latin typeface="Times-Bold"/>
              </a:rPr>
              <a:t>Edirne Eski Camii (1403-1414)</a:t>
            </a:r>
            <a:endParaRPr lang="tr-TR" dirty="0"/>
          </a:p>
        </p:txBody>
      </p:sp>
    </p:spTree>
    <p:extLst>
      <p:ext uri="{BB962C8B-B14F-4D97-AF65-F5344CB8AC3E}">
        <p14:creationId xmlns:p14="http://schemas.microsoft.com/office/powerpoint/2010/main" val="3579728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8225DA43-EF02-45D6-8C7B-5571A2545CF5}"/>
              </a:ext>
            </a:extLst>
          </p:cNvPr>
          <p:cNvSpPr>
            <a:spLocks noGrp="1"/>
          </p:cNvSpPr>
          <p:nvPr>
            <p:ph type="title"/>
          </p:nvPr>
        </p:nvSpPr>
        <p:spPr>
          <a:xfrm>
            <a:off x="7550660" y="158736"/>
            <a:ext cx="3792467" cy="1926307"/>
          </a:xfrm>
        </p:spPr>
        <p:txBody>
          <a:bodyPr>
            <a:normAutofit/>
          </a:bodyPr>
          <a:lstStyle/>
          <a:p>
            <a:r>
              <a:rPr lang="tr-TR" sz="2800" b="1" i="0" u="none" strike="noStrike" baseline="0" dirty="0">
                <a:latin typeface="Times-Bold"/>
              </a:rPr>
              <a:t>Bursa Ulu Camii (1399-1400)</a:t>
            </a:r>
            <a:endParaRPr lang="tr-TR" sz="2800" dirty="0"/>
          </a:p>
        </p:txBody>
      </p:sp>
      <p:sp>
        <p:nvSpPr>
          <p:cNvPr id="77" name="Rectangle 7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122470"/>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6" name="Content Placeholder 20485">
            <a:extLst>
              <a:ext uri="{FF2B5EF4-FFF2-40B4-BE49-F238E27FC236}">
                <a16:creationId xmlns:a16="http://schemas.microsoft.com/office/drawing/2014/main" id="{374E85A6-8ADD-43D1-BB56-A256D28F78D8}"/>
              </a:ext>
            </a:extLst>
          </p:cNvPr>
          <p:cNvSpPr>
            <a:spLocks noGrp="1"/>
          </p:cNvSpPr>
          <p:nvPr>
            <p:ph idx="1"/>
          </p:nvPr>
        </p:nvSpPr>
        <p:spPr>
          <a:xfrm>
            <a:off x="7550660" y="1736333"/>
            <a:ext cx="4231764" cy="4393211"/>
          </a:xfrm>
        </p:spPr>
        <p:txBody>
          <a:bodyPr>
            <a:noAutofit/>
          </a:bodyPr>
          <a:lstStyle/>
          <a:p>
            <a:pPr marL="0" indent="0" algn="l">
              <a:buNone/>
            </a:pPr>
            <a:r>
              <a:rPr lang="tr-TR" sz="2000" b="0" i="0" u="none" strike="noStrike" baseline="0" dirty="0">
                <a:latin typeface="TimesNewRomanPSMT"/>
              </a:rPr>
              <a:t>Batı Anadolu’dan Bursa’ya olan sanatçı/zanaatçı akışı hem belgelerde henüz izlenemediğinden hem de, yapılar üzerinde usta kitabesi bulunmamasından tam olarak belgelenememektedir. Ancak Manisa Ulu Camii’nin minberini yapan ustanın ismi, Bursa Ulu Camii’nin minberinde de okunabilmektedir. </a:t>
            </a:r>
          </a:p>
          <a:p>
            <a:pPr marL="0" indent="0" algn="l">
              <a:buNone/>
            </a:pPr>
            <a:r>
              <a:rPr lang="tr-TR" sz="2000" b="0" i="0" dirty="0">
                <a:effectLst/>
                <a:latin typeface="Times New Roman" panose="02020603050405020304" pitchFamily="18" charset="0"/>
                <a:cs typeface="Times New Roman" panose="02020603050405020304" pitchFamily="18" charset="0"/>
              </a:rPr>
              <a:t>Mimarı kesin olarak bilinmemekle beraber Ali </a:t>
            </a:r>
            <a:r>
              <a:rPr lang="tr-TR" sz="2000" b="0" i="0" dirty="0" err="1">
                <a:effectLst/>
                <a:latin typeface="Times New Roman" panose="02020603050405020304" pitchFamily="18" charset="0"/>
                <a:cs typeface="Times New Roman" panose="02020603050405020304" pitchFamily="18" charset="0"/>
              </a:rPr>
              <a:t>Neccâr</a:t>
            </a:r>
            <a:r>
              <a:rPr lang="tr-TR" sz="2000" b="0" i="0" dirty="0">
                <a:effectLst/>
                <a:latin typeface="Times New Roman" panose="02020603050405020304" pitchFamily="18" charset="0"/>
                <a:cs typeface="Times New Roman" panose="02020603050405020304" pitchFamily="18" charset="0"/>
              </a:rPr>
              <a:t> ya da Hacı İvaz Paşa tarafından inşa edildiği düşünülmektedir.</a:t>
            </a:r>
            <a:endParaRPr lang="en-US" sz="2000" dirty="0">
              <a:latin typeface="Times New Roman" panose="02020603050405020304" pitchFamily="18" charset="0"/>
              <a:cs typeface="Times New Roman" panose="02020603050405020304" pitchFamily="18" charset="0"/>
            </a:endParaRPr>
          </a:p>
        </p:txBody>
      </p:sp>
      <p:pic>
        <p:nvPicPr>
          <p:cNvPr id="45058" name="Picture 2" descr="bursa ulu cami">
            <a:extLst>
              <a:ext uri="{FF2B5EF4-FFF2-40B4-BE49-F238E27FC236}">
                <a16:creationId xmlns:a16="http://schemas.microsoft.com/office/drawing/2014/main" id="{FAFCCE8A-ADFB-4E96-B3C6-B518A2BA5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80" y="1219200"/>
            <a:ext cx="66675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09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FCEE0B1-8716-40F8-8A2E-45BE46CADCE3}"/>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Yapının</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55X70 m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boyutlarındaki</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harim</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alanını</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12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paye</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üzerinde</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yaklaşık</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10m. </a:t>
            </a:r>
            <a:r>
              <a:rPr lang="tr-TR" sz="2800" dirty="0">
                <a:latin typeface="Times New Roman" panose="02020603050405020304" pitchFamily="18" charset="0"/>
                <a:cs typeface="Times New Roman" panose="02020603050405020304" pitchFamily="18" charset="0"/>
              </a:rPr>
              <a:t>ç</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apında</a:t>
            </a:r>
            <a:r>
              <a:rPr lang="tr-TR" sz="2800" dirty="0">
                <a:latin typeface="Times New Roman" panose="02020603050405020304" pitchFamily="18" charset="0"/>
                <a:cs typeface="Times New Roman" panose="02020603050405020304" pitchFamily="18" charset="0"/>
              </a:rPr>
              <a:t> </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20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kubbe</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chemeClr val="tx1"/>
                </a:solidFill>
                <a:latin typeface="Times New Roman" panose="02020603050405020304" pitchFamily="18" charset="0"/>
                <a:cs typeface="Times New Roman" panose="02020603050405020304" pitchFamily="18" charset="0"/>
              </a:rPr>
              <a:t>örter</a:t>
            </a:r>
            <a:r>
              <a:rPr lang="en-US" sz="2800" b="0" i="0" u="none" strike="noStrike" kern="1200" baseline="0" dirty="0">
                <a:solidFill>
                  <a:schemeClr val="tx1"/>
                </a:solidFill>
                <a:latin typeface="Times New Roman" panose="02020603050405020304" pitchFamily="18" charset="0"/>
                <a:cs typeface="Times New Roman" panose="02020603050405020304" pitchFamily="18" charset="0"/>
              </a:rPr>
              <a:t>. </a:t>
            </a:r>
            <a:br>
              <a:rPr lang="tr-TR" sz="2800" b="0" i="0" u="none" strike="noStrike" kern="1200" baseline="0" dirty="0">
                <a:solidFill>
                  <a:schemeClr val="tx1"/>
                </a:solidFill>
                <a:latin typeface="Times New Roman" panose="02020603050405020304" pitchFamily="18" charset="0"/>
                <a:cs typeface="Times New Roman" panose="02020603050405020304" pitchFamily="18" charset="0"/>
              </a:rPr>
            </a:br>
            <a:endParaRPr lang="en-US" sz="2800" kern="1200" dirty="0">
              <a:solidFill>
                <a:schemeClr val="tx1"/>
              </a:solidFill>
              <a:latin typeface="Times New Roman" panose="02020603050405020304" pitchFamily="18" charset="0"/>
              <a:cs typeface="Times New Roman" panose="02020603050405020304" pitchFamily="18" charset="0"/>
            </a:endParaRPr>
          </a:p>
        </p:txBody>
      </p:sp>
      <p:pic>
        <p:nvPicPr>
          <p:cNvPr id="52226" name="Picture 2">
            <a:extLst>
              <a:ext uri="{FF2B5EF4-FFF2-40B4-BE49-F238E27FC236}">
                <a16:creationId xmlns:a16="http://schemas.microsoft.com/office/drawing/2014/main" id="{A03B6458-D2EE-40C3-BD3A-EDD7AE02BB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8903" y="2365285"/>
            <a:ext cx="4292922" cy="3938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8EDA91F-3F52-47C9-9285-8D61C7093A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505" y="2374910"/>
            <a:ext cx="5828261" cy="391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4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E572CA9-2EAC-4CF8-A885-16E9F3766888}"/>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3600" b="0" i="0" u="none" strike="noStrike" baseline="0" dirty="0" err="1">
                <a:latin typeface="Times New Roman" panose="02020603050405020304" pitchFamily="18" charset="0"/>
                <a:cs typeface="Times New Roman" panose="02020603050405020304" pitchFamily="18" charset="0"/>
              </a:rPr>
              <a:t>Mihrap</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önündeki</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kubbeler</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yüksek</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tutularak</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cephenin</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monotonluğu</a:t>
            </a:r>
            <a:r>
              <a:rPr lang="en-US" sz="3600" b="0" i="0" u="none" strike="noStrike" baseline="0" dirty="0">
                <a:latin typeface="Times New Roman" panose="02020603050405020304" pitchFamily="18" charset="0"/>
                <a:cs typeface="Times New Roman" panose="02020603050405020304" pitchFamily="18" charset="0"/>
              </a:rPr>
              <a:t> </a:t>
            </a:r>
            <a:r>
              <a:rPr lang="en-US" sz="3600" b="0" i="0" u="none" strike="noStrike" baseline="0" dirty="0" err="1">
                <a:latin typeface="Times New Roman" panose="02020603050405020304" pitchFamily="18" charset="0"/>
                <a:cs typeface="Times New Roman" panose="02020603050405020304" pitchFamily="18" charset="0"/>
              </a:rPr>
              <a:t>kırılmıştır</a:t>
            </a:r>
            <a:r>
              <a:rPr lang="en-US" sz="3600" b="0" i="0" u="none" strike="noStrike" baseline="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55298" name="Picture 2" descr="bursa ulu cami">
            <a:extLst>
              <a:ext uri="{FF2B5EF4-FFF2-40B4-BE49-F238E27FC236}">
                <a16:creationId xmlns:a16="http://schemas.microsoft.com/office/drawing/2014/main" id="{5340E549-01D0-4406-8A44-3E2A3536819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877" r="-1" b="11173"/>
          <a:stretch/>
        </p:blipFill>
        <p:spPr bwMode="auto">
          <a:xfrm>
            <a:off x="838200" y="1845426"/>
            <a:ext cx="10512547" cy="445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6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0056BE4-BED5-4504-986E-C1963F109DC3}"/>
              </a:ext>
            </a:extLst>
          </p:cNvPr>
          <p:cNvSpPr>
            <a:spLocks noGrp="1"/>
          </p:cNvSpPr>
          <p:nvPr>
            <p:ph type="title"/>
          </p:nvPr>
        </p:nvSpPr>
        <p:spPr>
          <a:xfrm>
            <a:off x="457201" y="412454"/>
            <a:ext cx="2381250" cy="2101850"/>
          </a:xfrm>
        </p:spPr>
        <p:txBody>
          <a:bodyPr vert="horz" lIns="91440" tIns="45720" rIns="91440" bIns="45720" rtlCol="0">
            <a:normAutofit/>
          </a:bodyPr>
          <a:lstStyle/>
          <a:p>
            <a:r>
              <a:rPr lang="en-US" sz="2400" b="0" i="0" u="none" strike="noStrike" kern="1200" baseline="0" dirty="0">
                <a:latin typeface="Times New Roman" panose="02020603050405020304" pitchFamily="18" charset="0"/>
                <a:cs typeface="Times New Roman" panose="02020603050405020304" pitchFamily="18" charset="0"/>
              </a:rPr>
              <a:t>Mihrap </a:t>
            </a:r>
            <a:r>
              <a:rPr lang="en-US" sz="2400" b="0" i="0" u="none" strike="noStrike" kern="1200" baseline="0" dirty="0" err="1">
                <a:latin typeface="Times New Roman" panose="02020603050405020304" pitchFamily="18" charset="0"/>
                <a:cs typeface="Times New Roman" panose="02020603050405020304" pitchFamily="18" charset="0"/>
              </a:rPr>
              <a:t>ekseninde</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aydınlık</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fenerinin</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altındaki</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şadırvan</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iç</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avlu</a:t>
            </a:r>
            <a:r>
              <a:rPr lang="en-US" sz="2400" b="0" i="0" u="none" strike="noStrike" kern="1200" baseline="0" dirty="0">
                <a:latin typeface="Times New Roman" panose="02020603050405020304" pitchFamily="18" charset="0"/>
                <a:cs typeface="Times New Roman" panose="02020603050405020304" pitchFamily="18" charset="0"/>
              </a:rPr>
              <a:t> </a:t>
            </a:r>
            <a:r>
              <a:rPr lang="en-US" sz="2400" b="0" i="0" u="none" strike="noStrike" kern="1200" baseline="0" dirty="0" err="1">
                <a:latin typeface="Times New Roman" panose="02020603050405020304" pitchFamily="18" charset="0"/>
                <a:cs typeface="Times New Roman" panose="02020603050405020304" pitchFamily="18" charset="0"/>
              </a:rPr>
              <a:t>geleneğini</a:t>
            </a:r>
            <a:br>
              <a:rPr lang="en-US" sz="2400" b="0" i="0" u="none" strike="noStrike" kern="1200" baseline="0" dirty="0">
                <a:latin typeface="Times New Roman" panose="02020603050405020304" pitchFamily="18" charset="0"/>
                <a:cs typeface="Times New Roman" panose="02020603050405020304" pitchFamily="18" charset="0"/>
              </a:rPr>
            </a:br>
            <a:r>
              <a:rPr lang="en-US" sz="2400" b="0" i="0" u="none" strike="noStrike" kern="1200" baseline="0" dirty="0" err="1">
                <a:latin typeface="Times New Roman" panose="02020603050405020304" pitchFamily="18" charset="0"/>
                <a:cs typeface="Times New Roman" panose="02020603050405020304" pitchFamily="18" charset="0"/>
              </a:rPr>
              <a:t>yaşatmaktadır</a:t>
            </a:r>
            <a:r>
              <a:rPr lang="en-US" sz="2400" b="0" i="0" u="none" strike="noStrike" kern="1200" baseline="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1" name="Rectangle 14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 name="Rectangle 14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çerik Yer Tutucusu 3">
            <a:extLst>
              <a:ext uri="{FF2B5EF4-FFF2-40B4-BE49-F238E27FC236}">
                <a16:creationId xmlns:a16="http://schemas.microsoft.com/office/drawing/2014/main" id="{6D60EB3C-0B6F-4CB3-93D9-1AC58DB00DC2}"/>
              </a:ext>
            </a:extLst>
          </p:cNvPr>
          <p:cNvSpPr>
            <a:spLocks noGrp="1"/>
          </p:cNvSpPr>
          <p:nvPr>
            <p:ph idx="1"/>
          </p:nvPr>
        </p:nvSpPr>
        <p:spPr>
          <a:xfrm>
            <a:off x="3157538" y="412454"/>
            <a:ext cx="3243262" cy="2101850"/>
          </a:xfrm>
        </p:spPr>
        <p:txBody>
          <a:bodyPr anchor="ctr">
            <a:normAutofit/>
          </a:bodyPr>
          <a:lstStyle/>
          <a:p>
            <a:endParaRPr lang="tr-TR" sz="1700"/>
          </a:p>
        </p:txBody>
      </p:sp>
      <p:pic>
        <p:nvPicPr>
          <p:cNvPr id="53252" name="Picture 4">
            <a:extLst>
              <a:ext uri="{FF2B5EF4-FFF2-40B4-BE49-F238E27FC236}">
                <a16:creationId xmlns:a16="http://schemas.microsoft.com/office/drawing/2014/main" id="{4E3B3645-CD64-4276-A565-9A42224B2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994"/>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a:extLst>
              <a:ext uri="{FF2B5EF4-FFF2-40B4-BE49-F238E27FC236}">
                <a16:creationId xmlns:a16="http://schemas.microsoft.com/office/drawing/2014/main" id="{F4798641-5EA3-4742-9212-C5E1E04F2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86" r="-2" b="7565"/>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29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6" name="Rectangle 13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7" name="Rectangle 13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314A9D0-3D9E-43B3-8C10-061E4A9D98AD}"/>
              </a:ext>
            </a:extLst>
          </p:cNvPr>
          <p:cNvSpPr>
            <a:spLocks noGrp="1"/>
          </p:cNvSpPr>
          <p:nvPr>
            <p:ph type="title"/>
          </p:nvPr>
        </p:nvSpPr>
        <p:spPr>
          <a:xfrm>
            <a:off x="8442964" y="687478"/>
            <a:ext cx="3374790" cy="4960032"/>
          </a:xfrm>
        </p:spPr>
        <p:txBody>
          <a:bodyPr anchor="b">
            <a:normAutofit fontScale="90000"/>
          </a:bodyPr>
          <a:lstStyle/>
          <a:p>
            <a:pPr marL="0" indent="0"/>
            <a:br>
              <a:rPr lang="tr-TR" sz="800" b="0" i="0" u="none" strike="noStrike" baseline="0" dirty="0">
                <a:latin typeface="TimesNewRomanPSMT"/>
              </a:rPr>
            </a:br>
            <a:br>
              <a:rPr lang="tr-TR" sz="800" b="0" i="0" u="none" strike="noStrike" baseline="0" dirty="0">
                <a:latin typeface="TimesNewRomanPSMT"/>
              </a:rPr>
            </a:br>
            <a:br>
              <a:rPr lang="tr-TR" sz="800" b="0" i="0" u="none" strike="noStrike" baseline="0" dirty="0">
                <a:latin typeface="TimesNewRomanPSMT"/>
              </a:rPr>
            </a:br>
            <a:br>
              <a:rPr lang="tr-TR" sz="2000" b="0" i="0" u="none" strike="noStrike" baseline="0" dirty="0">
                <a:latin typeface="TimesNewRomanPSMT"/>
              </a:rPr>
            </a:br>
            <a:r>
              <a:rPr lang="tr-TR" sz="2700" b="0" i="0" u="none" strike="noStrike" baseline="0" dirty="0">
                <a:latin typeface="TimesNewRomanPSMT"/>
              </a:rPr>
              <a:t>Caminin dış duvarlarının kesme taştan yapıldığı ve tuğla kullanılmadığı görülmektedir.</a:t>
            </a:r>
            <a:br>
              <a:rPr lang="tr-TR" sz="2700" b="0" i="0" u="none" strike="noStrike" baseline="0" dirty="0">
                <a:latin typeface="TimesNewRomanPSMT"/>
              </a:rPr>
            </a:br>
            <a:r>
              <a:rPr lang="tr-TR" sz="2700" b="0" i="0" u="none" strike="noStrike" baseline="0" dirty="0">
                <a:latin typeface="TimesNewRomanPSMT"/>
              </a:rPr>
              <a:t>Oldukça kalın, kütlesel beden duvarlarının ağırlığını hafifletmek amacı ile cephelerde kubbe</a:t>
            </a:r>
            <a:br>
              <a:rPr lang="tr-TR" sz="2700" b="0" i="0" u="none" strike="noStrike" baseline="0" dirty="0">
                <a:latin typeface="TimesNewRomanPSMT"/>
              </a:rPr>
            </a:br>
            <a:r>
              <a:rPr lang="tr-TR" sz="2700" b="0" i="0" u="none" strike="noStrike" baseline="0" dirty="0">
                <a:latin typeface="TimesNewRomanPSMT"/>
              </a:rPr>
              <a:t>hizasına kadar yükselen sağır sivri kemerler yapılmıştır. Ayrıca her kemerin içerisine de iki sıra </a:t>
            </a:r>
            <a:r>
              <a:rPr lang="tr-TR" sz="2700" b="0" i="0" u="none" strike="noStrike" baseline="0" dirty="0">
                <a:latin typeface="Times-Roman"/>
              </a:rPr>
              <a:t>hâli</a:t>
            </a:r>
            <a:r>
              <a:rPr lang="tr-TR" sz="2700" b="0" i="0" u="none" strike="noStrike" baseline="0" dirty="0">
                <a:latin typeface="TimesNewRomanPSMT"/>
              </a:rPr>
              <a:t>nde ikişer pencere yerleştirilmiştir. </a:t>
            </a:r>
            <a:br>
              <a:rPr lang="tr-TR" sz="2700" dirty="0"/>
            </a:br>
            <a:endParaRPr lang="tr-TR" sz="2700" dirty="0"/>
          </a:p>
        </p:txBody>
      </p:sp>
      <p:grpSp>
        <p:nvGrpSpPr>
          <p:cNvPr id="56328" name="Group 140">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42"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324" name="Picture 4" descr="bursa ulu cami">
            <a:extLst>
              <a:ext uri="{FF2B5EF4-FFF2-40B4-BE49-F238E27FC236}">
                <a16:creationId xmlns:a16="http://schemas.microsoft.com/office/drawing/2014/main" id="{0532959D-D256-470E-9957-56B5CC48F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8" t="-1" r="3251" b="5624"/>
          <a:stretch/>
        </p:blipFill>
        <p:spPr bwMode="auto">
          <a:xfrm>
            <a:off x="374246" y="531074"/>
            <a:ext cx="3444240" cy="5263551"/>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bursa ulu cami">
            <a:extLst>
              <a:ext uri="{FF2B5EF4-FFF2-40B4-BE49-F238E27FC236}">
                <a16:creationId xmlns:a16="http://schemas.microsoft.com/office/drawing/2014/main" id="{2C39A453-F0A8-4D0B-86DA-714C1E405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8169" b="5624"/>
          <a:stretch/>
        </p:blipFill>
        <p:spPr bwMode="auto">
          <a:xfrm>
            <a:off x="4228390" y="531074"/>
            <a:ext cx="3444240" cy="526355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92F12969-5ECA-4CE0-B6EF-15756B3C41DF}"/>
              </a:ext>
            </a:extLst>
          </p:cNvPr>
          <p:cNvSpPr>
            <a:spLocks noGrp="1"/>
          </p:cNvSpPr>
          <p:nvPr>
            <p:ph idx="1"/>
          </p:nvPr>
        </p:nvSpPr>
        <p:spPr>
          <a:xfrm>
            <a:off x="8442964" y="3155626"/>
            <a:ext cx="3444240" cy="2935176"/>
          </a:xfrm>
        </p:spPr>
        <p:txBody>
          <a:bodyPr anchor="ctr">
            <a:normAutofit/>
          </a:bodyPr>
          <a:lstStyle/>
          <a:p>
            <a:pPr marL="0" indent="0">
              <a:buNone/>
            </a:pPr>
            <a:endParaRPr lang="tr-TR" sz="1800" dirty="0"/>
          </a:p>
        </p:txBody>
      </p:sp>
      <p:sp>
        <p:nvSpPr>
          <p:cNvPr id="163" name="Rectangle 16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236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516592F-2454-4D84-A634-730370379667}"/>
              </a:ext>
            </a:extLst>
          </p:cNvPr>
          <p:cNvSpPr>
            <a:spLocks noGrp="1"/>
          </p:cNvSpPr>
          <p:nvPr>
            <p:ph type="title"/>
          </p:nvPr>
        </p:nvSpPr>
        <p:spPr>
          <a:xfrm>
            <a:off x="5080216" y="1076324"/>
            <a:ext cx="6272784" cy="1535051"/>
          </a:xfrm>
        </p:spPr>
        <p:txBody>
          <a:bodyPr anchor="b">
            <a:normAutofit/>
          </a:bodyPr>
          <a:lstStyle/>
          <a:p>
            <a:endParaRPr lang="tr-TR" sz="5200"/>
          </a:p>
        </p:txBody>
      </p:sp>
      <p:pic>
        <p:nvPicPr>
          <p:cNvPr id="57346" name="Picture 2" descr="bursa ulu camii">
            <a:extLst>
              <a:ext uri="{FF2B5EF4-FFF2-40B4-BE49-F238E27FC236}">
                <a16:creationId xmlns:a16="http://schemas.microsoft.com/office/drawing/2014/main" id="{BB91F42A-6008-46F3-B981-A401F247A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47" b="4105"/>
          <a:stretch/>
        </p:blipFill>
        <p:spPr bwMode="auto">
          <a:xfrm>
            <a:off x="20" y="10"/>
            <a:ext cx="4376771" cy="657647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İçerik Yer Tutucusu 2">
            <a:extLst>
              <a:ext uri="{FF2B5EF4-FFF2-40B4-BE49-F238E27FC236}">
                <a16:creationId xmlns:a16="http://schemas.microsoft.com/office/drawing/2014/main" id="{E9C8EEC2-CC3C-4CE4-BB49-6539BA42D2CE}"/>
              </a:ext>
            </a:extLst>
          </p:cNvPr>
          <p:cNvSpPr>
            <a:spLocks noGrp="1"/>
          </p:cNvSpPr>
          <p:nvPr>
            <p:ph idx="1"/>
          </p:nvPr>
        </p:nvSpPr>
        <p:spPr>
          <a:xfrm>
            <a:off x="5080216" y="3351276"/>
            <a:ext cx="6272784" cy="2825686"/>
          </a:xfrm>
        </p:spPr>
        <p:txBody>
          <a:bodyPr>
            <a:normAutofit/>
          </a:bodyPr>
          <a:lstStyle/>
          <a:p>
            <a:pPr marL="0" indent="0">
              <a:buNone/>
            </a:pPr>
            <a:r>
              <a:rPr lang="tr-TR" sz="2200" b="0" i="0" u="none" strike="noStrike" baseline="0">
                <a:latin typeface="TimesNewRomanPSMT"/>
              </a:rPr>
              <a:t>Kuzey cephesinde ana giriş kapısı dışa doğru taşmış bir taç kapı görünümündedir. Kapının çevresini geniş bir silme çepeçevre dolaşmakta olup, içerisi mermer oymacılığının en güzel örneklerini yansıtacak şekilde bezenmiştir.</a:t>
            </a:r>
          </a:p>
          <a:p>
            <a:pPr marL="0" indent="0">
              <a:buNone/>
            </a:pPr>
            <a:r>
              <a:rPr lang="tr-TR" sz="2200" b="0" i="0" u="none" strike="noStrike" baseline="0">
                <a:latin typeface="TimesNewRomanPSMT"/>
              </a:rPr>
              <a:t>Bu kapının yanı sır</a:t>
            </a:r>
            <a:r>
              <a:rPr lang="tr-TR" sz="2200" b="0" i="0" u="none" strike="noStrike" baseline="0">
                <a:latin typeface="Times-Roman"/>
              </a:rPr>
              <a:t>a </a:t>
            </a:r>
            <a:r>
              <a:rPr lang="tr-TR" sz="2200" b="0" i="0" u="none" strike="noStrike" baseline="0">
                <a:latin typeface="TimesNewRomanPSMT"/>
              </a:rPr>
              <a:t>caminin doğu ve batı cephelerinde de birer kapının daha olduğu görülmektedir.</a:t>
            </a:r>
            <a:endParaRPr lang="tr-TR" sz="2200"/>
          </a:p>
          <a:p>
            <a:endParaRPr lang="tr-TR" sz="2200"/>
          </a:p>
        </p:txBody>
      </p:sp>
    </p:spTree>
    <p:extLst>
      <p:ext uri="{BB962C8B-B14F-4D97-AF65-F5344CB8AC3E}">
        <p14:creationId xmlns:p14="http://schemas.microsoft.com/office/powerpoint/2010/main" val="126057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0E2FAB-507E-4659-92B3-7C951367E7CE}"/>
              </a:ext>
            </a:extLst>
          </p:cNvPr>
          <p:cNvSpPr>
            <a:spLocks noGrp="1"/>
          </p:cNvSpPr>
          <p:nvPr>
            <p:ph type="title"/>
          </p:nvPr>
        </p:nvSpPr>
        <p:spPr/>
        <p:txBody>
          <a:bodyPr/>
          <a:lstStyle/>
          <a:p>
            <a:r>
              <a:rPr lang="tr-TR" b="0" i="0" u="none" strike="noStrike" baseline="0" dirty="0">
                <a:latin typeface="Times New Roman" panose="02020603050405020304" pitchFamily="18" charset="0"/>
                <a:cs typeface="Times New Roman" panose="02020603050405020304" pitchFamily="18" charset="0"/>
              </a:rPr>
              <a:t>Geriş Köyü Orhan Gazi Camii</a:t>
            </a:r>
            <a:endParaRPr lang="tr-TR" dirty="0"/>
          </a:p>
        </p:txBody>
      </p:sp>
      <p:pic>
        <p:nvPicPr>
          <p:cNvPr id="5122" name="Picture 2" descr="Resim">
            <a:extLst>
              <a:ext uri="{FF2B5EF4-FFF2-40B4-BE49-F238E27FC236}">
                <a16:creationId xmlns:a16="http://schemas.microsoft.com/office/drawing/2014/main" id="{B9D4ACFA-A187-4BD3-83F5-08EC5C0E0F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1159" y="1825625"/>
            <a:ext cx="64296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67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D777BDA-6221-4A24-8721-9748987227C5}"/>
              </a:ext>
            </a:extLst>
          </p:cNvPr>
          <p:cNvSpPr>
            <a:spLocks noGrp="1"/>
          </p:cNvSpPr>
          <p:nvPr>
            <p:ph type="title"/>
          </p:nvPr>
        </p:nvSpPr>
        <p:spPr>
          <a:xfrm>
            <a:off x="838200" y="365125"/>
            <a:ext cx="10515600" cy="1860400"/>
          </a:xfrm>
        </p:spPr>
        <p:txBody>
          <a:bodyPr vert="horz" lIns="91440" tIns="45720" rIns="91440" bIns="45720" rtlCol="0" anchor="ctr">
            <a:normAutofit/>
          </a:bodyPr>
          <a:lstStyle/>
          <a:p>
            <a:br>
              <a:rPr lang="en-US" sz="2900" b="0" i="0" u="none" strike="noStrike" kern="1200" baseline="0" dirty="0">
                <a:solidFill>
                  <a:schemeClr val="tx1"/>
                </a:solidFill>
                <a:latin typeface="+mj-lt"/>
                <a:ea typeface="+mj-ea"/>
                <a:cs typeface="+mj-cs"/>
              </a:rPr>
            </a:br>
            <a:r>
              <a:rPr lang="en-US" sz="2900" b="0" i="0" u="none" strike="noStrike" kern="1200" baseline="0" dirty="0" err="1">
                <a:solidFill>
                  <a:schemeClr val="tx1"/>
                </a:solidFill>
                <a:latin typeface="+mj-lt"/>
                <a:ea typeface="+mj-ea"/>
                <a:cs typeface="+mj-cs"/>
              </a:rPr>
              <a:t>Kapısı</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anıtsal</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boyutları</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ve</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mukarnaslı</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kavsarasıyla</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Selçuklu</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portallerini</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anımsatır</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ancak</a:t>
            </a:r>
            <a:r>
              <a:rPr lang="en-US" sz="2900" b="0" i="0" u="none" strike="noStrike" kern="1200" baseline="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daha</a:t>
            </a:r>
            <a:r>
              <a:rPr lang="en-US" sz="2900" kern="1200" dirty="0">
                <a:solidFill>
                  <a:schemeClr val="tx1"/>
                </a:solidFill>
                <a:latin typeface="+mj-lt"/>
                <a:ea typeface="+mj-ea"/>
                <a:cs typeface="+mj-cs"/>
              </a:rPr>
              <a:t> </a:t>
            </a:r>
            <a:r>
              <a:rPr lang="en-US" sz="2900" b="0" i="0" u="none" strike="noStrike" kern="1200" baseline="0" dirty="0" err="1">
                <a:solidFill>
                  <a:schemeClr val="tx1"/>
                </a:solidFill>
                <a:latin typeface="+mj-lt"/>
                <a:ea typeface="+mj-ea"/>
                <a:cs typeface="+mj-cs"/>
              </a:rPr>
              <a:t>yalındır</a:t>
            </a:r>
            <a:r>
              <a:rPr lang="en-US" sz="2900" b="0" i="0" u="none" strike="noStrike" kern="1200" baseline="0" dirty="0">
                <a:solidFill>
                  <a:schemeClr val="tx1"/>
                </a:solidFill>
                <a:latin typeface="+mj-lt"/>
                <a:ea typeface="+mj-ea"/>
                <a:cs typeface="+mj-cs"/>
              </a:rPr>
              <a:t>.</a:t>
            </a:r>
            <a:endParaRPr lang="en-US" sz="2900" kern="1200" dirty="0">
              <a:solidFill>
                <a:schemeClr val="tx1"/>
              </a:solidFill>
              <a:latin typeface="+mj-lt"/>
              <a:ea typeface="+mj-ea"/>
              <a:cs typeface="+mj-cs"/>
            </a:endParaRPr>
          </a:p>
        </p:txBody>
      </p:sp>
      <p:pic>
        <p:nvPicPr>
          <p:cNvPr id="54276" name="Picture 4" descr="bursa ulu cami">
            <a:extLst>
              <a:ext uri="{FF2B5EF4-FFF2-40B4-BE49-F238E27FC236}">
                <a16:creationId xmlns:a16="http://schemas.microsoft.com/office/drawing/2014/main" id="{F933110F-5545-467C-9F62-FC6AC2455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81234" y="2374910"/>
            <a:ext cx="5828261" cy="3919505"/>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bursa ulu cami">
            <a:extLst>
              <a:ext uri="{FF2B5EF4-FFF2-40B4-BE49-F238E27FC236}">
                <a16:creationId xmlns:a16="http://schemas.microsoft.com/office/drawing/2014/main" id="{B610BFDC-5900-4A52-A90E-E057D618DC6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 r="1505" b="4064"/>
          <a:stretch/>
        </p:blipFill>
        <p:spPr bwMode="auto">
          <a:xfrm>
            <a:off x="6182505" y="2425846"/>
            <a:ext cx="5828261" cy="381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88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2" name="Picture 4" descr="döşeli, mihrap içeren bir resim&#10;&#10;Açıklama otomatik olarak oluşturuldu">
            <a:extLst>
              <a:ext uri="{FF2B5EF4-FFF2-40B4-BE49-F238E27FC236}">
                <a16:creationId xmlns:a16="http://schemas.microsoft.com/office/drawing/2014/main" id="{4F3EED0C-E34B-4E36-9406-8A35E1C11A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2"/>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8374" name="Content Placeholder 58373">
            <a:extLst>
              <a:ext uri="{FF2B5EF4-FFF2-40B4-BE49-F238E27FC236}">
                <a16:creationId xmlns:a16="http://schemas.microsoft.com/office/drawing/2014/main" id="{2DC63AA3-B8C9-4468-9E1C-B6FFD982CB30}"/>
              </a:ext>
            </a:extLst>
          </p:cNvPr>
          <p:cNvSpPr>
            <a:spLocks noGrp="1"/>
          </p:cNvSpPr>
          <p:nvPr>
            <p:ph idx="1"/>
          </p:nvPr>
        </p:nvSpPr>
        <p:spPr>
          <a:xfrm>
            <a:off x="4869455" y="1275418"/>
            <a:ext cx="6483545" cy="4901545"/>
          </a:xfrm>
        </p:spPr>
        <p:txBody>
          <a:bodyPr>
            <a:noAutofit/>
          </a:bodyPr>
          <a:lstStyle/>
          <a:p>
            <a:pPr algn="l"/>
            <a:r>
              <a:rPr lang="tr-TR" b="0" i="0" dirty="0">
                <a:effectLst/>
                <a:latin typeface="Calibri" panose="020F0502020204030204" pitchFamily="34" charset="0"/>
              </a:rPr>
              <a:t>Mihrabı çevreleyen dört frizden biri kûfî yazı kuşağı, biri stilize motif kuşağı, diğer ikisi bitkisel süsleme kuşağı halinde düzenlenmiştir. Mihrap nişinin iki köşesinde mermer şeklinde boyanmış </a:t>
            </a:r>
            <a:r>
              <a:rPr lang="tr-TR" b="0" i="0" dirty="0" err="1">
                <a:effectLst/>
                <a:latin typeface="Calibri" panose="020F0502020204030204" pitchFamily="34" charset="0"/>
              </a:rPr>
              <a:t>sütunceler</a:t>
            </a:r>
            <a:r>
              <a:rPr lang="tr-TR" b="0" i="0" dirty="0">
                <a:effectLst/>
                <a:latin typeface="Calibri" panose="020F0502020204030204" pitchFamily="34" charset="0"/>
              </a:rPr>
              <a:t> ile bunların yanlarında köşe dolgusu olarak iri </a:t>
            </a:r>
            <a:r>
              <a:rPr lang="tr-TR" b="0" i="0" dirty="0" err="1">
                <a:effectLst/>
                <a:latin typeface="Calibri" panose="020F0502020204030204" pitchFamily="34" charset="0"/>
              </a:rPr>
              <a:t>rûmî</a:t>
            </a:r>
            <a:r>
              <a:rPr lang="tr-TR" b="0" i="0" dirty="0">
                <a:effectLst/>
                <a:latin typeface="Calibri" panose="020F0502020204030204" pitchFamily="34" charset="0"/>
              </a:rPr>
              <a:t> ve </a:t>
            </a:r>
            <a:r>
              <a:rPr lang="tr-TR" b="0" i="0" dirty="0" err="1">
                <a:effectLst/>
                <a:latin typeface="Calibri" panose="020F0502020204030204" pitchFamily="34" charset="0"/>
              </a:rPr>
              <a:t>palmetlerden</a:t>
            </a:r>
            <a:r>
              <a:rPr lang="tr-TR" b="0" i="0" dirty="0">
                <a:effectLst/>
                <a:latin typeface="Calibri" panose="020F0502020204030204" pitchFamily="34" charset="0"/>
              </a:rPr>
              <a:t> bir koltuk tasarımı vardır. Bu iki koltuk süslemelerinin arasında </a:t>
            </a:r>
            <a:r>
              <a:rPr lang="tr-TR" b="0" i="0" dirty="0" err="1">
                <a:effectLst/>
                <a:latin typeface="Calibri" panose="020F0502020204030204" pitchFamily="34" charset="0"/>
              </a:rPr>
              <a:t>rûmîlerden</a:t>
            </a:r>
            <a:r>
              <a:rPr lang="tr-TR" b="0" i="0" dirty="0">
                <a:effectLst/>
                <a:latin typeface="Calibri" panose="020F0502020204030204" pitchFamily="34" charset="0"/>
              </a:rPr>
              <a:t> teşekkül eden büyük bir kandil motifi ve bu motifin ortasındaki damla içinde sülüs yazı ile </a:t>
            </a:r>
            <a:r>
              <a:rPr lang="tr-TR" b="0" i="0" dirty="0" err="1">
                <a:effectLst/>
                <a:latin typeface="Calibri" panose="020F0502020204030204" pitchFamily="34" charset="0"/>
              </a:rPr>
              <a:t>müsennâ</a:t>
            </a:r>
            <a:r>
              <a:rPr lang="tr-TR" b="0" i="0" dirty="0">
                <a:effectLst/>
                <a:latin typeface="Calibri" panose="020F0502020204030204" pitchFamily="34" charset="0"/>
              </a:rPr>
              <a:t> bir </a:t>
            </a:r>
            <a:r>
              <a:rPr lang="tr-TR" b="0" i="0" dirty="0" err="1">
                <a:effectLst/>
                <a:latin typeface="Calibri" panose="020F0502020204030204" pitchFamily="34" charset="0"/>
              </a:rPr>
              <a:t>âyet</a:t>
            </a:r>
            <a:r>
              <a:rPr lang="tr-TR" b="0" i="0" dirty="0">
                <a:effectLst/>
                <a:latin typeface="Calibri" panose="020F0502020204030204" pitchFamily="34" charset="0"/>
              </a:rPr>
              <a:t> yer almaktadır.</a:t>
            </a:r>
            <a:endParaRPr lang="tr-TR" b="0" i="0" u="none" strike="noStrike" baseline="0" dirty="0">
              <a:latin typeface="TimesNewRomanPSMT"/>
            </a:endParaRPr>
          </a:p>
        </p:txBody>
      </p:sp>
    </p:spTree>
    <p:extLst>
      <p:ext uri="{BB962C8B-B14F-4D97-AF65-F5344CB8AC3E}">
        <p14:creationId xmlns:p14="http://schemas.microsoft.com/office/powerpoint/2010/main" val="2932898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7F0277-2707-4689-BC0F-E0B76AE001B2}"/>
              </a:ext>
            </a:extLst>
          </p:cNvPr>
          <p:cNvSpPr>
            <a:spLocks noGrp="1"/>
          </p:cNvSpPr>
          <p:nvPr>
            <p:ph type="title"/>
          </p:nvPr>
        </p:nvSpPr>
        <p:spPr/>
        <p:txBody>
          <a:bodyPr/>
          <a:lstStyle/>
          <a:p>
            <a:endParaRPr lang="tr-TR"/>
          </a:p>
        </p:txBody>
      </p:sp>
      <p:pic>
        <p:nvPicPr>
          <p:cNvPr id="60422" name="Picture 6" descr="bursa ulu cami">
            <a:extLst>
              <a:ext uri="{FF2B5EF4-FFF2-40B4-BE49-F238E27FC236}">
                <a16:creationId xmlns:a16="http://schemas.microsoft.com/office/drawing/2014/main" id="{FF25B197-DDCB-4404-B9E3-549ED78762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80" b="4472"/>
          <a:stretch/>
        </p:blipFill>
        <p:spPr bwMode="auto">
          <a:xfrm>
            <a:off x="8157574" y="530403"/>
            <a:ext cx="3626885" cy="5459430"/>
          </a:xfrm>
          <a:prstGeom prst="rect">
            <a:avLst/>
          </a:prstGeom>
          <a:noFill/>
          <a:extLst>
            <a:ext uri="{909E8E84-426E-40DD-AFC4-6F175D3DCCD1}">
              <a14:hiddenFill xmlns:a14="http://schemas.microsoft.com/office/drawing/2010/main">
                <a:solidFill>
                  <a:srgbClr val="FFFFFF"/>
                </a:solidFill>
              </a14:hiddenFill>
            </a:ext>
          </a:extLst>
        </p:spPr>
      </p:pic>
      <p:pic>
        <p:nvPicPr>
          <p:cNvPr id="6" name="İçerik Yer Tutucusu 5" descr="iç mekan, döşenmiş, kirli içeren bir resim&#10;&#10;Açıklama otomatik olarak oluşturuldu">
            <a:extLst>
              <a:ext uri="{FF2B5EF4-FFF2-40B4-BE49-F238E27FC236}">
                <a16:creationId xmlns:a16="http://schemas.microsoft.com/office/drawing/2014/main" id="{627459D2-2B40-42F9-BBB8-E691A901F9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489" y="0"/>
            <a:ext cx="4707058" cy="6863990"/>
          </a:xfrm>
        </p:spPr>
      </p:pic>
    </p:spTree>
    <p:extLst>
      <p:ext uri="{BB962C8B-B14F-4D97-AF65-F5344CB8AC3E}">
        <p14:creationId xmlns:p14="http://schemas.microsoft.com/office/powerpoint/2010/main" val="154096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0B8717-8DDF-4302-B49C-DEFB3484AA95}"/>
              </a:ext>
            </a:extLst>
          </p:cNvPr>
          <p:cNvSpPr>
            <a:spLocks noGrp="1"/>
          </p:cNvSpPr>
          <p:nvPr>
            <p:ph idx="1"/>
          </p:nvPr>
        </p:nvSpPr>
        <p:spPr>
          <a:xfrm>
            <a:off x="1078787" y="2057399"/>
            <a:ext cx="5476125" cy="4261207"/>
          </a:xfrm>
        </p:spPr>
        <p:txBody>
          <a:bodyPr>
            <a:noAutofit/>
          </a:bodyPr>
          <a:lstStyle/>
          <a:p>
            <a:pPr marL="0" indent="0" algn="l">
              <a:buNone/>
            </a:pPr>
            <a:r>
              <a:rPr lang="tr-TR" sz="2400" b="0" i="0" u="none" strike="noStrike" baseline="0" dirty="0">
                <a:latin typeface="TimesNewRomanPSMT"/>
              </a:rPr>
              <a:t>1400 tarihli çivisiz ceviz minber de Antepli Hoca </a:t>
            </a:r>
            <a:r>
              <a:rPr lang="tr-TR" sz="2400" b="0" i="0" u="none" strike="noStrike" baseline="0" dirty="0">
                <a:latin typeface="Times-Roman"/>
              </a:rPr>
              <a:t>bin Abdülaziz el-</a:t>
            </a:r>
            <a:r>
              <a:rPr lang="tr-TR" sz="2400" b="0" i="0" u="none" strike="noStrike" baseline="0" dirty="0" err="1">
                <a:latin typeface="TimesNewRomanPSMT"/>
              </a:rPr>
              <a:t>Dukki’nin</a:t>
            </a:r>
            <a:r>
              <a:rPr lang="tr-TR" sz="2400" b="0" i="0" u="none" strike="noStrike" baseline="0" dirty="0">
                <a:latin typeface="TimesNewRomanPSMT"/>
              </a:rPr>
              <a:t> eseridir. Selçuklu ağaç işçiliğinden Osmanlı ağaç işçiliğine geçişin güzel bir örneği olan minber, </a:t>
            </a:r>
            <a:r>
              <a:rPr lang="tr-TR" sz="2400" b="0" i="0" u="none" strike="noStrike" baseline="0" dirty="0" err="1">
                <a:latin typeface="TimesNewRomanPSMT"/>
              </a:rPr>
              <a:t>kündekâri</a:t>
            </a:r>
            <a:r>
              <a:rPr lang="tr-TR" sz="2400" b="0" i="0" u="none" strike="noStrike" baseline="0" dirty="0">
                <a:latin typeface="TimesNewRomanPSMT"/>
              </a:rPr>
              <a:t> tekniğinde yapılmıştır. </a:t>
            </a:r>
          </a:p>
          <a:p>
            <a:pPr marL="0" indent="0" algn="l">
              <a:buNone/>
            </a:pPr>
            <a:r>
              <a:rPr lang="tr-TR" sz="2400" b="0" i="0" u="none" strike="noStrike" baseline="0" dirty="0">
                <a:latin typeface="Times-Roman"/>
              </a:rPr>
              <a:t>Manisa Ulu Camii’nin minberiyle büyük benzerlik gösterir.</a:t>
            </a:r>
          </a:p>
          <a:p>
            <a:pPr marL="0" indent="0" algn="l">
              <a:buNone/>
            </a:pPr>
            <a:r>
              <a:rPr lang="tr-TR" sz="2400" b="0" i="0" dirty="0">
                <a:effectLst/>
                <a:latin typeface="Times New Roman" panose="02020603050405020304" pitchFamily="18" charset="0"/>
                <a:cs typeface="Times New Roman" panose="02020603050405020304" pitchFamily="18" charset="0"/>
              </a:rPr>
              <a:t>Minberin ilginç özelliklerinden biri de </a:t>
            </a:r>
            <a:r>
              <a:rPr lang="tr-TR" sz="2400" b="0" i="0" dirty="0" err="1">
                <a:effectLst/>
                <a:latin typeface="Times New Roman" panose="02020603050405020304" pitchFamily="18" charset="0"/>
                <a:cs typeface="Times New Roman" panose="02020603050405020304" pitchFamily="18" charset="0"/>
              </a:rPr>
              <a:t>Kur’ân</a:t>
            </a:r>
            <a:r>
              <a:rPr lang="tr-TR" sz="2400" b="0" i="0" dirty="0">
                <a:effectLst/>
                <a:latin typeface="Times New Roman" panose="02020603050405020304" pitchFamily="18" charset="0"/>
                <a:cs typeface="Times New Roman" panose="02020603050405020304" pitchFamily="18" charset="0"/>
              </a:rPr>
              <a:t>-ı Kerîm’deki </a:t>
            </a:r>
            <a:r>
              <a:rPr lang="tr-TR" sz="2400" b="0" i="0" dirty="0" err="1">
                <a:effectLst/>
                <a:latin typeface="Times New Roman" panose="02020603050405020304" pitchFamily="18" charset="0"/>
                <a:cs typeface="Times New Roman" panose="02020603050405020304" pitchFamily="18" charset="0"/>
              </a:rPr>
              <a:t>âyet</a:t>
            </a:r>
            <a:r>
              <a:rPr lang="tr-TR" sz="2400" b="0" i="0" dirty="0">
                <a:effectLst/>
                <a:latin typeface="Times New Roman" panose="02020603050405020304" pitchFamily="18" charset="0"/>
                <a:cs typeface="Times New Roman" panose="02020603050405020304" pitchFamily="18" charset="0"/>
              </a:rPr>
              <a:t> sayısına tekabül eden 6666 adet parçadan meydana gelmesidir.</a:t>
            </a:r>
            <a:endParaRPr lang="tr-TR" sz="2400" dirty="0">
              <a:latin typeface="Times New Roman" panose="02020603050405020304" pitchFamily="18" charset="0"/>
              <a:cs typeface="Times New Roman" panose="02020603050405020304" pitchFamily="18" charset="0"/>
            </a:endParaRPr>
          </a:p>
        </p:txBody>
      </p:sp>
      <p:pic>
        <p:nvPicPr>
          <p:cNvPr id="59396" name="Picture 4" descr="Bursa Ulu cami minberi ile ilgili görsel sonucu">
            <a:extLst>
              <a:ext uri="{FF2B5EF4-FFF2-40B4-BE49-F238E27FC236}">
                <a16:creationId xmlns:a16="http://schemas.microsoft.com/office/drawing/2014/main" id="{47BD08C3-16AF-43AA-BC6B-81D61E4DB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767" y="113015"/>
            <a:ext cx="4106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35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702B6D-92FA-40A1-B965-B5E99B78A35D}"/>
              </a:ext>
            </a:extLst>
          </p:cNvPr>
          <p:cNvSpPr>
            <a:spLocks noGrp="1"/>
          </p:cNvSpPr>
          <p:nvPr>
            <p:ph type="title"/>
          </p:nvPr>
        </p:nvSpPr>
        <p:spPr/>
        <p:txBody>
          <a:bodyPr/>
          <a:lstStyle/>
          <a:p>
            <a:endParaRPr lang="tr-TR"/>
          </a:p>
        </p:txBody>
      </p:sp>
      <p:sp>
        <p:nvSpPr>
          <p:cNvPr id="4" name="Metin Yer Tutucusu 3">
            <a:extLst>
              <a:ext uri="{FF2B5EF4-FFF2-40B4-BE49-F238E27FC236}">
                <a16:creationId xmlns:a16="http://schemas.microsoft.com/office/drawing/2014/main" id="{C6F2B1FE-A248-4BD3-BFEA-B03EB6F3523A}"/>
              </a:ext>
            </a:extLst>
          </p:cNvPr>
          <p:cNvSpPr>
            <a:spLocks noGrp="1"/>
          </p:cNvSpPr>
          <p:nvPr>
            <p:ph type="body" sz="half" idx="2"/>
          </p:nvPr>
        </p:nvSpPr>
        <p:spPr>
          <a:xfrm>
            <a:off x="363558" y="1356550"/>
            <a:ext cx="4408468" cy="4512438"/>
          </a:xfrm>
        </p:spPr>
        <p:txBody>
          <a:bodyPr>
            <a:noAutofit/>
          </a:bodyPr>
          <a:lstStyle/>
          <a:p>
            <a:pPr algn="l"/>
            <a:r>
              <a:rPr lang="tr-TR" sz="2400" b="0" i="0" u="none" strike="noStrike" baseline="0" dirty="0">
                <a:latin typeface="Times-Roman"/>
              </a:rPr>
              <a:t>Ulu </a:t>
            </a:r>
            <a:r>
              <a:rPr lang="tr-TR" sz="2400" b="0" i="0" u="none" strike="noStrike" baseline="0" dirty="0">
                <a:latin typeface="TimesNewRomanPSMT"/>
              </a:rPr>
              <a:t>Cami’nin diğer özelliği de içerisinin 192 adet levha ile bezenmiş oluşudur. </a:t>
            </a:r>
          </a:p>
          <a:p>
            <a:pPr algn="l"/>
            <a:r>
              <a:rPr lang="tr-TR" sz="2400" b="0" i="0" u="none" strike="noStrike" baseline="0" dirty="0">
                <a:latin typeface="TimesNewRomanPSMT"/>
              </a:rPr>
              <a:t>Bu yazılar arasında Osmanlı hat sanatının önde gelen kişilerinden Kazasker Mustafa İzzet Efendi, </a:t>
            </a:r>
            <a:r>
              <a:rPr lang="tr-TR" sz="2400" b="0" i="0" u="none" strike="noStrike" baseline="0" dirty="0" err="1">
                <a:latin typeface="TimesNewRomanPSMT"/>
              </a:rPr>
              <a:t>Abdülfettah</a:t>
            </a:r>
            <a:r>
              <a:rPr lang="tr-TR" sz="2400" dirty="0">
                <a:latin typeface="TimesNewRomanPSMT"/>
              </a:rPr>
              <a:t> </a:t>
            </a:r>
            <a:r>
              <a:rPr lang="tr-TR" sz="2400" b="0" i="0" u="none" strike="noStrike" baseline="0" dirty="0">
                <a:latin typeface="TimesNewRomanPSMT"/>
              </a:rPr>
              <a:t>Efendi, Şefik Bey, Hafız Mehmet Efendi, </a:t>
            </a:r>
            <a:r>
              <a:rPr lang="tr-TR" sz="2400" b="0" i="0" u="none" strike="noStrike" baseline="0" dirty="0" err="1">
                <a:latin typeface="TimesNewRomanPSMT"/>
              </a:rPr>
              <a:t>Yesari</a:t>
            </a:r>
            <a:r>
              <a:rPr lang="tr-TR" sz="2400" b="0" i="0" u="none" strike="noStrike" baseline="0" dirty="0">
                <a:latin typeface="TimesNewRomanPSMT"/>
              </a:rPr>
              <a:t> Mehmet, Mehmet Şevket Vahdeti, Ahmet </a:t>
            </a:r>
            <a:r>
              <a:rPr lang="tr-TR" sz="2400" b="0" i="0" u="none" strike="noStrike" baseline="0" dirty="0">
                <a:latin typeface="Times-Roman"/>
              </a:rPr>
              <a:t>Refik ve Sultan IV. </a:t>
            </a:r>
            <a:r>
              <a:rPr lang="tr-TR" sz="2400" b="0" i="0" u="none" strike="noStrike" baseline="0" dirty="0">
                <a:latin typeface="TimesNewRomanPSMT"/>
              </a:rPr>
              <a:t>Mehmet’in eserleri bulunmaktadır.</a:t>
            </a:r>
            <a:endParaRPr lang="tr-TR" sz="2400" dirty="0"/>
          </a:p>
        </p:txBody>
      </p:sp>
      <p:pic>
        <p:nvPicPr>
          <p:cNvPr id="61442" name="Picture 2" descr="bursa ulu camii">
            <a:extLst>
              <a:ext uri="{FF2B5EF4-FFF2-40B4-BE49-F238E27FC236}">
                <a16:creationId xmlns:a16="http://schemas.microsoft.com/office/drawing/2014/main" id="{A608A09F-297C-491B-AD73-004DF8E9A9C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81"/>
          <a:stretch/>
        </p:blipFill>
        <p:spPr bwMode="auto">
          <a:xfrm>
            <a:off x="5183188" y="1356550"/>
            <a:ext cx="6169024" cy="381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449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48064-E275-45F3-BC29-832F998A41F2}"/>
              </a:ext>
            </a:extLst>
          </p:cNvPr>
          <p:cNvSpPr>
            <a:spLocks noGrp="1"/>
          </p:cNvSpPr>
          <p:nvPr>
            <p:ph type="title"/>
          </p:nvPr>
        </p:nvSpPr>
        <p:spPr/>
        <p:txBody>
          <a:bodyPr/>
          <a:lstStyle/>
          <a:p>
            <a:endParaRPr lang="tr-TR" dirty="0"/>
          </a:p>
        </p:txBody>
      </p:sp>
      <p:pic>
        <p:nvPicPr>
          <p:cNvPr id="3" name="Picture 2" descr="bursa ulu camii">
            <a:extLst>
              <a:ext uri="{FF2B5EF4-FFF2-40B4-BE49-F238E27FC236}">
                <a16:creationId xmlns:a16="http://schemas.microsoft.com/office/drawing/2014/main" id="{E27DFB01-C3F1-4866-B53D-56F2462F5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358" b="5761"/>
          <a:stretch/>
        </p:blipFill>
        <p:spPr bwMode="auto">
          <a:xfrm>
            <a:off x="243154" y="1027906"/>
            <a:ext cx="7154830" cy="4482101"/>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descr="bursa ulu camii">
            <a:extLst>
              <a:ext uri="{FF2B5EF4-FFF2-40B4-BE49-F238E27FC236}">
                <a16:creationId xmlns:a16="http://schemas.microsoft.com/office/drawing/2014/main" id="{DBBEFF1E-3ED4-487B-9D20-D8015B94D6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84" b="4472"/>
          <a:stretch/>
        </p:blipFill>
        <p:spPr bwMode="auto">
          <a:xfrm>
            <a:off x="7500135" y="-49334"/>
            <a:ext cx="4448711" cy="675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161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D62966-CDFE-4F8F-99EE-9010D3C62686}"/>
              </a:ext>
            </a:extLst>
          </p:cNvPr>
          <p:cNvSpPr>
            <a:spLocks noGrp="1"/>
          </p:cNvSpPr>
          <p:nvPr>
            <p:ph type="title"/>
          </p:nvPr>
        </p:nvSpPr>
        <p:spPr/>
        <p:txBody>
          <a:bodyPr/>
          <a:lstStyle/>
          <a:p>
            <a:r>
              <a:rPr lang="tr-TR" sz="4400" b="1" i="0" u="none" strike="noStrike" baseline="0" dirty="0">
                <a:latin typeface="Times-Bold"/>
              </a:rPr>
              <a:t>Edirne Eski Camii (1403-1414)</a:t>
            </a:r>
            <a:endParaRPr lang="tr-TR" dirty="0"/>
          </a:p>
        </p:txBody>
      </p:sp>
      <p:pic>
        <p:nvPicPr>
          <p:cNvPr id="46082" name="Picture 2">
            <a:extLst>
              <a:ext uri="{FF2B5EF4-FFF2-40B4-BE49-F238E27FC236}">
                <a16:creationId xmlns:a16="http://schemas.microsoft.com/office/drawing/2014/main" id="{EBBB2EB1-459C-4B2F-8EDE-6587E92DFE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5844" y="1825625"/>
            <a:ext cx="65003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6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2B0E1D4-E450-4110-BEDE-AE0965B57B8E}"/>
              </a:ext>
            </a:extLst>
          </p:cNvPr>
          <p:cNvSpPr>
            <a:spLocks noGrp="1"/>
          </p:cNvSpPr>
          <p:nvPr>
            <p:ph idx="1"/>
          </p:nvPr>
        </p:nvSpPr>
        <p:spPr>
          <a:xfrm>
            <a:off x="232942" y="365126"/>
            <a:ext cx="4416176" cy="6057708"/>
          </a:xfrm>
        </p:spPr>
        <p:txBody>
          <a:bodyPr>
            <a:noAutofit/>
          </a:bodyPr>
          <a:lstStyle/>
          <a:p>
            <a:pPr marL="0" indent="0" algn="just">
              <a:buNone/>
            </a:pPr>
            <a:endParaRPr lang="tr-TR" sz="2400" b="0" i="0" u="none" strike="noStrike" baseline="0" dirty="0">
              <a:latin typeface="TimesNewRomanPSMT"/>
            </a:endParaRPr>
          </a:p>
          <a:p>
            <a:pPr marL="0" indent="0" algn="just">
              <a:buNone/>
            </a:pPr>
            <a:r>
              <a:rPr lang="tr-TR" sz="2400" b="0" i="0" u="none" strike="noStrike" baseline="0" dirty="0">
                <a:latin typeface="TimesNewRomanPSMT"/>
              </a:rPr>
              <a:t>Fetret Devri’nde (1402-1413) inşa edilen yapının tasarımı Hacı Alâeddin’e, tasarımı uygulama Ömer bin İbrahim’e aittir. Yapı Bursa Ulu Camii’nin </a:t>
            </a:r>
            <a:r>
              <a:rPr lang="tr-TR" sz="2400" b="0" i="0" u="none" strike="noStrike" baseline="0" dirty="0">
                <a:latin typeface="Times-Roman"/>
              </a:rPr>
              <a:t>küçük ölçekli bir </a:t>
            </a:r>
            <a:r>
              <a:rPr lang="tr-TR" sz="2400" b="0" i="0" u="none" strike="noStrike" baseline="0" dirty="0">
                <a:latin typeface="TimesNewRomanPSMT"/>
              </a:rPr>
              <a:t>uygulamasıdır. </a:t>
            </a:r>
          </a:p>
          <a:p>
            <a:pPr marL="0" indent="0" algn="just">
              <a:buNone/>
            </a:pPr>
            <a:r>
              <a:rPr lang="tr-TR" sz="2400" b="0" i="0" u="none" strike="noStrike" baseline="0" dirty="0">
                <a:latin typeface="TimesNewRomanPSMT"/>
              </a:rPr>
              <a:t>Ölçeğine göre uzun süren inşaat süresi de Fetret döneminin siyasal çekişmelerden kaynaklanır. Yapımı 1403’te Süleyman Çelebi başlatmış, kardeşi Musa Çelebi devam ettirmiş, 1414’te </a:t>
            </a:r>
            <a:r>
              <a:rPr lang="tr-TR" sz="2400" b="0" i="0" u="none" strike="noStrike" baseline="0" dirty="0" err="1">
                <a:latin typeface="TimesNewRomanPSMT"/>
              </a:rPr>
              <a:t>Mehmed</a:t>
            </a:r>
            <a:r>
              <a:rPr lang="tr-TR" sz="2400" b="0" i="0" u="none" strike="noStrike" baseline="0" dirty="0">
                <a:latin typeface="TimesNewRomanPSMT"/>
              </a:rPr>
              <a:t> Çelebi tamamlamıştır. Diğer bir deyişle yapının üç banisi vardır. </a:t>
            </a:r>
          </a:p>
        </p:txBody>
      </p:sp>
      <p:pic>
        <p:nvPicPr>
          <p:cNvPr id="2050" name="Picture 2">
            <a:extLst>
              <a:ext uri="{FF2B5EF4-FFF2-40B4-BE49-F238E27FC236}">
                <a16:creationId xmlns:a16="http://schemas.microsoft.com/office/drawing/2014/main" id="{F33811F1-5E2F-4E08-BEE3-1E038410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354" y="866837"/>
            <a:ext cx="7388646" cy="489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1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34F109-61B0-4C35-82D8-9E5DC7D0EFEA}"/>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31C9970D-FE66-4E15-BC0F-79A5077DE55E}"/>
              </a:ext>
            </a:extLst>
          </p:cNvPr>
          <p:cNvSpPr>
            <a:spLocks noGrp="1"/>
          </p:cNvSpPr>
          <p:nvPr>
            <p:ph idx="1"/>
          </p:nvPr>
        </p:nvSpPr>
        <p:spPr>
          <a:xfrm>
            <a:off x="594912" y="1222872"/>
            <a:ext cx="3789802" cy="5270003"/>
          </a:xfrm>
        </p:spPr>
        <p:txBody>
          <a:bodyPr>
            <a:normAutofit/>
          </a:bodyPr>
          <a:lstStyle/>
          <a:p>
            <a:r>
              <a:rPr lang="tr-TR" sz="2800" b="0" i="0" u="none" strike="noStrike" baseline="0" dirty="0">
                <a:latin typeface="TimesNewRomanPSMT"/>
              </a:rPr>
              <a:t>Çarşıya bakan kapıda (halk arasında Kuyumcular Kapısı olarak anılır) mimar adını </a:t>
            </a:r>
            <a:r>
              <a:rPr lang="tr-TR" sz="2800" b="0" i="0" u="none" strike="noStrike" baseline="0" dirty="0">
                <a:latin typeface="Times-Roman"/>
              </a:rPr>
              <a:t>–El Hac Alâeddin- </a:t>
            </a:r>
            <a:r>
              <a:rPr lang="tr-TR" sz="2800" b="0" i="0" u="none" strike="noStrike" baseline="0" dirty="0">
                <a:latin typeface="TimesNewRomanPSMT"/>
              </a:rPr>
              <a:t>veren kitabesi okunabilir. Bazı kaynaklarda mimar adı, yanlış olarak Konyalı </a:t>
            </a:r>
            <a:r>
              <a:rPr lang="tr-TR" sz="2800" b="0" i="0" u="none" strike="noStrike" baseline="0" dirty="0">
                <a:latin typeface="Times-Roman"/>
              </a:rPr>
              <a:t>Alâeddin olarak geçmektedir.</a:t>
            </a:r>
            <a:endParaRPr lang="tr-TR" sz="2800" dirty="0"/>
          </a:p>
          <a:p>
            <a:endParaRPr lang="tr-TR" dirty="0"/>
          </a:p>
        </p:txBody>
      </p:sp>
      <p:pic>
        <p:nvPicPr>
          <p:cNvPr id="3074" name="Picture 2" descr="edirne eski camii">
            <a:extLst>
              <a:ext uri="{FF2B5EF4-FFF2-40B4-BE49-F238E27FC236}">
                <a16:creationId xmlns:a16="http://schemas.microsoft.com/office/drawing/2014/main" id="{95122661-F73B-499F-AF55-2D1D7A6EF3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8" t="5482" r="5442" b="10104"/>
          <a:stretch/>
        </p:blipFill>
        <p:spPr bwMode="auto">
          <a:xfrm>
            <a:off x="4869454" y="2192357"/>
            <a:ext cx="6484345" cy="254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22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B6A5E-7BAE-411D-9F05-8CE68EFC4F2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BCDF996-C876-4780-B5DF-79F479A0066F}"/>
              </a:ext>
            </a:extLst>
          </p:cNvPr>
          <p:cNvSpPr>
            <a:spLocks noGrp="1"/>
          </p:cNvSpPr>
          <p:nvPr>
            <p:ph idx="1"/>
          </p:nvPr>
        </p:nvSpPr>
        <p:spPr>
          <a:xfrm>
            <a:off x="5486400" y="2393879"/>
            <a:ext cx="5868988" cy="3467171"/>
          </a:xfrm>
        </p:spPr>
        <p:txBody>
          <a:bodyPr>
            <a:normAutofit/>
          </a:bodyPr>
          <a:lstStyle/>
          <a:p>
            <a:pPr marL="0" indent="0" algn="l">
              <a:buNone/>
            </a:pPr>
            <a:r>
              <a:rPr lang="tr-TR" sz="2800" b="0" i="0" u="none" strike="noStrike" baseline="0" dirty="0">
                <a:latin typeface="Times-Roman"/>
              </a:rPr>
              <a:t>Dokuz kare birimin hepsi kubbelidir. Ortadaki dört paye ve duvara gömülü payelerle </a:t>
            </a:r>
            <a:r>
              <a:rPr lang="tr-TR" sz="2800" b="0" i="0" u="none" strike="noStrike" baseline="0" dirty="0">
                <a:latin typeface="TimesNewRomanPSMT"/>
              </a:rPr>
              <a:t>üst örtü taşınmaktadır. </a:t>
            </a:r>
          </a:p>
        </p:txBody>
      </p:sp>
      <p:sp>
        <p:nvSpPr>
          <p:cNvPr id="4" name="Metin Yer Tutucusu 3">
            <a:extLst>
              <a:ext uri="{FF2B5EF4-FFF2-40B4-BE49-F238E27FC236}">
                <a16:creationId xmlns:a16="http://schemas.microsoft.com/office/drawing/2014/main" id="{E644B549-270D-4FA2-8AA0-A99B202FCFDF}"/>
              </a:ext>
            </a:extLst>
          </p:cNvPr>
          <p:cNvSpPr>
            <a:spLocks noGrp="1"/>
          </p:cNvSpPr>
          <p:nvPr>
            <p:ph type="body" sz="half" idx="2"/>
          </p:nvPr>
        </p:nvSpPr>
        <p:spPr>
          <a:xfrm>
            <a:off x="-2633663" y="1758949"/>
            <a:ext cx="4440258" cy="4457575"/>
          </a:xfrm>
        </p:spPr>
        <p:txBody>
          <a:bodyPr/>
          <a:lstStyle/>
          <a:p>
            <a:endParaRPr lang="tr-TR" dirty="0"/>
          </a:p>
        </p:txBody>
      </p:sp>
      <p:pic>
        <p:nvPicPr>
          <p:cNvPr id="69634" name="Picture 2">
            <a:extLst>
              <a:ext uri="{FF2B5EF4-FFF2-40B4-BE49-F238E27FC236}">
                <a16:creationId xmlns:a16="http://schemas.microsoft.com/office/drawing/2014/main" id="{6A60B382-7CE1-41BF-8042-7DE969635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1" y="457200"/>
            <a:ext cx="4619089" cy="554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02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316742-E872-4770-9BB6-A3D91B771F55}"/>
              </a:ext>
            </a:extLst>
          </p:cNvPr>
          <p:cNvSpPr>
            <a:spLocks noGrp="1"/>
          </p:cNvSpPr>
          <p:nvPr>
            <p:ph type="title"/>
          </p:nvPr>
        </p:nvSpPr>
        <p:spPr>
          <a:xfrm>
            <a:off x="6096000" y="980500"/>
            <a:ext cx="5846284" cy="2908453"/>
          </a:xfrm>
        </p:spPr>
        <p:txBody>
          <a:bodyPr>
            <a:normAutofit/>
          </a:bodyPr>
          <a:lstStyle/>
          <a:p>
            <a:r>
              <a:rPr lang="tr-TR" b="0" i="0" u="none" strike="noStrike" baseline="0" dirty="0">
                <a:latin typeface="Times New Roman" panose="02020603050405020304" pitchFamily="18" charset="0"/>
                <a:cs typeface="Times New Roman" panose="02020603050405020304" pitchFamily="18" charset="0"/>
              </a:rPr>
              <a:t>Geriş Köyü Orhan Gazi Camii Planı</a:t>
            </a:r>
            <a:endParaRPr lang="tr-TR" dirty="0"/>
          </a:p>
        </p:txBody>
      </p:sp>
      <p:pic>
        <p:nvPicPr>
          <p:cNvPr id="6146" name="Picture 2" descr="SEDA ÖZEN BİLGİLİ Geriş Köyü Orhan Gazi Camii ile ilgili görsel sonucu">
            <a:extLst>
              <a:ext uri="{FF2B5EF4-FFF2-40B4-BE49-F238E27FC236}">
                <a16:creationId xmlns:a16="http://schemas.microsoft.com/office/drawing/2014/main" id="{6E8675CA-B69C-475C-BBC1-25B6B20C27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073" t="42377" r="49635" b="2349"/>
          <a:stretch/>
        </p:blipFill>
        <p:spPr bwMode="auto">
          <a:xfrm>
            <a:off x="1068635" y="208253"/>
            <a:ext cx="3635567" cy="664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61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DCB535D7-5EF0-43E4-B46B-37EE5B7226B9}"/>
              </a:ext>
            </a:extLst>
          </p:cNvPr>
          <p:cNvSpPr>
            <a:spLocks noGrp="1"/>
          </p:cNvSpPr>
          <p:nvPr>
            <p:ph type="body" sz="half" idx="2"/>
          </p:nvPr>
        </p:nvSpPr>
        <p:spPr>
          <a:xfrm>
            <a:off x="738130" y="1322024"/>
            <a:ext cx="4033895" cy="4546964"/>
          </a:xfrm>
        </p:spPr>
        <p:txBody>
          <a:bodyPr>
            <a:noAutofit/>
          </a:bodyPr>
          <a:lstStyle/>
          <a:p>
            <a:pPr marL="0" indent="0" algn="l">
              <a:buNone/>
            </a:pPr>
            <a:r>
              <a:rPr lang="tr-TR" sz="2800" b="0" i="0" u="none" strike="noStrike" baseline="0" dirty="0">
                <a:latin typeface="TimesNewRomanPSMT"/>
              </a:rPr>
              <a:t>Mihrap</a:t>
            </a:r>
            <a:r>
              <a:rPr lang="tr-TR" sz="2800" b="0" i="0" u="none" strike="noStrike" baseline="0" dirty="0">
                <a:latin typeface="Times-Roman"/>
              </a:rPr>
              <a:t>-</a:t>
            </a:r>
            <a:r>
              <a:rPr lang="tr-TR" sz="2800" b="0" i="0" u="none" strike="noStrike" baseline="0" dirty="0" err="1">
                <a:latin typeface="TimesNewRomanPSMT"/>
              </a:rPr>
              <a:t>taçkapı</a:t>
            </a:r>
            <a:r>
              <a:rPr lang="tr-TR" sz="2800" b="0" i="0" u="none" strike="noStrike" baseline="0" dirty="0">
                <a:latin typeface="TimesNewRomanPSMT"/>
              </a:rPr>
              <a:t> eksenindeki orta </a:t>
            </a:r>
            <a:r>
              <a:rPr lang="tr-TR" sz="2800" b="0" i="0" u="none" strike="noStrike" baseline="0" dirty="0" err="1">
                <a:latin typeface="TimesNewRomanPSMT"/>
              </a:rPr>
              <a:t>sahında</a:t>
            </a:r>
            <a:r>
              <a:rPr lang="tr-TR" sz="2800" b="0" i="0" u="none" strike="noStrike" baseline="0" dirty="0">
                <a:latin typeface="TimesNewRomanPSMT"/>
              </a:rPr>
              <a:t> kubbe geçişleri farklı tutularak girişin ve mihrap yönünün önemi vurgulanmıştır. Ayrıca, aynı bölümü örten kubbeler aynı</a:t>
            </a:r>
          </a:p>
          <a:p>
            <a:pPr algn="l"/>
            <a:r>
              <a:rPr lang="tr-TR" sz="2800" b="0" i="0" u="none" strike="noStrike" baseline="0" dirty="0">
                <a:latin typeface="Times-Roman"/>
              </a:rPr>
              <a:t>Bursa Ul</a:t>
            </a:r>
            <a:r>
              <a:rPr lang="tr-TR" sz="2800" b="0" i="0" u="none" strike="noStrike" baseline="0" dirty="0">
                <a:latin typeface="TimesNewRomanPSMT"/>
              </a:rPr>
              <a:t>u Camii’ndeki gibi yükseltilmiştir.</a:t>
            </a:r>
            <a:endParaRPr lang="tr-TR" sz="2800" dirty="0"/>
          </a:p>
        </p:txBody>
      </p:sp>
      <p:pic>
        <p:nvPicPr>
          <p:cNvPr id="70658" name="Picture 2" descr="edirne eski camii">
            <a:extLst>
              <a:ext uri="{FF2B5EF4-FFF2-40B4-BE49-F238E27FC236}">
                <a16:creationId xmlns:a16="http://schemas.microsoft.com/office/drawing/2014/main" id="{FDCBFFD1-4998-4176-85F5-DB326CF22A4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37" b="6553"/>
          <a:stretch/>
        </p:blipFill>
        <p:spPr bwMode="auto">
          <a:xfrm>
            <a:off x="4894548" y="1200840"/>
            <a:ext cx="7018018" cy="438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79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873E07A3-C27B-484C-BB55-9EE3D9AB162E}"/>
              </a:ext>
            </a:extLst>
          </p:cNvPr>
          <p:cNvSpPr>
            <a:spLocks noGrp="1"/>
          </p:cNvSpPr>
          <p:nvPr>
            <p:ph sz="half" idx="2"/>
          </p:nvPr>
        </p:nvSpPr>
        <p:spPr>
          <a:xfrm>
            <a:off x="8648241" y="1156771"/>
            <a:ext cx="2864385" cy="4472849"/>
          </a:xfrm>
        </p:spPr>
        <p:txBody>
          <a:bodyPr>
            <a:normAutofit/>
          </a:bodyPr>
          <a:lstStyle/>
          <a:p>
            <a:endParaRPr lang="tr-TR" sz="2800" b="0" i="0" u="none" strike="noStrike" baseline="0" dirty="0">
              <a:latin typeface="Times New Roman" panose="02020603050405020304" pitchFamily="18" charset="0"/>
              <a:cs typeface="Times New Roman" panose="02020603050405020304" pitchFamily="18" charset="0"/>
            </a:endParaRPr>
          </a:p>
          <a:p>
            <a:r>
              <a:rPr lang="tr-TR" sz="2800" b="0" i="0" u="none" strike="noStrike" baseline="0" dirty="0">
                <a:latin typeface="Times New Roman" panose="02020603050405020304" pitchFamily="18" charset="0"/>
                <a:cs typeface="Times New Roman" panose="02020603050405020304" pitchFamily="18" charset="0"/>
              </a:rPr>
              <a:t>Caminin yuvarlak kubbe kasnakları Osmanlı mimarlığında ender görülür.</a:t>
            </a:r>
            <a:endParaRPr lang="tr-TR" dirty="0">
              <a:latin typeface="Times New Roman" panose="02020603050405020304" pitchFamily="18" charset="0"/>
              <a:cs typeface="Times New Roman" panose="02020603050405020304" pitchFamily="18" charset="0"/>
            </a:endParaRPr>
          </a:p>
          <a:p>
            <a:endParaRPr lang="tr-TR" dirty="0"/>
          </a:p>
        </p:txBody>
      </p:sp>
      <p:pic>
        <p:nvPicPr>
          <p:cNvPr id="73730" name="Picture 2" descr="edirne eski camii">
            <a:extLst>
              <a:ext uri="{FF2B5EF4-FFF2-40B4-BE49-F238E27FC236}">
                <a16:creationId xmlns:a16="http://schemas.microsoft.com/office/drawing/2014/main" id="{55B3AB6D-B3A3-44EB-A8D0-5B7F4DDBB4FA}"/>
              </a:ext>
            </a:extLst>
          </p:cNvPr>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r="2029" b="5772"/>
          <a:stretch/>
        </p:blipFill>
        <p:spPr bwMode="auto">
          <a:xfrm>
            <a:off x="273601" y="833198"/>
            <a:ext cx="7680563" cy="496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63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60B20B-0C81-4945-BF5F-07634DEFCCAE}"/>
              </a:ext>
            </a:extLst>
          </p:cNvPr>
          <p:cNvSpPr>
            <a:spLocks noGrp="1"/>
          </p:cNvSpPr>
          <p:nvPr>
            <p:ph type="title"/>
          </p:nvPr>
        </p:nvSpPr>
        <p:spPr>
          <a:xfrm>
            <a:off x="838200" y="365125"/>
            <a:ext cx="10514744" cy="2131495"/>
          </a:xfrm>
        </p:spPr>
        <p:txBody>
          <a:bodyPr>
            <a:normAutofit/>
          </a:bodyPr>
          <a:lstStyle/>
          <a:p>
            <a:r>
              <a:rPr lang="tr-TR" sz="2800" b="0" i="0" u="none" strike="noStrike" baseline="0" dirty="0">
                <a:latin typeface="TimesNewRomanPSMT"/>
              </a:rPr>
              <a:t>Yapının üç kapısının birleştiği noktada ahşap aydınlık fenerli, dilimli kubbe yer alır.</a:t>
            </a:r>
            <a:br>
              <a:rPr lang="tr-TR" sz="2800" dirty="0"/>
            </a:br>
            <a:endParaRPr lang="tr-TR" sz="2800" dirty="0"/>
          </a:p>
        </p:txBody>
      </p:sp>
      <p:pic>
        <p:nvPicPr>
          <p:cNvPr id="8" name="Picture 2" descr="edirne eski camii">
            <a:extLst>
              <a:ext uri="{FF2B5EF4-FFF2-40B4-BE49-F238E27FC236}">
                <a16:creationId xmlns:a16="http://schemas.microsoft.com/office/drawing/2014/main" id="{B167B2E1-60B5-4EBF-9D33-0E76C3BAF23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959" b="7029"/>
          <a:stretch/>
        </p:blipFill>
        <p:spPr bwMode="auto">
          <a:xfrm>
            <a:off x="3485080" y="2575166"/>
            <a:ext cx="5545904" cy="356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04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FA22D7-3EFA-42F9-932E-2ED346858B5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A57DF4C-279D-43B5-A259-41567FB2AFCA}"/>
              </a:ext>
            </a:extLst>
          </p:cNvPr>
          <p:cNvSpPr>
            <a:spLocks noGrp="1"/>
          </p:cNvSpPr>
          <p:nvPr>
            <p:ph sz="half" idx="1"/>
          </p:nvPr>
        </p:nvSpPr>
        <p:spPr/>
        <p:txBody>
          <a:bodyPr>
            <a:normAutofit/>
          </a:bodyPr>
          <a:lstStyle/>
          <a:p>
            <a:pPr marL="0" indent="0" algn="l">
              <a:buNone/>
            </a:pPr>
            <a:r>
              <a:rPr lang="tr-TR" b="0" i="0" u="none" strike="noStrike" baseline="0" dirty="0">
                <a:latin typeface="Times-Roman"/>
              </a:rPr>
              <a:t>Son cemaat yeri önündeki </a:t>
            </a:r>
            <a:r>
              <a:rPr lang="tr-TR" b="0" i="0" u="none" strike="noStrike" baseline="0" dirty="0">
                <a:latin typeface="TimesNewRomanPSMT"/>
              </a:rPr>
              <a:t>şadırvanı 1751 depreminden sonra yapılmıştır. Burada özgün</a:t>
            </a:r>
          </a:p>
          <a:p>
            <a:pPr marL="0" indent="0" algn="l">
              <a:buNone/>
            </a:pPr>
            <a:r>
              <a:rPr lang="tr-TR" b="0" i="0" u="none" strike="noStrike" baseline="0" dirty="0">
                <a:latin typeface="Times-Roman"/>
              </a:rPr>
              <a:t>hâli</a:t>
            </a:r>
            <a:r>
              <a:rPr lang="tr-TR" b="0" i="0" u="none" strike="noStrike" baseline="0" dirty="0">
                <a:latin typeface="TimesNewRomanPSMT"/>
              </a:rPr>
              <a:t>nde de şadırvan olması muhtemeldir. Son cemaat yeri beş birimlidir. Dış taç kapıda, 1751</a:t>
            </a:r>
          </a:p>
          <a:p>
            <a:pPr marL="0" indent="0" algn="l">
              <a:buNone/>
            </a:pPr>
            <a:r>
              <a:rPr lang="tr-TR" b="0" i="0" u="none" strike="noStrike" baseline="0" dirty="0">
                <a:latin typeface="TimesNewRomanPSMT"/>
              </a:rPr>
              <a:t>depreminden sonra I. </a:t>
            </a:r>
            <a:r>
              <a:rPr lang="tr-TR" b="0" i="0" u="none" strike="noStrike" baseline="0" dirty="0" err="1">
                <a:latin typeface="TimesNewRomanPSMT"/>
              </a:rPr>
              <a:t>Mahmud’un</a:t>
            </a:r>
            <a:r>
              <a:rPr lang="tr-TR" b="0" i="0" u="none" strike="noStrike" baseline="0" dirty="0">
                <a:latin typeface="TimesNewRomanPSMT"/>
              </a:rPr>
              <a:t> yaptırdığı onarımın kitabesi vardır.</a:t>
            </a:r>
            <a:endParaRPr lang="tr-TR" dirty="0"/>
          </a:p>
        </p:txBody>
      </p:sp>
      <p:pic>
        <p:nvPicPr>
          <p:cNvPr id="71682" name="Picture 2" descr="edirne eski camii">
            <a:extLst>
              <a:ext uri="{FF2B5EF4-FFF2-40B4-BE49-F238E27FC236}">
                <a16:creationId xmlns:a16="http://schemas.microsoft.com/office/drawing/2014/main" id="{DB820434-45D0-4AF4-8FCA-0A1DF60AC3E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602" b="5852"/>
          <a:stretch/>
        </p:blipFill>
        <p:spPr bwMode="auto">
          <a:xfrm>
            <a:off x="6096000" y="1618769"/>
            <a:ext cx="5986194" cy="384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21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4B0B19-42BC-468A-9AE8-15FE3678995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6B58806-E4DB-40B2-BC2C-1407FB5626CF}"/>
              </a:ext>
            </a:extLst>
          </p:cNvPr>
          <p:cNvSpPr>
            <a:spLocks noGrp="1"/>
          </p:cNvSpPr>
          <p:nvPr>
            <p:ph sz="half" idx="1"/>
          </p:nvPr>
        </p:nvSpPr>
        <p:spPr/>
        <p:txBody>
          <a:bodyPr>
            <a:normAutofit/>
          </a:bodyPr>
          <a:lstStyle/>
          <a:p>
            <a:pPr algn="l"/>
            <a:r>
              <a:rPr lang="tr-TR" b="0" i="0" u="none" strike="noStrike" baseline="0" dirty="0">
                <a:latin typeface="TimesNewRomanPSMT"/>
              </a:rPr>
              <a:t>Girişin solundaki tek şerefeli minare kaideye kadar orijinaldir. Soldaki minareyi daha sonra II. Murad </a:t>
            </a:r>
            <a:r>
              <a:rPr lang="tr-TR" b="0" i="0" dirty="0">
                <a:effectLst/>
                <a:latin typeface="Calibri" panose="020F0502020204030204" pitchFamily="34" charset="0"/>
              </a:rPr>
              <a:t>(1421-1444, 1446-1451)</a:t>
            </a:r>
            <a:r>
              <a:rPr lang="tr-TR" b="0" i="0" u="none" strike="noStrike" baseline="0" dirty="0">
                <a:latin typeface="TimesNewRomanPSMT"/>
              </a:rPr>
              <a:t> eklemiştir.</a:t>
            </a:r>
          </a:p>
          <a:p>
            <a:pPr algn="l"/>
            <a:r>
              <a:rPr lang="tr-TR" b="0" i="0" u="none" strike="noStrike" baseline="0" dirty="0">
                <a:latin typeface="Times-Roman"/>
              </a:rPr>
              <a:t>Bunun kaidesinde Balkan böl</a:t>
            </a:r>
            <a:r>
              <a:rPr lang="tr-TR" b="0" i="0" u="none" strike="noStrike" baseline="0" dirty="0">
                <a:latin typeface="TimesNewRomanPSMT"/>
              </a:rPr>
              <a:t>gesinin askeri mimarlığından esintiler vardır. Minare kaidesinde çeşme olması da az rastlanan bir ayrıntıdır.</a:t>
            </a:r>
            <a:endParaRPr lang="tr-TR" dirty="0"/>
          </a:p>
        </p:txBody>
      </p:sp>
      <p:pic>
        <p:nvPicPr>
          <p:cNvPr id="72706" name="Picture 2" descr="edirne eski camii">
            <a:extLst>
              <a:ext uri="{FF2B5EF4-FFF2-40B4-BE49-F238E27FC236}">
                <a16:creationId xmlns:a16="http://schemas.microsoft.com/office/drawing/2014/main" id="{A817DEDB-E302-4360-A8E8-154D8AB58F6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4322" b="4322"/>
          <a:stretch/>
        </p:blipFill>
        <p:spPr bwMode="auto">
          <a:xfrm>
            <a:off x="7301676" y="1825625"/>
            <a:ext cx="292264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39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0D4AEF9-45B2-45BF-B938-1956239E2427}"/>
              </a:ext>
            </a:extLst>
          </p:cNvPr>
          <p:cNvSpPr>
            <a:spLocks noGrp="1"/>
          </p:cNvSpPr>
          <p:nvPr>
            <p:ph type="title"/>
          </p:nvPr>
        </p:nvSpPr>
        <p:spPr>
          <a:xfrm>
            <a:off x="771181" y="264818"/>
            <a:ext cx="10488058" cy="1695831"/>
          </a:xfrm>
        </p:spPr>
        <p:txBody>
          <a:bodyPr vert="horz" lIns="91440" tIns="45720" rIns="91440" bIns="45720" rtlCol="0" anchor="b">
            <a:noAutofit/>
          </a:bodyPr>
          <a:lstStyle/>
          <a:p>
            <a:pPr algn="ctr"/>
            <a:br>
              <a:rPr lang="tr-TR" sz="2800" b="0" i="0" dirty="0">
                <a:effectLst/>
                <a:latin typeface="Times New Roman" panose="02020603050405020304" pitchFamily="18" charset="0"/>
                <a:cs typeface="Times New Roman" panose="02020603050405020304" pitchFamily="18" charset="0"/>
              </a:rPr>
            </a:br>
            <a:r>
              <a:rPr lang="tr-TR" sz="2800" b="0" i="0" dirty="0">
                <a:effectLst/>
                <a:latin typeface="Times New Roman" panose="02020603050405020304" pitchFamily="18" charset="0"/>
                <a:cs typeface="Times New Roman" panose="02020603050405020304" pitchFamily="18" charset="0"/>
              </a:rPr>
              <a:t>Yapıda inşa malzemesi olarak gözenekli </a:t>
            </a:r>
            <a:r>
              <a:rPr lang="tr-TR" sz="2800" b="0" i="0" dirty="0" err="1">
                <a:effectLst/>
                <a:latin typeface="Times New Roman" panose="02020603050405020304" pitchFamily="18" charset="0"/>
                <a:cs typeface="Times New Roman" panose="02020603050405020304" pitchFamily="18" charset="0"/>
              </a:rPr>
              <a:t>küfeki</a:t>
            </a:r>
            <a:r>
              <a:rPr lang="tr-TR" sz="2800" b="0" i="0" dirty="0">
                <a:effectLst/>
                <a:latin typeface="Times New Roman" panose="02020603050405020304" pitchFamily="18" charset="0"/>
                <a:cs typeface="Times New Roman" panose="02020603050405020304" pitchFamily="18" charset="0"/>
              </a:rPr>
              <a:t> taşıyla beraber gri ve beyaz mermer kullanılmıştır.</a:t>
            </a:r>
            <a:endParaRPr lang="en-US" sz="2800" dirty="0">
              <a:latin typeface="Times New Roman" panose="02020603050405020304" pitchFamily="18" charset="0"/>
              <a:cs typeface="Times New Roman" panose="02020603050405020304" pitchFamily="18" charset="0"/>
            </a:endParaRPr>
          </a:p>
        </p:txBody>
      </p:sp>
      <p:pic>
        <p:nvPicPr>
          <p:cNvPr id="5" name="Picture 2" descr="edirne eski camii">
            <a:extLst>
              <a:ext uri="{FF2B5EF4-FFF2-40B4-BE49-F238E27FC236}">
                <a16:creationId xmlns:a16="http://schemas.microsoft.com/office/drawing/2014/main" id="{6DB96238-4EEE-44CE-AC83-A2642AD615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2" b="4536"/>
          <a:stretch/>
        </p:blipFill>
        <p:spPr bwMode="auto">
          <a:xfrm>
            <a:off x="1198181" y="2129018"/>
            <a:ext cx="3183763" cy="4560614"/>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a:extLst>
              <a:ext uri="{FF2B5EF4-FFF2-40B4-BE49-F238E27FC236}">
                <a16:creationId xmlns:a16="http://schemas.microsoft.com/office/drawing/2014/main" id="{5953EE85-1299-41C7-ABEE-566F0C5515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00726" y="2129019"/>
            <a:ext cx="6638158" cy="44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11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C5591E-E4AA-49C3-B540-66180BF82B22}"/>
              </a:ext>
            </a:extLst>
          </p:cNvPr>
          <p:cNvSpPr>
            <a:spLocks noGrp="1"/>
          </p:cNvSpPr>
          <p:nvPr>
            <p:ph type="title"/>
          </p:nvPr>
        </p:nvSpPr>
        <p:spPr>
          <a:xfrm>
            <a:off x="6731306" y="2071171"/>
            <a:ext cx="4924540" cy="4230477"/>
          </a:xfrm>
        </p:spPr>
        <p:txBody>
          <a:bodyPr>
            <a:normAutofit/>
          </a:bodyPr>
          <a:lstStyle/>
          <a:p>
            <a:r>
              <a:rPr lang="tr-TR" sz="2800" b="0" i="0" dirty="0">
                <a:effectLst/>
                <a:latin typeface="Times New Roman" panose="02020603050405020304" pitchFamily="18" charset="0"/>
                <a:cs typeface="Times New Roman" panose="02020603050405020304" pitchFamily="18" charset="0"/>
              </a:rPr>
              <a:t>Edirne Eski Cami, ilk inşa edildiğinde sade bir görünüme sahipken geç dönemlerde geçirdiği onarımlar ve eklemelerle daha ihtişamlı bir görünüme bürünmüştür. </a:t>
            </a:r>
            <a:br>
              <a:rPr lang="tr-TR" u="none" strike="noStrike" dirty="0">
                <a:solidFill>
                  <a:srgbClr val="769BE0"/>
                </a:solidFill>
                <a:effectLst/>
                <a:hlinkClick r:id="rId2"/>
              </a:rPr>
            </a:br>
            <a:endParaRPr lang="tr-TR" dirty="0"/>
          </a:p>
        </p:txBody>
      </p:sp>
      <p:pic>
        <p:nvPicPr>
          <p:cNvPr id="1026" name="Picture 2">
            <a:extLst>
              <a:ext uri="{FF2B5EF4-FFF2-40B4-BE49-F238E27FC236}">
                <a16:creationId xmlns:a16="http://schemas.microsoft.com/office/drawing/2014/main" id="{D3E23013-1D4A-4251-ACBE-4AD961541B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439" y="1340883"/>
            <a:ext cx="619816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2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14D65F0-6021-4BE3-BFC1-4561D1CED5E8}"/>
              </a:ext>
            </a:extLst>
          </p:cNvPr>
          <p:cNvSpPr>
            <a:spLocks noGrp="1"/>
          </p:cNvSpPr>
          <p:nvPr>
            <p:ph type="title"/>
          </p:nvPr>
        </p:nvSpPr>
        <p:spPr>
          <a:xfrm>
            <a:off x="838199" y="370319"/>
            <a:ext cx="3832953" cy="6858000"/>
          </a:xfrm>
        </p:spPr>
        <p:txBody>
          <a:bodyPr>
            <a:normAutofit/>
          </a:bodyPr>
          <a:lstStyle/>
          <a:p>
            <a:r>
              <a:rPr lang="tr-TR" sz="2800" b="0" i="0" dirty="0">
                <a:effectLst/>
                <a:latin typeface="Times New Roman" panose="02020603050405020304" pitchFamily="18" charset="0"/>
                <a:cs typeface="Times New Roman" panose="02020603050405020304" pitchFamily="18" charset="0"/>
              </a:rPr>
              <a:t>Yapı; yazı, </a:t>
            </a:r>
            <a:r>
              <a:rPr lang="tr-TR" sz="2800" b="0" i="0" dirty="0" err="1">
                <a:effectLst/>
                <a:latin typeface="Times New Roman" panose="02020603050405020304" pitchFamily="18" charset="0"/>
                <a:cs typeface="Times New Roman" panose="02020603050405020304" pitchFamily="18" charset="0"/>
              </a:rPr>
              <a:t>kalemişi</a:t>
            </a:r>
            <a:r>
              <a:rPr lang="tr-TR" sz="2800" b="0" i="0" dirty="0">
                <a:effectLst/>
                <a:latin typeface="Times New Roman" panose="02020603050405020304" pitchFamily="18" charset="0"/>
                <a:cs typeface="Times New Roman" panose="02020603050405020304" pitchFamily="18" charset="0"/>
              </a:rPr>
              <a:t> ve taş işçiliğinin güzel örnekleriyle bezenmiştir. </a:t>
            </a:r>
            <a:r>
              <a:rPr lang="tr-TR" sz="2800" b="0" i="0" dirty="0" err="1">
                <a:effectLst/>
                <a:latin typeface="Times New Roman" panose="02020603050405020304" pitchFamily="18" charset="0"/>
                <a:cs typeface="Times New Roman" panose="02020603050405020304" pitchFamily="18" charset="0"/>
              </a:rPr>
              <a:t>Taçkapı</a:t>
            </a:r>
            <a:r>
              <a:rPr lang="tr-TR" sz="2800" b="0" i="0" dirty="0">
                <a:effectLst/>
                <a:latin typeface="Times New Roman" panose="02020603050405020304" pitchFamily="18" charset="0"/>
                <a:cs typeface="Times New Roman" panose="02020603050405020304" pitchFamily="18" charset="0"/>
              </a:rPr>
              <a:t>, pencere, minare kaidesi, cümle kapısı ve minberde taş işçilik görülürken harimin duvar yüzeyleri ve kubbesi </a:t>
            </a:r>
            <a:r>
              <a:rPr lang="tr-TR" sz="2800" b="0" i="0" dirty="0" err="1">
                <a:effectLst/>
                <a:latin typeface="Times New Roman" panose="02020603050405020304" pitchFamily="18" charset="0"/>
                <a:cs typeface="Times New Roman" panose="02020603050405020304" pitchFamily="18" charset="0"/>
              </a:rPr>
              <a:t>kalemişi</a:t>
            </a:r>
            <a:r>
              <a:rPr lang="tr-TR" sz="2800" b="0" i="0" dirty="0">
                <a:effectLst/>
                <a:latin typeface="Times New Roman" panose="02020603050405020304" pitchFamily="18" charset="0"/>
                <a:cs typeface="Times New Roman" panose="02020603050405020304" pitchFamily="18" charset="0"/>
              </a:rPr>
              <a:t> ve yazı ile bezenmiştir.</a:t>
            </a:r>
            <a:br>
              <a:rPr lang="tr-TR" sz="2800" b="0" i="0" dirty="0">
                <a:effectLst/>
                <a:latin typeface="Times New Roman" panose="02020603050405020304" pitchFamily="18" charset="0"/>
                <a:cs typeface="Times New Roman" panose="02020603050405020304" pitchFamily="18" charset="0"/>
              </a:rPr>
            </a:br>
            <a:endParaRPr lang="tr-TR" sz="2800" dirty="0">
              <a:latin typeface="Times New Roman" panose="02020603050405020304" pitchFamily="18" charset="0"/>
              <a:cs typeface="Times New Roman" panose="02020603050405020304" pitchFamily="18" charset="0"/>
            </a:endParaRPr>
          </a:p>
        </p:txBody>
      </p:sp>
      <p:sp>
        <p:nvSpPr>
          <p:cNvPr id="49158" name="Content Placeholder 49157">
            <a:extLst>
              <a:ext uri="{FF2B5EF4-FFF2-40B4-BE49-F238E27FC236}">
                <a16:creationId xmlns:a16="http://schemas.microsoft.com/office/drawing/2014/main" id="{592EDBD9-1957-41F8-8B1F-D1CF9000F320}"/>
              </a:ext>
            </a:extLst>
          </p:cNvPr>
          <p:cNvSpPr>
            <a:spLocks noGrp="1"/>
          </p:cNvSpPr>
          <p:nvPr>
            <p:ph idx="1"/>
          </p:nvPr>
        </p:nvSpPr>
        <p:spPr>
          <a:xfrm>
            <a:off x="5188941" y="370319"/>
            <a:ext cx="6298971" cy="1851885"/>
          </a:xfrm>
        </p:spPr>
        <p:txBody>
          <a:bodyPr anchor="ctr">
            <a:normAutofit/>
          </a:bodyPr>
          <a:lstStyle/>
          <a:p>
            <a:br>
              <a:rPr lang="tr-TR" sz="1400" u="none" strike="noStrike" dirty="0">
                <a:solidFill>
                  <a:srgbClr val="769BE0"/>
                </a:solidFill>
                <a:effectLst/>
                <a:hlinkClick r:id="rId2"/>
              </a:rPr>
            </a:br>
            <a:endParaRPr lang="en-US" sz="2000" dirty="0"/>
          </a:p>
        </p:txBody>
      </p:sp>
      <p:pic>
        <p:nvPicPr>
          <p:cNvPr id="5" name="Picture 2" descr="edirne eski camii">
            <a:extLst>
              <a:ext uri="{FF2B5EF4-FFF2-40B4-BE49-F238E27FC236}">
                <a16:creationId xmlns:a16="http://schemas.microsoft.com/office/drawing/2014/main" id="{8174F1C1-A2CA-4C71-B7D2-D4A3EF159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8" r="-3" b="6606"/>
          <a:stretch/>
        </p:blipFill>
        <p:spPr bwMode="auto">
          <a:xfrm>
            <a:off x="4591248" y="1421176"/>
            <a:ext cx="7205135" cy="448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85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1CDF960-2D31-42C6-94E8-C4624AEEB1B1}"/>
              </a:ext>
            </a:extLst>
          </p:cNvPr>
          <p:cNvSpPr>
            <a:spLocks noGrp="1"/>
          </p:cNvSpPr>
          <p:nvPr>
            <p:ph type="title"/>
          </p:nvPr>
        </p:nvSpPr>
        <p:spPr>
          <a:xfrm>
            <a:off x="1198181" y="560881"/>
            <a:ext cx="9795638" cy="1114380"/>
          </a:xfrm>
        </p:spPr>
        <p:txBody>
          <a:bodyPr vert="horz" lIns="91440" tIns="45720" rIns="91440" bIns="45720" rtlCol="0" anchor="b">
            <a:noAutofit/>
          </a:bodyPr>
          <a:lstStyle/>
          <a:p>
            <a:pPr algn="ctr"/>
            <a:r>
              <a:rPr lang="tr-TR" sz="2800" b="0" i="0" dirty="0">
                <a:effectLst/>
                <a:latin typeface="Times New Roman" panose="02020603050405020304" pitchFamily="18" charset="0"/>
                <a:cs typeface="Times New Roman" panose="02020603050405020304" pitchFamily="18" charset="0"/>
              </a:rPr>
              <a:t>Caminin mihrabı geç devirlerde yapılan onarımlarda boyandığı için orijinalliğini yitirmiştir.</a:t>
            </a:r>
            <a:br>
              <a:rPr lang="tr-TR" sz="2800" b="0" i="0" dirty="0">
                <a:effectLst/>
                <a:latin typeface="Times New Roman" panose="02020603050405020304" pitchFamily="18" charset="0"/>
                <a:cs typeface="Times New Roman" panose="02020603050405020304" pitchFamily="18" charset="0"/>
              </a:rPr>
            </a:br>
            <a:r>
              <a:rPr lang="tr-TR" sz="2800" b="0" i="0" dirty="0">
                <a:effectLst/>
                <a:latin typeface="Times New Roman" panose="02020603050405020304" pitchFamily="18" charset="0"/>
                <a:cs typeface="Times New Roman" panose="02020603050405020304" pitchFamily="18" charset="0"/>
              </a:rPr>
              <a:t>Duvarlarda bulunan ve ayakları kaplayan yazılar XVI. yüzyıldan XX. yüzyıla kadar, fasılalarla yazılmıştır</a:t>
            </a:r>
            <a:r>
              <a:rPr lang="tr-TR" sz="2800" b="0" i="0" dirty="0">
                <a:solidFill>
                  <a:srgbClr val="222222"/>
                </a:solidFill>
                <a:effectLst/>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0178" name="Picture 2">
            <a:extLst>
              <a:ext uri="{FF2B5EF4-FFF2-40B4-BE49-F238E27FC236}">
                <a16:creationId xmlns:a16="http://schemas.microsoft.com/office/drawing/2014/main" id="{729E2FD5-287A-47B4-B793-1274C4CC6F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47152" y="1675261"/>
            <a:ext cx="3078139" cy="4628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dirne eski camii">
            <a:extLst>
              <a:ext uri="{FF2B5EF4-FFF2-40B4-BE49-F238E27FC236}">
                <a16:creationId xmlns:a16="http://schemas.microsoft.com/office/drawing/2014/main" id="{78EF644A-AD75-4A81-885D-67F36D8BD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24" b="4064"/>
          <a:stretch/>
        </p:blipFill>
        <p:spPr bwMode="auto">
          <a:xfrm>
            <a:off x="1696474" y="1675261"/>
            <a:ext cx="3173687" cy="480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44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8B79CB-ED15-4274-9345-F5C471D15588}"/>
              </a:ext>
            </a:extLst>
          </p:cNvPr>
          <p:cNvSpPr>
            <a:spLocks noGrp="1"/>
          </p:cNvSpPr>
          <p:nvPr>
            <p:ph type="title"/>
          </p:nvPr>
        </p:nvSpPr>
        <p:spPr>
          <a:xfrm>
            <a:off x="6096000" y="472611"/>
            <a:ext cx="5554894" cy="5928189"/>
          </a:xfrm>
        </p:spPr>
        <p:txBody>
          <a:bodyPr>
            <a:noAutofit/>
          </a:bodyPr>
          <a:lstStyle/>
          <a:p>
            <a:r>
              <a:rPr lang="tr-TR" sz="2800" b="0" i="0" dirty="0">
                <a:effectLst/>
                <a:latin typeface="Times New Roman" panose="02020603050405020304" pitchFamily="18" charset="0"/>
                <a:cs typeface="Times New Roman" panose="02020603050405020304" pitchFamily="18" charset="0"/>
              </a:rPr>
              <a:t>Eski Cami, mermer malzeme ile yapılmış minberi ile de önemlidir. Özellikle minberin şerefe altındaki dikdörtgen panolarını süsleyen tek eksenli çok kurgulu simetrik bitkisel düzenleme altıgenlerin köşelerini doldurarak geometrik bir alt yapıya oturan 18 dilimli madalyonlar ve bu madalyonların dik ve çapraz eksenlerinde ritmik tekrarlar yaparak madalyon merkezinde 12 köşeli yıldız oluşumuna katkı yapan çatallanan </a:t>
            </a:r>
            <a:r>
              <a:rPr lang="tr-TR" sz="2800" b="0" i="0" dirty="0" err="1">
                <a:effectLst/>
                <a:latin typeface="Times New Roman" panose="02020603050405020304" pitchFamily="18" charset="0"/>
                <a:cs typeface="Times New Roman" panose="02020603050405020304" pitchFamily="18" charset="0"/>
              </a:rPr>
              <a:t>rumilerden</a:t>
            </a:r>
            <a:r>
              <a:rPr lang="tr-TR" sz="2800" b="0" i="0" dirty="0">
                <a:effectLst/>
                <a:latin typeface="Times New Roman" panose="02020603050405020304" pitchFamily="18" charset="0"/>
                <a:cs typeface="Times New Roman" panose="02020603050405020304" pitchFamily="18" charset="0"/>
              </a:rPr>
              <a:t> meydana gelmektedir.</a:t>
            </a:r>
            <a:endParaRPr lang="tr-TR" sz="2800" dirty="0">
              <a:latin typeface="Times New Roman" panose="02020603050405020304" pitchFamily="18" charset="0"/>
              <a:cs typeface="Times New Roman" panose="02020603050405020304" pitchFamily="18" charset="0"/>
            </a:endParaRPr>
          </a:p>
        </p:txBody>
      </p:sp>
      <p:pic>
        <p:nvPicPr>
          <p:cNvPr id="68610" name="Picture 2" descr="edirne eski camii">
            <a:extLst>
              <a:ext uri="{FF2B5EF4-FFF2-40B4-BE49-F238E27FC236}">
                <a16:creationId xmlns:a16="http://schemas.microsoft.com/office/drawing/2014/main" id="{833CC0BB-C963-45EF-B95C-7C3641F777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239" b="6225"/>
          <a:stretch/>
        </p:blipFill>
        <p:spPr bwMode="auto">
          <a:xfrm>
            <a:off x="351462" y="1814878"/>
            <a:ext cx="5587001" cy="359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01886C-C975-44AA-A0DA-4EB7113A50C3}"/>
              </a:ext>
            </a:extLst>
          </p:cNvPr>
          <p:cNvSpPr>
            <a:spLocks noGrp="1"/>
          </p:cNvSpPr>
          <p:nvPr>
            <p:ph type="title"/>
          </p:nvPr>
        </p:nvSpPr>
        <p:spPr/>
        <p:txBody>
          <a:bodyPr>
            <a:normAutofit/>
          </a:bodyPr>
          <a:lstStyle/>
          <a:p>
            <a:r>
              <a:rPr lang="tr-TR" sz="2800" dirty="0">
                <a:latin typeface="Times New Roman" panose="02020603050405020304" pitchFamily="18" charset="0"/>
                <a:cs typeface="Times New Roman" panose="02020603050405020304" pitchFamily="18" charset="0"/>
              </a:rPr>
              <a:t>Düzce </a:t>
            </a:r>
            <a:r>
              <a:rPr lang="tr-TR" sz="2800" b="0" i="0" dirty="0">
                <a:effectLst/>
                <a:latin typeface="Times New Roman" panose="02020603050405020304" pitchFamily="18" charset="0"/>
                <a:cs typeface="Times New Roman" panose="02020603050405020304" pitchFamily="18" charset="0"/>
              </a:rPr>
              <a:t>Çayağzı Köyü </a:t>
            </a:r>
            <a:r>
              <a:rPr lang="tr-TR" sz="2800" dirty="0">
                <a:latin typeface="Times New Roman" panose="02020603050405020304" pitchFamily="18" charset="0"/>
                <a:cs typeface="Times New Roman" panose="02020603050405020304" pitchFamily="18" charset="0"/>
              </a:rPr>
              <a:t>Orhan Gazi Camii</a:t>
            </a:r>
          </a:p>
        </p:txBody>
      </p:sp>
      <p:pic>
        <p:nvPicPr>
          <p:cNvPr id="4" name="Picture 2" descr="çayır, ağaç, açık hava, yeşil içeren bir resim&#10;&#10;Açıklama otomatik olarak oluşturuldu">
            <a:extLst>
              <a:ext uri="{FF2B5EF4-FFF2-40B4-BE49-F238E27FC236}">
                <a16:creationId xmlns:a16="http://schemas.microsoft.com/office/drawing/2014/main" id="{F0355FEE-EF3D-443B-821E-482D9C80B9C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3" b="21961"/>
          <a:stretch/>
        </p:blipFill>
        <p:spPr bwMode="auto">
          <a:xfrm>
            <a:off x="2227422" y="1825625"/>
            <a:ext cx="773715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91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E5219CED-BAF7-4932-9D22-65A41DBDEC32}"/>
              </a:ext>
            </a:extLst>
          </p:cNvPr>
          <p:cNvSpPr>
            <a:spLocks noGrp="1"/>
          </p:cNvSpPr>
          <p:nvPr>
            <p:ph sz="quarter" idx="4"/>
          </p:nvPr>
        </p:nvSpPr>
        <p:spPr>
          <a:xfrm>
            <a:off x="6367749" y="1597446"/>
            <a:ext cx="4987639" cy="4592218"/>
          </a:xfrm>
        </p:spPr>
        <p:txBody>
          <a:bodyPr>
            <a:noAutofit/>
          </a:bodyPr>
          <a:lstStyle/>
          <a:p>
            <a:r>
              <a:rPr lang="tr-TR" sz="2400" b="0" i="0" dirty="0">
                <a:effectLst/>
                <a:latin typeface="Times New Roman" panose="02020603050405020304" pitchFamily="18" charset="0"/>
                <a:cs typeface="Times New Roman" panose="02020603050405020304" pitchFamily="18" charset="0"/>
              </a:rPr>
              <a:t>Minberin doğu üçgen </a:t>
            </a:r>
            <a:r>
              <a:rPr lang="tr-TR" sz="2400" b="0" i="0" dirty="0" err="1">
                <a:effectLst/>
                <a:latin typeface="Times New Roman" panose="02020603050405020304" pitchFamily="18" charset="0"/>
                <a:cs typeface="Times New Roman" panose="02020603050405020304" pitchFamily="18" charset="0"/>
              </a:rPr>
              <a:t>aynalığını</a:t>
            </a:r>
            <a:r>
              <a:rPr lang="tr-TR" sz="2400" b="0" i="0" dirty="0">
                <a:effectLst/>
                <a:latin typeface="Times New Roman" panose="02020603050405020304" pitchFamily="18" charset="0"/>
                <a:cs typeface="Times New Roman" panose="02020603050405020304" pitchFamily="18" charset="0"/>
              </a:rPr>
              <a:t> süsleyen ve kırık çizgilerin meydana getirdiği 24 kollu yıldızlardan oluşan geometrik düzenlemenin de dönem içinde taş veya başka malzemede benzeri yoktur. Aynı özellik batı cephesi üçgen </a:t>
            </a:r>
            <a:r>
              <a:rPr lang="tr-TR" sz="2400" b="0" i="0" dirty="0" err="1">
                <a:effectLst/>
                <a:latin typeface="Times New Roman" panose="02020603050405020304" pitchFamily="18" charset="0"/>
                <a:cs typeface="Times New Roman" panose="02020603050405020304" pitchFamily="18" charset="0"/>
              </a:rPr>
              <a:t>aynalığı</a:t>
            </a:r>
            <a:r>
              <a:rPr lang="tr-TR" sz="2400" b="0" i="0" dirty="0">
                <a:effectLst/>
                <a:latin typeface="Times New Roman" panose="02020603050405020304" pitchFamily="18" charset="0"/>
                <a:cs typeface="Times New Roman" panose="02020603050405020304" pitchFamily="18" charset="0"/>
              </a:rPr>
              <a:t> içinde geçerlidir. Batı cephe üçgen </a:t>
            </a:r>
            <a:r>
              <a:rPr lang="tr-TR" sz="2400" b="0" i="0" dirty="0" err="1">
                <a:effectLst/>
                <a:latin typeface="Times New Roman" panose="02020603050405020304" pitchFamily="18" charset="0"/>
                <a:cs typeface="Times New Roman" panose="02020603050405020304" pitchFamily="18" charset="0"/>
              </a:rPr>
              <a:t>aynalık</a:t>
            </a:r>
            <a:r>
              <a:rPr lang="tr-TR" sz="2400" b="0" i="0" dirty="0">
                <a:effectLst/>
                <a:latin typeface="Times New Roman" panose="02020603050405020304" pitchFamily="18" charset="0"/>
                <a:cs typeface="Times New Roman" panose="02020603050405020304" pitchFamily="18" charset="0"/>
              </a:rPr>
              <a:t> yüzeyini dolduran düzenlemedeki 8-10-12 ve 16 kollu yıldızlardan meydana gelen ağın bir benzeri yıldız sayıları farklı olmakla birlikte Bursa Ulu Cami’nin ahşap minberinde gözlenebilmektedir.</a:t>
            </a:r>
            <a:endParaRPr lang="tr-TR" sz="2400"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0F23162B-0D00-4D14-BAD9-B3BA7AD8DA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274" y="1685581"/>
            <a:ext cx="5846130" cy="389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51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çayır, ağaç, açık hava, bina içeren bir resim&#10;&#10;Açıklama otomatik olarak oluşturuldu">
            <a:extLst>
              <a:ext uri="{FF2B5EF4-FFF2-40B4-BE49-F238E27FC236}">
                <a16:creationId xmlns:a16="http://schemas.microsoft.com/office/drawing/2014/main" id="{BE6820B0-47DE-47D5-855F-EA1B813083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960" b="1405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862801"/>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1235</TotalTime>
  <Words>3008</Words>
  <Application>Microsoft Office PowerPoint</Application>
  <PresentationFormat>Geniş ekran</PresentationFormat>
  <Paragraphs>135</Paragraphs>
  <Slides>80</Slides>
  <Notes>1</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80</vt:i4>
      </vt:variant>
    </vt:vector>
  </HeadingPairs>
  <TitlesOfParts>
    <vt:vector size="91" baseType="lpstr">
      <vt:lpstr>Arial</vt:lpstr>
      <vt:lpstr>Calibri</vt:lpstr>
      <vt:lpstr>Calibri Light</vt:lpstr>
      <vt:lpstr>Ruda</vt:lpstr>
      <vt:lpstr>Times New Roman</vt:lpstr>
      <vt:lpstr>Times-Bold</vt:lpstr>
      <vt:lpstr>TimesNewRomanPS-BoldMT</vt:lpstr>
      <vt:lpstr>TimesNewRomanPSMT</vt:lpstr>
      <vt:lpstr>Times-Roman</vt:lpstr>
      <vt:lpstr>Verdana</vt:lpstr>
      <vt:lpstr>Office Theme</vt:lpstr>
      <vt:lpstr>OSMANLI İMPARATORLUĞU SANATI VE KÜLTÜRÜ</vt:lpstr>
      <vt:lpstr>ERKEN OSMANLI DÖNEMİ SANATI I Konular</vt:lpstr>
      <vt:lpstr>Ahşap Mescit ve Camiler (Çandı Camiler)</vt:lpstr>
      <vt:lpstr>Çandı</vt:lpstr>
      <vt:lpstr>PowerPoint Sunusu</vt:lpstr>
      <vt:lpstr>Geriş Köyü Orhan Gazi Camii</vt:lpstr>
      <vt:lpstr>Geriş Köyü Orhan Gazi Camii Planı</vt:lpstr>
      <vt:lpstr>Düzce Çayağzı Köyü Orhan Gazi Camii</vt:lpstr>
      <vt:lpstr>PowerPoint Sunusu</vt:lpstr>
      <vt:lpstr>PowerPoint Sunusu</vt:lpstr>
      <vt:lpstr>2. Çok Destekli Camiler</vt:lpstr>
      <vt:lpstr>Ankara Ahî Elvan Camii (14. yy. sonları)</vt:lpstr>
      <vt:lpstr>PowerPoint Sunusu</vt:lpstr>
      <vt:lpstr>PowerPoint Sunusu</vt:lpstr>
      <vt:lpstr>PowerPoint Sunusu</vt:lpstr>
      <vt:lpstr>PowerPoint Sunusu</vt:lpstr>
      <vt:lpstr>Ahi Elvan Camii’nin ahşap tavanı</vt:lpstr>
      <vt:lpstr>Ahi Elvan Camii’nin alçı mihrabı</vt:lpstr>
      <vt:lpstr>  Ahi Elvan Camii’nin minberi Minberindeki diğer bir kitâbeden 816 (1413-14) yılında I. Mehmed Çelebi tarafından “tecdid ve tamir olunduğu” öğreniliyor.</vt:lpstr>
      <vt:lpstr>Ahi Elvan Camii’nin kapı ve pencere kanatları (Türk İnşaat ve Sanat Eserleri Müzesi – Fatih/İstanbul)</vt:lpstr>
      <vt:lpstr>3. Tek Kubbeli Camiler </vt:lpstr>
      <vt:lpstr>PowerPoint Sunusu</vt:lpstr>
      <vt:lpstr>PowerPoint Sunusu</vt:lpstr>
      <vt:lpstr>Bursa Alaeddin Camii (1326)  Bursa Alaeddin Bey Camii, Orhan Bey’in kardeşi Alaeddin Bey tarafından yaptırılmıştır.</vt:lpstr>
      <vt:lpstr>Alaeddin Cami, içten 8,13 × 8,30 m ölçüsünde kare planlı bir yapıdır. Harim merkezi bir kubbeyle örtülmüştür. Kubbeye geçişte üç bölümlü Türk üçgeni geçit öğesi olarak kullanılmıştır. Bunlar özgündür.  Son cemaat yeri üç bölümlüdür. Doğu ve batı yönde aynalı tonoz ortada küçük bir kubbe ile örtülmüştür. Üst örtü önde dört sütun ve duvarlara oturmaktadır. </vt:lpstr>
      <vt:lpstr>PowerPoint Sunusu</vt:lpstr>
      <vt:lpstr>PowerPoint Sunusu</vt:lpstr>
      <vt:lpstr>PowerPoint Sunusu</vt:lpstr>
      <vt:lpstr>İznik Hacı Özbek Camii (1333)</vt:lpstr>
      <vt:lpstr>PowerPoint Sunusu</vt:lpstr>
      <vt:lpstr>Amara Hazihi’l-mescide’l mübarek Halisan muhlisan li-vechi’llahi te’al Hacı Zeynel İbn Muammed tarihuhu fi senti erba’in selesine ve seb’i mayeh </vt:lpstr>
      <vt:lpstr>PowerPoint Sunusu</vt:lpstr>
      <vt:lpstr>PowerPoint Sunusu</vt:lpstr>
      <vt:lpstr>Bilecik Orhan Camii</vt:lpstr>
      <vt:lpstr>  </vt:lpstr>
      <vt:lpstr>       </vt:lpstr>
      <vt:lpstr>PowerPoint Sunusu</vt:lpstr>
      <vt:lpstr>Az sayıda penceresi olan (7 adet) iç mekanda çok aydınlık olmayan  bir yapıdır.</vt:lpstr>
      <vt:lpstr>Camiden oldukça uzakta bulunan imaret de çok harap durumda olup kanat mekânları ve son cemaat yeri tamamen yok olmuştur.</vt:lpstr>
      <vt:lpstr>İznik Yeşil Camii (1378-1391)  Surlarla çevrili İznik şehrinin kuzeyinde, Lefke kapıya doğru bir külliye niteliğinde inşa edilmişti. Ancak, zamanla medresesi yok olmuş, hamamı da yıkılmaya yüz tutmuştur.  </vt:lpstr>
      <vt:lpstr>PowerPoint Sunusu</vt:lpstr>
      <vt:lpstr>PowerPoint Sunusu</vt:lpstr>
      <vt:lpstr>Üç gözlü son cemaat yeri iki yana derin ve ikişer kemerle açılmış, yanları aynalı tonoz, merkezde ise sekizgen kasnak üzerinde dilimli bir kubbe ile örtülmüştür.  Son cemaat yerinden sonra, kare biçimli ana mekânı örten kubbenin hemen önünde, Bizans yapılarındaki exonarteks benzeri, ikinci bir son cemaat yeri olarak adlandırılabilecek bir bölüm vardır.  Bu bölüm ortada iki sütunla taşınan dilimli kubbe, iki yanda da birer aynalı tonozla örtülüdür. Böylece harim mekânı kuzeye doğru 1/3 oranında uzatılmıştır. Bu uygulama tek kubbeli camiler için yeni bir denemedir. 11 m. çapındaki ana kubbe prizmatik üçgenler üzerinde yarım küre biçimindedir. Kubbe yükseltilerek dışarıdan iyice vurgulanmıştır.</vt:lpstr>
      <vt:lpstr>PowerPoint Sunusu</vt:lpstr>
      <vt:lpstr>Son cemaat yerinde orta birim, mihrap ekseninde iki yarım tonoz arasında mukarnaslı geçişli yüksek sekizgen kasnak üzerinde on altı dilimli bir kubbe ile örtülüdür.</vt:lpstr>
      <vt:lpstr>PowerPoint Sunusu</vt:lpstr>
      <vt:lpstr>Mukarnas nişli, geometrik geçmeler, rumi palmet kabartmalarla süslü yalın mermer mihrap Batı Anadolu Beylikleri’ndeki gibi yeni bir üslubun habercisidir. </vt:lpstr>
      <vt:lpstr>PowerPoint Sunusu</vt:lpstr>
      <vt:lpstr>PowerPoint Sunusu</vt:lpstr>
      <vt:lpstr>PowerPoint Sunusu</vt:lpstr>
      <vt:lpstr>PowerPoint Sunusu</vt:lpstr>
      <vt:lpstr>4. Çok Birimli/Kubbeli Camiler</vt:lpstr>
      <vt:lpstr>Erken Osmanlı Mimarlığında Çok Birimli/Kubbeli Camilere Örnekler </vt:lpstr>
      <vt:lpstr>Bursa Ulu Camii (1399-1400)</vt:lpstr>
      <vt:lpstr>Yapının 55X70 m boyutlarındaki harim alanını 12 paye üzerinde yaklaşık 10m. çapında 20 kubbe örter.  </vt:lpstr>
      <vt:lpstr>Mihrap önündeki kubbeler yüksek tutularak cephenin monotonluğu kırılmıştır.</vt:lpstr>
      <vt:lpstr>Mihrap ekseninde aydınlık fenerinin altındaki şadırvan iç avlu geleneğini yaşatmaktadır.</vt:lpstr>
      <vt:lpstr>    Caminin dış duvarlarının kesme taştan yapıldığı ve tuğla kullanılmadığı görülmektedir. Oldukça kalın, kütlesel beden duvarlarının ağırlığını hafifletmek amacı ile cephelerde kubbe hizasına kadar yükselen sağır sivri kemerler yapılmıştır. Ayrıca her kemerin içerisine de iki sıra hâlinde ikişer pencere yerleştirilmiştir.  </vt:lpstr>
      <vt:lpstr>PowerPoint Sunusu</vt:lpstr>
      <vt:lpstr> Kapısı anıtsal boyutları ve mukarnaslı kavsarasıyla Selçuklu portallerini anımsatır ancak daha yalındır.</vt:lpstr>
      <vt:lpstr>PowerPoint Sunusu</vt:lpstr>
      <vt:lpstr>PowerPoint Sunusu</vt:lpstr>
      <vt:lpstr>PowerPoint Sunusu</vt:lpstr>
      <vt:lpstr>PowerPoint Sunusu</vt:lpstr>
      <vt:lpstr>PowerPoint Sunusu</vt:lpstr>
      <vt:lpstr>Edirne Eski Camii (1403-1414)</vt:lpstr>
      <vt:lpstr>PowerPoint Sunusu</vt:lpstr>
      <vt:lpstr>PowerPoint Sunusu</vt:lpstr>
      <vt:lpstr>PowerPoint Sunusu</vt:lpstr>
      <vt:lpstr>PowerPoint Sunusu</vt:lpstr>
      <vt:lpstr>PowerPoint Sunusu</vt:lpstr>
      <vt:lpstr>Yapının üç kapısının birleştiği noktada ahşap aydınlık fenerli, dilimli kubbe yer alır. </vt:lpstr>
      <vt:lpstr>PowerPoint Sunusu</vt:lpstr>
      <vt:lpstr>PowerPoint Sunusu</vt:lpstr>
      <vt:lpstr> Yapıda inşa malzemesi olarak gözenekli küfeki taşıyla beraber gri ve beyaz mermer kullanılmıştır.</vt:lpstr>
      <vt:lpstr>Edirne Eski Cami, ilk inşa edildiğinde sade bir görünüme sahipken geç dönemlerde geçirdiği onarımlar ve eklemelerle daha ihtişamlı bir görünüme bürünmüştür.  </vt:lpstr>
      <vt:lpstr>Yapı; yazı, kalemişi ve taş işçiliğinin güzel örnekleriyle bezenmiştir. Taçkapı, pencere, minare kaidesi, cümle kapısı ve minberde taş işçilik görülürken harimin duvar yüzeyleri ve kubbesi kalemişi ve yazı ile bezenmiştir. </vt:lpstr>
      <vt:lpstr>Caminin mihrabı geç devirlerde yapılan onarımlarda boyandığı için orijinalliğini yitirmiştir. Duvarlarda bulunan ve ayakları kaplayan yazılar XVI. yüzyıldan XX. yüzyıla kadar, fasılalarla yazılmıştır.</vt:lpstr>
      <vt:lpstr>Eski Cami, mermer malzeme ile yapılmış minberi ile de önemlidir. Özellikle minberin şerefe altındaki dikdörtgen panolarını süsleyen tek eksenli çok kurgulu simetrik bitkisel düzenleme altıgenlerin köşelerini doldurarak geometrik bir alt yapıya oturan 18 dilimli madalyonlar ve bu madalyonların dik ve çapraz eksenlerinde ritmik tekrarlar yaparak madalyon merkezinde 12 köşeli yıldız oluşumuna katkı yapan çatallanan rumilerden meydana gelmektedir.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ayse ersay</dc:creator>
  <cp:lastModifiedBy>ayse ersay</cp:lastModifiedBy>
  <cp:revision>84</cp:revision>
  <dcterms:created xsi:type="dcterms:W3CDTF">2021-02-17T20:22:56Z</dcterms:created>
  <dcterms:modified xsi:type="dcterms:W3CDTF">2023-01-21T20:02:51Z</dcterms:modified>
</cp:coreProperties>
</file>